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399"/>
  </p:notesMasterIdLst>
  <p:sldIdLst>
    <p:sldId id="551" r:id="rId2"/>
    <p:sldId id="1088" r:id="rId3"/>
    <p:sldId id="413" r:id="rId4"/>
    <p:sldId id="430" r:id="rId5"/>
    <p:sldId id="429" r:id="rId6"/>
    <p:sldId id="431" r:id="rId7"/>
    <p:sldId id="782" r:id="rId8"/>
    <p:sldId id="433" r:id="rId9"/>
    <p:sldId id="1326" r:id="rId10"/>
    <p:sldId id="1327" r:id="rId11"/>
    <p:sldId id="1328" r:id="rId12"/>
    <p:sldId id="1329" r:id="rId13"/>
    <p:sldId id="437" r:id="rId14"/>
    <p:sldId id="440" r:id="rId15"/>
    <p:sldId id="435" r:id="rId16"/>
    <p:sldId id="436" r:id="rId17"/>
    <p:sldId id="438" r:id="rId18"/>
    <p:sldId id="442" r:id="rId19"/>
    <p:sldId id="992" r:id="rId20"/>
    <p:sldId id="993" r:id="rId21"/>
    <p:sldId id="994" r:id="rId22"/>
    <p:sldId id="995" r:id="rId23"/>
    <p:sldId id="996" r:id="rId24"/>
    <p:sldId id="997" r:id="rId25"/>
    <p:sldId id="998" r:id="rId26"/>
    <p:sldId id="999" r:id="rId27"/>
    <p:sldId id="454" r:id="rId28"/>
    <p:sldId id="455" r:id="rId29"/>
    <p:sldId id="456" r:id="rId30"/>
    <p:sldId id="1003" r:id="rId31"/>
    <p:sldId id="1004" r:id="rId32"/>
    <p:sldId id="1005" r:id="rId33"/>
    <p:sldId id="1006" r:id="rId34"/>
    <p:sldId id="1007" r:id="rId35"/>
    <p:sldId id="1008" r:id="rId36"/>
    <p:sldId id="1009" r:id="rId37"/>
    <p:sldId id="1010" r:id="rId38"/>
    <p:sldId id="1011" r:id="rId39"/>
    <p:sldId id="466" r:id="rId40"/>
    <p:sldId id="468" r:id="rId41"/>
    <p:sldId id="470" r:id="rId42"/>
    <p:sldId id="471" r:id="rId43"/>
    <p:sldId id="1012" r:id="rId44"/>
    <p:sldId id="1013" r:id="rId45"/>
    <p:sldId id="1014" r:id="rId46"/>
    <p:sldId id="1015" r:id="rId47"/>
    <p:sldId id="892" r:id="rId48"/>
    <p:sldId id="807" r:id="rId49"/>
    <p:sldId id="808" r:id="rId50"/>
    <p:sldId id="809" r:id="rId51"/>
    <p:sldId id="810" r:id="rId52"/>
    <p:sldId id="811" r:id="rId53"/>
    <p:sldId id="812" r:id="rId54"/>
    <p:sldId id="813" r:id="rId55"/>
    <p:sldId id="814" r:id="rId56"/>
    <p:sldId id="815" r:id="rId57"/>
    <p:sldId id="816" r:id="rId58"/>
    <p:sldId id="817" r:id="rId59"/>
    <p:sldId id="818" r:id="rId60"/>
    <p:sldId id="891" r:id="rId61"/>
    <p:sldId id="492" r:id="rId62"/>
    <p:sldId id="819" r:id="rId63"/>
    <p:sldId id="820" r:id="rId64"/>
    <p:sldId id="821" r:id="rId65"/>
    <p:sldId id="890" r:id="rId66"/>
    <p:sldId id="496" r:id="rId67"/>
    <p:sldId id="822" r:id="rId68"/>
    <p:sldId id="823" r:id="rId69"/>
    <p:sldId id="824" r:id="rId70"/>
    <p:sldId id="491" r:id="rId71"/>
    <p:sldId id="434" r:id="rId72"/>
    <p:sldId id="500" r:id="rId73"/>
    <p:sldId id="825" r:id="rId74"/>
    <p:sldId id="826" r:id="rId75"/>
    <p:sldId id="827" r:id="rId76"/>
    <p:sldId id="505" r:id="rId77"/>
    <p:sldId id="828" r:id="rId78"/>
    <p:sldId id="829" r:id="rId79"/>
    <p:sldId id="830" r:id="rId80"/>
    <p:sldId id="831" r:id="rId81"/>
    <p:sldId id="832" r:id="rId82"/>
    <p:sldId id="833" r:id="rId83"/>
    <p:sldId id="834" r:id="rId84"/>
    <p:sldId id="835" r:id="rId85"/>
    <p:sldId id="836" r:id="rId86"/>
    <p:sldId id="837" r:id="rId87"/>
    <p:sldId id="838" r:id="rId88"/>
    <p:sldId id="839" r:id="rId89"/>
    <p:sldId id="893" r:id="rId90"/>
    <p:sldId id="553" r:id="rId91"/>
    <p:sldId id="554" r:id="rId92"/>
    <p:sldId id="522" r:id="rId93"/>
    <p:sldId id="1016" r:id="rId94"/>
    <p:sldId id="1017" r:id="rId95"/>
    <p:sldId id="1018" r:id="rId96"/>
    <p:sldId id="1019" r:id="rId97"/>
    <p:sldId id="1020" r:id="rId98"/>
    <p:sldId id="1021" r:id="rId99"/>
    <p:sldId id="1022" r:id="rId100"/>
    <p:sldId id="1023" r:id="rId101"/>
    <p:sldId id="1024" r:id="rId102"/>
    <p:sldId id="956" r:id="rId103"/>
    <p:sldId id="533" r:id="rId104"/>
    <p:sldId id="1025" r:id="rId105"/>
    <p:sldId id="1036" r:id="rId106"/>
    <p:sldId id="1035" r:id="rId107"/>
    <p:sldId id="1034" r:id="rId108"/>
    <p:sldId id="1033" r:id="rId109"/>
    <p:sldId id="1032" r:id="rId110"/>
    <p:sldId id="1031" r:id="rId111"/>
    <p:sldId id="1030" r:id="rId112"/>
    <p:sldId id="1029" r:id="rId113"/>
    <p:sldId id="1028" r:id="rId114"/>
    <p:sldId id="1027" r:id="rId115"/>
    <p:sldId id="1026" r:id="rId116"/>
    <p:sldId id="1037" r:id="rId117"/>
    <p:sldId id="1038" r:id="rId118"/>
    <p:sldId id="1039" r:id="rId119"/>
    <p:sldId id="518" r:id="rId120"/>
    <p:sldId id="689" r:id="rId121"/>
    <p:sldId id="770" r:id="rId122"/>
    <p:sldId id="1314" r:id="rId123"/>
    <p:sldId id="690" r:id="rId124"/>
    <p:sldId id="1331" r:id="rId125"/>
    <p:sldId id="1332" r:id="rId126"/>
    <p:sldId id="1333" r:id="rId127"/>
    <p:sldId id="1334" r:id="rId128"/>
    <p:sldId id="1335" r:id="rId129"/>
    <p:sldId id="694" r:id="rId130"/>
    <p:sldId id="695" r:id="rId131"/>
    <p:sldId id="771" r:id="rId132"/>
    <p:sldId id="1315" r:id="rId133"/>
    <p:sldId id="1346" r:id="rId134"/>
    <p:sldId id="1347" r:id="rId135"/>
    <p:sldId id="1348" r:id="rId136"/>
    <p:sldId id="1349" r:id="rId137"/>
    <p:sldId id="700" r:id="rId138"/>
    <p:sldId id="701" r:id="rId139"/>
    <p:sldId id="772" r:id="rId140"/>
    <p:sldId id="1316" r:id="rId141"/>
    <p:sldId id="1350" r:id="rId142"/>
    <p:sldId id="1351" r:id="rId143"/>
    <p:sldId id="1352" r:id="rId144"/>
    <p:sldId id="1353" r:id="rId145"/>
    <p:sldId id="706" r:id="rId146"/>
    <p:sldId id="707" r:id="rId147"/>
    <p:sldId id="773" r:id="rId148"/>
    <p:sldId id="1317" r:id="rId149"/>
    <p:sldId id="1378" r:id="rId150"/>
    <p:sldId id="1379" r:id="rId151"/>
    <p:sldId id="1380" r:id="rId152"/>
    <p:sldId id="1381" r:id="rId153"/>
    <p:sldId id="712" r:id="rId154"/>
    <p:sldId id="713" r:id="rId155"/>
    <p:sldId id="774" r:id="rId156"/>
    <p:sldId id="1318" r:id="rId157"/>
    <p:sldId id="1374" r:id="rId158"/>
    <p:sldId id="1375" r:id="rId159"/>
    <p:sldId id="1376" r:id="rId160"/>
    <p:sldId id="1377" r:id="rId161"/>
    <p:sldId id="718" r:id="rId162"/>
    <p:sldId id="719" r:id="rId163"/>
    <p:sldId id="775" r:id="rId164"/>
    <p:sldId id="1319" r:id="rId165"/>
    <p:sldId id="1370" r:id="rId166"/>
    <p:sldId id="1371" r:id="rId167"/>
    <p:sldId id="1372" r:id="rId168"/>
    <p:sldId id="1373" r:id="rId169"/>
    <p:sldId id="724" r:id="rId170"/>
    <p:sldId id="725" r:id="rId171"/>
    <p:sldId id="776" r:id="rId172"/>
    <p:sldId id="1320" r:id="rId173"/>
    <p:sldId id="1366" r:id="rId174"/>
    <p:sldId id="1367" r:id="rId175"/>
    <p:sldId id="1368" r:id="rId176"/>
    <p:sldId id="1369" r:id="rId177"/>
    <p:sldId id="730" r:id="rId178"/>
    <p:sldId id="777" r:id="rId179"/>
    <p:sldId id="1321" r:id="rId180"/>
    <p:sldId id="1362" r:id="rId181"/>
    <p:sldId id="1363" r:id="rId182"/>
    <p:sldId id="1364" r:id="rId183"/>
    <p:sldId id="1365" r:id="rId184"/>
    <p:sldId id="735" r:id="rId185"/>
    <p:sldId id="736" r:id="rId186"/>
    <p:sldId id="778" r:id="rId187"/>
    <p:sldId id="1322" r:id="rId188"/>
    <p:sldId id="1358" r:id="rId189"/>
    <p:sldId id="1359" r:id="rId190"/>
    <p:sldId id="1360" r:id="rId191"/>
    <p:sldId id="1361" r:id="rId192"/>
    <p:sldId id="741" r:id="rId193"/>
    <p:sldId id="742" r:id="rId194"/>
    <p:sldId id="779" r:id="rId195"/>
    <p:sldId id="1323" r:id="rId196"/>
    <p:sldId id="1354" r:id="rId197"/>
    <p:sldId id="1355" r:id="rId198"/>
    <p:sldId id="1356" r:id="rId199"/>
    <p:sldId id="1357" r:id="rId200"/>
    <p:sldId id="747" r:id="rId201"/>
    <p:sldId id="748" r:id="rId202"/>
    <p:sldId id="1342" r:id="rId203"/>
    <p:sldId id="1343" r:id="rId204"/>
    <p:sldId id="1344" r:id="rId205"/>
    <p:sldId id="1345" r:id="rId206"/>
    <p:sldId id="780" r:id="rId207"/>
    <p:sldId id="1324" r:id="rId208"/>
    <p:sldId id="753" r:id="rId209"/>
    <p:sldId id="754" r:id="rId210"/>
    <p:sldId id="781" r:id="rId211"/>
    <p:sldId id="1325" r:id="rId212"/>
    <p:sldId id="1340" r:id="rId213"/>
    <p:sldId id="1339" r:id="rId214"/>
    <p:sldId id="1337" r:id="rId215"/>
    <p:sldId id="1341" r:id="rId216"/>
    <p:sldId id="759" r:id="rId217"/>
    <p:sldId id="552" r:id="rId218"/>
    <p:sldId id="555" r:id="rId219"/>
    <p:sldId id="904" r:id="rId220"/>
    <p:sldId id="556" r:id="rId221"/>
    <p:sldId id="558" r:id="rId222"/>
    <p:sldId id="560" r:id="rId223"/>
    <p:sldId id="905" r:id="rId224"/>
    <p:sldId id="906" r:id="rId225"/>
    <p:sldId id="907" r:id="rId226"/>
    <p:sldId id="908" r:id="rId227"/>
    <p:sldId id="909" r:id="rId228"/>
    <p:sldId id="910" r:id="rId229"/>
    <p:sldId id="931" r:id="rId230"/>
    <p:sldId id="932" r:id="rId231"/>
    <p:sldId id="1215" r:id="rId232"/>
    <p:sldId id="1216" r:id="rId233"/>
    <p:sldId id="1217" r:id="rId234"/>
    <p:sldId id="1218" r:id="rId235"/>
    <p:sldId id="1219" r:id="rId236"/>
    <p:sldId id="1220" r:id="rId237"/>
    <p:sldId id="1221" r:id="rId238"/>
    <p:sldId id="1222" r:id="rId239"/>
    <p:sldId id="1223" r:id="rId240"/>
    <p:sldId id="1224" r:id="rId241"/>
    <p:sldId id="1225" r:id="rId242"/>
    <p:sldId id="1226" r:id="rId243"/>
    <p:sldId id="1227" r:id="rId244"/>
    <p:sldId id="1228" r:id="rId245"/>
    <p:sldId id="567" r:id="rId246"/>
    <p:sldId id="568" r:id="rId247"/>
    <p:sldId id="1062" r:id="rId248"/>
    <p:sldId id="1063" r:id="rId249"/>
    <p:sldId id="1064" r:id="rId250"/>
    <p:sldId id="1065" r:id="rId251"/>
    <p:sldId id="1066" r:id="rId252"/>
    <p:sldId id="1067" r:id="rId253"/>
    <p:sldId id="1060" r:id="rId254"/>
    <p:sldId id="1214" r:id="rId255"/>
    <p:sldId id="847" r:id="rId256"/>
    <p:sldId id="848" r:id="rId257"/>
    <p:sldId id="849" r:id="rId258"/>
    <p:sldId id="850" r:id="rId259"/>
    <p:sldId id="851" r:id="rId260"/>
    <p:sldId id="852" r:id="rId261"/>
    <p:sldId id="853" r:id="rId262"/>
    <p:sldId id="854" r:id="rId263"/>
    <p:sldId id="855" r:id="rId264"/>
    <p:sldId id="856" r:id="rId265"/>
    <p:sldId id="857" r:id="rId266"/>
    <p:sldId id="858" r:id="rId267"/>
    <p:sldId id="859" r:id="rId268"/>
    <p:sldId id="860" r:id="rId269"/>
    <p:sldId id="861" r:id="rId270"/>
    <p:sldId id="862" r:id="rId271"/>
    <p:sldId id="863" r:id="rId272"/>
    <p:sldId id="864" r:id="rId273"/>
    <p:sldId id="1089" r:id="rId274"/>
    <p:sldId id="1090" r:id="rId275"/>
    <p:sldId id="1091" r:id="rId276"/>
    <p:sldId id="1092" r:id="rId277"/>
    <p:sldId id="1093" r:id="rId278"/>
    <p:sldId id="1094" r:id="rId279"/>
    <p:sldId id="1095" r:id="rId280"/>
    <p:sldId id="1096" r:id="rId281"/>
    <p:sldId id="1097" r:id="rId282"/>
    <p:sldId id="1098" r:id="rId283"/>
    <p:sldId id="1099" r:id="rId284"/>
    <p:sldId id="1100" r:id="rId285"/>
    <p:sldId id="1101" r:id="rId286"/>
    <p:sldId id="1102" r:id="rId287"/>
    <p:sldId id="1103" r:id="rId288"/>
    <p:sldId id="1104" r:id="rId289"/>
    <p:sldId id="1105" r:id="rId290"/>
    <p:sldId id="1106" r:id="rId291"/>
    <p:sldId id="1107" r:id="rId292"/>
    <p:sldId id="1108" r:id="rId293"/>
    <p:sldId id="1109" r:id="rId294"/>
    <p:sldId id="1110" r:id="rId295"/>
    <p:sldId id="1111" r:id="rId296"/>
    <p:sldId id="1112" r:id="rId297"/>
    <p:sldId id="1113" r:id="rId298"/>
    <p:sldId id="1114" r:id="rId299"/>
    <p:sldId id="1115" r:id="rId300"/>
    <p:sldId id="1116" r:id="rId301"/>
    <p:sldId id="1117" r:id="rId302"/>
    <p:sldId id="1118" r:id="rId303"/>
    <p:sldId id="1119" r:id="rId304"/>
    <p:sldId id="1120" r:id="rId305"/>
    <p:sldId id="1121" r:id="rId306"/>
    <p:sldId id="1122" r:id="rId307"/>
    <p:sldId id="1123" r:id="rId308"/>
    <p:sldId id="1124" r:id="rId309"/>
    <p:sldId id="1125" r:id="rId310"/>
    <p:sldId id="1126" r:id="rId311"/>
    <p:sldId id="1127" r:id="rId312"/>
    <p:sldId id="1128" r:id="rId313"/>
    <p:sldId id="1129" r:id="rId314"/>
    <p:sldId id="1130" r:id="rId315"/>
    <p:sldId id="1131" r:id="rId316"/>
    <p:sldId id="1132" r:id="rId317"/>
    <p:sldId id="1133" r:id="rId318"/>
    <p:sldId id="1134" r:id="rId319"/>
    <p:sldId id="1135" r:id="rId320"/>
    <p:sldId id="1136" r:id="rId321"/>
    <p:sldId id="1137" r:id="rId322"/>
    <p:sldId id="1138" r:id="rId323"/>
    <p:sldId id="1139" r:id="rId324"/>
    <p:sldId id="1140" r:id="rId325"/>
    <p:sldId id="1141" r:id="rId326"/>
    <p:sldId id="1142" r:id="rId327"/>
    <p:sldId id="1143" r:id="rId328"/>
    <p:sldId id="1144" r:id="rId329"/>
    <p:sldId id="1145" r:id="rId330"/>
    <p:sldId id="1146" r:id="rId331"/>
    <p:sldId id="1147" r:id="rId332"/>
    <p:sldId id="1148" r:id="rId333"/>
    <p:sldId id="1149" r:id="rId334"/>
    <p:sldId id="1150" r:id="rId335"/>
    <p:sldId id="1151" r:id="rId336"/>
    <p:sldId id="1152" r:id="rId337"/>
    <p:sldId id="1153" r:id="rId338"/>
    <p:sldId id="1154" r:id="rId339"/>
    <p:sldId id="1155" r:id="rId340"/>
    <p:sldId id="1156" r:id="rId341"/>
    <p:sldId id="1157" r:id="rId342"/>
    <p:sldId id="1158" r:id="rId343"/>
    <p:sldId id="1159" r:id="rId344"/>
    <p:sldId id="1160" r:id="rId345"/>
    <p:sldId id="1161" r:id="rId346"/>
    <p:sldId id="1162" r:id="rId347"/>
    <p:sldId id="1163" r:id="rId348"/>
    <p:sldId id="1164" r:id="rId349"/>
    <p:sldId id="1165" r:id="rId350"/>
    <p:sldId id="1166" r:id="rId351"/>
    <p:sldId id="1167" r:id="rId352"/>
    <p:sldId id="1168" r:id="rId353"/>
    <p:sldId id="1169" r:id="rId354"/>
    <p:sldId id="1170" r:id="rId355"/>
    <p:sldId id="1171" r:id="rId356"/>
    <p:sldId id="1172" r:id="rId357"/>
    <p:sldId id="1173" r:id="rId358"/>
    <p:sldId id="1174" r:id="rId359"/>
    <p:sldId id="1175" r:id="rId360"/>
    <p:sldId id="1176" r:id="rId361"/>
    <p:sldId id="1177" r:id="rId362"/>
    <p:sldId id="1178" r:id="rId363"/>
    <p:sldId id="1179" r:id="rId364"/>
    <p:sldId id="1180" r:id="rId365"/>
    <p:sldId id="1181" r:id="rId366"/>
    <p:sldId id="1182" r:id="rId367"/>
    <p:sldId id="1183" r:id="rId368"/>
    <p:sldId id="1184" r:id="rId369"/>
    <p:sldId id="1185" r:id="rId370"/>
    <p:sldId id="1186" r:id="rId371"/>
    <p:sldId id="1187" r:id="rId372"/>
    <p:sldId id="1188" r:id="rId373"/>
    <p:sldId id="1189" r:id="rId374"/>
    <p:sldId id="1190" r:id="rId375"/>
    <p:sldId id="1191" r:id="rId376"/>
    <p:sldId id="1192" r:id="rId377"/>
    <p:sldId id="1193" r:id="rId378"/>
    <p:sldId id="1194" r:id="rId379"/>
    <p:sldId id="1195" r:id="rId380"/>
    <p:sldId id="1196" r:id="rId381"/>
    <p:sldId id="1197" r:id="rId382"/>
    <p:sldId id="1198" r:id="rId383"/>
    <p:sldId id="1199" r:id="rId384"/>
    <p:sldId id="1200" r:id="rId385"/>
    <p:sldId id="1201" r:id="rId386"/>
    <p:sldId id="1202" r:id="rId387"/>
    <p:sldId id="1203" r:id="rId388"/>
    <p:sldId id="1204" r:id="rId389"/>
    <p:sldId id="1205" r:id="rId390"/>
    <p:sldId id="1206" r:id="rId391"/>
    <p:sldId id="1207" r:id="rId392"/>
    <p:sldId id="1208" r:id="rId393"/>
    <p:sldId id="1209" r:id="rId394"/>
    <p:sldId id="1210" r:id="rId395"/>
    <p:sldId id="1211" r:id="rId396"/>
    <p:sldId id="1212" r:id="rId397"/>
    <p:sldId id="1213" r:id="rId398"/>
  </p:sldIdLst>
  <p:sldSz cx="6858000" cy="9144000" type="letter"/>
  <p:notesSz cx="7010400" cy="92964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3"/>
    <a:srgbClr val="FFFFBD"/>
    <a:srgbClr val="F5DEBD"/>
    <a:srgbClr val="FCD4E2"/>
    <a:srgbClr val="FFC1C1"/>
    <a:srgbClr val="DAF6F3"/>
    <a:srgbClr val="FFDAA3"/>
    <a:srgbClr val="E3FDF1"/>
    <a:srgbClr val="D0DCF0"/>
    <a:srgbClr val="F4DDB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152" autoAdjust="0"/>
    <p:restoredTop sz="95332" autoAdjust="0"/>
  </p:normalViewPr>
  <p:slideViewPr>
    <p:cSldViewPr snapToGrid="0">
      <p:cViewPr varScale="1">
        <p:scale>
          <a:sx n="75" d="100"/>
          <a:sy n="75" d="100"/>
        </p:scale>
        <p:origin x="2227" y="58"/>
      </p:cViewPr>
      <p:guideLst/>
    </p:cSldViewPr>
  </p:slideViewPr>
  <p:outlineViewPr>
    <p:cViewPr>
      <p:scale>
        <a:sx n="33" d="100"/>
        <a:sy n="33" d="100"/>
      </p:scale>
      <p:origin x="0" y="-9235"/>
    </p:cViewPr>
  </p:outlineViewPr>
  <p:notesTextViewPr>
    <p:cViewPr>
      <p:scale>
        <a:sx n="1" d="1"/>
        <a:sy n="1" d="1"/>
      </p:scale>
      <p:origin x="0" y="0"/>
    </p:cViewPr>
  </p:notesTextViewPr>
  <p:sorterViewPr>
    <p:cViewPr varScale="1">
      <p:scale>
        <a:sx n="1" d="1"/>
        <a:sy n="1" d="1"/>
      </p:scale>
      <p:origin x="0" y="-734"/>
    </p:cViewPr>
  </p:sorterViewPr>
  <p:notesViewPr>
    <p:cSldViewPr snapToGrid="0">
      <p:cViewPr varScale="1">
        <p:scale>
          <a:sx n="66" d="100"/>
          <a:sy n="66" d="100"/>
        </p:scale>
        <p:origin x="3134" y="7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theme" Target="theme/theme1.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notesMaster" Target="notesMasters/notesMaster1.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372" Type="http://schemas.openxmlformats.org/officeDocument/2006/relationships/slide" Target="slides/slide371.xml"/><Relationship Id="rId393" Type="http://schemas.openxmlformats.org/officeDocument/2006/relationships/slide" Target="slides/slide392.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383" Type="http://schemas.openxmlformats.org/officeDocument/2006/relationships/slide" Target="slides/slide382.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presProps" Target="presProps.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viewProps" Target="viewProps.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tableStyles" Target="tableStyles.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Marcador de fecha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C53EB228-DDDB-45C4-93C3-1840B1380230}" type="datetimeFigureOut">
              <a:rPr lang="en-US" smtClean="0"/>
              <a:t>7/19/2026</a:t>
            </a:fld>
            <a:endParaRPr lang="en-US"/>
          </a:p>
        </p:txBody>
      </p:sp>
      <p:sp>
        <p:nvSpPr>
          <p:cNvPr id="4" name="Marcador de imagen de diapositiva 3"/>
          <p:cNvSpPr>
            <a:spLocks noGrp="1" noRot="1" noChangeAspect="1"/>
          </p:cNvSpPr>
          <p:nvPr>
            <p:ph type="sldImg" idx="2"/>
          </p:nvPr>
        </p:nvSpPr>
        <p:spPr>
          <a:xfrm>
            <a:off x="2328863" y="1162050"/>
            <a:ext cx="2352675"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Marcador de notas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endParaRPr lang="en-US"/>
          </a:p>
        </p:txBody>
      </p:sp>
      <p:sp>
        <p:nvSpPr>
          <p:cNvPr id="6" name="Marcador de pie de página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Marcador de número de diapositiva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45C6FB9C-BCB8-47D7-9460-89CFC672EAA1}" type="slidenum">
              <a:rPr lang="en-US" smtClean="0"/>
              <a:t>‹Nº›</a:t>
            </a:fld>
            <a:endParaRPr lang="en-US"/>
          </a:p>
        </p:txBody>
      </p:sp>
    </p:spTree>
    <p:extLst>
      <p:ext uri="{BB962C8B-B14F-4D97-AF65-F5344CB8AC3E}">
        <p14:creationId xmlns:p14="http://schemas.microsoft.com/office/powerpoint/2010/main" val="25690026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5C6FB9C-BCB8-47D7-9460-89CFC672EAA1}" type="slidenum">
              <a:rPr lang="en-US" smtClean="0"/>
              <a:t>1</a:t>
            </a:fld>
            <a:endParaRPr lang="en-US"/>
          </a:p>
        </p:txBody>
      </p:sp>
    </p:spTree>
    <p:extLst>
      <p:ext uri="{BB962C8B-B14F-4D97-AF65-F5344CB8AC3E}">
        <p14:creationId xmlns:p14="http://schemas.microsoft.com/office/powerpoint/2010/main" val="38196590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45C6FB9C-BCB8-47D7-9460-89CFC672EAA1}" type="slidenum">
              <a:rPr lang="en-US" smtClean="0"/>
              <a:t>120</a:t>
            </a:fld>
            <a:endParaRPr lang="en-US"/>
          </a:p>
        </p:txBody>
      </p:sp>
    </p:spTree>
    <p:extLst>
      <p:ext uri="{BB962C8B-B14F-4D97-AF65-F5344CB8AC3E}">
        <p14:creationId xmlns:p14="http://schemas.microsoft.com/office/powerpoint/2010/main" val="33388072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0B627E0B-A121-4A2B-9876-C7731D710465}" type="slidenum">
              <a:rPr lang="es-MX" smtClean="0"/>
              <a:t>131</a:t>
            </a:fld>
            <a:endParaRPr lang="es-MX"/>
          </a:p>
        </p:txBody>
      </p:sp>
    </p:spTree>
    <p:extLst>
      <p:ext uri="{BB962C8B-B14F-4D97-AF65-F5344CB8AC3E}">
        <p14:creationId xmlns:p14="http://schemas.microsoft.com/office/powerpoint/2010/main" val="3887967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itle 1"/>
          <p:cNvSpPr>
            <a:spLocks noGrp="1"/>
          </p:cNvSpPr>
          <p:nvPr>
            <p:ph type="ctrTitle"/>
          </p:nvPr>
        </p:nvSpPr>
        <p:spPr>
          <a:xfrm>
            <a:off x="514350" y="1496484"/>
            <a:ext cx="5829300" cy="3183467"/>
          </a:xfrm>
        </p:spPr>
        <p:txBody>
          <a:bodyPr anchor="b"/>
          <a:lstStyle>
            <a:lvl1pPr algn="ctr">
              <a:defRPr sz="4500"/>
            </a:lvl1pPr>
          </a:lstStyle>
          <a:p>
            <a:r>
              <a:rPr lang="es-ES"/>
              <a:t>Haga clic para modificar el estilo de título del patrón</a:t>
            </a:r>
            <a:endParaRPr lang="en-US" dirty="0"/>
          </a:p>
        </p:txBody>
      </p:sp>
      <p:sp>
        <p:nvSpPr>
          <p:cNvPr id="3" name="Subtitle 2"/>
          <p:cNvSpPr>
            <a:spLocks noGrp="1"/>
          </p:cNvSpPr>
          <p:nvPr>
            <p:ph type="subTitle" idx="1"/>
          </p:nvPr>
        </p:nvSpPr>
        <p:spPr>
          <a:xfrm>
            <a:off x="857250" y="4802717"/>
            <a:ext cx="5143500" cy="2207683"/>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s-ES"/>
              <a:t>Haga clic para modificar el estilo de subtítulo del patrón</a:t>
            </a:r>
            <a:endParaRPr lang="en-US" dirty="0"/>
          </a:p>
        </p:txBody>
      </p:sp>
      <p:sp>
        <p:nvSpPr>
          <p:cNvPr id="4" name="Date Placeholder 3"/>
          <p:cNvSpPr>
            <a:spLocks noGrp="1"/>
          </p:cNvSpPr>
          <p:nvPr>
            <p:ph type="dt" sz="half" idx="10"/>
          </p:nvPr>
        </p:nvSpPr>
        <p:spPr/>
        <p:txBody>
          <a:bodyPr/>
          <a:lstStyle/>
          <a:p>
            <a:fld id="{FF43B88F-B7C5-4D97-AE74-987FD15AC5AF}" type="datetimeFigureOut">
              <a:rPr lang="es-MX" smtClean="0"/>
              <a:t>19/07/2026</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1837104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FF43B88F-B7C5-4D97-AE74-987FD15AC5AF}" type="datetimeFigureOut">
              <a:rPr lang="es-MX" smtClean="0"/>
              <a:t>19/07/2026</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41844433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907757" y="486834"/>
            <a:ext cx="1478756" cy="7749117"/>
          </a:xfrm>
        </p:spPr>
        <p:txBody>
          <a:bodyPr vert="eaVert"/>
          <a:lstStyle/>
          <a:p>
            <a:r>
              <a:rPr lang="es-ES"/>
              <a:t>Haga clic para modificar el estilo de título del patrón</a:t>
            </a:r>
            <a:endParaRPr lang="en-US" dirty="0"/>
          </a:p>
        </p:txBody>
      </p:sp>
      <p:sp>
        <p:nvSpPr>
          <p:cNvPr id="3" name="Vertical Text Placeholder 2"/>
          <p:cNvSpPr>
            <a:spLocks noGrp="1"/>
          </p:cNvSpPr>
          <p:nvPr>
            <p:ph type="body" orient="vert" idx="1"/>
          </p:nvPr>
        </p:nvSpPr>
        <p:spPr>
          <a:xfrm>
            <a:off x="471488" y="486834"/>
            <a:ext cx="4350544" cy="7749117"/>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FF43B88F-B7C5-4D97-AE74-987FD15AC5AF}" type="datetimeFigureOut">
              <a:rPr lang="es-MX" smtClean="0"/>
              <a:t>19/07/2026</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2470131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10"/>
          </p:nvPr>
        </p:nvSpPr>
        <p:spPr/>
        <p:txBody>
          <a:bodyPr/>
          <a:lstStyle/>
          <a:p>
            <a:fld id="{FF43B88F-B7C5-4D97-AE74-987FD15AC5AF}" type="datetimeFigureOut">
              <a:rPr lang="es-MX" smtClean="0"/>
              <a:t>19/07/2026</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25374192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itle 1"/>
          <p:cNvSpPr>
            <a:spLocks noGrp="1"/>
          </p:cNvSpPr>
          <p:nvPr>
            <p:ph type="title"/>
          </p:nvPr>
        </p:nvSpPr>
        <p:spPr>
          <a:xfrm>
            <a:off x="467916" y="2279653"/>
            <a:ext cx="5915025" cy="3803649"/>
          </a:xfrm>
        </p:spPr>
        <p:txBody>
          <a:bodyPr anchor="b"/>
          <a:lstStyle>
            <a:lvl1pPr>
              <a:defRPr sz="4500"/>
            </a:lvl1pPr>
          </a:lstStyle>
          <a:p>
            <a:r>
              <a:rPr lang="es-ES"/>
              <a:t>Haga clic para modificar el estilo de título del patrón</a:t>
            </a:r>
            <a:endParaRPr lang="en-US" dirty="0"/>
          </a:p>
        </p:txBody>
      </p:sp>
      <p:sp>
        <p:nvSpPr>
          <p:cNvPr id="3" name="Text Placeholder 2"/>
          <p:cNvSpPr>
            <a:spLocks noGrp="1"/>
          </p:cNvSpPr>
          <p:nvPr>
            <p:ph type="body" idx="1"/>
          </p:nvPr>
        </p:nvSpPr>
        <p:spPr>
          <a:xfrm>
            <a:off x="467916" y="6119286"/>
            <a:ext cx="5915025" cy="2000249"/>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s-ES"/>
              <a:t>Haga clic para modificar los estilos de texto del patrón</a:t>
            </a:r>
          </a:p>
        </p:txBody>
      </p:sp>
      <p:sp>
        <p:nvSpPr>
          <p:cNvPr id="4" name="Date Placeholder 3"/>
          <p:cNvSpPr>
            <a:spLocks noGrp="1"/>
          </p:cNvSpPr>
          <p:nvPr>
            <p:ph type="dt" sz="half" idx="10"/>
          </p:nvPr>
        </p:nvSpPr>
        <p:spPr/>
        <p:txBody>
          <a:bodyPr/>
          <a:lstStyle/>
          <a:p>
            <a:fld id="{FF43B88F-B7C5-4D97-AE74-987FD15AC5AF}" type="datetimeFigureOut">
              <a:rPr lang="es-MX" smtClean="0"/>
              <a:t>19/07/2026</a:t>
            </a:fld>
            <a:endParaRPr lang="es-MX"/>
          </a:p>
        </p:txBody>
      </p:sp>
      <p:sp>
        <p:nvSpPr>
          <p:cNvPr id="5" name="Footer Placeholder 4"/>
          <p:cNvSpPr>
            <a:spLocks noGrp="1"/>
          </p:cNvSpPr>
          <p:nvPr>
            <p:ph type="ftr" sz="quarter" idx="11"/>
          </p:nvPr>
        </p:nvSpPr>
        <p:spPr/>
        <p:txBody>
          <a:bodyPr/>
          <a:lstStyle/>
          <a:p>
            <a:endParaRPr lang="es-MX"/>
          </a:p>
        </p:txBody>
      </p:sp>
      <p:sp>
        <p:nvSpPr>
          <p:cNvPr id="6" name="Slide Number Placeholder 5"/>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34007845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Content Placeholder 2"/>
          <p:cNvSpPr>
            <a:spLocks noGrp="1"/>
          </p:cNvSpPr>
          <p:nvPr>
            <p:ph sz="half" idx="1"/>
          </p:nvPr>
        </p:nvSpPr>
        <p:spPr>
          <a:xfrm>
            <a:off x="471488" y="2434167"/>
            <a:ext cx="2914650" cy="580178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Content Placeholder 3"/>
          <p:cNvSpPr>
            <a:spLocks noGrp="1"/>
          </p:cNvSpPr>
          <p:nvPr>
            <p:ph sz="half" idx="2"/>
          </p:nvPr>
        </p:nvSpPr>
        <p:spPr>
          <a:xfrm>
            <a:off x="3471863" y="2434167"/>
            <a:ext cx="2914650" cy="580178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Date Placeholder 4"/>
          <p:cNvSpPr>
            <a:spLocks noGrp="1"/>
          </p:cNvSpPr>
          <p:nvPr>
            <p:ph type="dt" sz="half" idx="10"/>
          </p:nvPr>
        </p:nvSpPr>
        <p:spPr/>
        <p:txBody>
          <a:bodyPr/>
          <a:lstStyle/>
          <a:p>
            <a:fld id="{FF43B88F-B7C5-4D97-AE74-987FD15AC5AF}" type="datetimeFigureOut">
              <a:rPr lang="es-MX" smtClean="0"/>
              <a:t>19/07/2026</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41572250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itle 1"/>
          <p:cNvSpPr>
            <a:spLocks noGrp="1"/>
          </p:cNvSpPr>
          <p:nvPr>
            <p:ph type="title"/>
          </p:nvPr>
        </p:nvSpPr>
        <p:spPr>
          <a:xfrm>
            <a:off x="472381" y="486836"/>
            <a:ext cx="5915025" cy="1767417"/>
          </a:xfrm>
        </p:spPr>
        <p:txBody>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472381" y="2241551"/>
            <a:ext cx="2901255" cy="1098549"/>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4" name="Content Placeholder 3"/>
          <p:cNvSpPr>
            <a:spLocks noGrp="1"/>
          </p:cNvSpPr>
          <p:nvPr>
            <p:ph sz="half" idx="2"/>
          </p:nvPr>
        </p:nvSpPr>
        <p:spPr>
          <a:xfrm>
            <a:off x="472381" y="3340100"/>
            <a:ext cx="2901255" cy="491278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Text Placeholder 4"/>
          <p:cNvSpPr>
            <a:spLocks noGrp="1"/>
          </p:cNvSpPr>
          <p:nvPr>
            <p:ph type="body" sz="quarter" idx="3"/>
          </p:nvPr>
        </p:nvSpPr>
        <p:spPr>
          <a:xfrm>
            <a:off x="3471863" y="2241551"/>
            <a:ext cx="2915543" cy="1098549"/>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los estilos de texto del patrón</a:t>
            </a:r>
          </a:p>
        </p:txBody>
      </p:sp>
      <p:sp>
        <p:nvSpPr>
          <p:cNvPr id="6" name="Content Placeholder 5"/>
          <p:cNvSpPr>
            <a:spLocks noGrp="1"/>
          </p:cNvSpPr>
          <p:nvPr>
            <p:ph sz="quarter" idx="4"/>
          </p:nvPr>
        </p:nvSpPr>
        <p:spPr>
          <a:xfrm>
            <a:off x="3471863" y="3340100"/>
            <a:ext cx="2915543" cy="4912784"/>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7" name="Date Placeholder 6"/>
          <p:cNvSpPr>
            <a:spLocks noGrp="1"/>
          </p:cNvSpPr>
          <p:nvPr>
            <p:ph type="dt" sz="half" idx="10"/>
          </p:nvPr>
        </p:nvSpPr>
        <p:spPr/>
        <p:txBody>
          <a:bodyPr/>
          <a:lstStyle/>
          <a:p>
            <a:fld id="{FF43B88F-B7C5-4D97-AE74-987FD15AC5AF}" type="datetimeFigureOut">
              <a:rPr lang="es-MX" smtClean="0"/>
              <a:t>19/07/2026</a:t>
            </a:fld>
            <a:endParaRPr lang="es-MX"/>
          </a:p>
        </p:txBody>
      </p:sp>
      <p:sp>
        <p:nvSpPr>
          <p:cNvPr id="8" name="Footer Placeholder 7"/>
          <p:cNvSpPr>
            <a:spLocks noGrp="1"/>
          </p:cNvSpPr>
          <p:nvPr>
            <p:ph type="ftr" sz="quarter" idx="11"/>
          </p:nvPr>
        </p:nvSpPr>
        <p:spPr/>
        <p:txBody>
          <a:bodyPr/>
          <a:lstStyle/>
          <a:p>
            <a:endParaRPr lang="es-MX"/>
          </a:p>
        </p:txBody>
      </p:sp>
      <p:sp>
        <p:nvSpPr>
          <p:cNvPr id="9" name="Slide Number Placeholder 8"/>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101088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s-ES"/>
              <a:t>Haga clic para modificar el estilo de título del patrón</a:t>
            </a:r>
            <a:endParaRPr lang="en-US" dirty="0"/>
          </a:p>
        </p:txBody>
      </p:sp>
      <p:sp>
        <p:nvSpPr>
          <p:cNvPr id="3" name="Date Placeholder 2"/>
          <p:cNvSpPr>
            <a:spLocks noGrp="1"/>
          </p:cNvSpPr>
          <p:nvPr>
            <p:ph type="dt" sz="half" idx="10"/>
          </p:nvPr>
        </p:nvSpPr>
        <p:spPr/>
        <p:txBody>
          <a:bodyPr/>
          <a:lstStyle/>
          <a:p>
            <a:fld id="{FF43B88F-B7C5-4D97-AE74-987FD15AC5AF}" type="datetimeFigureOut">
              <a:rPr lang="es-MX" smtClean="0"/>
              <a:t>19/07/2026</a:t>
            </a:fld>
            <a:endParaRPr lang="es-MX"/>
          </a:p>
        </p:txBody>
      </p:sp>
      <p:sp>
        <p:nvSpPr>
          <p:cNvPr id="4" name="Footer Placeholder 3"/>
          <p:cNvSpPr>
            <a:spLocks noGrp="1"/>
          </p:cNvSpPr>
          <p:nvPr>
            <p:ph type="ftr" sz="quarter" idx="11"/>
          </p:nvPr>
        </p:nvSpPr>
        <p:spPr/>
        <p:txBody>
          <a:bodyPr/>
          <a:lstStyle/>
          <a:p>
            <a:endParaRPr lang="es-MX"/>
          </a:p>
        </p:txBody>
      </p:sp>
      <p:sp>
        <p:nvSpPr>
          <p:cNvPr id="5" name="Slide Number Placeholder 4"/>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13539674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F43B88F-B7C5-4D97-AE74-987FD15AC5AF}" type="datetimeFigureOut">
              <a:rPr lang="es-MX" smtClean="0"/>
              <a:t>19/07/2026</a:t>
            </a:fld>
            <a:endParaRPr lang="es-MX"/>
          </a:p>
        </p:txBody>
      </p:sp>
      <p:sp>
        <p:nvSpPr>
          <p:cNvPr id="3" name="Footer Placeholder 2"/>
          <p:cNvSpPr>
            <a:spLocks noGrp="1"/>
          </p:cNvSpPr>
          <p:nvPr>
            <p:ph type="ftr" sz="quarter" idx="11"/>
          </p:nvPr>
        </p:nvSpPr>
        <p:spPr/>
        <p:txBody>
          <a:bodyPr/>
          <a:lstStyle/>
          <a:p>
            <a:endParaRPr lang="es-MX"/>
          </a:p>
        </p:txBody>
      </p:sp>
      <p:sp>
        <p:nvSpPr>
          <p:cNvPr id="4" name="Slide Number Placeholder 3"/>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1269857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472381" y="609600"/>
            <a:ext cx="2211884" cy="2133600"/>
          </a:xfrm>
        </p:spPr>
        <p:txBody>
          <a:bodyPr anchor="b"/>
          <a:lstStyle>
            <a:lvl1pPr>
              <a:defRPr sz="2400"/>
            </a:lvl1pPr>
          </a:lstStyle>
          <a:p>
            <a:r>
              <a:rPr lang="es-ES"/>
              <a:t>Haga clic para modificar el estilo de título del patrón</a:t>
            </a:r>
            <a:endParaRPr lang="en-US" dirty="0"/>
          </a:p>
        </p:txBody>
      </p:sp>
      <p:sp>
        <p:nvSpPr>
          <p:cNvPr id="3" name="Content Placeholder 2"/>
          <p:cNvSpPr>
            <a:spLocks noGrp="1"/>
          </p:cNvSpPr>
          <p:nvPr>
            <p:ph idx="1"/>
          </p:nvPr>
        </p:nvSpPr>
        <p:spPr>
          <a:xfrm>
            <a:off x="2915543" y="1316569"/>
            <a:ext cx="3471863" cy="6498167"/>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Text Placeholder 3"/>
          <p:cNvSpPr>
            <a:spLocks noGrp="1"/>
          </p:cNvSpPr>
          <p:nvPr>
            <p:ph type="body" sz="half" idx="2"/>
          </p:nvPr>
        </p:nvSpPr>
        <p:spPr>
          <a:xfrm>
            <a:off x="472381" y="2743200"/>
            <a:ext cx="2211884" cy="508211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Date Placeholder 4"/>
          <p:cNvSpPr>
            <a:spLocks noGrp="1"/>
          </p:cNvSpPr>
          <p:nvPr>
            <p:ph type="dt" sz="half" idx="10"/>
          </p:nvPr>
        </p:nvSpPr>
        <p:spPr/>
        <p:txBody>
          <a:bodyPr/>
          <a:lstStyle/>
          <a:p>
            <a:fld id="{FF43B88F-B7C5-4D97-AE74-987FD15AC5AF}" type="datetimeFigureOut">
              <a:rPr lang="es-MX" smtClean="0"/>
              <a:t>19/07/2026</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36087157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itle 1"/>
          <p:cNvSpPr>
            <a:spLocks noGrp="1"/>
          </p:cNvSpPr>
          <p:nvPr>
            <p:ph type="title"/>
          </p:nvPr>
        </p:nvSpPr>
        <p:spPr>
          <a:xfrm>
            <a:off x="472381" y="609600"/>
            <a:ext cx="2211884" cy="2133600"/>
          </a:xfrm>
        </p:spPr>
        <p:txBody>
          <a:bodyPr anchor="b"/>
          <a:lstStyle>
            <a:lvl1pPr>
              <a:defRPr sz="2400"/>
            </a:lvl1pPr>
          </a:lstStyle>
          <a:p>
            <a:r>
              <a:rPr lang="es-ES"/>
              <a:t>Haga clic para modificar el estilo de título del patrón</a:t>
            </a:r>
            <a:endParaRPr lang="en-US" dirty="0"/>
          </a:p>
        </p:txBody>
      </p:sp>
      <p:sp>
        <p:nvSpPr>
          <p:cNvPr id="3" name="Picture Placeholder 2"/>
          <p:cNvSpPr>
            <a:spLocks noGrp="1" noChangeAspect="1"/>
          </p:cNvSpPr>
          <p:nvPr>
            <p:ph type="pic" idx="1"/>
          </p:nvPr>
        </p:nvSpPr>
        <p:spPr>
          <a:xfrm>
            <a:off x="2915543" y="1316569"/>
            <a:ext cx="3471863" cy="6498167"/>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s-ES"/>
              <a:t>Haga clic en el icono para agregar una imagen</a:t>
            </a:r>
            <a:endParaRPr lang="en-US" dirty="0"/>
          </a:p>
        </p:txBody>
      </p:sp>
      <p:sp>
        <p:nvSpPr>
          <p:cNvPr id="4" name="Text Placeholder 3"/>
          <p:cNvSpPr>
            <a:spLocks noGrp="1"/>
          </p:cNvSpPr>
          <p:nvPr>
            <p:ph type="body" sz="half" idx="2"/>
          </p:nvPr>
        </p:nvSpPr>
        <p:spPr>
          <a:xfrm>
            <a:off x="472381" y="2743200"/>
            <a:ext cx="2211884" cy="5082117"/>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s-ES"/>
              <a:t>Haga clic para modificar los estilos de texto del patrón</a:t>
            </a:r>
          </a:p>
        </p:txBody>
      </p:sp>
      <p:sp>
        <p:nvSpPr>
          <p:cNvPr id="5" name="Date Placeholder 4"/>
          <p:cNvSpPr>
            <a:spLocks noGrp="1"/>
          </p:cNvSpPr>
          <p:nvPr>
            <p:ph type="dt" sz="half" idx="10"/>
          </p:nvPr>
        </p:nvSpPr>
        <p:spPr/>
        <p:txBody>
          <a:bodyPr/>
          <a:lstStyle/>
          <a:p>
            <a:fld id="{FF43B88F-B7C5-4D97-AE74-987FD15AC5AF}" type="datetimeFigureOut">
              <a:rPr lang="es-MX" smtClean="0"/>
              <a:t>19/07/2026</a:t>
            </a:fld>
            <a:endParaRPr lang="es-MX"/>
          </a:p>
        </p:txBody>
      </p:sp>
      <p:sp>
        <p:nvSpPr>
          <p:cNvPr id="6" name="Footer Placeholder 5"/>
          <p:cNvSpPr>
            <a:spLocks noGrp="1"/>
          </p:cNvSpPr>
          <p:nvPr>
            <p:ph type="ftr" sz="quarter" idx="11"/>
          </p:nvPr>
        </p:nvSpPr>
        <p:spPr/>
        <p:txBody>
          <a:bodyPr/>
          <a:lstStyle/>
          <a:p>
            <a:endParaRPr lang="es-MX"/>
          </a:p>
        </p:txBody>
      </p:sp>
      <p:sp>
        <p:nvSpPr>
          <p:cNvPr id="7" name="Slide Number Placeholder 6"/>
          <p:cNvSpPr>
            <a:spLocks noGrp="1"/>
          </p:cNvSpPr>
          <p:nvPr>
            <p:ph type="sldNum" sz="quarter" idx="12"/>
          </p:nvPr>
        </p:nvSpPr>
        <p:spPr/>
        <p:txBody>
          <a:bodyPr/>
          <a:lstStyle/>
          <a:p>
            <a:fld id="{11472DB1-44B0-46AB-AA68-66A679B4908E}" type="slidenum">
              <a:rPr lang="es-MX" smtClean="0"/>
              <a:t>‹Nº›</a:t>
            </a:fld>
            <a:endParaRPr lang="es-MX"/>
          </a:p>
        </p:txBody>
      </p:sp>
    </p:spTree>
    <p:extLst>
      <p:ext uri="{BB962C8B-B14F-4D97-AF65-F5344CB8AC3E}">
        <p14:creationId xmlns:p14="http://schemas.microsoft.com/office/powerpoint/2010/main" val="23823381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25000"/>
            <a:lum/>
          </a:blip>
          <a:srcRect/>
          <a:stretch>
            <a:fillRect l="-17000" r="-17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1488" y="486836"/>
            <a:ext cx="5915025" cy="1767417"/>
          </a:xfrm>
          <a:prstGeom prst="rect">
            <a:avLst/>
          </a:prstGeom>
        </p:spPr>
        <p:txBody>
          <a:bodyPr vert="horz" lIns="91440" tIns="45720" rIns="91440" bIns="45720" rtlCol="0" anchor="ctr">
            <a:normAutofit/>
          </a:bodyPr>
          <a:lstStyle/>
          <a:p>
            <a:r>
              <a:rPr lang="es-ES"/>
              <a:t>Haga clic para modificar el estilo de título del patrón</a:t>
            </a:r>
            <a:endParaRPr lang="en-US" dirty="0"/>
          </a:p>
        </p:txBody>
      </p:sp>
      <p:sp>
        <p:nvSpPr>
          <p:cNvPr id="3" name="Text Placeholder 2"/>
          <p:cNvSpPr>
            <a:spLocks noGrp="1"/>
          </p:cNvSpPr>
          <p:nvPr>
            <p:ph type="body" idx="1"/>
          </p:nvPr>
        </p:nvSpPr>
        <p:spPr>
          <a:xfrm>
            <a:off x="471488" y="2434167"/>
            <a:ext cx="5915025" cy="5801784"/>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4" name="Date Placeholder 3"/>
          <p:cNvSpPr>
            <a:spLocks noGrp="1"/>
          </p:cNvSpPr>
          <p:nvPr>
            <p:ph type="dt" sz="half" idx="2"/>
          </p:nvPr>
        </p:nvSpPr>
        <p:spPr>
          <a:xfrm>
            <a:off x="471488" y="8475136"/>
            <a:ext cx="1543050" cy="486833"/>
          </a:xfrm>
          <a:prstGeom prst="rect">
            <a:avLst/>
          </a:prstGeom>
        </p:spPr>
        <p:txBody>
          <a:bodyPr vert="horz" lIns="91440" tIns="45720" rIns="91440" bIns="45720" rtlCol="0" anchor="ctr"/>
          <a:lstStyle>
            <a:lvl1pPr algn="l">
              <a:defRPr sz="900">
                <a:solidFill>
                  <a:schemeClr val="tx1">
                    <a:tint val="75000"/>
                  </a:schemeClr>
                </a:solidFill>
              </a:defRPr>
            </a:lvl1pPr>
          </a:lstStyle>
          <a:p>
            <a:fld id="{FF43B88F-B7C5-4D97-AE74-987FD15AC5AF}" type="datetimeFigureOut">
              <a:rPr lang="es-MX" smtClean="0"/>
              <a:t>19/07/2026</a:t>
            </a:fld>
            <a:endParaRPr lang="es-MX"/>
          </a:p>
        </p:txBody>
      </p:sp>
      <p:sp>
        <p:nvSpPr>
          <p:cNvPr id="5" name="Footer Placeholder 4"/>
          <p:cNvSpPr>
            <a:spLocks noGrp="1"/>
          </p:cNvSpPr>
          <p:nvPr>
            <p:ph type="ftr" sz="quarter" idx="3"/>
          </p:nvPr>
        </p:nvSpPr>
        <p:spPr>
          <a:xfrm>
            <a:off x="2271713" y="8475136"/>
            <a:ext cx="2314575" cy="486833"/>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s-MX"/>
          </a:p>
        </p:txBody>
      </p:sp>
      <p:sp>
        <p:nvSpPr>
          <p:cNvPr id="6" name="Slide Number Placeholder 5"/>
          <p:cNvSpPr>
            <a:spLocks noGrp="1"/>
          </p:cNvSpPr>
          <p:nvPr>
            <p:ph type="sldNum" sz="quarter" idx="4"/>
          </p:nvPr>
        </p:nvSpPr>
        <p:spPr>
          <a:xfrm>
            <a:off x="4843463" y="8475136"/>
            <a:ext cx="1543050" cy="486833"/>
          </a:xfrm>
          <a:prstGeom prst="rect">
            <a:avLst/>
          </a:prstGeom>
        </p:spPr>
        <p:txBody>
          <a:bodyPr vert="horz" lIns="91440" tIns="45720" rIns="91440" bIns="45720" rtlCol="0" anchor="ctr"/>
          <a:lstStyle>
            <a:lvl1pPr algn="r">
              <a:defRPr sz="900">
                <a:solidFill>
                  <a:schemeClr val="tx1">
                    <a:tint val="75000"/>
                  </a:schemeClr>
                </a:solidFill>
              </a:defRPr>
            </a:lvl1pPr>
          </a:lstStyle>
          <a:p>
            <a:fld id="{11472DB1-44B0-46AB-AA68-66A679B4908E}" type="slidenum">
              <a:rPr lang="es-MX" smtClean="0"/>
              <a:t>‹Nº›</a:t>
            </a:fld>
            <a:endParaRPr lang="es-MX"/>
          </a:p>
        </p:txBody>
      </p:sp>
    </p:spTree>
    <p:extLst>
      <p:ext uri="{BB962C8B-B14F-4D97-AF65-F5344CB8AC3E}">
        <p14:creationId xmlns:p14="http://schemas.microsoft.com/office/powerpoint/2010/main" val="309364963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svg"/><Relationship Id="rId1" Type="http://schemas.openxmlformats.org/officeDocument/2006/relationships/slideLayout" Target="../slideLayouts/slideLayout7.xml"/><Relationship Id="rId4" Type="http://schemas.openxmlformats.org/officeDocument/2006/relationships/image" Target="../media/image11.svg"/></Relationships>
</file>

<file path=ppt/slides/_rels/slide10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1.jpg"/></Relationships>
</file>

<file path=ppt/slides/_rels/slide10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sv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1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3.jpg"/></Relationships>
</file>

<file path=ppt/slides/_rels/slide12.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svg"/><Relationship Id="rId1" Type="http://schemas.openxmlformats.org/officeDocument/2006/relationships/slideLayout" Target="../slideLayouts/slideLayout7.xml"/><Relationship Id="rId4" Type="http://schemas.openxmlformats.org/officeDocument/2006/relationships/image" Target="../media/image17.svg"/></Relationships>
</file>

<file path=ppt/slides/_rels/slide1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24.jpg"/><Relationship Id="rId4" Type="http://schemas.microsoft.com/office/2007/relationships/hdphoto" Target="../media/hdphoto1.wdp"/></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1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6.jpg"/></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7.jp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9.png"/></Relationships>
</file>

<file path=ppt/slides/_rels/slide140.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27.jp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8.jp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29.jp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0.jp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1.jp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2.jp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3.jp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4.jp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5.jp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6.jpg"/></Relationships>
</file>

<file path=ppt/slides/_rels/slide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34.sv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7.jpg"/></Relationships>
</file>

<file path=ppt/slides/_rels/slide21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8.jpg"/></Relationships>
</file>

<file path=ppt/slides/_rels/slide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9.jpg"/></Relationships>
</file>

<file path=ppt/slides/_rels/slide2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5" Type="http://schemas.microsoft.com/office/2007/relationships/hdphoto" Target="../media/hdphoto2.wdp"/><Relationship Id="rId4" Type="http://schemas.openxmlformats.org/officeDocument/2006/relationships/image" Target="../media/image40.png"/></Relationships>
</file>

<file path=ppt/slides/_rels/slide25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0.jp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2.jp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jp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4.jp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5.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6.jp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7.jpg"/></Relationships>
</file>

<file path=ppt/slides/_rels/slide7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8.jp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8.jp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8.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8.jp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19.jpg"/></Relationships>
</file>

<file path=ppt/slides/_rels/slide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20.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7000" r="-17000"/>
          </a:stretch>
        </a:blipFill>
        <a:effectLst/>
      </p:bgPr>
    </p:bg>
    <p:spTree>
      <p:nvGrpSpPr>
        <p:cNvPr id="1" name=""/>
        <p:cNvGrpSpPr/>
        <p:nvPr/>
      </p:nvGrpSpPr>
      <p:grpSpPr>
        <a:xfrm>
          <a:off x="0" y="0"/>
          <a:ext cx="0" cy="0"/>
          <a:chOff x="0" y="0"/>
          <a:chExt cx="0" cy="0"/>
        </a:xfrm>
      </p:grpSpPr>
      <p:sp>
        <p:nvSpPr>
          <p:cNvPr id="3" name="CuadroTexto 2"/>
          <p:cNvSpPr txBox="1"/>
          <p:nvPr/>
        </p:nvSpPr>
        <p:spPr>
          <a:xfrm>
            <a:off x="890015" y="1559535"/>
            <a:ext cx="5120641" cy="5632311"/>
          </a:xfrm>
          <a:prstGeom prst="rect">
            <a:avLst/>
          </a:prstGeom>
          <a:solidFill>
            <a:schemeClr val="bg1">
              <a:alpha val="50000"/>
            </a:schemeClr>
          </a:solidFill>
        </p:spPr>
        <p:txBody>
          <a:bodyPr wrap="square" rtlCol="0">
            <a:spAutoFit/>
          </a:bodyPr>
          <a:lstStyle/>
          <a:p>
            <a:pPr algn="ctr"/>
            <a:endParaRPr lang="es-ES" sz="2400" b="1" dirty="0">
              <a:ln w="28575">
                <a:solidFill>
                  <a:schemeClr val="tx1"/>
                </a:solidFill>
              </a:ln>
              <a:solidFill>
                <a:schemeClr val="tx2">
                  <a:lumMod val="60000"/>
                  <a:lumOff val="40000"/>
                </a:schemeClr>
              </a:solidFill>
              <a:latin typeface="Arial Rounded MT Bold" panose="020F0704030504030204" pitchFamily="34" charset="0"/>
            </a:endParaRPr>
          </a:p>
          <a:p>
            <a:pPr algn="ctr"/>
            <a:r>
              <a:rPr lang="es-ES" sz="5400" b="1" dirty="0">
                <a:ln w="28575">
                  <a:solidFill>
                    <a:schemeClr val="tx1"/>
                  </a:solidFill>
                </a:ln>
                <a:solidFill>
                  <a:schemeClr val="tx2">
                    <a:lumMod val="60000"/>
                    <a:lumOff val="40000"/>
                  </a:schemeClr>
                </a:solidFill>
                <a:latin typeface="Arial Rounded MT Bold" panose="020F0704030504030204" pitchFamily="34" charset="0"/>
              </a:rPr>
              <a:t>AGENDA ESCOLAR</a:t>
            </a:r>
          </a:p>
          <a:p>
            <a:pPr algn="ctr"/>
            <a:r>
              <a:rPr lang="es-ES" sz="4000" b="1" dirty="0">
                <a:ln w="28575">
                  <a:solidFill>
                    <a:schemeClr val="tx1"/>
                  </a:solidFill>
                </a:ln>
                <a:solidFill>
                  <a:srgbClr val="AEA5D3"/>
                </a:solidFill>
              </a:rPr>
              <a:t>202</a:t>
            </a:r>
            <a:r>
              <a:rPr lang="es-MX" sz="4000" b="1" dirty="0">
                <a:ln w="28575">
                  <a:solidFill>
                    <a:schemeClr val="tx1"/>
                  </a:solidFill>
                </a:ln>
                <a:solidFill>
                  <a:srgbClr val="AEA5D3"/>
                </a:solidFill>
              </a:rPr>
              <a:t>6-2027</a:t>
            </a:r>
            <a:endParaRPr lang="es-ES" sz="4000" b="1" dirty="0">
              <a:ln w="28575">
                <a:solidFill>
                  <a:schemeClr val="tx1"/>
                </a:solidFill>
              </a:ln>
              <a:solidFill>
                <a:srgbClr val="AEA5D3"/>
              </a:solidFill>
            </a:endParaRPr>
          </a:p>
          <a:p>
            <a:pPr algn="ctr"/>
            <a:endParaRPr lang="es-ES" sz="4000" b="1" dirty="0">
              <a:ln w="28575">
                <a:solidFill>
                  <a:schemeClr val="tx1"/>
                </a:solidFill>
              </a:ln>
              <a:solidFill>
                <a:srgbClr val="AEA5D3"/>
              </a:solidFill>
            </a:endParaRPr>
          </a:p>
          <a:p>
            <a:pPr algn="ctr"/>
            <a:endParaRPr lang="es-ES" sz="4000" b="1" dirty="0">
              <a:ln w="28575">
                <a:solidFill>
                  <a:schemeClr val="tx1"/>
                </a:solidFill>
              </a:ln>
              <a:solidFill>
                <a:srgbClr val="AEA5D3"/>
              </a:solidFill>
            </a:endParaRPr>
          </a:p>
          <a:p>
            <a:pPr algn="ctr"/>
            <a:endParaRPr lang="es-ES" sz="4000" b="1" dirty="0">
              <a:ln w="28575">
                <a:solidFill>
                  <a:schemeClr val="tx1"/>
                </a:solidFill>
              </a:ln>
              <a:solidFill>
                <a:srgbClr val="AEA5D3"/>
              </a:solidFill>
            </a:endParaRPr>
          </a:p>
          <a:p>
            <a:pPr algn="ctr"/>
            <a:r>
              <a:rPr lang="es-ES" sz="4400" b="1" dirty="0">
                <a:ln w="19050">
                  <a:noFill/>
                </a:ln>
                <a:solidFill>
                  <a:schemeClr val="tx1">
                    <a:lumMod val="65000"/>
                    <a:lumOff val="35000"/>
                  </a:schemeClr>
                </a:solidFill>
                <a:ea typeface="Tahoma" panose="020B0604030504040204" pitchFamily="34" charset="0"/>
                <a:cs typeface="Tahoma" panose="020B0604030504040204" pitchFamily="34" charset="0"/>
              </a:rPr>
              <a:t>Aquí tu nombre</a:t>
            </a:r>
          </a:p>
          <a:p>
            <a:pPr algn="ctr"/>
            <a:endParaRPr lang="en-US" sz="2400" b="1" dirty="0">
              <a:ln w="28575">
                <a:solidFill>
                  <a:schemeClr val="tx1"/>
                </a:solidFill>
              </a:ln>
              <a:solidFill>
                <a:srgbClr val="AEA5D3"/>
              </a:solidFill>
            </a:endParaRPr>
          </a:p>
        </p:txBody>
      </p:sp>
    </p:spTree>
    <p:extLst>
      <p:ext uri="{BB962C8B-B14F-4D97-AF65-F5344CB8AC3E}">
        <p14:creationId xmlns:p14="http://schemas.microsoft.com/office/powerpoint/2010/main" val="9490619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 name="Rectángulo 218">
            <a:extLst>
              <a:ext uri="{FF2B5EF4-FFF2-40B4-BE49-F238E27FC236}">
                <a16:creationId xmlns:a16="http://schemas.microsoft.com/office/drawing/2014/main" id="{CF250DA9-7546-7ECB-5B00-94447B5E5767}"/>
              </a:ext>
            </a:extLst>
          </p:cNvPr>
          <p:cNvSpPr/>
          <p:nvPr/>
        </p:nvSpPr>
        <p:spPr>
          <a:xfrm>
            <a:off x="1077384" y="405384"/>
            <a:ext cx="4872312" cy="2374392"/>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3" name="Rectángulo 222">
            <a:extLst>
              <a:ext uri="{FF2B5EF4-FFF2-40B4-BE49-F238E27FC236}">
                <a16:creationId xmlns:a16="http://schemas.microsoft.com/office/drawing/2014/main" id="{344B8D36-EA6A-C53B-5190-66F8695064FC}"/>
              </a:ext>
            </a:extLst>
          </p:cNvPr>
          <p:cNvSpPr/>
          <p:nvPr/>
        </p:nvSpPr>
        <p:spPr>
          <a:xfrm>
            <a:off x="1077384" y="3191256"/>
            <a:ext cx="4872312" cy="2502408"/>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4" name="Rectángulo 223">
            <a:extLst>
              <a:ext uri="{FF2B5EF4-FFF2-40B4-BE49-F238E27FC236}">
                <a16:creationId xmlns:a16="http://schemas.microsoft.com/office/drawing/2014/main" id="{5DDDB61E-0A1F-2726-DE57-67A21644C218}"/>
              </a:ext>
            </a:extLst>
          </p:cNvPr>
          <p:cNvSpPr/>
          <p:nvPr/>
        </p:nvSpPr>
        <p:spPr>
          <a:xfrm>
            <a:off x="1077384" y="6019800"/>
            <a:ext cx="4872312" cy="2374392"/>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pic>
        <p:nvPicPr>
          <p:cNvPr id="226" name="Gráfico 225">
            <a:extLst>
              <a:ext uri="{FF2B5EF4-FFF2-40B4-BE49-F238E27FC236}">
                <a16:creationId xmlns:a16="http://schemas.microsoft.com/office/drawing/2014/main" id="{AE84D872-B3D5-7178-BD39-B47A7085D51C}"/>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1173768" y="520080"/>
            <a:ext cx="4680000" cy="2145000"/>
          </a:xfrm>
          <a:prstGeom prst="rect">
            <a:avLst/>
          </a:prstGeom>
        </p:spPr>
      </p:pic>
      <p:pic>
        <p:nvPicPr>
          <p:cNvPr id="228" name="Gráfico 227">
            <a:extLst>
              <a:ext uri="{FF2B5EF4-FFF2-40B4-BE49-F238E27FC236}">
                <a16:creationId xmlns:a16="http://schemas.microsoft.com/office/drawing/2014/main" id="{F452685D-7352-D4F8-86FF-E7C0A02BA9F3}"/>
              </a:ext>
            </a:extLst>
          </p:cNvPr>
          <p:cNvPicPr>
            <a:picLocks noChangeAspect="1"/>
          </p:cNvPicPr>
          <p:nvPr/>
        </p:nvPicPr>
        <p:blipFill>
          <a:blip>
            <a:extLst>
              <a:ext uri="{96DAC541-7B7A-43D3-8B79-37D633B846F1}">
                <asvg:svgBlip xmlns:asvg="http://schemas.microsoft.com/office/drawing/2016/SVG/main" xmlns="" r:embed="rId3"/>
              </a:ext>
            </a:extLst>
          </a:blip>
          <a:stretch>
            <a:fillRect/>
          </a:stretch>
        </p:blipFill>
        <p:spPr>
          <a:xfrm>
            <a:off x="1161348" y="3227832"/>
            <a:ext cx="4680000" cy="2402567"/>
          </a:xfrm>
          <a:prstGeom prst="rect">
            <a:avLst/>
          </a:prstGeom>
        </p:spPr>
      </p:pic>
      <p:pic>
        <p:nvPicPr>
          <p:cNvPr id="230" name="Gráfico 229">
            <a:extLst>
              <a:ext uri="{FF2B5EF4-FFF2-40B4-BE49-F238E27FC236}">
                <a16:creationId xmlns:a16="http://schemas.microsoft.com/office/drawing/2014/main" id="{34155E0E-2884-C2CB-0E62-B41303D3ED19}"/>
              </a:ext>
            </a:extLst>
          </p:cNvPr>
          <p:cNvPicPr>
            <a:picLocks noChangeAspect="1"/>
          </p:cNvPicPr>
          <p:nvPr/>
        </p:nvPicPr>
        <p:blipFill>
          <a:blip>
            <a:extLst>
              <a:ext uri="{96DAC541-7B7A-43D3-8B79-37D633B846F1}">
                <asvg:svgBlip xmlns:asvg="http://schemas.microsoft.com/office/drawing/2016/SVG/main" xmlns="" r:embed="rId4"/>
              </a:ext>
            </a:extLst>
          </a:blip>
          <a:stretch>
            <a:fillRect/>
          </a:stretch>
        </p:blipFill>
        <p:spPr>
          <a:xfrm>
            <a:off x="1161348" y="6231680"/>
            <a:ext cx="4680000" cy="2023784"/>
          </a:xfrm>
          <a:prstGeom prst="rect">
            <a:avLst/>
          </a:prstGeom>
        </p:spPr>
      </p:pic>
    </p:spTree>
    <p:extLst>
      <p:ext uri="{BB962C8B-B14F-4D97-AF65-F5344CB8AC3E}">
        <p14:creationId xmlns:p14="http://schemas.microsoft.com/office/powerpoint/2010/main" val="42877191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307851450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243180494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813705" y="764991"/>
            <a:ext cx="5230585" cy="2554545"/>
          </a:xfrm>
          <a:prstGeom prst="rect">
            <a:avLst/>
          </a:prstGeom>
          <a:noFill/>
        </p:spPr>
        <p:txBody>
          <a:bodyPr wrap="square" rtlCol="0">
            <a:spAutoFit/>
          </a:bodyPr>
          <a:lstStyle/>
          <a:p>
            <a:pPr algn="ctr"/>
            <a:r>
              <a:rPr lang="es-ES" sz="8000" b="1" dirty="0"/>
              <a:t>CONSEJO TÉCNICO </a:t>
            </a:r>
            <a:endParaRPr lang="en-US" sz="8000" b="1" dirty="0"/>
          </a:p>
        </p:txBody>
      </p:sp>
      <p:sp>
        <p:nvSpPr>
          <p:cNvPr id="8" name="CuadroTexto 7"/>
          <p:cNvSpPr txBox="1"/>
          <p:nvPr/>
        </p:nvSpPr>
        <p:spPr>
          <a:xfrm>
            <a:off x="968544" y="7854735"/>
            <a:ext cx="4923347" cy="769441"/>
          </a:xfrm>
          <a:prstGeom prst="rect">
            <a:avLst/>
          </a:prstGeom>
          <a:noFill/>
        </p:spPr>
        <p:txBody>
          <a:bodyPr wrap="square" rtlCol="0">
            <a:spAutoFit/>
          </a:bodyPr>
          <a:lstStyle/>
          <a:p>
            <a:pPr algn="ctr"/>
            <a:r>
              <a:rPr lang="es-ES" sz="4400" b="1" dirty="0"/>
              <a:t>Sesiones Ordinarias </a:t>
            </a:r>
            <a:endParaRPr lang="en-US" sz="4400" b="1" dirty="0"/>
          </a:p>
        </p:txBody>
      </p:sp>
      <p:pic>
        <p:nvPicPr>
          <p:cNvPr id="2" name="Imagen 1" descr="Imagen que contiene Forma&#10;&#10;Descripción generada automáticamente">
            <a:extLst>
              <a:ext uri="{FF2B5EF4-FFF2-40B4-BE49-F238E27FC236}">
                <a16:creationId xmlns:a16="http://schemas.microsoft.com/office/drawing/2014/main" id="{D6586D51-6EC8-C372-C208-20FAF249F116}"/>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5" name="Imagen 4" descr="Dibujo con letras&#10;&#10;Descripción generada automáticamente con confianza media">
            <a:extLst>
              <a:ext uri="{FF2B5EF4-FFF2-40B4-BE49-F238E27FC236}">
                <a16:creationId xmlns:a16="http://schemas.microsoft.com/office/drawing/2014/main" id="{870D1B41-6358-F1F5-CB57-EAFA654F24F8}"/>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918716" y="3230367"/>
            <a:ext cx="3175200" cy="4536000"/>
          </a:xfrm>
          <a:prstGeom prst="rect">
            <a:avLst/>
          </a:prstGeom>
        </p:spPr>
      </p:pic>
    </p:spTree>
    <p:extLst>
      <p:ext uri="{BB962C8B-B14F-4D97-AF65-F5344CB8AC3E}">
        <p14:creationId xmlns:p14="http://schemas.microsoft.com/office/powerpoint/2010/main" val="420862602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PRIMERA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141958439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PRIMERA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47605505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SEGUNDA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53273017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SEGUNDA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387491381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TERCERA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116100054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TERCERA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94886065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CUARTA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323426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 name="Rectángulo 218">
            <a:extLst>
              <a:ext uri="{FF2B5EF4-FFF2-40B4-BE49-F238E27FC236}">
                <a16:creationId xmlns:a16="http://schemas.microsoft.com/office/drawing/2014/main" id="{CF250DA9-7546-7ECB-5B00-94447B5E5767}"/>
              </a:ext>
            </a:extLst>
          </p:cNvPr>
          <p:cNvSpPr/>
          <p:nvPr/>
        </p:nvSpPr>
        <p:spPr>
          <a:xfrm>
            <a:off x="1077384" y="405384"/>
            <a:ext cx="4872312" cy="2374392"/>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3" name="Rectángulo 222">
            <a:extLst>
              <a:ext uri="{FF2B5EF4-FFF2-40B4-BE49-F238E27FC236}">
                <a16:creationId xmlns:a16="http://schemas.microsoft.com/office/drawing/2014/main" id="{344B8D36-EA6A-C53B-5190-66F8695064FC}"/>
              </a:ext>
            </a:extLst>
          </p:cNvPr>
          <p:cNvSpPr/>
          <p:nvPr/>
        </p:nvSpPr>
        <p:spPr>
          <a:xfrm>
            <a:off x="1077384" y="3191256"/>
            <a:ext cx="4872312" cy="2376000"/>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4" name="Rectángulo 223">
            <a:extLst>
              <a:ext uri="{FF2B5EF4-FFF2-40B4-BE49-F238E27FC236}">
                <a16:creationId xmlns:a16="http://schemas.microsoft.com/office/drawing/2014/main" id="{5DDDB61E-0A1F-2726-DE57-67A21644C218}"/>
              </a:ext>
            </a:extLst>
          </p:cNvPr>
          <p:cNvSpPr/>
          <p:nvPr/>
        </p:nvSpPr>
        <p:spPr>
          <a:xfrm>
            <a:off x="1077384" y="6019800"/>
            <a:ext cx="4872312" cy="2520000"/>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pic>
        <p:nvPicPr>
          <p:cNvPr id="3" name="Gráfico 2">
            <a:extLst>
              <a:ext uri="{FF2B5EF4-FFF2-40B4-BE49-F238E27FC236}">
                <a16:creationId xmlns:a16="http://schemas.microsoft.com/office/drawing/2014/main" id="{0BD3517B-835B-A82F-27DF-7C9653EC8E54}"/>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1161348" y="493898"/>
            <a:ext cx="4680000" cy="2224918"/>
          </a:xfrm>
          <a:prstGeom prst="rect">
            <a:avLst/>
          </a:prstGeom>
        </p:spPr>
      </p:pic>
      <p:pic>
        <p:nvPicPr>
          <p:cNvPr id="5" name="Gráfico 4">
            <a:extLst>
              <a:ext uri="{FF2B5EF4-FFF2-40B4-BE49-F238E27FC236}">
                <a16:creationId xmlns:a16="http://schemas.microsoft.com/office/drawing/2014/main" id="{00A97C2C-692D-A06D-4FEB-894FC72B3A16}"/>
              </a:ext>
            </a:extLst>
          </p:cNvPr>
          <p:cNvPicPr>
            <a:picLocks noChangeAspect="1"/>
          </p:cNvPicPr>
          <p:nvPr/>
        </p:nvPicPr>
        <p:blipFill>
          <a:blip>
            <a:extLst>
              <a:ext uri="{96DAC541-7B7A-43D3-8B79-37D633B846F1}">
                <asvg:svgBlip xmlns:asvg="http://schemas.microsoft.com/office/drawing/2016/SVG/main" xmlns="" r:embed="rId3"/>
              </a:ext>
            </a:extLst>
          </a:blip>
          <a:stretch>
            <a:fillRect/>
          </a:stretch>
        </p:blipFill>
        <p:spPr>
          <a:xfrm>
            <a:off x="1162728" y="3337560"/>
            <a:ext cx="4680000" cy="2077079"/>
          </a:xfrm>
          <a:prstGeom prst="rect">
            <a:avLst/>
          </a:prstGeom>
        </p:spPr>
      </p:pic>
      <p:pic>
        <p:nvPicPr>
          <p:cNvPr id="7" name="Gráfico 6">
            <a:extLst>
              <a:ext uri="{FF2B5EF4-FFF2-40B4-BE49-F238E27FC236}">
                <a16:creationId xmlns:a16="http://schemas.microsoft.com/office/drawing/2014/main" id="{5D5C539F-0041-B60B-878E-E85792BA2392}"/>
              </a:ext>
            </a:extLst>
          </p:cNvPr>
          <p:cNvPicPr>
            <a:picLocks noChangeAspect="1"/>
          </p:cNvPicPr>
          <p:nvPr/>
        </p:nvPicPr>
        <p:blipFill>
          <a:blip>
            <a:extLst>
              <a:ext uri="{96DAC541-7B7A-43D3-8B79-37D633B846F1}">
                <asvg:svgBlip xmlns:asvg="http://schemas.microsoft.com/office/drawing/2016/SVG/main" xmlns="" r:embed="rId4"/>
              </a:ext>
            </a:extLst>
          </a:blip>
          <a:stretch>
            <a:fillRect/>
          </a:stretch>
        </p:blipFill>
        <p:spPr>
          <a:xfrm>
            <a:off x="1161576" y="6074715"/>
            <a:ext cx="4680000" cy="2393182"/>
          </a:xfrm>
          <a:prstGeom prst="rect">
            <a:avLst/>
          </a:prstGeom>
        </p:spPr>
      </p:pic>
    </p:spTree>
    <p:extLst>
      <p:ext uri="{BB962C8B-B14F-4D97-AF65-F5344CB8AC3E}">
        <p14:creationId xmlns:p14="http://schemas.microsoft.com/office/powerpoint/2010/main" val="45062648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CUARTA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154760711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QUINTA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62929980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QUINTA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408441202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SEXTA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132245786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SEXTA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172412887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SÉPTIMA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342308404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SÉPTIMA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01009737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OCTAVA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016749992"/>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548" t="8334" r="7773"/>
          <a:stretch/>
        </p:blipFill>
        <p:spPr bwMode="auto">
          <a:xfrm>
            <a:off x="266700" y="731520"/>
            <a:ext cx="6414516" cy="8046719"/>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5">
                    <a:lumMod val="50000"/>
                  </a:schemeClr>
                </a:solidFill>
              </a:rPr>
              <a:t>OCTAVA SESIÓN</a:t>
            </a:r>
            <a:endParaRPr lang="en-US" sz="2000" b="1" dirty="0">
              <a:solidFill>
                <a:schemeClr val="accent5">
                  <a:lumMod val="50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2" name="Imagen 1" descr="Dibujo con letras&#10;&#10;Descripción generada automáticamente con confianza media">
            <a:extLst>
              <a:ext uri="{FF2B5EF4-FFF2-40B4-BE49-F238E27FC236}">
                <a16:creationId xmlns:a16="http://schemas.microsoft.com/office/drawing/2014/main" id="{FA2CD0A9-F875-E88C-6CD5-AA9FC479D013}"/>
              </a:ext>
            </a:extLst>
          </p:cNvPr>
          <p:cNvPicPr>
            <a:picLocks noChangeAspect="1"/>
          </p:cNvPicPr>
          <p:nvPr/>
        </p:nvPicPr>
        <p:blipFill>
          <a:blip r:embed="rId3" cstate="hq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96974" y="7497072"/>
            <a:ext cx="882000" cy="1260000"/>
          </a:xfrm>
          <a:prstGeom prst="rect">
            <a:avLst/>
          </a:prstGeom>
        </p:spPr>
      </p:pic>
    </p:spTree>
    <p:extLst>
      <p:ext uri="{BB962C8B-B14F-4D97-AF65-F5344CB8AC3E}">
        <p14:creationId xmlns:p14="http://schemas.microsoft.com/office/powerpoint/2010/main" val="2278584"/>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redondeado 13"/>
          <p:cNvSpPr/>
          <p:nvPr/>
        </p:nvSpPr>
        <p:spPr>
          <a:xfrm>
            <a:off x="546099" y="1546192"/>
            <a:ext cx="5641341" cy="2519660"/>
          </a:xfrm>
          <a:prstGeom prst="roundRect">
            <a:avLst/>
          </a:prstGeom>
          <a:solidFill>
            <a:srgbClr val="E3FDF1"/>
          </a:solidFill>
          <a:ln w="762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CuadroTexto 14"/>
          <p:cNvSpPr txBox="1"/>
          <p:nvPr/>
        </p:nvSpPr>
        <p:spPr>
          <a:xfrm>
            <a:off x="813705" y="1809706"/>
            <a:ext cx="5230585" cy="2123658"/>
          </a:xfrm>
          <a:prstGeom prst="rect">
            <a:avLst/>
          </a:prstGeom>
          <a:noFill/>
        </p:spPr>
        <p:txBody>
          <a:bodyPr wrap="square" rtlCol="0">
            <a:spAutoFit/>
          </a:bodyPr>
          <a:lstStyle/>
          <a:p>
            <a:pPr algn="ctr"/>
            <a:r>
              <a:rPr lang="es-ES" sz="6600" b="1" dirty="0"/>
              <a:t>AGENDA MENSUAL </a:t>
            </a:r>
            <a:endParaRPr lang="en-US" sz="6600" b="1" dirty="0"/>
          </a:p>
        </p:txBody>
      </p:sp>
      <p:pic>
        <p:nvPicPr>
          <p:cNvPr id="2" name="Imagen 1" descr="Imagen que contiene Forma&#10;&#10;Descripción generada automáticamente">
            <a:extLst>
              <a:ext uri="{FF2B5EF4-FFF2-40B4-BE49-F238E27FC236}">
                <a16:creationId xmlns:a16="http://schemas.microsoft.com/office/drawing/2014/main" id="{58EF3A8D-F623-BAF1-AB31-B38819AC7741}"/>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6" name="Imagen 5" descr="Un dibujo de un perro&#10;&#10;Descripción generada automáticamente con confianza media">
            <a:extLst>
              <a:ext uri="{FF2B5EF4-FFF2-40B4-BE49-F238E27FC236}">
                <a16:creationId xmlns:a16="http://schemas.microsoft.com/office/drawing/2014/main" id="{B682FB40-B663-354B-8BDB-C5DAEF210B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1785" y="4512246"/>
            <a:ext cx="5551285" cy="3600000"/>
          </a:xfrm>
          <a:prstGeom prst="rect">
            <a:avLst/>
          </a:prstGeom>
        </p:spPr>
      </p:pic>
    </p:spTree>
    <p:extLst>
      <p:ext uri="{BB962C8B-B14F-4D97-AF65-F5344CB8AC3E}">
        <p14:creationId xmlns:p14="http://schemas.microsoft.com/office/powerpoint/2010/main" val="90839931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 name="Rectángulo 218">
            <a:extLst>
              <a:ext uri="{FF2B5EF4-FFF2-40B4-BE49-F238E27FC236}">
                <a16:creationId xmlns:a16="http://schemas.microsoft.com/office/drawing/2014/main" id="{CF250DA9-7546-7ECB-5B00-94447B5E5767}"/>
              </a:ext>
            </a:extLst>
          </p:cNvPr>
          <p:cNvSpPr/>
          <p:nvPr/>
        </p:nvSpPr>
        <p:spPr>
          <a:xfrm>
            <a:off x="1077384" y="405384"/>
            <a:ext cx="4872312" cy="2556000"/>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3" name="Rectángulo 222">
            <a:extLst>
              <a:ext uri="{FF2B5EF4-FFF2-40B4-BE49-F238E27FC236}">
                <a16:creationId xmlns:a16="http://schemas.microsoft.com/office/drawing/2014/main" id="{344B8D36-EA6A-C53B-5190-66F8695064FC}"/>
              </a:ext>
            </a:extLst>
          </p:cNvPr>
          <p:cNvSpPr/>
          <p:nvPr/>
        </p:nvSpPr>
        <p:spPr>
          <a:xfrm>
            <a:off x="1077384" y="3191256"/>
            <a:ext cx="4872312" cy="2376000"/>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sp>
        <p:nvSpPr>
          <p:cNvPr id="224" name="Rectángulo 223">
            <a:extLst>
              <a:ext uri="{FF2B5EF4-FFF2-40B4-BE49-F238E27FC236}">
                <a16:creationId xmlns:a16="http://schemas.microsoft.com/office/drawing/2014/main" id="{5DDDB61E-0A1F-2726-DE57-67A21644C218}"/>
              </a:ext>
            </a:extLst>
          </p:cNvPr>
          <p:cNvSpPr/>
          <p:nvPr/>
        </p:nvSpPr>
        <p:spPr>
          <a:xfrm>
            <a:off x="1077384" y="6019800"/>
            <a:ext cx="4872312" cy="2831592"/>
          </a:xfrm>
          <a:prstGeom prst="rect">
            <a:avLst/>
          </a:prstGeom>
          <a:noFill/>
          <a:ln w="28575">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es-ES" dirty="0"/>
          </a:p>
        </p:txBody>
      </p:sp>
      <p:pic>
        <p:nvPicPr>
          <p:cNvPr id="8" name="Gráfico 7">
            <a:extLst>
              <a:ext uri="{FF2B5EF4-FFF2-40B4-BE49-F238E27FC236}">
                <a16:creationId xmlns:a16="http://schemas.microsoft.com/office/drawing/2014/main" id="{1552DDF5-B177-0A34-BB8F-022595B658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1173540" y="437841"/>
            <a:ext cx="4680000" cy="2476047"/>
          </a:xfrm>
          <a:prstGeom prst="rect">
            <a:avLst/>
          </a:prstGeom>
        </p:spPr>
      </p:pic>
      <p:pic>
        <p:nvPicPr>
          <p:cNvPr id="10" name="Gráfico 9">
            <a:extLst>
              <a:ext uri="{FF2B5EF4-FFF2-40B4-BE49-F238E27FC236}">
                <a16:creationId xmlns:a16="http://schemas.microsoft.com/office/drawing/2014/main" id="{2F9B20A9-5761-0AE4-A27F-0BA7C6D23B85}"/>
              </a:ext>
            </a:extLst>
          </p:cNvPr>
          <p:cNvPicPr>
            <a:picLocks noChangeAspect="1"/>
          </p:cNvPicPr>
          <p:nvPr/>
        </p:nvPicPr>
        <p:blipFill>
          <a:blip>
            <a:extLst>
              <a:ext uri="{96DAC541-7B7A-43D3-8B79-37D633B846F1}">
                <asvg:svgBlip xmlns:asvg="http://schemas.microsoft.com/office/drawing/2016/SVG/main" xmlns="" r:embed="rId3"/>
              </a:ext>
            </a:extLst>
          </a:blip>
          <a:stretch>
            <a:fillRect/>
          </a:stretch>
        </p:blipFill>
        <p:spPr>
          <a:xfrm>
            <a:off x="1161576" y="3228347"/>
            <a:ext cx="4680000" cy="2277433"/>
          </a:xfrm>
          <a:prstGeom prst="rect">
            <a:avLst/>
          </a:prstGeom>
        </p:spPr>
      </p:pic>
      <p:pic>
        <p:nvPicPr>
          <p:cNvPr id="12" name="Gráfico 11">
            <a:extLst>
              <a:ext uri="{FF2B5EF4-FFF2-40B4-BE49-F238E27FC236}">
                <a16:creationId xmlns:a16="http://schemas.microsoft.com/office/drawing/2014/main" id="{CEC82DFA-2275-8B04-83B0-779EC4CF69A0}"/>
              </a:ext>
            </a:extLst>
          </p:cNvPr>
          <p:cNvPicPr>
            <a:picLocks noChangeAspect="1"/>
          </p:cNvPicPr>
          <p:nvPr/>
        </p:nvPicPr>
        <p:blipFill>
          <a:blip>
            <a:extLst>
              <a:ext uri="{96DAC541-7B7A-43D3-8B79-37D633B846F1}">
                <asvg:svgBlip xmlns:asvg="http://schemas.microsoft.com/office/drawing/2016/SVG/main" xmlns="" r:embed="rId4"/>
              </a:ext>
            </a:extLst>
          </a:blip>
          <a:stretch>
            <a:fillRect/>
          </a:stretch>
        </p:blipFill>
        <p:spPr>
          <a:xfrm>
            <a:off x="1161576" y="6057189"/>
            <a:ext cx="4680000" cy="2689061"/>
          </a:xfrm>
          <a:prstGeom prst="rect">
            <a:avLst/>
          </a:prstGeom>
        </p:spPr>
      </p:pic>
    </p:spTree>
    <p:extLst>
      <p:ext uri="{BB962C8B-B14F-4D97-AF65-F5344CB8AC3E}">
        <p14:creationId xmlns:p14="http://schemas.microsoft.com/office/powerpoint/2010/main" val="131061002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uadroTexto 14"/>
          <p:cNvSpPr txBox="1"/>
          <p:nvPr/>
        </p:nvSpPr>
        <p:spPr>
          <a:xfrm>
            <a:off x="180973" y="872571"/>
            <a:ext cx="4940300" cy="1015663"/>
          </a:xfrm>
          <a:prstGeom prst="rect">
            <a:avLst/>
          </a:prstGeom>
          <a:noFill/>
        </p:spPr>
        <p:txBody>
          <a:bodyPr wrap="square" rtlCol="0">
            <a:spAutoFit/>
          </a:bodyPr>
          <a:lstStyle/>
          <a:p>
            <a:pPr algn="ctr"/>
            <a:r>
              <a:rPr lang="es-ES" sz="6000" dirty="0">
                <a:ln w="28575">
                  <a:solidFill>
                    <a:schemeClr val="tx1"/>
                  </a:solidFill>
                </a:ln>
              </a:rPr>
              <a:t>AGOSTO</a:t>
            </a:r>
            <a:endParaRPr lang="en-US" sz="6000" dirty="0">
              <a:ln w="28575">
                <a:solidFill>
                  <a:schemeClr val="tx1"/>
                </a:solidFill>
              </a:ln>
            </a:endParaRPr>
          </a:p>
        </p:txBody>
      </p:sp>
      <p:sp>
        <p:nvSpPr>
          <p:cNvPr id="16" name="CuadroTexto 15"/>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graphicFrame>
        <p:nvGraphicFramePr>
          <p:cNvPr id="9" name="Tabla 8"/>
          <p:cNvGraphicFramePr>
            <a:graphicFrameLocks noGrp="1"/>
          </p:cNvGraphicFramePr>
          <p:nvPr>
            <p:extLst>
              <p:ext uri="{D42A27DB-BD31-4B8C-83A1-F6EECF244321}">
                <p14:modId xmlns:p14="http://schemas.microsoft.com/office/powerpoint/2010/main" val="1593778081"/>
              </p:ext>
            </p:extLst>
          </p:nvPr>
        </p:nvGraphicFramePr>
        <p:xfrm>
          <a:off x="254002" y="2803378"/>
          <a:ext cx="6242044" cy="5880622"/>
        </p:xfrm>
        <a:graphic>
          <a:graphicData uri="http://schemas.openxmlformats.org/drawingml/2006/table">
            <a:tbl>
              <a:tblPr firstRow="1" firstCol="1" lastRow="1" lastCol="1" bandRow="1" bandCol="1">
                <a:tableStyleId>{5940675A-B579-460E-94D1-54222C63F5DA}</a:tableStyleId>
              </a:tblPr>
              <a:tblGrid>
                <a:gridCol w="891364">
                  <a:extLst>
                    <a:ext uri="{9D8B030D-6E8A-4147-A177-3AD203B41FA5}">
                      <a16:colId xmlns:a16="http://schemas.microsoft.com/office/drawing/2014/main" val="20000"/>
                    </a:ext>
                  </a:extLst>
                </a:gridCol>
                <a:gridCol w="891364">
                  <a:extLst>
                    <a:ext uri="{9D8B030D-6E8A-4147-A177-3AD203B41FA5}">
                      <a16:colId xmlns:a16="http://schemas.microsoft.com/office/drawing/2014/main" val="20001"/>
                    </a:ext>
                  </a:extLst>
                </a:gridCol>
                <a:gridCol w="892612">
                  <a:extLst>
                    <a:ext uri="{9D8B030D-6E8A-4147-A177-3AD203B41FA5}">
                      <a16:colId xmlns:a16="http://schemas.microsoft.com/office/drawing/2014/main" val="20002"/>
                    </a:ext>
                  </a:extLst>
                </a:gridCol>
                <a:gridCol w="891364">
                  <a:extLst>
                    <a:ext uri="{9D8B030D-6E8A-4147-A177-3AD203B41FA5}">
                      <a16:colId xmlns:a16="http://schemas.microsoft.com/office/drawing/2014/main" val="20003"/>
                    </a:ext>
                  </a:extLst>
                </a:gridCol>
                <a:gridCol w="892612">
                  <a:extLst>
                    <a:ext uri="{9D8B030D-6E8A-4147-A177-3AD203B41FA5}">
                      <a16:colId xmlns:a16="http://schemas.microsoft.com/office/drawing/2014/main" val="20004"/>
                    </a:ext>
                  </a:extLst>
                </a:gridCol>
                <a:gridCol w="891364">
                  <a:extLst>
                    <a:ext uri="{9D8B030D-6E8A-4147-A177-3AD203B41FA5}">
                      <a16:colId xmlns:a16="http://schemas.microsoft.com/office/drawing/2014/main" val="20005"/>
                    </a:ext>
                  </a:extLst>
                </a:gridCol>
                <a:gridCol w="891364">
                  <a:extLst>
                    <a:ext uri="{9D8B030D-6E8A-4147-A177-3AD203B41FA5}">
                      <a16:colId xmlns:a16="http://schemas.microsoft.com/office/drawing/2014/main" val="20006"/>
                    </a:ext>
                  </a:extLst>
                </a:gridCol>
              </a:tblGrid>
              <a:tr h="591687">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001"/>
                  </a:ext>
                </a:extLst>
              </a:tr>
              <a:tr h="1057787">
                <a:tc>
                  <a:txBody>
                    <a:bodyPr/>
                    <a:lstStyle/>
                    <a:p>
                      <a:pPr marL="0" marR="0" indent="0" algn="l" defTabSz="914400" rtl="0" eaLnBrk="1" fontAlgn="auto" latinLnBrk="0" hangingPunct="1">
                        <a:lnSpc>
                          <a:spcPct val="107000"/>
                        </a:lnSpc>
                        <a:spcBef>
                          <a:spcPts val="0"/>
                        </a:spcBef>
                        <a:spcAft>
                          <a:spcPts val="200"/>
                        </a:spcAft>
                        <a:buClrTx/>
                        <a:buSzTx/>
                        <a:buFontTx/>
                        <a:buNone/>
                        <a:tabLst/>
                        <a:defRPr/>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20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57787">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57787">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57787">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57787">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effectLst/>
                          <a:latin typeface="Chinacat" panose="00000400000000000000" pitchFamily="2" charset="0"/>
                        </a:rPr>
                        <a:t> </a:t>
                      </a: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pic>
        <p:nvPicPr>
          <p:cNvPr id="2" name="Imagen 1" descr="Imagen que contiene Forma&#10;&#10;Descripción generada automáticamente">
            <a:extLst>
              <a:ext uri="{FF2B5EF4-FFF2-40B4-BE49-F238E27FC236}">
                <a16:creationId xmlns:a16="http://schemas.microsoft.com/office/drawing/2014/main" id="{EF95296E-FA79-BE5C-2EE1-CB79651A0F28}"/>
              </a:ext>
            </a:extLst>
          </p:cNvPr>
          <p:cNvPicPr>
            <a:picLocks noChangeAspect="1"/>
          </p:cNvPicPr>
          <p:nvPr/>
        </p:nvPicPr>
        <p:blipFill>
          <a:blip r:embed="rId3">
            <a:clrChange>
              <a:clrFrom>
                <a:srgbClr val="FFFFFF"/>
              </a:clrFrom>
              <a:clrTo>
                <a:srgbClr val="FFFFFF">
                  <a:alpha val="0"/>
                </a:srgbClr>
              </a:clrTo>
            </a:clrChange>
            <a:alphaModFix amt="88000"/>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6" name="Imagen 5" descr="Imagen que contiene Logotipo&#10;&#10;Descripción generada automáticamente">
            <a:extLst>
              <a:ext uri="{FF2B5EF4-FFF2-40B4-BE49-F238E27FC236}">
                <a16:creationId xmlns:a16="http://schemas.microsoft.com/office/drawing/2014/main" id="{A9138E99-878E-0F0F-3A0A-7C29E4E040A1}"/>
              </a:ext>
            </a:extLst>
          </p:cNvPr>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33859" y="1132234"/>
            <a:ext cx="1323000" cy="1512000"/>
          </a:xfrm>
          <a:prstGeom prst="rect">
            <a:avLst/>
          </a:prstGeom>
        </p:spPr>
      </p:pic>
    </p:spTree>
    <p:extLst>
      <p:ext uri="{BB962C8B-B14F-4D97-AF65-F5344CB8AC3E}">
        <p14:creationId xmlns:p14="http://schemas.microsoft.com/office/powerpoint/2010/main" val="231440715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8857" y="239486"/>
            <a:ext cx="6651172" cy="8708571"/>
          </a:xfrm>
          <a:prstGeom prst="rect">
            <a:avLst/>
          </a:prstGeom>
          <a:noFill/>
          <a:ln w="76200">
            <a:solidFill>
              <a:schemeClr val="accent4">
                <a:lumMod val="60000"/>
                <a:lumOff val="40000"/>
              </a:schemeClr>
            </a:solidFill>
          </a:ln>
        </p:spPr>
        <p:txBody>
          <a:bodyPr wrap="square" rtlCol="0">
            <a:spAutoFit/>
          </a:bodyPr>
          <a:lstStyle/>
          <a:p>
            <a:endParaRPr lang="en-US" dirty="0"/>
          </a:p>
        </p:txBody>
      </p:sp>
      <p:sp>
        <p:nvSpPr>
          <p:cNvPr id="3" name="CuadroTexto 2"/>
          <p:cNvSpPr txBox="1"/>
          <p:nvPr/>
        </p:nvSpPr>
        <p:spPr>
          <a:xfrm>
            <a:off x="1892753" y="1070891"/>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AGOSTO</a:t>
            </a:r>
            <a:endParaRPr lang="en-US" sz="4000" dirty="0">
              <a:ln>
                <a:solidFill>
                  <a:schemeClr val="tx1">
                    <a:lumMod val="65000"/>
                    <a:lumOff val="35000"/>
                  </a:schemeClr>
                </a:solidFill>
              </a:ln>
              <a:solidFill>
                <a:schemeClr val="tx2">
                  <a:lumMod val="75000"/>
                </a:schemeClr>
              </a:solidFill>
            </a:endParaRPr>
          </a:p>
        </p:txBody>
      </p:sp>
      <p:sp>
        <p:nvSpPr>
          <p:cNvPr id="10" name="CuadroTexto 9"/>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chemeClr val="accent4">
                    <a:lumMod val="60000"/>
                    <a:lumOff val="40000"/>
                  </a:schemeClr>
                </a:solidFill>
              </a:rPr>
              <a:t>Efemérides</a:t>
            </a:r>
            <a:endParaRPr lang="en-US" sz="4400" b="1" dirty="0">
              <a:ln w="19050">
                <a:solidFill>
                  <a:schemeClr val="tx1"/>
                </a:solidFill>
              </a:ln>
              <a:solidFill>
                <a:schemeClr val="accent4">
                  <a:lumMod val="60000"/>
                  <a:lumOff val="40000"/>
                </a:schemeClr>
              </a:solidFill>
            </a:endParaRPr>
          </a:p>
        </p:txBody>
      </p:sp>
      <p:sp>
        <p:nvSpPr>
          <p:cNvPr id="16" name="CuadroTexto 15"/>
          <p:cNvSpPr txBox="1"/>
          <p:nvPr/>
        </p:nvSpPr>
        <p:spPr>
          <a:xfrm>
            <a:off x="377956" y="1740906"/>
            <a:ext cx="6327644" cy="7017306"/>
          </a:xfrm>
          <a:prstGeom prst="rect">
            <a:avLst/>
          </a:prstGeom>
          <a:solidFill>
            <a:schemeClr val="bg1"/>
          </a:solidFill>
        </p:spPr>
        <p:txBody>
          <a:bodyPr wrap="square" rtlCol="0">
            <a:spAutoFit/>
          </a:bodyPr>
          <a:lstStyle/>
          <a:p>
            <a:r>
              <a:rPr lang="es-MX" sz="1500" b="1" dirty="0">
                <a:ln w="3175">
                  <a:solidFill>
                    <a:schemeClr val="tx1"/>
                  </a:solidFill>
                </a:ln>
                <a:solidFill>
                  <a:schemeClr val="accent1">
                    <a:lumMod val="75000"/>
                  </a:schemeClr>
                </a:solidFill>
                <a:ea typeface="Adobe Heiti Std R" panose="020B0400000000000000" pitchFamily="34" charset="-128"/>
              </a:rPr>
              <a:t>Agosto 1</a:t>
            </a:r>
          </a:p>
          <a:p>
            <a:r>
              <a:rPr lang="es-MX" sz="1500" b="1" dirty="0">
                <a:ea typeface="Adobe Heiti Std R" panose="020B0400000000000000" pitchFamily="34" charset="-128"/>
              </a:rPr>
              <a:t>1811</a:t>
            </a:r>
            <a:r>
              <a:rPr lang="es-MX" sz="1500" dirty="0">
                <a:ea typeface="Adobe Heiti Std R" panose="020B0400000000000000" pitchFamily="34" charset="-128"/>
              </a:rPr>
              <a:t>.- Es fusilado en Chihuahua Ignacio Allende.</a:t>
            </a:r>
          </a:p>
          <a:p>
            <a:r>
              <a:rPr lang="es-MX" sz="1500" b="1" dirty="0">
                <a:ea typeface="Adobe Heiti Std R" panose="020B0400000000000000" pitchFamily="34" charset="-128"/>
              </a:rPr>
              <a:t>1856</a:t>
            </a:r>
            <a:r>
              <a:rPr lang="es-MX" sz="1500" dirty="0">
                <a:ea typeface="Adobe Heiti Std R" panose="020B0400000000000000" pitchFamily="34" charset="-128"/>
              </a:rPr>
              <a:t>.- Es puesto en circulación el primer timbre de correos de México.</a:t>
            </a:r>
          </a:p>
          <a:p>
            <a:r>
              <a:rPr lang="es-MX" sz="1500" b="1" dirty="0">
                <a:ln w="3175">
                  <a:solidFill>
                    <a:schemeClr val="tx1"/>
                  </a:solidFill>
                </a:ln>
                <a:solidFill>
                  <a:schemeClr val="accent1">
                    <a:lumMod val="75000"/>
                  </a:schemeClr>
                </a:solidFill>
                <a:ea typeface="Adobe Heiti Std R" panose="020B0400000000000000" pitchFamily="34" charset="-128"/>
              </a:rPr>
              <a:t>Agosto 5</a:t>
            </a:r>
          </a:p>
          <a:p>
            <a:r>
              <a:rPr lang="es-MX" sz="1500" b="1" dirty="0">
                <a:ea typeface="Adobe Heiti Std R" panose="020B0400000000000000" pitchFamily="34" charset="-128"/>
              </a:rPr>
              <a:t>1930</a:t>
            </a:r>
            <a:r>
              <a:rPr lang="es-MX" sz="1500" dirty="0">
                <a:ea typeface="Adobe Heiti Std R" panose="020B0400000000000000" pitchFamily="34" charset="-128"/>
              </a:rPr>
              <a:t>.- Nace en Estados Unidos Neil Armstrong, el primer hombre en pisar la Luna.</a:t>
            </a:r>
          </a:p>
          <a:p>
            <a:r>
              <a:rPr lang="es-MX" sz="1500" b="1" dirty="0">
                <a:ln w="3175">
                  <a:solidFill>
                    <a:schemeClr val="tx1"/>
                  </a:solidFill>
                </a:ln>
                <a:solidFill>
                  <a:schemeClr val="accent1">
                    <a:lumMod val="75000"/>
                  </a:schemeClr>
                </a:solidFill>
                <a:ea typeface="Adobe Heiti Std R" panose="020B0400000000000000" pitchFamily="34" charset="-128"/>
              </a:rPr>
              <a:t>Agosto 8</a:t>
            </a:r>
          </a:p>
          <a:p>
            <a:r>
              <a:rPr lang="es-MX" sz="1500" b="1" dirty="0">
                <a:ea typeface="Adobe Heiti Std R" panose="020B0400000000000000" pitchFamily="34" charset="-128"/>
              </a:rPr>
              <a:t>1879</a:t>
            </a:r>
            <a:r>
              <a:rPr lang="es-MX" sz="1500" dirty="0">
                <a:ea typeface="Adobe Heiti Std R" panose="020B0400000000000000" pitchFamily="34" charset="-128"/>
              </a:rPr>
              <a:t>.- Nace el caudillo de la revolución mexicana Emiliano Zapata.</a:t>
            </a:r>
          </a:p>
          <a:p>
            <a:r>
              <a:rPr lang="es-MX" sz="1500" b="1" dirty="0">
                <a:ln w="3175">
                  <a:solidFill>
                    <a:schemeClr val="tx1"/>
                  </a:solidFill>
                </a:ln>
                <a:solidFill>
                  <a:schemeClr val="accent1">
                    <a:lumMod val="75000"/>
                  </a:schemeClr>
                </a:solidFill>
                <a:ea typeface="Adobe Heiti Std R" panose="020B0400000000000000" pitchFamily="34" charset="-128"/>
              </a:rPr>
              <a:t>Agosto 9</a:t>
            </a:r>
          </a:p>
          <a:p>
            <a:r>
              <a:rPr lang="es-MX" sz="1500" dirty="0">
                <a:ea typeface="Adobe Heiti Std R" panose="020B0400000000000000" pitchFamily="34" charset="-128"/>
              </a:rPr>
              <a:t>Día internacional de los pueblos indígenas.</a:t>
            </a:r>
          </a:p>
          <a:p>
            <a:r>
              <a:rPr lang="es-MX" sz="1500" b="1" dirty="0">
                <a:ln w="3175">
                  <a:solidFill>
                    <a:schemeClr val="tx1"/>
                  </a:solidFill>
                </a:ln>
                <a:solidFill>
                  <a:schemeClr val="accent1">
                    <a:lumMod val="75000"/>
                  </a:schemeClr>
                </a:solidFill>
                <a:ea typeface="Adobe Heiti Std R" panose="020B0400000000000000" pitchFamily="34" charset="-128"/>
              </a:rPr>
              <a:t>Agosto 10</a:t>
            </a:r>
          </a:p>
          <a:p>
            <a:r>
              <a:rPr lang="es-MX" sz="1500" b="1" dirty="0">
                <a:ea typeface="Adobe Heiti Std R" panose="020B0400000000000000" pitchFamily="34" charset="-128"/>
              </a:rPr>
              <a:t>1782</a:t>
            </a:r>
            <a:r>
              <a:rPr lang="es-MX" sz="1500" dirty="0">
                <a:ea typeface="Adobe Heiti Std R" panose="020B0400000000000000" pitchFamily="34" charset="-128"/>
              </a:rPr>
              <a:t>.- Nace el insurgente Vicente Guerrero.</a:t>
            </a:r>
          </a:p>
          <a:p>
            <a:r>
              <a:rPr lang="es-MX" sz="1500" b="1" dirty="0">
                <a:ln w="3175">
                  <a:solidFill>
                    <a:schemeClr val="tx1"/>
                  </a:solidFill>
                </a:ln>
                <a:solidFill>
                  <a:schemeClr val="accent1">
                    <a:lumMod val="75000"/>
                  </a:schemeClr>
                </a:solidFill>
                <a:ea typeface="Adobe Heiti Std R" panose="020B0400000000000000" pitchFamily="34" charset="-128"/>
              </a:rPr>
              <a:t>Agosto 12</a:t>
            </a:r>
          </a:p>
          <a:p>
            <a:r>
              <a:rPr lang="es-MX" sz="1500" dirty="0">
                <a:ea typeface="Adobe Heiti Std R" panose="020B0400000000000000" pitchFamily="34" charset="-128"/>
              </a:rPr>
              <a:t>Día de la juventud.</a:t>
            </a:r>
          </a:p>
          <a:p>
            <a:r>
              <a:rPr lang="es-MX" sz="1500" b="1" dirty="0">
                <a:ln w="3175">
                  <a:solidFill>
                    <a:schemeClr val="tx1"/>
                  </a:solidFill>
                </a:ln>
                <a:solidFill>
                  <a:schemeClr val="accent1">
                    <a:lumMod val="75000"/>
                  </a:schemeClr>
                </a:solidFill>
                <a:ea typeface="Adobe Heiti Std R" panose="020B0400000000000000" pitchFamily="34" charset="-128"/>
              </a:rPr>
              <a:t>Agosto 21</a:t>
            </a:r>
          </a:p>
          <a:p>
            <a:r>
              <a:rPr lang="es-MX" sz="1500" b="1" dirty="0">
                <a:ea typeface="Adobe Heiti Std R" panose="020B0400000000000000" pitchFamily="34" charset="-128"/>
              </a:rPr>
              <a:t>1867</a:t>
            </a:r>
            <a:r>
              <a:rPr lang="es-MX" sz="1500" dirty="0">
                <a:ea typeface="Adobe Heiti Std R" panose="020B0400000000000000" pitchFamily="34" charset="-128"/>
              </a:rPr>
              <a:t>.- Muere el general Juan Álvarez a los 77 años. Fue veterano de las guerras de independencia, de Reforma y de la intervención francesa, creó el estado de Guerrero y fue presidente de México.</a:t>
            </a:r>
          </a:p>
          <a:p>
            <a:r>
              <a:rPr lang="es-MX" sz="1500" b="1" dirty="0">
                <a:ln w="3175">
                  <a:solidFill>
                    <a:schemeClr val="tx1"/>
                  </a:solidFill>
                </a:ln>
                <a:solidFill>
                  <a:schemeClr val="accent1">
                    <a:lumMod val="75000"/>
                  </a:schemeClr>
                </a:solidFill>
                <a:ea typeface="Adobe Heiti Std R" panose="020B0400000000000000" pitchFamily="34" charset="-128"/>
              </a:rPr>
              <a:t>Agosto 24</a:t>
            </a:r>
          </a:p>
          <a:p>
            <a:r>
              <a:rPr lang="es-MX" sz="1500" b="1" dirty="0">
                <a:ea typeface="Adobe Heiti Std R" panose="020B0400000000000000" pitchFamily="34" charset="-128"/>
              </a:rPr>
              <a:t>1842</a:t>
            </a:r>
            <a:r>
              <a:rPr lang="es-MX" sz="1500" dirty="0">
                <a:ea typeface="Adobe Heiti Std R" panose="020B0400000000000000" pitchFamily="34" charset="-128"/>
              </a:rPr>
              <a:t>.- Muere la heroína de la independencia de México Leona Vicario.</a:t>
            </a:r>
          </a:p>
          <a:p>
            <a:r>
              <a:rPr lang="es-MX" sz="1500" b="1" dirty="0">
                <a:ln w="3175">
                  <a:solidFill>
                    <a:schemeClr val="tx1"/>
                  </a:solidFill>
                </a:ln>
                <a:solidFill>
                  <a:schemeClr val="accent1">
                    <a:lumMod val="75000"/>
                  </a:schemeClr>
                </a:solidFill>
                <a:ea typeface="Adobe Heiti Std R" panose="020B0400000000000000" pitchFamily="34" charset="-128"/>
              </a:rPr>
              <a:t>Agosto 26</a:t>
            </a:r>
          </a:p>
          <a:p>
            <a:r>
              <a:rPr lang="es-MX" sz="1500" b="1" dirty="0">
                <a:ea typeface="Adobe Heiti Std R" panose="020B0400000000000000" pitchFamily="34" charset="-128"/>
              </a:rPr>
              <a:t>1899</a:t>
            </a:r>
            <a:r>
              <a:rPr lang="es-MX" sz="1500" dirty="0">
                <a:ea typeface="Adobe Heiti Std R" panose="020B0400000000000000" pitchFamily="34" charset="-128"/>
              </a:rPr>
              <a:t>.- Nace el pintor Rufino Tamayo en Oaxaca, Oaxaca.</a:t>
            </a:r>
          </a:p>
          <a:p>
            <a:r>
              <a:rPr lang="es-MX" sz="1500" b="1" dirty="0">
                <a:ln w="3175">
                  <a:solidFill>
                    <a:schemeClr val="tx1"/>
                  </a:solidFill>
                </a:ln>
                <a:solidFill>
                  <a:schemeClr val="accent1">
                    <a:lumMod val="75000"/>
                  </a:schemeClr>
                </a:solidFill>
                <a:ea typeface="Adobe Heiti Std R" panose="020B0400000000000000" pitchFamily="34" charset="-128"/>
              </a:rPr>
              <a:t>Agosto 27</a:t>
            </a:r>
          </a:p>
          <a:p>
            <a:r>
              <a:rPr lang="es-MX" sz="1500" b="1" dirty="0">
                <a:ea typeface="Adobe Heiti Std R" panose="020B0400000000000000" pitchFamily="34" charset="-128"/>
              </a:rPr>
              <a:t>1635</a:t>
            </a:r>
            <a:r>
              <a:rPr lang="es-MX" sz="1500" dirty="0">
                <a:ea typeface="Adobe Heiti Std R" panose="020B0400000000000000" pitchFamily="34" charset="-128"/>
              </a:rPr>
              <a:t>.- Muere el dramaturgo español Lope de Vega.</a:t>
            </a:r>
          </a:p>
          <a:p>
            <a:r>
              <a:rPr lang="es-MX" sz="1500" b="1" dirty="0">
                <a:ea typeface="Adobe Heiti Std R" panose="020B0400000000000000" pitchFamily="34" charset="-128"/>
              </a:rPr>
              <a:t>1849</a:t>
            </a:r>
            <a:r>
              <a:rPr lang="es-MX" sz="1500" dirty="0">
                <a:ea typeface="Adobe Heiti Std R" panose="020B0400000000000000" pitchFamily="34" charset="-128"/>
              </a:rPr>
              <a:t>.- Nace el poeta Manuel Acuña en Saltillo, Coahuila. </a:t>
            </a:r>
          </a:p>
          <a:p>
            <a:r>
              <a:rPr lang="es-MX" sz="1500" b="1" dirty="0">
                <a:ea typeface="Adobe Heiti Std R" panose="020B0400000000000000" pitchFamily="34" charset="-128"/>
              </a:rPr>
              <a:t>1870</a:t>
            </a:r>
            <a:r>
              <a:rPr lang="es-MX" sz="1500" dirty="0">
                <a:ea typeface="Adobe Heiti Std R" panose="020B0400000000000000" pitchFamily="34" charset="-128"/>
              </a:rPr>
              <a:t>.- Nace el poeta y diplomático Amado Nervo en Tepic, Nayarit.</a:t>
            </a:r>
          </a:p>
          <a:p>
            <a:r>
              <a:rPr lang="es-MX" sz="1500" b="1" dirty="0">
                <a:ea typeface="Adobe Heiti Std R" panose="020B0400000000000000" pitchFamily="34" charset="-128"/>
              </a:rPr>
              <a:t>1910</a:t>
            </a:r>
            <a:r>
              <a:rPr lang="es-MX" sz="1500" dirty="0">
                <a:ea typeface="Adobe Heiti Std R" panose="020B0400000000000000" pitchFamily="34" charset="-128"/>
              </a:rPr>
              <a:t>.- Nace la Madre Teresa de Calcuta (</a:t>
            </a:r>
            <a:r>
              <a:rPr lang="es-MX" sz="1500" dirty="0" err="1">
                <a:ea typeface="Adobe Heiti Std R" panose="020B0400000000000000" pitchFamily="34" charset="-128"/>
              </a:rPr>
              <a:t>Agnes</a:t>
            </a:r>
            <a:r>
              <a:rPr lang="es-MX" sz="1500" dirty="0">
                <a:ea typeface="Adobe Heiti Std R" panose="020B0400000000000000" pitchFamily="34" charset="-128"/>
              </a:rPr>
              <a:t> </a:t>
            </a:r>
            <a:r>
              <a:rPr lang="es-MX" sz="1500" dirty="0" err="1">
                <a:ea typeface="Adobe Heiti Std R" panose="020B0400000000000000" pitchFamily="34" charset="-128"/>
              </a:rPr>
              <a:t>Gonxha</a:t>
            </a:r>
            <a:r>
              <a:rPr lang="es-MX" sz="1500" dirty="0">
                <a:ea typeface="Adobe Heiti Std R" panose="020B0400000000000000" pitchFamily="34" charset="-128"/>
              </a:rPr>
              <a:t>), ganadora del Premio Nobel de la Paz en 1979.</a:t>
            </a:r>
          </a:p>
          <a:p>
            <a:r>
              <a:rPr lang="es-MX" sz="1500" b="1" dirty="0">
                <a:ln w="3175">
                  <a:solidFill>
                    <a:schemeClr val="tx1"/>
                  </a:solidFill>
                </a:ln>
                <a:solidFill>
                  <a:schemeClr val="accent1">
                    <a:lumMod val="75000"/>
                  </a:schemeClr>
                </a:solidFill>
                <a:ea typeface="Adobe Heiti Std R" panose="020B0400000000000000" pitchFamily="34" charset="-128"/>
              </a:rPr>
              <a:t>Agosto 28</a:t>
            </a:r>
          </a:p>
          <a:p>
            <a:r>
              <a:rPr lang="es-MX" sz="1400" dirty="0">
                <a:ea typeface="Adobe Heiti Std R" panose="020B0400000000000000" pitchFamily="34" charset="-128"/>
              </a:rPr>
              <a:t>DÍA DEL ABUELO.</a:t>
            </a:r>
          </a:p>
        </p:txBody>
      </p:sp>
    </p:spTree>
    <p:extLst>
      <p:ext uri="{BB962C8B-B14F-4D97-AF65-F5344CB8AC3E}">
        <p14:creationId xmlns:p14="http://schemas.microsoft.com/office/powerpoint/2010/main" val="407413892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228900846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2439979651"/>
              </p:ext>
            </p:extLst>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2059802033"/>
              </p:ext>
            </p:extLst>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extLst>
              <p:ext uri="{D42A27DB-BD31-4B8C-83A1-F6EECF244321}">
                <p14:modId xmlns:p14="http://schemas.microsoft.com/office/powerpoint/2010/main" val="2204080100"/>
              </p:ext>
            </p:extLst>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extLst>
              <p:ext uri="{D42A27DB-BD31-4B8C-83A1-F6EECF244321}">
                <p14:modId xmlns:p14="http://schemas.microsoft.com/office/powerpoint/2010/main" val="1453286699"/>
              </p:ext>
            </p:extLst>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2607627470"/>
              </p:ext>
            </p:extLst>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3660428803"/>
              </p:ext>
            </p:extLst>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extLst>
              <p:ext uri="{D42A27DB-BD31-4B8C-83A1-F6EECF244321}">
                <p14:modId xmlns:p14="http://schemas.microsoft.com/office/powerpoint/2010/main" val="1948720261"/>
              </p:ext>
            </p:extLst>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95141042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4924352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493158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36330290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379930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52298281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3428757775"/>
              </p:ext>
            </p:extLst>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2697426554"/>
              </p:ext>
            </p:extLst>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7" name="Tabla 6">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1233516714"/>
              </p:ext>
            </p:extLst>
          </p:nvPr>
        </p:nvGraphicFramePr>
        <p:xfrm>
          <a:off x="242426" y="3358027"/>
          <a:ext cx="6389817" cy="1280160"/>
        </p:xfrm>
        <a:graphic>
          <a:graphicData uri="http://schemas.openxmlformats.org/drawingml/2006/table">
            <a:tbl>
              <a:tblPr firstRow="1" bandRow="1">
                <a:tableStyleId>{5940675A-B579-460E-94D1-54222C63F5DA}</a:tableStyleId>
              </a:tblPr>
              <a:tblGrid>
                <a:gridCol w="6389817">
                  <a:extLst>
                    <a:ext uri="{9D8B030D-6E8A-4147-A177-3AD203B41FA5}">
                      <a16:colId xmlns:a16="http://schemas.microsoft.com/office/drawing/2014/main" val="1583602086"/>
                    </a:ext>
                  </a:extLst>
                </a:gridCol>
              </a:tblGrid>
              <a:tr h="147480">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799793">
                <a:tc>
                  <a:txBody>
                    <a:bodyPr/>
                    <a:lstStyle/>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8" name="CuadroTexto 7"/>
          <p:cNvSpPr txBox="1"/>
          <p:nvPr/>
        </p:nvSpPr>
        <p:spPr>
          <a:xfrm>
            <a:off x="242427" y="5404684"/>
            <a:ext cx="6389817" cy="3431709"/>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sz="1100" dirty="0"/>
          </a:p>
          <a:p>
            <a:endParaRPr lang="es-ES" sz="1100" dirty="0"/>
          </a:p>
          <a:p>
            <a:endParaRPr lang="es-ES" sz="1100" dirty="0"/>
          </a:p>
          <a:p>
            <a:endParaRPr lang="es-ES" sz="1100" dirty="0"/>
          </a:p>
          <a:p>
            <a:endParaRPr lang="es-ES" sz="1100" dirty="0"/>
          </a:p>
        </p:txBody>
      </p:sp>
      <p:sp>
        <p:nvSpPr>
          <p:cNvPr id="11" name="CuadroTexto 10"/>
          <p:cNvSpPr txBox="1"/>
          <p:nvPr/>
        </p:nvSpPr>
        <p:spPr>
          <a:xfrm>
            <a:off x="795568" y="5002927"/>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10" name="Imagen 9"/>
          <p:cNvPicPr>
            <a:picLocks noChangeAspect="1"/>
          </p:cNvPicPr>
          <p:nvPr/>
        </p:nvPicPr>
        <p:blipFill>
          <a:blip r:embed="rId2"/>
          <a:stretch>
            <a:fillRect/>
          </a:stretch>
        </p:blipFill>
        <p:spPr>
          <a:xfrm>
            <a:off x="5664200" y="7704601"/>
            <a:ext cx="907327" cy="1035171"/>
          </a:xfrm>
          <a:prstGeom prst="rect">
            <a:avLst/>
          </a:prstGeom>
        </p:spPr>
      </p:pic>
    </p:spTree>
    <p:extLst>
      <p:ext uri="{BB962C8B-B14F-4D97-AF65-F5344CB8AC3E}">
        <p14:creationId xmlns:p14="http://schemas.microsoft.com/office/powerpoint/2010/main" val="19795174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570593" y="1803400"/>
            <a:ext cx="5727699" cy="1816100"/>
          </a:xfrm>
          <a:prstGeom prst="roundRect">
            <a:avLst/>
          </a:prstGeom>
          <a:solidFill>
            <a:srgbClr val="F0FAA8"/>
          </a:solidFill>
          <a:ln w="762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1149349" y="2157452"/>
            <a:ext cx="4775200" cy="1107996"/>
          </a:xfrm>
          <a:prstGeom prst="rect">
            <a:avLst/>
          </a:prstGeom>
          <a:noFill/>
        </p:spPr>
        <p:txBody>
          <a:bodyPr wrap="square" rtlCol="0">
            <a:spAutoFit/>
          </a:bodyPr>
          <a:lstStyle/>
          <a:p>
            <a:pPr algn="ctr"/>
            <a:r>
              <a:rPr lang="es-ES" sz="6600" b="1" dirty="0"/>
              <a:t>COMISIONES</a:t>
            </a:r>
            <a:endParaRPr lang="en-US" sz="6600" b="1" dirty="0"/>
          </a:p>
        </p:txBody>
      </p:sp>
      <p:cxnSp>
        <p:nvCxnSpPr>
          <p:cNvPr id="18" name="Conector recto de flecha 17"/>
          <p:cNvCxnSpPr/>
          <p:nvPr/>
        </p:nvCxnSpPr>
        <p:spPr>
          <a:xfrm>
            <a:off x="1674131" y="8441687"/>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CuadroTexto 18"/>
          <p:cNvSpPr txBox="1"/>
          <p:nvPr/>
        </p:nvSpPr>
        <p:spPr>
          <a:xfrm>
            <a:off x="570593" y="7332156"/>
            <a:ext cx="2481726" cy="523220"/>
          </a:xfrm>
          <a:prstGeom prst="rect">
            <a:avLst/>
          </a:prstGeom>
          <a:noFill/>
        </p:spPr>
        <p:txBody>
          <a:bodyPr wrap="square" rtlCol="0">
            <a:spAutoFit/>
          </a:bodyPr>
          <a:lstStyle/>
          <a:p>
            <a:r>
              <a:rPr lang="es-ES" sz="2800" b="1" dirty="0">
                <a:ln>
                  <a:solidFill>
                    <a:srgbClr val="000000"/>
                  </a:solidFill>
                </a:ln>
                <a:solidFill>
                  <a:schemeClr val="accent5">
                    <a:lumMod val="50000"/>
                  </a:schemeClr>
                </a:solidFill>
                <a:latin typeface="Chinacat" panose="00000400000000000000" pitchFamily="2" charset="0"/>
              </a:rPr>
              <a:t>GUARDIAS </a:t>
            </a:r>
            <a:endParaRPr lang="en-US" sz="2800" b="1" dirty="0">
              <a:ln>
                <a:solidFill>
                  <a:srgbClr val="000000"/>
                </a:solidFill>
              </a:ln>
              <a:solidFill>
                <a:schemeClr val="accent5">
                  <a:lumMod val="50000"/>
                </a:schemeClr>
              </a:solidFill>
              <a:latin typeface="Chinacat" panose="00000400000000000000" pitchFamily="2" charset="0"/>
            </a:endParaRPr>
          </a:p>
        </p:txBody>
      </p:sp>
      <p:sp>
        <p:nvSpPr>
          <p:cNvPr id="20" name="CuadroTexto 19"/>
          <p:cNvSpPr txBox="1"/>
          <p:nvPr/>
        </p:nvSpPr>
        <p:spPr>
          <a:xfrm>
            <a:off x="3731425" y="4127561"/>
            <a:ext cx="3126575" cy="954107"/>
          </a:xfrm>
          <a:prstGeom prst="rect">
            <a:avLst/>
          </a:prstGeom>
          <a:noFill/>
        </p:spPr>
        <p:txBody>
          <a:bodyPr wrap="square" rtlCol="0">
            <a:spAutoFit/>
          </a:bodyPr>
          <a:lstStyle/>
          <a:p>
            <a:pPr algn="ctr"/>
            <a:r>
              <a:rPr lang="es-ES" sz="2800" b="1" dirty="0">
                <a:ln>
                  <a:solidFill>
                    <a:srgbClr val="000000"/>
                  </a:solidFill>
                </a:ln>
                <a:solidFill>
                  <a:schemeClr val="accent5">
                    <a:lumMod val="50000"/>
                  </a:schemeClr>
                </a:solidFill>
                <a:latin typeface="Chinacat" panose="00000400000000000000" pitchFamily="2" charset="0"/>
              </a:rPr>
              <a:t>PERIÓDICO MURAL</a:t>
            </a:r>
            <a:endParaRPr lang="en-US" sz="2800" b="1" dirty="0">
              <a:ln>
                <a:solidFill>
                  <a:srgbClr val="000000"/>
                </a:solidFill>
              </a:ln>
              <a:solidFill>
                <a:schemeClr val="accent5">
                  <a:lumMod val="50000"/>
                </a:schemeClr>
              </a:solidFill>
              <a:latin typeface="Chinacat" panose="00000400000000000000" pitchFamily="2" charset="0"/>
            </a:endParaRPr>
          </a:p>
        </p:txBody>
      </p:sp>
      <p:sp>
        <p:nvSpPr>
          <p:cNvPr id="21" name="CuadroTexto 20"/>
          <p:cNvSpPr txBox="1"/>
          <p:nvPr/>
        </p:nvSpPr>
        <p:spPr>
          <a:xfrm>
            <a:off x="289612" y="4515297"/>
            <a:ext cx="2481726" cy="523220"/>
          </a:xfrm>
          <a:prstGeom prst="rect">
            <a:avLst/>
          </a:prstGeom>
          <a:noFill/>
        </p:spPr>
        <p:txBody>
          <a:bodyPr wrap="square" rtlCol="0">
            <a:spAutoFit/>
          </a:bodyPr>
          <a:lstStyle/>
          <a:p>
            <a:r>
              <a:rPr lang="es-ES" sz="2800" b="1" dirty="0">
                <a:ln>
                  <a:solidFill>
                    <a:srgbClr val="000000"/>
                  </a:solidFill>
                </a:ln>
                <a:solidFill>
                  <a:schemeClr val="accent5">
                    <a:lumMod val="50000"/>
                  </a:schemeClr>
                </a:solidFill>
                <a:latin typeface="Chinacat" panose="00000400000000000000" pitchFamily="2" charset="0"/>
              </a:rPr>
              <a:t>GENERALES</a:t>
            </a:r>
            <a:endParaRPr lang="en-US" sz="2800" b="1" dirty="0">
              <a:ln>
                <a:solidFill>
                  <a:srgbClr val="000000"/>
                </a:solidFill>
              </a:ln>
              <a:solidFill>
                <a:schemeClr val="accent5">
                  <a:lumMod val="50000"/>
                </a:schemeClr>
              </a:solidFill>
              <a:latin typeface="Chinacat" panose="00000400000000000000" pitchFamily="2" charset="0"/>
            </a:endParaRPr>
          </a:p>
        </p:txBody>
      </p:sp>
      <p:sp>
        <p:nvSpPr>
          <p:cNvPr id="22" name="CuadroTexto 21"/>
          <p:cNvSpPr txBox="1"/>
          <p:nvPr/>
        </p:nvSpPr>
        <p:spPr>
          <a:xfrm>
            <a:off x="4683686" y="7280750"/>
            <a:ext cx="2481726" cy="523220"/>
          </a:xfrm>
          <a:prstGeom prst="rect">
            <a:avLst/>
          </a:prstGeom>
          <a:noFill/>
        </p:spPr>
        <p:txBody>
          <a:bodyPr wrap="square" rtlCol="0">
            <a:spAutoFit/>
          </a:bodyPr>
          <a:lstStyle/>
          <a:p>
            <a:r>
              <a:rPr lang="es-ES" sz="2800" b="1" dirty="0">
                <a:ln>
                  <a:solidFill>
                    <a:srgbClr val="000000"/>
                  </a:solidFill>
                </a:ln>
                <a:solidFill>
                  <a:schemeClr val="accent5">
                    <a:lumMod val="50000"/>
                  </a:schemeClr>
                </a:solidFill>
                <a:latin typeface="Chinacat" panose="00000400000000000000" pitchFamily="2" charset="0"/>
              </a:rPr>
              <a:t>EVENTOS</a:t>
            </a:r>
            <a:endParaRPr lang="en-US" sz="2800" b="1" dirty="0">
              <a:ln>
                <a:solidFill>
                  <a:srgbClr val="000000"/>
                </a:solidFill>
              </a:ln>
              <a:solidFill>
                <a:schemeClr val="accent5">
                  <a:lumMod val="50000"/>
                </a:schemeClr>
              </a:solidFill>
              <a:latin typeface="Chinacat" panose="00000400000000000000" pitchFamily="2" charset="0"/>
            </a:endParaRPr>
          </a:p>
        </p:txBody>
      </p:sp>
      <p:pic>
        <p:nvPicPr>
          <p:cNvPr id="2" name="Imagen 1" descr="Imagen que contiene Forma&#10;&#10;Descripción generada automáticamente">
            <a:extLst>
              <a:ext uri="{FF2B5EF4-FFF2-40B4-BE49-F238E27FC236}">
                <a16:creationId xmlns:a16="http://schemas.microsoft.com/office/drawing/2014/main" id="{C4B59EBD-7D55-2A0A-F99E-72A19205AF29}"/>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3" name="Imagen 2">
            <a:extLst>
              <a:ext uri="{FF2B5EF4-FFF2-40B4-BE49-F238E27FC236}">
                <a16:creationId xmlns:a16="http://schemas.microsoft.com/office/drawing/2014/main" id="{F8A2D56D-F9A5-39A1-797E-C04D2B45182F}"/>
              </a:ext>
            </a:extLst>
          </p:cNvPr>
          <p:cNvPicPr>
            <a:picLocks noChangeAspect="1"/>
          </p:cNvPicPr>
          <p:nvPr/>
        </p:nvPicPr>
        <p:blipFill>
          <a:blip r:embed="rId4"/>
          <a:stretch>
            <a:fillRect/>
          </a:stretch>
        </p:blipFill>
        <p:spPr>
          <a:xfrm>
            <a:off x="2300187" y="4644593"/>
            <a:ext cx="2573670" cy="2772000"/>
          </a:xfrm>
          <a:prstGeom prst="rect">
            <a:avLst/>
          </a:prstGeom>
        </p:spPr>
      </p:pic>
    </p:spTree>
    <p:extLst>
      <p:ext uri="{BB962C8B-B14F-4D97-AF65-F5344CB8AC3E}">
        <p14:creationId xmlns:p14="http://schemas.microsoft.com/office/powerpoint/2010/main" val="417055950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a 9"/>
          <p:cNvGraphicFramePr>
            <a:graphicFrameLocks noGrp="1"/>
          </p:cNvGraphicFramePr>
          <p:nvPr>
            <p:extLst>
              <p:ext uri="{D42A27DB-BD31-4B8C-83A1-F6EECF244321}">
                <p14:modId xmlns:p14="http://schemas.microsoft.com/office/powerpoint/2010/main" val="2077082102"/>
              </p:ext>
            </p:extLst>
          </p:nvPr>
        </p:nvGraphicFramePr>
        <p:xfrm>
          <a:off x="270724" y="2758721"/>
          <a:ext cx="6225327" cy="5926740"/>
        </p:xfrm>
        <a:graphic>
          <a:graphicData uri="http://schemas.openxmlformats.org/drawingml/2006/table">
            <a:tbl>
              <a:tblPr firstRow="1" firstCol="1" lastRow="1" lastCol="1" bandRow="1" bandCol="1">
                <a:tableStyleId>{5940675A-B579-460E-94D1-54222C63F5DA}</a:tableStyleId>
              </a:tblPr>
              <a:tblGrid>
                <a:gridCol w="888977">
                  <a:extLst>
                    <a:ext uri="{9D8B030D-6E8A-4147-A177-3AD203B41FA5}">
                      <a16:colId xmlns:a16="http://schemas.microsoft.com/office/drawing/2014/main" val="20000"/>
                    </a:ext>
                  </a:extLst>
                </a:gridCol>
                <a:gridCol w="888977">
                  <a:extLst>
                    <a:ext uri="{9D8B030D-6E8A-4147-A177-3AD203B41FA5}">
                      <a16:colId xmlns:a16="http://schemas.microsoft.com/office/drawing/2014/main" val="20001"/>
                    </a:ext>
                  </a:extLst>
                </a:gridCol>
                <a:gridCol w="890221">
                  <a:extLst>
                    <a:ext uri="{9D8B030D-6E8A-4147-A177-3AD203B41FA5}">
                      <a16:colId xmlns:a16="http://schemas.microsoft.com/office/drawing/2014/main" val="20002"/>
                    </a:ext>
                  </a:extLst>
                </a:gridCol>
                <a:gridCol w="888977">
                  <a:extLst>
                    <a:ext uri="{9D8B030D-6E8A-4147-A177-3AD203B41FA5}">
                      <a16:colId xmlns:a16="http://schemas.microsoft.com/office/drawing/2014/main" val="20003"/>
                    </a:ext>
                  </a:extLst>
                </a:gridCol>
                <a:gridCol w="890221">
                  <a:extLst>
                    <a:ext uri="{9D8B030D-6E8A-4147-A177-3AD203B41FA5}">
                      <a16:colId xmlns:a16="http://schemas.microsoft.com/office/drawing/2014/main" val="20004"/>
                    </a:ext>
                  </a:extLst>
                </a:gridCol>
                <a:gridCol w="888977">
                  <a:extLst>
                    <a:ext uri="{9D8B030D-6E8A-4147-A177-3AD203B41FA5}">
                      <a16:colId xmlns:a16="http://schemas.microsoft.com/office/drawing/2014/main" val="20005"/>
                    </a:ext>
                  </a:extLst>
                </a:gridCol>
                <a:gridCol w="888977">
                  <a:extLst>
                    <a:ext uri="{9D8B030D-6E8A-4147-A177-3AD203B41FA5}">
                      <a16:colId xmlns:a16="http://schemas.microsoft.com/office/drawing/2014/main" val="20006"/>
                    </a:ext>
                  </a:extLst>
                </a:gridCol>
              </a:tblGrid>
              <a:tr h="583025">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B4FAD9"/>
                    </a:solidFill>
                  </a:tcPr>
                </a:tc>
                <a:extLst>
                  <a:ext uri="{0D108BD9-81ED-4DB2-BD59-A6C34878D82A}">
                    <a16:rowId xmlns:a16="http://schemas.microsoft.com/office/drawing/2014/main" val="10001"/>
                  </a:ext>
                </a:extLst>
              </a:tr>
              <a:tr h="1068743">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68743">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68743">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68743">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68743">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
        <p:nvSpPr>
          <p:cNvPr id="9" name="CuadroTexto 8"/>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SEPTIEMBRE</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10AD45E0-C13A-795D-86B8-DD42BCE8B3EB}"/>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Logotipo&#10;&#10;Descripción generada automáticamente">
            <a:extLst>
              <a:ext uri="{FF2B5EF4-FFF2-40B4-BE49-F238E27FC236}">
                <a16:creationId xmlns:a16="http://schemas.microsoft.com/office/drawing/2014/main" id="{1EAF8000-D278-EA7D-38F1-4FDFBAB3D864}"/>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818572" y="899984"/>
            <a:ext cx="1429236" cy="1800000"/>
          </a:xfrm>
          <a:prstGeom prst="rect">
            <a:avLst/>
          </a:prstGeom>
        </p:spPr>
      </p:pic>
    </p:spTree>
    <p:extLst>
      <p:ext uri="{BB962C8B-B14F-4D97-AF65-F5344CB8AC3E}">
        <p14:creationId xmlns:p14="http://schemas.microsoft.com/office/powerpoint/2010/main" val="237819883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CuadroTexto 15"/>
          <p:cNvSpPr txBox="1"/>
          <p:nvPr/>
        </p:nvSpPr>
        <p:spPr>
          <a:xfrm>
            <a:off x="96157" y="239486"/>
            <a:ext cx="6651172" cy="8708571"/>
          </a:xfrm>
          <a:prstGeom prst="rect">
            <a:avLst/>
          </a:prstGeom>
          <a:noFill/>
          <a:ln w="76200">
            <a:solidFill>
              <a:srgbClr val="92D050"/>
            </a:solidFill>
          </a:ln>
        </p:spPr>
        <p:txBody>
          <a:bodyPr wrap="square" rtlCol="0">
            <a:spAutoFit/>
          </a:bodyPr>
          <a:lstStyle/>
          <a:p>
            <a:endParaRPr lang="en-US" dirty="0"/>
          </a:p>
        </p:txBody>
      </p:sp>
      <p:sp>
        <p:nvSpPr>
          <p:cNvPr id="12" name="CuadroTexto 11"/>
          <p:cNvSpPr txBox="1"/>
          <p:nvPr/>
        </p:nvSpPr>
        <p:spPr>
          <a:xfrm>
            <a:off x="1892753" y="1095686"/>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SEPTIEMBRE</a:t>
            </a:r>
            <a:endParaRPr lang="en-US" sz="4000" dirty="0">
              <a:ln>
                <a:solidFill>
                  <a:schemeClr val="tx1">
                    <a:lumMod val="65000"/>
                    <a:lumOff val="35000"/>
                  </a:schemeClr>
                </a:solidFill>
              </a:ln>
              <a:solidFill>
                <a:schemeClr val="tx2">
                  <a:lumMod val="75000"/>
                </a:schemeClr>
              </a:solidFill>
            </a:endParaRPr>
          </a:p>
        </p:txBody>
      </p:sp>
      <p:sp>
        <p:nvSpPr>
          <p:cNvPr id="14" name="CuadroTexto 13"/>
          <p:cNvSpPr txBox="1"/>
          <p:nvPr/>
        </p:nvSpPr>
        <p:spPr>
          <a:xfrm>
            <a:off x="443650" y="1989860"/>
            <a:ext cx="6114476" cy="6694140"/>
          </a:xfrm>
          <a:prstGeom prst="rect">
            <a:avLst/>
          </a:prstGeom>
          <a:solidFill>
            <a:schemeClr val="bg1"/>
          </a:solidFill>
        </p:spPr>
        <p:txBody>
          <a:bodyPr wrap="square" rtlCol="0">
            <a:spAutoFit/>
          </a:bodyPr>
          <a:lstStyle/>
          <a:p>
            <a:r>
              <a:rPr lang="es-MX" sz="1300" b="1" dirty="0">
                <a:ln w="3175">
                  <a:solidFill>
                    <a:schemeClr val="tx1"/>
                  </a:solidFill>
                </a:ln>
                <a:solidFill>
                  <a:schemeClr val="accent1">
                    <a:lumMod val="75000"/>
                  </a:schemeClr>
                </a:solidFill>
                <a:ea typeface="Adobe Heiti Std R" panose="020B0400000000000000" pitchFamily="34" charset="-128"/>
              </a:rPr>
              <a:t>Septiembre 2</a:t>
            </a:r>
          </a:p>
          <a:p>
            <a:r>
              <a:rPr lang="es-MX" sz="1300" dirty="0">
                <a:ea typeface="Adobe Heiti Std R" panose="020B0400000000000000" pitchFamily="34" charset="-128"/>
              </a:rPr>
              <a:t>1939.- Inicia la Segunda Guerra Mundial.</a:t>
            </a:r>
            <a:endParaRPr lang="es-MX" sz="1300" b="1" dirty="0"/>
          </a:p>
          <a:p>
            <a:r>
              <a:rPr lang="es-MX" sz="1300" b="1" dirty="0">
                <a:ln w="3175">
                  <a:solidFill>
                    <a:schemeClr val="tx1"/>
                  </a:solidFill>
                </a:ln>
                <a:solidFill>
                  <a:schemeClr val="accent1">
                    <a:lumMod val="75000"/>
                  </a:schemeClr>
                </a:solidFill>
              </a:rPr>
              <a:t>Septiembre 7</a:t>
            </a:r>
          </a:p>
          <a:p>
            <a:r>
              <a:rPr lang="es-MX" sz="1300" b="1" dirty="0"/>
              <a:t>1949.- </a:t>
            </a:r>
            <a:r>
              <a:rPr lang="es-MX" sz="1300" dirty="0"/>
              <a:t>Muere en la ciudad de México el muralista José Clemente Orozco.</a:t>
            </a:r>
          </a:p>
          <a:p>
            <a:r>
              <a:rPr lang="es-MX" sz="1300" b="1" dirty="0">
                <a:ln w="3175">
                  <a:solidFill>
                    <a:schemeClr val="tx1"/>
                  </a:solidFill>
                </a:ln>
                <a:solidFill>
                  <a:schemeClr val="accent1">
                    <a:lumMod val="75000"/>
                  </a:schemeClr>
                </a:solidFill>
              </a:rPr>
              <a:t>Septiembre 8</a:t>
            </a:r>
          </a:p>
          <a:p>
            <a:r>
              <a:rPr lang="es-MX" sz="1300" b="1" dirty="0"/>
              <a:t>1768.- </a:t>
            </a:r>
            <a:r>
              <a:rPr lang="es-MX" sz="1300" dirty="0"/>
              <a:t>Nace Josefa Ortiz de Domínguez, heroína de la Independencia de México.</a:t>
            </a:r>
          </a:p>
          <a:p>
            <a:r>
              <a:rPr lang="es-MX" sz="1300" b="1" dirty="0"/>
              <a:t>1824.- </a:t>
            </a:r>
            <a:r>
              <a:rPr lang="es-MX" sz="1300" dirty="0"/>
              <a:t>Nace en España Jaime </a:t>
            </a:r>
            <a:r>
              <a:rPr lang="es-MX" sz="1300" dirty="0" err="1"/>
              <a:t>Nunó</a:t>
            </a:r>
            <a:r>
              <a:rPr lang="es-MX" sz="1300" dirty="0"/>
              <a:t>, autor de la música del Himno Nacional Mexicano.</a:t>
            </a:r>
          </a:p>
          <a:p>
            <a:r>
              <a:rPr lang="es-MX" sz="1300" b="1" dirty="0"/>
              <a:t>1862.- </a:t>
            </a:r>
            <a:r>
              <a:rPr lang="es-MX" sz="1300" dirty="0"/>
              <a:t>Muere Ignacio Zaragoza, héroe de la Batalla del 5 de Mayo de 1862 en Puebla.</a:t>
            </a:r>
          </a:p>
          <a:p>
            <a:r>
              <a:rPr lang="es-MX" sz="1300" b="1" dirty="0">
                <a:ln w="3175">
                  <a:solidFill>
                    <a:schemeClr val="tx1"/>
                  </a:solidFill>
                </a:ln>
                <a:solidFill>
                  <a:schemeClr val="accent1">
                    <a:lumMod val="75000"/>
                  </a:schemeClr>
                </a:solidFill>
              </a:rPr>
              <a:t>Septiembre 10</a:t>
            </a:r>
          </a:p>
          <a:p>
            <a:r>
              <a:rPr lang="es-MX" sz="1300" b="1" dirty="0"/>
              <a:t>1786.- </a:t>
            </a:r>
            <a:r>
              <a:rPr lang="es-MX" sz="1300" dirty="0"/>
              <a:t>Nace en Chilpancingo, actual estado de Guerrero, Nicolás Bravo, héroe de la Independencia de México.</a:t>
            </a:r>
          </a:p>
          <a:p>
            <a:r>
              <a:rPr lang="es-MX" sz="1300" b="1" dirty="0">
                <a:ln w="3175">
                  <a:solidFill>
                    <a:schemeClr val="tx1"/>
                  </a:solidFill>
                </a:ln>
                <a:solidFill>
                  <a:schemeClr val="accent1">
                    <a:lumMod val="75000"/>
                  </a:schemeClr>
                </a:solidFill>
              </a:rPr>
              <a:t>Septiembre 13</a:t>
            </a:r>
          </a:p>
          <a:p>
            <a:r>
              <a:rPr lang="es-MX" sz="1300" b="1" dirty="0"/>
              <a:t>1847.- </a:t>
            </a:r>
            <a:r>
              <a:rPr lang="es-MX" sz="1300" dirty="0"/>
              <a:t>Durante la invasión de Estados Unidos a México, mueren el teniente Juan de la Barrera y los cadetes Juan Escutia, Vicente Suárez, Francisco Márquez, Fernando Montes de Oca y Agustín Melgar, en lo que se conoce como la Batalla de Chapultepec.</a:t>
            </a:r>
          </a:p>
          <a:p>
            <a:r>
              <a:rPr lang="es-MX" sz="1300" b="1" dirty="0">
                <a:ln w="3175">
                  <a:solidFill>
                    <a:schemeClr val="tx1"/>
                  </a:solidFill>
                </a:ln>
                <a:solidFill>
                  <a:schemeClr val="accent1">
                    <a:lumMod val="75000"/>
                  </a:schemeClr>
                </a:solidFill>
              </a:rPr>
              <a:t>Septiembre 14</a:t>
            </a:r>
          </a:p>
          <a:p>
            <a:r>
              <a:rPr lang="es-MX" sz="1300" dirty="0"/>
              <a:t>DÍA DEL LOCUTOR.</a:t>
            </a:r>
          </a:p>
          <a:p>
            <a:r>
              <a:rPr lang="es-MX" sz="1300" b="1" dirty="0">
                <a:ln w="3175">
                  <a:solidFill>
                    <a:schemeClr val="tx1"/>
                  </a:solidFill>
                </a:ln>
                <a:solidFill>
                  <a:schemeClr val="accent1">
                    <a:lumMod val="75000"/>
                  </a:schemeClr>
                </a:solidFill>
              </a:rPr>
              <a:t>Septiembre 15</a:t>
            </a:r>
          </a:p>
          <a:p>
            <a:r>
              <a:rPr lang="es-MX" sz="1300" b="1" dirty="0"/>
              <a:t>1830.- </a:t>
            </a:r>
            <a:r>
              <a:rPr lang="es-MX" sz="1300" dirty="0"/>
              <a:t>Nace en la ciudad de Oaxaca, Oaxaca, el militar y político Porfirio Díaz, quien fuera presidente de México a finales del siglo XIX y principios del XX.</a:t>
            </a:r>
          </a:p>
          <a:p>
            <a:r>
              <a:rPr lang="es-MX" sz="1300" b="1" dirty="0"/>
              <a:t>1854.- </a:t>
            </a:r>
            <a:r>
              <a:rPr lang="es-MX" sz="1300" dirty="0"/>
              <a:t>En el teatro Santa Anna de la ciudad de México es interpretado por primera vez el Himno Nacional Mexicano.</a:t>
            </a:r>
          </a:p>
          <a:p>
            <a:r>
              <a:rPr lang="es-MX" sz="1300" b="1" dirty="0">
                <a:ln w="3175">
                  <a:solidFill>
                    <a:schemeClr val="tx1"/>
                  </a:solidFill>
                </a:ln>
                <a:solidFill>
                  <a:schemeClr val="accent1">
                    <a:lumMod val="75000"/>
                  </a:schemeClr>
                </a:solidFill>
              </a:rPr>
              <a:t>Septiembre 16</a:t>
            </a:r>
          </a:p>
          <a:p>
            <a:r>
              <a:rPr lang="es-MX" sz="1300" b="1" dirty="0"/>
              <a:t>1810.- </a:t>
            </a:r>
            <a:r>
              <a:rPr lang="es-MX" sz="1300" dirty="0"/>
              <a:t>Inicio de la guerra de independencia de México.</a:t>
            </a:r>
          </a:p>
          <a:p>
            <a:r>
              <a:rPr lang="es-MX" sz="1300" b="1" dirty="0">
                <a:ln w="3175">
                  <a:solidFill>
                    <a:schemeClr val="tx1"/>
                  </a:solidFill>
                </a:ln>
                <a:solidFill>
                  <a:schemeClr val="accent1">
                    <a:lumMod val="75000"/>
                  </a:schemeClr>
                </a:solidFill>
              </a:rPr>
              <a:t>Septiembre 19</a:t>
            </a:r>
          </a:p>
          <a:p>
            <a:r>
              <a:rPr lang="es-MX" sz="1300" b="1" dirty="0"/>
              <a:t>1985.- </a:t>
            </a:r>
            <a:r>
              <a:rPr lang="es-MX" sz="1300" dirty="0"/>
              <a:t>Un terremoto de 8.1 grados afecta la ciudad de México, provocando más de 10 mil muertos y decenas de miles de heridos.</a:t>
            </a:r>
          </a:p>
          <a:p>
            <a:r>
              <a:rPr lang="es-MX" sz="1300" b="1" dirty="0">
                <a:ln w="3175">
                  <a:solidFill>
                    <a:schemeClr val="tx1"/>
                  </a:solidFill>
                </a:ln>
                <a:solidFill>
                  <a:schemeClr val="accent1">
                    <a:lumMod val="75000"/>
                  </a:schemeClr>
                </a:solidFill>
              </a:rPr>
              <a:t>Septiembre 22</a:t>
            </a:r>
          </a:p>
          <a:p>
            <a:r>
              <a:rPr lang="es-MX" sz="1300" b="1" dirty="0"/>
              <a:t>1969.- </a:t>
            </a:r>
            <a:r>
              <a:rPr lang="es-MX" sz="1300" dirty="0"/>
              <a:t>Muere en la ciudad de México Adolfo López Mateos, quien fuera presidente de México de 1958 a 1964.</a:t>
            </a:r>
          </a:p>
          <a:p>
            <a:r>
              <a:rPr lang="es-MX" sz="1300" b="1" dirty="0">
                <a:ln w="3175">
                  <a:solidFill>
                    <a:schemeClr val="tx1"/>
                  </a:solidFill>
                </a:ln>
                <a:solidFill>
                  <a:schemeClr val="accent1">
                    <a:lumMod val="75000"/>
                  </a:schemeClr>
                </a:solidFill>
              </a:rPr>
              <a:t>Septiembre 27</a:t>
            </a:r>
          </a:p>
          <a:p>
            <a:r>
              <a:rPr lang="es-MX" sz="1300" b="1" dirty="0"/>
              <a:t>1821.- </a:t>
            </a:r>
            <a:r>
              <a:rPr lang="es-MX" sz="1300" dirty="0"/>
              <a:t>Entra triunfante en la ciudad de México el Ejército </a:t>
            </a:r>
            <a:r>
              <a:rPr lang="es-MX" sz="1300" dirty="0" err="1"/>
              <a:t>Trigarante</a:t>
            </a:r>
            <a:r>
              <a:rPr lang="es-MX" sz="1300" dirty="0"/>
              <a:t>. Consumación de la Independencia de México.</a:t>
            </a:r>
          </a:p>
        </p:txBody>
      </p:sp>
      <p:sp>
        <p:nvSpPr>
          <p:cNvPr id="11" name="CuadroTexto 10"/>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E3F658"/>
                </a:solidFill>
              </a:rPr>
              <a:t>Efemérides</a:t>
            </a:r>
            <a:endParaRPr lang="en-US" sz="4400" b="1" dirty="0">
              <a:ln w="19050">
                <a:solidFill>
                  <a:schemeClr val="tx1"/>
                </a:solidFill>
              </a:ln>
              <a:solidFill>
                <a:srgbClr val="E3F658"/>
              </a:solidFill>
            </a:endParaRPr>
          </a:p>
        </p:txBody>
      </p:sp>
    </p:spTree>
    <p:extLst>
      <p:ext uri="{BB962C8B-B14F-4D97-AF65-F5344CB8AC3E}">
        <p14:creationId xmlns:p14="http://schemas.microsoft.com/office/powerpoint/2010/main" val="122534828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153743205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80622991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06761704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48494401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4416453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4007880525"/>
              </p:ext>
            </p:extLst>
          </p:nvPr>
        </p:nvGraphicFramePr>
        <p:xfrm>
          <a:off x="3611576" y="215898"/>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0" name="CuadroTexto 9"/>
          <p:cNvSpPr txBox="1"/>
          <p:nvPr/>
        </p:nvSpPr>
        <p:spPr>
          <a:xfrm>
            <a:off x="243205" y="3691631"/>
            <a:ext cx="6389817" cy="5109091"/>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p:txBody>
      </p:sp>
      <p:sp>
        <p:nvSpPr>
          <p:cNvPr id="11" name="CuadroTexto 10"/>
          <p:cNvSpPr txBox="1"/>
          <p:nvPr/>
        </p:nvSpPr>
        <p:spPr>
          <a:xfrm>
            <a:off x="796346" y="3289874"/>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3" name="Imagen 2" descr="Logotipo&#10;&#10;Descripción generada automáticamente">
            <a:extLst>
              <a:ext uri="{FF2B5EF4-FFF2-40B4-BE49-F238E27FC236}">
                <a16:creationId xmlns:a16="http://schemas.microsoft.com/office/drawing/2014/main" id="{43162722-FCBA-12AE-D39F-B4F53B327490}"/>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94794" y="7360722"/>
            <a:ext cx="1143389" cy="1440000"/>
          </a:xfrm>
          <a:prstGeom prst="rect">
            <a:avLst/>
          </a:prstGeom>
        </p:spPr>
      </p:pic>
      <p:graphicFrame>
        <p:nvGraphicFramePr>
          <p:cNvPr id="5" name="Tabla 4">
            <a:extLst>
              <a:ext uri="{FF2B5EF4-FFF2-40B4-BE49-F238E27FC236}">
                <a16:creationId xmlns:a16="http://schemas.microsoft.com/office/drawing/2014/main" id="{8BA23629-E311-B2EB-AF41-28CC8F09CA1F}"/>
              </a:ext>
            </a:extLst>
          </p:cNvPr>
          <p:cNvGraphicFramePr>
            <a:graphicFrameLocks noGrp="1"/>
          </p:cNvGraphicFramePr>
          <p:nvPr>
            <p:extLst>
              <p:ext uri="{D42A27DB-BD31-4B8C-83A1-F6EECF244321}">
                <p14:modId xmlns:p14="http://schemas.microsoft.com/office/powerpoint/2010/main" val="1997577752"/>
              </p:ext>
            </p:extLst>
          </p:nvPr>
        </p:nvGraphicFramePr>
        <p:xfrm>
          <a:off x="388831" y="414283"/>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83332146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a 16"/>
          <p:cNvGraphicFramePr>
            <a:graphicFrameLocks noGrp="1"/>
          </p:cNvGraphicFramePr>
          <p:nvPr>
            <p:extLst>
              <p:ext uri="{D42A27DB-BD31-4B8C-83A1-F6EECF244321}">
                <p14:modId xmlns:p14="http://schemas.microsoft.com/office/powerpoint/2010/main" val="3331450970"/>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
        <p:nvSpPr>
          <p:cNvPr id="10" name="CuadroTexto 9"/>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OCTUBRE</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89C87BB0-B005-672E-F547-8C78195DCE63}"/>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Un dibujo de una cara feliz&#10;&#10;Descripción generada automáticamente con confianza baja">
            <a:extLst>
              <a:ext uri="{FF2B5EF4-FFF2-40B4-BE49-F238E27FC236}">
                <a16:creationId xmlns:a16="http://schemas.microsoft.com/office/drawing/2014/main" id="{DA72527B-B675-6D6D-21AC-5D3BF51E9155}"/>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7824" y="1045652"/>
            <a:ext cx="1764427" cy="1800000"/>
          </a:xfrm>
          <a:prstGeom prst="rect">
            <a:avLst/>
          </a:prstGeom>
        </p:spPr>
      </p:pic>
    </p:spTree>
    <p:extLst>
      <p:ext uri="{BB962C8B-B14F-4D97-AF65-F5344CB8AC3E}">
        <p14:creationId xmlns:p14="http://schemas.microsoft.com/office/powerpoint/2010/main" val="393660677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368300" y="1878318"/>
            <a:ext cx="6388100" cy="6740307"/>
          </a:xfrm>
          <a:prstGeom prst="rect">
            <a:avLst/>
          </a:prstGeom>
          <a:solidFill>
            <a:schemeClr val="bg1"/>
          </a:solidFill>
        </p:spPr>
        <p:txBody>
          <a:bodyPr wrap="square" rtlCol="0">
            <a:spAutoFit/>
          </a:bodyPr>
          <a:lstStyle/>
          <a:p>
            <a:r>
              <a:rPr lang="es-MX" sz="1600" b="1" dirty="0">
                <a:ln w="3175">
                  <a:solidFill>
                    <a:schemeClr val="tx1"/>
                  </a:solidFill>
                </a:ln>
                <a:solidFill>
                  <a:schemeClr val="accent5">
                    <a:lumMod val="60000"/>
                    <a:lumOff val="40000"/>
                  </a:schemeClr>
                </a:solidFill>
                <a:ea typeface="Adobe Heiti Std R" panose="020B0400000000000000" pitchFamily="34" charset="-128"/>
              </a:rPr>
              <a:t>Octubre 4</a:t>
            </a:r>
          </a:p>
          <a:p>
            <a:r>
              <a:rPr lang="es-MX" sz="1600" dirty="0">
                <a:ea typeface="Adobe Heiti Std R" panose="020B0400000000000000" pitchFamily="34" charset="-128"/>
              </a:rPr>
              <a:t>DÍA MUNDIAL DE LOS ANIMALES.</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6</a:t>
            </a:r>
          </a:p>
          <a:p>
            <a:r>
              <a:rPr lang="es-MX" sz="1600" b="1" dirty="0">
                <a:ea typeface="Adobe Heiti Std R" panose="020B0400000000000000" pitchFamily="34" charset="-128"/>
              </a:rPr>
              <a:t>1907.- </a:t>
            </a:r>
            <a:r>
              <a:rPr lang="es-MX" sz="1600" dirty="0">
                <a:ea typeface="Adobe Heiti Std R" panose="020B0400000000000000" pitchFamily="34" charset="-128"/>
              </a:rPr>
              <a:t>Nace Francisco Gabilondo Soler, compositor de canciones infantiles y conocido como "</a:t>
            </a:r>
            <a:r>
              <a:rPr lang="es-MX" sz="1600" dirty="0" err="1">
                <a:ea typeface="Adobe Heiti Std R" panose="020B0400000000000000" pitchFamily="34" charset="-128"/>
              </a:rPr>
              <a:t>Cri-Cri</a:t>
            </a:r>
            <a:r>
              <a:rPr lang="es-MX" sz="1600" dirty="0">
                <a:ea typeface="Adobe Heiti Std R" panose="020B0400000000000000" pitchFamily="34" charset="-128"/>
              </a:rPr>
              <a:t>", en Orizaba, Veracruz.</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12</a:t>
            </a:r>
          </a:p>
          <a:p>
            <a:r>
              <a:rPr lang="es-MX" sz="1600" b="1" dirty="0">
                <a:ea typeface="Adobe Heiti Std R" panose="020B0400000000000000" pitchFamily="34" charset="-128"/>
              </a:rPr>
              <a:t>1492.- </a:t>
            </a:r>
            <a:r>
              <a:rPr lang="es-MX" sz="1600" dirty="0">
                <a:ea typeface="Adobe Heiti Std R" panose="020B0400000000000000" pitchFamily="34" charset="-128"/>
              </a:rPr>
              <a:t>Cristóbal Colón llega a América por primera vez.</a:t>
            </a:r>
          </a:p>
          <a:p>
            <a:r>
              <a:rPr lang="es-MX" sz="1600" b="1" dirty="0">
                <a:ea typeface="Adobe Heiti Std R" panose="020B0400000000000000" pitchFamily="34" charset="-128"/>
              </a:rPr>
              <a:t>1968.- </a:t>
            </a:r>
            <a:r>
              <a:rPr lang="es-MX" sz="1600" dirty="0">
                <a:ea typeface="Adobe Heiti Std R" panose="020B0400000000000000" pitchFamily="34" charset="-128"/>
              </a:rPr>
              <a:t>Se inauguran los 19vos. Juegos Olímpicos en la ciudad de México.</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16</a:t>
            </a:r>
          </a:p>
          <a:p>
            <a:r>
              <a:rPr lang="es-MX" sz="1600" dirty="0">
                <a:ea typeface="Adobe Heiti Std R" panose="020B0400000000000000" pitchFamily="34" charset="-128"/>
              </a:rPr>
              <a:t>DÍA MUNDIAL DE LA ALIMENTACIÓN.</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19</a:t>
            </a:r>
          </a:p>
          <a:p>
            <a:r>
              <a:rPr lang="es-MX" sz="1600" b="1" dirty="0">
                <a:ea typeface="Adobe Heiti Std R" panose="020B0400000000000000" pitchFamily="34" charset="-128"/>
              </a:rPr>
              <a:t>1970.- </a:t>
            </a:r>
            <a:r>
              <a:rPr lang="es-MX" sz="1600" dirty="0">
                <a:ea typeface="Adobe Heiti Std R" panose="020B0400000000000000" pitchFamily="34" charset="-128"/>
              </a:rPr>
              <a:t>Muere el general Lázaro Cárdenas del Río, quien fuera presidente de México y autor de la expropiación Petrolera.</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23</a:t>
            </a:r>
          </a:p>
          <a:p>
            <a:r>
              <a:rPr lang="es-MX" sz="1600" dirty="0">
                <a:ea typeface="Adobe Heiti Std R" panose="020B0400000000000000" pitchFamily="34" charset="-128"/>
              </a:rPr>
              <a:t>DÍA DEL MÉDICO.</a:t>
            </a:r>
          </a:p>
          <a:p>
            <a:r>
              <a:rPr lang="es-MX" sz="1600" dirty="0">
                <a:ea typeface="Adobe Heiti Std R" panose="020B0400000000000000" pitchFamily="34" charset="-128"/>
              </a:rPr>
              <a:t>DÍA NACIONAL DE LA AVIACIÓN.</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24</a:t>
            </a:r>
          </a:p>
          <a:p>
            <a:r>
              <a:rPr lang="es-MX" sz="1600" dirty="0">
                <a:ea typeface="Adobe Heiti Std R" panose="020B0400000000000000" pitchFamily="34" charset="-128"/>
              </a:rPr>
              <a:t>DÍA DE LAS NACIONES UNIDAS.</a:t>
            </a:r>
          </a:p>
          <a:p>
            <a:r>
              <a:rPr lang="es-MX" sz="1600" b="1" dirty="0">
                <a:ea typeface="Adobe Heiti Std R" panose="020B0400000000000000" pitchFamily="34" charset="-128"/>
              </a:rPr>
              <a:t>1945.- </a:t>
            </a:r>
            <a:r>
              <a:rPr lang="es-MX" sz="1600" dirty="0">
                <a:ea typeface="Adobe Heiti Std R" panose="020B0400000000000000" pitchFamily="34" charset="-128"/>
              </a:rPr>
              <a:t>Se funda la Organización de las Naciones Unidas (ONU) en la ciudad estadounidense de Nueva York. Día de las Naciones Unidas.</a:t>
            </a: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27</a:t>
            </a:r>
          </a:p>
          <a:p>
            <a:r>
              <a:rPr lang="es-MX" sz="1600" b="1" dirty="0">
                <a:ea typeface="Adobe Heiti Std R" panose="020B0400000000000000" pitchFamily="34" charset="-128"/>
              </a:rPr>
              <a:t>1998.- </a:t>
            </a:r>
            <a:r>
              <a:rPr lang="es-MX" sz="1600" dirty="0">
                <a:ea typeface="Adobe Heiti Std R" panose="020B0400000000000000" pitchFamily="34" charset="-128"/>
              </a:rPr>
              <a:t>El astronauta y senador John Glenn, a los 77 años, viaja al espacio en el transbordador espacial Discovery.</a:t>
            </a:r>
            <a:endParaRPr lang="es-MX" sz="1600" b="1" dirty="0">
              <a:ea typeface="Adobe Heiti Std R" panose="020B0400000000000000" pitchFamily="34" charset="-128"/>
            </a:endParaRPr>
          </a:p>
          <a:p>
            <a:r>
              <a:rPr lang="es-MX" sz="1600" b="1" dirty="0">
                <a:ln w="3175">
                  <a:solidFill>
                    <a:schemeClr val="tx1"/>
                  </a:solidFill>
                </a:ln>
                <a:solidFill>
                  <a:schemeClr val="accent5">
                    <a:lumMod val="60000"/>
                    <a:lumOff val="40000"/>
                  </a:schemeClr>
                </a:solidFill>
                <a:ea typeface="Adobe Heiti Std R" panose="020B0400000000000000" pitchFamily="34" charset="-128"/>
              </a:rPr>
              <a:t>Octubre 29</a:t>
            </a:r>
          </a:p>
          <a:p>
            <a:r>
              <a:rPr lang="es-MX" sz="1600" b="1" dirty="0">
                <a:ea typeface="Adobe Heiti Std R" panose="020B0400000000000000" pitchFamily="34" charset="-128"/>
              </a:rPr>
              <a:t>1863</a:t>
            </a:r>
            <a:r>
              <a:rPr lang="es-MX" sz="1600" dirty="0">
                <a:ea typeface="Adobe Heiti Std R" panose="020B0400000000000000" pitchFamily="34" charset="-128"/>
              </a:rPr>
              <a:t>.- Se forma la Cruz Roja Internacional.</a:t>
            </a:r>
          </a:p>
          <a:p>
            <a:endParaRPr lang="es-MX" sz="1600" b="1" dirty="0">
              <a:ea typeface="Adobe Heiti Std R" panose="020B0400000000000000" pitchFamily="34" charset="-128"/>
            </a:endParaRPr>
          </a:p>
        </p:txBody>
      </p:sp>
      <p:sp>
        <p:nvSpPr>
          <p:cNvPr id="12" name="CuadroTexto 11"/>
          <p:cNvSpPr txBox="1"/>
          <p:nvPr/>
        </p:nvSpPr>
        <p:spPr>
          <a:xfrm>
            <a:off x="1987504" y="1229373"/>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OCTUBRE</a:t>
            </a:r>
            <a:endParaRPr lang="en-US" sz="4000" dirty="0">
              <a:ln>
                <a:solidFill>
                  <a:schemeClr val="tx1">
                    <a:lumMod val="65000"/>
                    <a:lumOff val="35000"/>
                  </a:schemeClr>
                </a:solidFill>
              </a:ln>
              <a:solidFill>
                <a:schemeClr val="tx2">
                  <a:lumMod val="75000"/>
                </a:schemeClr>
              </a:solidFill>
            </a:endParaRPr>
          </a:p>
        </p:txBody>
      </p:sp>
      <p:sp>
        <p:nvSpPr>
          <p:cNvPr id="13" name="CuadroTexto 12"/>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84E2E0"/>
                </a:solidFill>
              </a:rPr>
              <a:t>Efemérides</a:t>
            </a:r>
            <a:endParaRPr lang="en-US" sz="4400" b="1" dirty="0">
              <a:ln w="19050">
                <a:solidFill>
                  <a:schemeClr val="tx1"/>
                </a:solidFill>
              </a:ln>
              <a:solidFill>
                <a:srgbClr val="84E2E0"/>
              </a:solidFill>
            </a:endParaRPr>
          </a:p>
        </p:txBody>
      </p:sp>
      <p:sp>
        <p:nvSpPr>
          <p:cNvPr id="3" name="CuadroTexto 2">
            <a:extLst>
              <a:ext uri="{FF2B5EF4-FFF2-40B4-BE49-F238E27FC236}">
                <a16:creationId xmlns:a16="http://schemas.microsoft.com/office/drawing/2014/main" id="{5F2B989E-FFD7-4CED-FF81-FB24B41E65B8}"/>
              </a:ext>
            </a:extLst>
          </p:cNvPr>
          <p:cNvSpPr txBox="1"/>
          <p:nvPr/>
        </p:nvSpPr>
        <p:spPr>
          <a:xfrm>
            <a:off x="108857" y="239486"/>
            <a:ext cx="6651172" cy="8708571"/>
          </a:xfrm>
          <a:prstGeom prst="rect">
            <a:avLst/>
          </a:prstGeom>
          <a:noFill/>
          <a:ln w="76200">
            <a:solidFill>
              <a:srgbClr val="84E2E0"/>
            </a:solidFill>
          </a:ln>
        </p:spPr>
        <p:txBody>
          <a:bodyPr wrap="square" rtlCol="0">
            <a:spAutoFit/>
          </a:bodyPr>
          <a:lstStyle/>
          <a:p>
            <a:endParaRPr lang="en-US" dirty="0"/>
          </a:p>
        </p:txBody>
      </p:sp>
    </p:spTree>
    <p:extLst>
      <p:ext uri="{BB962C8B-B14F-4D97-AF65-F5344CB8AC3E}">
        <p14:creationId xmlns:p14="http://schemas.microsoft.com/office/powerpoint/2010/main" val="5075276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descr="Imagen que contiene Forma&#10;&#10;Descripción generada automáticamente">
            <a:extLst>
              <a:ext uri="{FF2B5EF4-FFF2-40B4-BE49-F238E27FC236}">
                <a16:creationId xmlns:a16="http://schemas.microsoft.com/office/drawing/2014/main" id="{52E4FD43-00EC-68AA-F10F-0AC9191442DD}"/>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graphicFrame>
        <p:nvGraphicFramePr>
          <p:cNvPr id="8" name="Tabla 7">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4157257788"/>
              </p:ext>
            </p:extLst>
          </p:nvPr>
        </p:nvGraphicFramePr>
        <p:xfrm>
          <a:off x="332014" y="1236717"/>
          <a:ext cx="6204857" cy="7424815"/>
        </p:xfrm>
        <a:graphic>
          <a:graphicData uri="http://schemas.openxmlformats.org/drawingml/2006/table">
            <a:tbl>
              <a:tblPr firstRow="1" bandRow="1">
                <a:tableStyleId>{5940675A-B579-460E-94D1-54222C63F5DA}</a:tableStyleId>
              </a:tblPr>
              <a:tblGrid>
                <a:gridCol w="2183191">
                  <a:extLst>
                    <a:ext uri="{9D8B030D-6E8A-4147-A177-3AD203B41FA5}">
                      <a16:colId xmlns:a16="http://schemas.microsoft.com/office/drawing/2014/main" val="670764031"/>
                    </a:ext>
                  </a:extLst>
                </a:gridCol>
                <a:gridCol w="2550885">
                  <a:extLst>
                    <a:ext uri="{9D8B030D-6E8A-4147-A177-3AD203B41FA5}">
                      <a16:colId xmlns:a16="http://schemas.microsoft.com/office/drawing/2014/main" val="3687266438"/>
                    </a:ext>
                  </a:extLst>
                </a:gridCol>
                <a:gridCol w="1470781">
                  <a:extLst>
                    <a:ext uri="{9D8B030D-6E8A-4147-A177-3AD203B41FA5}">
                      <a16:colId xmlns:a16="http://schemas.microsoft.com/office/drawing/2014/main" val="2734463279"/>
                    </a:ext>
                  </a:extLst>
                </a:gridCol>
              </a:tblGrid>
              <a:tr h="453515">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s-MX" sz="1800" b="1" dirty="0">
                          <a:effectLst/>
                          <a:latin typeface="Segoe UI Semibold" panose="020B0702040204020203" pitchFamily="34" charset="0"/>
                          <a:ea typeface="Calibri" panose="020F0502020204030204" pitchFamily="34" charset="0"/>
                          <a:cs typeface="Segoe UI Semibold" panose="020B0702040204020203" pitchFamily="34" charset="0"/>
                        </a:rPr>
                        <a:t>COMISIÓN</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s-MX" sz="1800" b="1" dirty="0">
                          <a:effectLst/>
                          <a:latin typeface="Segoe UI Semibold" panose="020B0702040204020203" pitchFamily="34" charset="0"/>
                          <a:ea typeface="Calibri" panose="020F0502020204030204" pitchFamily="34" charset="0"/>
                          <a:cs typeface="Segoe UI Semibold" panose="020B0702040204020203" pitchFamily="34" charset="0"/>
                        </a:rPr>
                        <a:t>RESPONSABLE</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3F658"/>
                    </a:solid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s-MX" sz="1800" b="1" dirty="0">
                          <a:effectLst/>
                          <a:latin typeface="Segoe UI Semibold" panose="020B0702040204020203" pitchFamily="34" charset="0"/>
                          <a:ea typeface="Calibri" panose="020F0502020204030204" pitchFamily="34" charset="0"/>
                          <a:cs typeface="Segoe UI Semibold" panose="020B0702040204020203" pitchFamily="34" charset="0"/>
                        </a:rPr>
                        <a:t>FECHA</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2020214692"/>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latin typeface="Ink Free" panose="03080402000500000000" pitchFamily="66"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9133403"/>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latin typeface="Ink Free" panose="03080402000500000000" pitchFamily="66"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60674171"/>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latin typeface="Ink Free" panose="03080402000500000000" pitchFamily="66"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01000912"/>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96689652"/>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47192961"/>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51739883"/>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63395787"/>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34935864"/>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83061681"/>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7818764"/>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16905447"/>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78105812"/>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48176227"/>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47845216"/>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83676724"/>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8072141"/>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94234047"/>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94252290"/>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74818436"/>
                  </a:ext>
                </a:extLst>
              </a:tr>
              <a:tr h="348565">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s-MX" sz="1300" dirty="0">
                        <a:ln w="28575">
                          <a:solidFill>
                            <a:schemeClr val="tx1"/>
                          </a:solidFill>
                        </a:ln>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11780640"/>
                  </a:ext>
                </a:extLst>
              </a:tr>
            </a:tbl>
          </a:graphicData>
        </a:graphic>
      </p:graphicFrame>
      <p:sp>
        <p:nvSpPr>
          <p:cNvPr id="7" name="CuadroTexto 6"/>
          <p:cNvSpPr txBox="1"/>
          <p:nvPr/>
        </p:nvSpPr>
        <p:spPr>
          <a:xfrm>
            <a:off x="1314448" y="565845"/>
            <a:ext cx="4229101" cy="523220"/>
          </a:xfrm>
          <a:prstGeom prst="rect">
            <a:avLst/>
          </a:prstGeom>
          <a:noFill/>
          <a:ln>
            <a:noFill/>
          </a:ln>
        </p:spPr>
        <p:txBody>
          <a:bodyPr wrap="square" rtlCol="0">
            <a:spAutoFit/>
          </a:bodyPr>
          <a:lstStyle/>
          <a:p>
            <a:pPr algn="ctr"/>
            <a:r>
              <a:rPr lang="es-ES" sz="2800" b="1" dirty="0"/>
              <a:t>COMISIONES GENERALES </a:t>
            </a:r>
            <a:endParaRPr lang="en-US" sz="2800" b="1" dirty="0"/>
          </a:p>
        </p:txBody>
      </p:sp>
      <p:pic>
        <p:nvPicPr>
          <p:cNvPr id="13" name="Imagen 12">
            <a:extLst>
              <a:ext uri="{FF2B5EF4-FFF2-40B4-BE49-F238E27FC236}">
                <a16:creationId xmlns:a16="http://schemas.microsoft.com/office/drawing/2014/main" id="{D024EA1F-3B80-F0E6-0EB2-03FBAA490ABB}"/>
              </a:ext>
            </a:extLst>
          </p:cNvPr>
          <p:cNvPicPr>
            <a:picLocks noChangeAspect="1"/>
          </p:cNvPicPr>
          <p:nvPr/>
        </p:nvPicPr>
        <p:blipFill>
          <a:blip r:embed="rId4"/>
          <a:stretch>
            <a:fillRect/>
          </a:stretch>
        </p:blipFill>
        <p:spPr>
          <a:xfrm>
            <a:off x="5641776" y="370891"/>
            <a:ext cx="735336" cy="792000"/>
          </a:xfrm>
          <a:prstGeom prst="rect">
            <a:avLst/>
          </a:prstGeom>
        </p:spPr>
      </p:pic>
    </p:spTree>
    <p:extLst>
      <p:ext uri="{BB962C8B-B14F-4D97-AF65-F5344CB8AC3E}">
        <p14:creationId xmlns:p14="http://schemas.microsoft.com/office/powerpoint/2010/main" val="98977075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392115873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58410588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66132371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46761537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42088458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2800325008"/>
              </p:ext>
            </p:extLst>
          </p:nvPr>
        </p:nvGraphicFramePr>
        <p:xfrm>
          <a:off x="243207" y="333090"/>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3" name="Tabla 42">
            <a:extLst>
              <a:ext uri="{FF2B5EF4-FFF2-40B4-BE49-F238E27FC236}">
                <a16:creationId xmlns:a16="http://schemas.microsoft.com/office/drawing/2014/main" id="{0B41D704-2462-4DBE-AF01-D81B8F40B465}"/>
              </a:ext>
            </a:extLst>
          </p:cNvPr>
          <p:cNvGraphicFramePr>
            <a:graphicFrameLocks noGrp="1"/>
          </p:cNvGraphicFramePr>
          <p:nvPr>
            <p:extLst>
              <p:ext uri="{D42A27DB-BD31-4B8C-83A1-F6EECF244321}">
                <p14:modId xmlns:p14="http://schemas.microsoft.com/office/powerpoint/2010/main" val="3866984914"/>
              </p:ext>
            </p:extLst>
          </p:nvPr>
        </p:nvGraphicFramePr>
        <p:xfrm>
          <a:off x="3606475" y="348851"/>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5" name="CuadroTexto 14"/>
          <p:cNvSpPr txBox="1"/>
          <p:nvPr/>
        </p:nvSpPr>
        <p:spPr>
          <a:xfrm>
            <a:off x="242426" y="5422247"/>
            <a:ext cx="6389817" cy="3416320"/>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6" name="CuadroTexto 15"/>
          <p:cNvSpPr txBox="1"/>
          <p:nvPr/>
        </p:nvSpPr>
        <p:spPr>
          <a:xfrm>
            <a:off x="528840" y="4932148"/>
            <a:ext cx="5470065"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graphicFrame>
        <p:nvGraphicFramePr>
          <p:cNvPr id="7" name="Tabla 6">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3753889070"/>
              </p:ext>
            </p:extLst>
          </p:nvPr>
        </p:nvGraphicFramePr>
        <p:xfrm>
          <a:off x="242426" y="3358027"/>
          <a:ext cx="6389817" cy="1453354"/>
        </p:xfrm>
        <a:graphic>
          <a:graphicData uri="http://schemas.openxmlformats.org/drawingml/2006/table">
            <a:tbl>
              <a:tblPr firstRow="1" bandRow="1">
                <a:tableStyleId>{5940675A-B579-460E-94D1-54222C63F5DA}</a:tableStyleId>
              </a:tblPr>
              <a:tblGrid>
                <a:gridCol w="6389817">
                  <a:extLst>
                    <a:ext uri="{9D8B030D-6E8A-4147-A177-3AD203B41FA5}">
                      <a16:colId xmlns:a16="http://schemas.microsoft.com/office/drawing/2014/main" val="1583602086"/>
                    </a:ext>
                  </a:extLst>
                </a:gridCol>
              </a:tblGrid>
              <a:tr h="439386">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1013968">
                <a:tc>
                  <a:txBody>
                    <a:bodyPr/>
                    <a:lstStyle/>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pic>
        <p:nvPicPr>
          <p:cNvPr id="3" name="Imagen 2" descr="Un dibujo de una cara feliz&#10;&#10;Descripción generada automáticamente con confianza baja">
            <a:extLst>
              <a:ext uri="{FF2B5EF4-FFF2-40B4-BE49-F238E27FC236}">
                <a16:creationId xmlns:a16="http://schemas.microsoft.com/office/drawing/2014/main" id="{3B9F6941-A75A-6CBF-4B75-17F7AD102C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92044" y="7535149"/>
            <a:ext cx="1235099" cy="1260000"/>
          </a:xfrm>
          <a:prstGeom prst="rect">
            <a:avLst/>
          </a:prstGeom>
        </p:spPr>
      </p:pic>
    </p:spTree>
    <p:extLst>
      <p:ext uri="{BB962C8B-B14F-4D97-AF65-F5344CB8AC3E}">
        <p14:creationId xmlns:p14="http://schemas.microsoft.com/office/powerpoint/2010/main" val="296720556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0" y="1119750"/>
            <a:ext cx="4940300" cy="1015663"/>
          </a:xfrm>
          <a:prstGeom prst="rect">
            <a:avLst/>
          </a:prstGeom>
          <a:noFill/>
        </p:spPr>
        <p:txBody>
          <a:bodyPr wrap="square" rtlCol="0">
            <a:spAutoFit/>
          </a:bodyPr>
          <a:lstStyle/>
          <a:p>
            <a:pPr algn="ctr"/>
            <a:r>
              <a:rPr lang="es-ES" sz="6000" dirty="0">
                <a:ln w="28575">
                  <a:solidFill>
                    <a:schemeClr val="tx1"/>
                  </a:solidFill>
                </a:ln>
              </a:rPr>
              <a:t>NOVIEMBRE</a:t>
            </a:r>
            <a:endParaRPr lang="en-US" sz="6000" dirty="0">
              <a:ln w="28575">
                <a:solidFill>
                  <a:schemeClr val="tx1"/>
                </a:solidFill>
              </a:ln>
            </a:endParaRPr>
          </a:p>
        </p:txBody>
      </p:sp>
      <p:sp>
        <p:nvSpPr>
          <p:cNvPr id="15" name="CuadroTexto 14"/>
          <p:cNvSpPr txBox="1"/>
          <p:nvPr/>
        </p:nvSpPr>
        <p:spPr>
          <a:xfrm>
            <a:off x="1578487" y="1871919"/>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C484DD8B-3EEC-786A-AB5D-ABEC88AF4B86}"/>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nterfaz de usuario gráfica, Icono&#10;&#10;Descripción generada automáticamente">
            <a:extLst>
              <a:ext uri="{FF2B5EF4-FFF2-40B4-BE49-F238E27FC236}">
                <a16:creationId xmlns:a16="http://schemas.microsoft.com/office/drawing/2014/main" id="{25F92711-750C-5DDE-C48E-4932FDF65914}"/>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33775" y="964415"/>
            <a:ext cx="1813534" cy="1800000"/>
          </a:xfrm>
          <a:prstGeom prst="rect">
            <a:avLst/>
          </a:prstGeom>
        </p:spPr>
      </p:pic>
      <p:graphicFrame>
        <p:nvGraphicFramePr>
          <p:cNvPr id="5" name="Tabla 4">
            <a:extLst>
              <a:ext uri="{FF2B5EF4-FFF2-40B4-BE49-F238E27FC236}">
                <a16:creationId xmlns:a16="http://schemas.microsoft.com/office/drawing/2014/main" id="{CCB3459D-6F31-1FA1-975E-5EAFF1040866}"/>
              </a:ext>
            </a:extLst>
          </p:cNvPr>
          <p:cNvGraphicFramePr>
            <a:graphicFrameLocks noGrp="1"/>
          </p:cNvGraphicFramePr>
          <p:nvPr>
            <p:extLst>
              <p:ext uri="{D42A27DB-BD31-4B8C-83A1-F6EECF244321}">
                <p14:modId xmlns:p14="http://schemas.microsoft.com/office/powerpoint/2010/main" val="3974388038"/>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2580365739"/>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CuadroTexto 19"/>
          <p:cNvSpPr txBox="1"/>
          <p:nvPr/>
        </p:nvSpPr>
        <p:spPr>
          <a:xfrm>
            <a:off x="108857" y="239486"/>
            <a:ext cx="6651172" cy="8708571"/>
          </a:xfrm>
          <a:prstGeom prst="rect">
            <a:avLst/>
          </a:prstGeom>
          <a:noFill/>
          <a:ln w="76200">
            <a:solidFill>
              <a:schemeClr val="accent2">
                <a:lumMod val="60000"/>
                <a:lumOff val="40000"/>
              </a:schemeClr>
            </a:solidFill>
          </a:ln>
        </p:spPr>
        <p:txBody>
          <a:bodyPr wrap="square" rtlCol="0">
            <a:spAutoFit/>
          </a:bodyPr>
          <a:lstStyle/>
          <a:p>
            <a:endParaRPr lang="en-US" dirty="0"/>
          </a:p>
        </p:txBody>
      </p:sp>
      <p:sp>
        <p:nvSpPr>
          <p:cNvPr id="6" name="CuadroTexto 5"/>
          <p:cNvSpPr txBox="1"/>
          <p:nvPr/>
        </p:nvSpPr>
        <p:spPr>
          <a:xfrm>
            <a:off x="444501" y="1834698"/>
            <a:ext cx="6273800" cy="6740307"/>
          </a:xfrm>
          <a:prstGeom prst="rect">
            <a:avLst/>
          </a:prstGeom>
          <a:solidFill>
            <a:schemeClr val="bg1"/>
          </a:solidFill>
        </p:spPr>
        <p:txBody>
          <a:bodyPr wrap="square" rtlCol="0">
            <a:spAutoFit/>
          </a:bodyPr>
          <a:lstStyle/>
          <a:p>
            <a:r>
              <a:rPr lang="es-MX" sz="1600" b="1" dirty="0">
                <a:solidFill>
                  <a:schemeClr val="accent1">
                    <a:lumMod val="75000"/>
                  </a:schemeClr>
                </a:solidFill>
              </a:rPr>
              <a:t>Noviembre 1</a:t>
            </a:r>
          </a:p>
          <a:p>
            <a:r>
              <a:rPr lang="es-MX" sz="1600" b="1" dirty="0"/>
              <a:t>1876.- </a:t>
            </a:r>
            <a:r>
              <a:rPr lang="es-MX" sz="1600" dirty="0"/>
              <a:t>Nace en la ciudad de Puebla, Aquiles Serdán, precursor de la Revolución Mexicana.</a:t>
            </a:r>
            <a:endParaRPr lang="es-MX" sz="1600" b="1" dirty="0"/>
          </a:p>
          <a:p>
            <a:r>
              <a:rPr lang="es-MX" sz="1600" b="1" dirty="0">
                <a:solidFill>
                  <a:schemeClr val="accent1">
                    <a:lumMod val="75000"/>
                  </a:schemeClr>
                </a:solidFill>
              </a:rPr>
              <a:t>Noviembre 2</a:t>
            </a:r>
          </a:p>
          <a:p>
            <a:r>
              <a:rPr lang="es-MX" sz="1600" dirty="0"/>
              <a:t>DÍA DE MUERTOS.</a:t>
            </a:r>
            <a:endParaRPr lang="es-MX" sz="1600" b="1" dirty="0"/>
          </a:p>
          <a:p>
            <a:r>
              <a:rPr lang="es-MX" sz="1600" b="1" dirty="0">
                <a:solidFill>
                  <a:schemeClr val="accent1">
                    <a:lumMod val="75000"/>
                  </a:schemeClr>
                </a:solidFill>
              </a:rPr>
              <a:t>Noviembre 4</a:t>
            </a:r>
          </a:p>
          <a:p>
            <a:r>
              <a:rPr lang="es-MX" sz="1600" b="1" dirty="0"/>
              <a:t>1946.- </a:t>
            </a:r>
            <a:r>
              <a:rPr lang="es-MX" sz="1600" dirty="0"/>
              <a:t>Se forma la UNESCO (Organización para la Educación, la Ciencia y la Cultura de la ONU).</a:t>
            </a:r>
          </a:p>
          <a:p>
            <a:r>
              <a:rPr lang="es-MX" sz="1600" b="1" dirty="0">
                <a:solidFill>
                  <a:schemeClr val="accent1">
                    <a:lumMod val="75000"/>
                  </a:schemeClr>
                </a:solidFill>
              </a:rPr>
              <a:t>Noviembre 7</a:t>
            </a:r>
          </a:p>
          <a:p>
            <a:r>
              <a:rPr lang="es-MX" sz="1600" dirty="0"/>
              <a:t>DÍA DEL FERROCARRILERO. </a:t>
            </a:r>
            <a:br>
              <a:rPr lang="es-MX" sz="1600" dirty="0"/>
            </a:br>
            <a:r>
              <a:rPr lang="es-MX" sz="1600" b="1" dirty="0"/>
              <a:t>1907.- </a:t>
            </a:r>
            <a:r>
              <a:rPr lang="es-MX" sz="1600" dirty="0"/>
              <a:t>Muere en Sonora "El héroe de Nacozari", el ferrocarrilero Jesús García Corona.</a:t>
            </a:r>
          </a:p>
          <a:p>
            <a:r>
              <a:rPr lang="es-MX" sz="1600" b="1" dirty="0">
                <a:solidFill>
                  <a:schemeClr val="accent1">
                    <a:lumMod val="75000"/>
                  </a:schemeClr>
                </a:solidFill>
              </a:rPr>
              <a:t>Noviembre 11</a:t>
            </a:r>
          </a:p>
          <a:p>
            <a:r>
              <a:rPr lang="es-MX" sz="1600" b="1" dirty="0"/>
              <a:t>1928.- </a:t>
            </a:r>
            <a:r>
              <a:rPr lang="es-MX" sz="1600" dirty="0"/>
              <a:t>Nace en la ciudad de México el escritor, novelista y ensayista Carlos Fuentes.</a:t>
            </a:r>
            <a:br>
              <a:rPr lang="es-MX" sz="1600" dirty="0"/>
            </a:br>
            <a:r>
              <a:rPr lang="es-MX" sz="1600" b="1" dirty="0">
                <a:solidFill>
                  <a:schemeClr val="accent1">
                    <a:lumMod val="75000"/>
                  </a:schemeClr>
                </a:solidFill>
              </a:rPr>
              <a:t>Noviembre 12</a:t>
            </a:r>
          </a:p>
          <a:p>
            <a:r>
              <a:rPr lang="es-MX" sz="1600" dirty="0"/>
              <a:t>DÍA DEL CARTERO.</a:t>
            </a:r>
          </a:p>
          <a:p>
            <a:r>
              <a:rPr lang="es-MX" sz="1600" b="1" dirty="0"/>
              <a:t>1651.- </a:t>
            </a:r>
            <a:r>
              <a:rPr lang="es-MX" sz="1600" dirty="0"/>
              <a:t>Nace la poetisa mexicana Juana de Asbaje y Ramírez de Santillana, conocida como Sor Juana Inés de la Cruz.</a:t>
            </a:r>
            <a:endParaRPr lang="es-MX" sz="1600" b="1" dirty="0"/>
          </a:p>
          <a:p>
            <a:r>
              <a:rPr lang="es-MX" sz="1600" b="1" dirty="0">
                <a:solidFill>
                  <a:schemeClr val="accent1">
                    <a:lumMod val="75000"/>
                  </a:schemeClr>
                </a:solidFill>
              </a:rPr>
              <a:t>Noviembre 14</a:t>
            </a:r>
          </a:p>
          <a:p>
            <a:r>
              <a:rPr lang="es-MX" sz="1600" dirty="0"/>
              <a:t>Día Mundial de la Diabetes.</a:t>
            </a:r>
          </a:p>
          <a:p>
            <a:r>
              <a:rPr lang="es-MX" sz="1600" b="1" dirty="0">
                <a:solidFill>
                  <a:schemeClr val="accent1">
                    <a:lumMod val="75000"/>
                  </a:schemeClr>
                </a:solidFill>
              </a:rPr>
              <a:t>Noviembre 20</a:t>
            </a:r>
            <a:r>
              <a:rPr lang="es-MX" sz="1600" dirty="0"/>
              <a:t/>
            </a:r>
            <a:br>
              <a:rPr lang="es-MX" sz="1600" dirty="0"/>
            </a:br>
            <a:r>
              <a:rPr lang="es-MX" sz="1600" b="1" dirty="0"/>
              <a:t>1910.- </a:t>
            </a:r>
            <a:r>
              <a:rPr lang="es-MX" sz="1600" dirty="0"/>
              <a:t>Inicia el movimiento de la Revolución Mexicana.</a:t>
            </a:r>
            <a:endParaRPr lang="es-MX" sz="1600" b="1" dirty="0"/>
          </a:p>
          <a:p>
            <a:r>
              <a:rPr lang="es-MX" sz="1600" b="1" dirty="0">
                <a:solidFill>
                  <a:schemeClr val="accent1">
                    <a:lumMod val="75000"/>
                  </a:schemeClr>
                </a:solidFill>
              </a:rPr>
              <a:t>Noviembre 22</a:t>
            </a:r>
          </a:p>
          <a:p>
            <a:r>
              <a:rPr lang="es-MX" sz="1600" dirty="0"/>
              <a:t>DÍA DEL MÚSICO.</a:t>
            </a:r>
            <a:br>
              <a:rPr lang="es-MX" sz="1600" dirty="0"/>
            </a:br>
            <a:r>
              <a:rPr lang="es-MX" sz="1600" b="1" dirty="0">
                <a:solidFill>
                  <a:schemeClr val="accent1">
                    <a:lumMod val="75000"/>
                  </a:schemeClr>
                </a:solidFill>
              </a:rPr>
              <a:t>Noviembre 23</a:t>
            </a:r>
          </a:p>
          <a:p>
            <a:r>
              <a:rPr lang="es-MX" sz="1600" b="1" dirty="0"/>
              <a:t>1883.- </a:t>
            </a:r>
            <a:r>
              <a:rPr lang="es-MX" sz="1600" dirty="0"/>
              <a:t>Nace el muralista mexicano José Clemente Orozco.</a:t>
            </a:r>
          </a:p>
        </p:txBody>
      </p:sp>
      <p:sp>
        <p:nvSpPr>
          <p:cNvPr id="14" name="CuadroTexto 13"/>
          <p:cNvSpPr txBox="1"/>
          <p:nvPr/>
        </p:nvSpPr>
        <p:spPr>
          <a:xfrm>
            <a:off x="1892753" y="1102868"/>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NOVIEMBRE</a:t>
            </a:r>
            <a:endParaRPr lang="en-US" sz="4000" dirty="0">
              <a:ln>
                <a:solidFill>
                  <a:schemeClr val="tx1">
                    <a:lumMod val="65000"/>
                    <a:lumOff val="35000"/>
                  </a:schemeClr>
                </a:solidFill>
              </a:ln>
              <a:solidFill>
                <a:schemeClr val="tx2">
                  <a:lumMod val="75000"/>
                </a:schemeClr>
              </a:solidFill>
            </a:endParaRPr>
          </a:p>
        </p:txBody>
      </p:sp>
      <p:sp>
        <p:nvSpPr>
          <p:cNvPr id="13" name="CuadroTexto 12"/>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chemeClr val="accent2">
                    <a:lumMod val="60000"/>
                    <a:lumOff val="40000"/>
                  </a:schemeClr>
                </a:solidFill>
              </a:rPr>
              <a:t>Efemérides</a:t>
            </a:r>
            <a:endParaRPr lang="en-US" sz="4400" b="1" dirty="0">
              <a:ln w="19050">
                <a:solidFill>
                  <a:schemeClr val="tx1"/>
                </a:solidFill>
              </a:ln>
              <a:solidFill>
                <a:schemeClr val="accent2">
                  <a:lumMod val="60000"/>
                  <a:lumOff val="40000"/>
                </a:schemeClr>
              </a:solidFill>
            </a:endParaRPr>
          </a:p>
        </p:txBody>
      </p:sp>
    </p:spTree>
    <p:extLst>
      <p:ext uri="{BB962C8B-B14F-4D97-AF65-F5344CB8AC3E}">
        <p14:creationId xmlns:p14="http://schemas.microsoft.com/office/powerpoint/2010/main" val="7445901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105068213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55427406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p:cNvGraphicFramePr>
            <a:graphicFrameLocks noGrp="1"/>
          </p:cNvGraphicFramePr>
          <p:nvPr>
            <p:extLst>
              <p:ext uri="{D42A27DB-BD31-4B8C-83A1-F6EECF244321}">
                <p14:modId xmlns:p14="http://schemas.microsoft.com/office/powerpoint/2010/main" val="1748548951"/>
              </p:ext>
            </p:extLst>
          </p:nvPr>
        </p:nvGraphicFramePr>
        <p:xfrm>
          <a:off x="199753" y="1002804"/>
          <a:ext cx="6469380" cy="7713662"/>
        </p:xfrm>
        <a:graphic>
          <a:graphicData uri="http://schemas.openxmlformats.org/drawingml/2006/table">
            <a:tbl>
              <a:tblPr firstRow="1" bandRow="1">
                <a:tableStyleId>{5940675A-B579-460E-94D1-54222C63F5DA}</a:tableStyleId>
              </a:tblPr>
              <a:tblGrid>
                <a:gridCol w="434340">
                  <a:extLst>
                    <a:ext uri="{9D8B030D-6E8A-4147-A177-3AD203B41FA5}">
                      <a16:colId xmlns:a16="http://schemas.microsoft.com/office/drawing/2014/main" val="729662417"/>
                    </a:ext>
                  </a:extLst>
                </a:gridCol>
                <a:gridCol w="2724150">
                  <a:extLst>
                    <a:ext uri="{9D8B030D-6E8A-4147-A177-3AD203B41FA5}">
                      <a16:colId xmlns:a16="http://schemas.microsoft.com/office/drawing/2014/main" val="1727844011"/>
                    </a:ext>
                  </a:extLst>
                </a:gridCol>
                <a:gridCol w="3310890">
                  <a:extLst>
                    <a:ext uri="{9D8B030D-6E8A-4147-A177-3AD203B41FA5}">
                      <a16:colId xmlns:a16="http://schemas.microsoft.com/office/drawing/2014/main" val="695957310"/>
                    </a:ext>
                  </a:extLst>
                </a:gridCol>
              </a:tblGrid>
              <a:tr h="350621">
                <a:tc>
                  <a:txBody>
                    <a:bodyPr/>
                    <a:lstStyle/>
                    <a:p>
                      <a:pPr algn="ctr"/>
                      <a:r>
                        <a:rPr lang="es-ES" sz="1100" b="1" dirty="0">
                          <a:latin typeface="+mn-lt"/>
                          <a:cs typeface="Segoe UI Semibold" panose="020B0702040204020203" pitchFamily="34" charset="0"/>
                        </a:rPr>
                        <a:t>NO.</a:t>
                      </a:r>
                      <a:endParaRPr lang="en-US" sz="11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BD"/>
                    </a:solidFill>
                  </a:tcPr>
                </a:tc>
                <a:tc>
                  <a:txBody>
                    <a:bodyPr/>
                    <a:lstStyle/>
                    <a:p>
                      <a:pPr algn="ctr"/>
                      <a:r>
                        <a:rPr lang="es-ES" sz="1600" b="1" dirty="0">
                          <a:latin typeface="+mn-lt"/>
                          <a:cs typeface="Segoe UI Semibold" panose="020B0702040204020203" pitchFamily="34" charset="0"/>
                        </a:rPr>
                        <a:t>SEMANA</a:t>
                      </a:r>
                      <a:endParaRPr lang="en-US" sz="16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lang="es-ES" sz="1600" b="1" dirty="0">
                          <a:latin typeface="+mn-lt"/>
                          <a:cs typeface="Segoe UI Semibold" panose="020B0702040204020203" pitchFamily="34" charset="0"/>
                        </a:rPr>
                        <a:t>            RESPONSABLE (S)</a:t>
                      </a:r>
                      <a:endParaRPr lang="en-US" sz="16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3F658"/>
                    </a:solidFill>
                  </a:tcPr>
                </a:tc>
                <a:extLst>
                  <a:ext uri="{0D108BD9-81ED-4DB2-BD59-A6C34878D82A}">
                    <a16:rowId xmlns:a16="http://schemas.microsoft.com/office/drawing/2014/main" val="496341846"/>
                  </a:ext>
                </a:extLst>
              </a:tr>
              <a:tr h="350621">
                <a:tc>
                  <a:txBody>
                    <a:bodyPr/>
                    <a:lstStyle/>
                    <a:p>
                      <a:pPr algn="ctr"/>
                      <a:r>
                        <a:rPr lang="es-ES" sz="1200" b="1" dirty="0">
                          <a:latin typeface="+mn-lt"/>
                        </a:rPr>
                        <a:t>1</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r>
                        <a:rPr lang="es-ES" sz="1100" dirty="0">
                          <a:latin typeface="+mn-lt"/>
                        </a:rPr>
                        <a:t>26</a:t>
                      </a:r>
                      <a:r>
                        <a:rPr lang="es-ES" sz="1100" baseline="0" dirty="0">
                          <a:latin typeface="+mn-lt"/>
                        </a:rPr>
                        <a:t> al 30</a:t>
                      </a:r>
                      <a:r>
                        <a:rPr lang="es-ES" sz="1100" dirty="0">
                          <a:latin typeface="+mn-lt"/>
                        </a:rPr>
                        <a:t> de</a:t>
                      </a:r>
                      <a:r>
                        <a:rPr lang="es-ES" sz="1100" baseline="0" dirty="0">
                          <a:latin typeface="+mn-lt"/>
                        </a:rPr>
                        <a:t> Agosto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9918011"/>
                  </a:ext>
                </a:extLst>
              </a:tr>
              <a:tr h="350621">
                <a:tc>
                  <a:txBody>
                    <a:bodyPr/>
                    <a:lstStyle/>
                    <a:p>
                      <a:pPr algn="ctr"/>
                      <a:r>
                        <a:rPr lang="es-ES" sz="1200" b="1" dirty="0">
                          <a:latin typeface="+mn-lt"/>
                        </a:rPr>
                        <a:t>2</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r>
                        <a:rPr lang="es-ES" sz="1100" dirty="0">
                          <a:latin typeface="+mn-lt"/>
                        </a:rPr>
                        <a:t>02 al 06 de Septiembre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11984119"/>
                  </a:ext>
                </a:extLst>
              </a:tr>
              <a:tr h="350621">
                <a:tc>
                  <a:txBody>
                    <a:bodyPr/>
                    <a:lstStyle/>
                    <a:p>
                      <a:pPr algn="ctr"/>
                      <a:r>
                        <a:rPr lang="es-ES" sz="1200" b="1" dirty="0">
                          <a:latin typeface="+mn-lt"/>
                        </a:rPr>
                        <a:t>3</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09 al 13 de Septiembre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81909253"/>
                  </a:ext>
                </a:extLst>
              </a:tr>
              <a:tr h="350621">
                <a:tc>
                  <a:txBody>
                    <a:bodyPr/>
                    <a:lstStyle/>
                    <a:p>
                      <a:pPr algn="ctr"/>
                      <a:r>
                        <a:rPr lang="es-ES" sz="1200" b="1" dirty="0">
                          <a:latin typeface="+mn-lt"/>
                        </a:rPr>
                        <a:t>4</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16 al 20 de Septiembre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55031203"/>
                  </a:ext>
                </a:extLst>
              </a:tr>
              <a:tr h="350621">
                <a:tc>
                  <a:txBody>
                    <a:bodyPr/>
                    <a:lstStyle/>
                    <a:p>
                      <a:pPr algn="ctr"/>
                      <a:r>
                        <a:rPr lang="es-ES" sz="1200" b="1" dirty="0">
                          <a:latin typeface="+mn-lt"/>
                        </a:rPr>
                        <a:t>5</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23 al 27 de Septiembre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57109330"/>
                  </a:ext>
                </a:extLst>
              </a:tr>
              <a:tr h="350621">
                <a:tc>
                  <a:txBody>
                    <a:bodyPr/>
                    <a:lstStyle/>
                    <a:p>
                      <a:pPr algn="ctr"/>
                      <a:r>
                        <a:rPr lang="es-ES" sz="1200" b="1" dirty="0">
                          <a:latin typeface="+mn-lt"/>
                        </a:rPr>
                        <a:t>6</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30</a:t>
                      </a:r>
                      <a:r>
                        <a:rPr lang="es-ES" sz="1100" baseline="0" dirty="0">
                          <a:latin typeface="+mn-lt"/>
                        </a:rPr>
                        <a:t> de Septiembre</a:t>
                      </a:r>
                      <a:r>
                        <a:rPr lang="es-ES" sz="1100" dirty="0">
                          <a:latin typeface="+mn-lt"/>
                        </a:rPr>
                        <a:t> al 04 de Octubre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29961896"/>
                  </a:ext>
                </a:extLst>
              </a:tr>
              <a:tr h="350621">
                <a:tc>
                  <a:txBody>
                    <a:bodyPr/>
                    <a:lstStyle/>
                    <a:p>
                      <a:pPr algn="ctr"/>
                      <a:r>
                        <a:rPr lang="es-ES" sz="1200" b="1" dirty="0">
                          <a:latin typeface="+mn-lt"/>
                        </a:rPr>
                        <a:t>7</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07 al 11 de Octubre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31391417"/>
                  </a:ext>
                </a:extLst>
              </a:tr>
              <a:tr h="350621">
                <a:tc>
                  <a:txBody>
                    <a:bodyPr/>
                    <a:lstStyle/>
                    <a:p>
                      <a:pPr algn="ctr"/>
                      <a:r>
                        <a:rPr lang="es-ES" sz="1200" b="1" dirty="0">
                          <a:latin typeface="+mn-lt"/>
                        </a:rPr>
                        <a:t>8</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baseline="0" dirty="0">
                          <a:latin typeface="+mn-lt"/>
                        </a:rPr>
                        <a:t>14 </a:t>
                      </a:r>
                      <a:r>
                        <a:rPr lang="es-ES" sz="1100" dirty="0">
                          <a:latin typeface="+mn-lt"/>
                        </a:rPr>
                        <a:t>al 18</a:t>
                      </a:r>
                      <a:r>
                        <a:rPr lang="es-ES" sz="1100" baseline="0" dirty="0">
                          <a:latin typeface="+mn-lt"/>
                        </a:rPr>
                        <a:t> </a:t>
                      </a:r>
                      <a:r>
                        <a:rPr lang="es-ES" sz="1100" dirty="0">
                          <a:latin typeface="+mn-lt"/>
                        </a:rPr>
                        <a:t>de Octubre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28037712"/>
                  </a:ext>
                </a:extLst>
              </a:tr>
              <a:tr h="350621">
                <a:tc>
                  <a:txBody>
                    <a:bodyPr/>
                    <a:lstStyle/>
                    <a:p>
                      <a:pPr algn="ctr"/>
                      <a:r>
                        <a:rPr lang="es-ES" sz="1200" b="1" dirty="0">
                          <a:latin typeface="+mn-lt"/>
                        </a:rPr>
                        <a:t>9</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baseline="0" dirty="0">
                          <a:latin typeface="+mn-lt"/>
                        </a:rPr>
                        <a:t>21 al 25 de Octubre</a:t>
                      </a:r>
                      <a:r>
                        <a:rPr lang="es-ES" sz="1100" dirty="0">
                          <a:latin typeface="+mn-lt"/>
                        </a:rPr>
                        <a:t>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7551877"/>
                  </a:ext>
                </a:extLst>
              </a:tr>
              <a:tr h="350621">
                <a:tc>
                  <a:txBody>
                    <a:bodyPr/>
                    <a:lstStyle/>
                    <a:p>
                      <a:pPr algn="ctr"/>
                      <a:r>
                        <a:rPr lang="es-ES" sz="1200" b="1" dirty="0">
                          <a:latin typeface="+mn-lt"/>
                        </a:rPr>
                        <a:t>10</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28</a:t>
                      </a:r>
                      <a:r>
                        <a:rPr lang="es-ES" sz="1100" baseline="0" dirty="0">
                          <a:latin typeface="+mn-lt"/>
                        </a:rPr>
                        <a:t> de Octubre al </a:t>
                      </a:r>
                      <a:r>
                        <a:rPr lang="es-ES" sz="1100" dirty="0">
                          <a:latin typeface="+mn-lt"/>
                        </a:rPr>
                        <a:t>01</a:t>
                      </a:r>
                      <a:r>
                        <a:rPr lang="es-ES" sz="1100" baseline="0" dirty="0">
                          <a:latin typeface="+mn-lt"/>
                        </a:rPr>
                        <a:t> </a:t>
                      </a:r>
                      <a:r>
                        <a:rPr lang="es-ES" sz="1100" dirty="0">
                          <a:latin typeface="+mn-lt"/>
                        </a:rPr>
                        <a:t>de Noviembre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58084525"/>
                  </a:ext>
                </a:extLst>
              </a:tr>
              <a:tr h="350621">
                <a:tc>
                  <a:txBody>
                    <a:bodyPr/>
                    <a:lstStyle/>
                    <a:p>
                      <a:pPr algn="ctr"/>
                      <a:r>
                        <a:rPr lang="es-ES" sz="1200" b="1" dirty="0">
                          <a:latin typeface="+mn-lt"/>
                        </a:rPr>
                        <a:t>11</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04 al 08 de Noviembre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1683600"/>
                  </a:ext>
                </a:extLst>
              </a:tr>
              <a:tr h="350621">
                <a:tc>
                  <a:txBody>
                    <a:bodyPr/>
                    <a:lstStyle/>
                    <a:p>
                      <a:pPr algn="ctr"/>
                      <a:r>
                        <a:rPr lang="es-ES" sz="1200" b="1" dirty="0">
                          <a:latin typeface="+mn-lt"/>
                        </a:rPr>
                        <a:t>12</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baseline="0" dirty="0">
                          <a:latin typeface="+mn-lt"/>
                        </a:rPr>
                        <a:t>11 </a:t>
                      </a:r>
                      <a:r>
                        <a:rPr lang="es-ES" sz="1100" dirty="0">
                          <a:latin typeface="+mn-lt"/>
                        </a:rPr>
                        <a:t>al 15 de Noviembre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13213774"/>
                  </a:ext>
                </a:extLst>
              </a:tr>
              <a:tr h="350621">
                <a:tc>
                  <a:txBody>
                    <a:bodyPr/>
                    <a:lstStyle/>
                    <a:p>
                      <a:pPr algn="ctr"/>
                      <a:r>
                        <a:rPr lang="es-ES" sz="1200" b="1" dirty="0">
                          <a:latin typeface="+mn-lt"/>
                        </a:rPr>
                        <a:t>13</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baseline="0" dirty="0">
                          <a:latin typeface="+mn-lt"/>
                        </a:rPr>
                        <a:t>18 al 22 </a:t>
                      </a:r>
                      <a:r>
                        <a:rPr lang="es-ES" sz="1100" dirty="0">
                          <a:latin typeface="+mn-lt"/>
                        </a:rPr>
                        <a:t>de Noviembre</a:t>
                      </a:r>
                      <a:r>
                        <a:rPr lang="es-ES" sz="1100" baseline="0" dirty="0">
                          <a:latin typeface="+mn-lt"/>
                        </a:rPr>
                        <a:t> </a:t>
                      </a:r>
                      <a:r>
                        <a:rPr lang="es-ES" sz="1100" dirty="0">
                          <a:latin typeface="+mn-lt"/>
                        </a:rPr>
                        <a:t>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62450163"/>
                  </a:ext>
                </a:extLst>
              </a:tr>
              <a:tr h="350621">
                <a:tc>
                  <a:txBody>
                    <a:bodyPr/>
                    <a:lstStyle/>
                    <a:p>
                      <a:pPr algn="ctr"/>
                      <a:r>
                        <a:rPr lang="es-ES" sz="1200" b="1" dirty="0">
                          <a:latin typeface="+mn-lt"/>
                        </a:rPr>
                        <a:t>14</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25 al 29 de Noviembre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2318126"/>
                  </a:ext>
                </a:extLst>
              </a:tr>
              <a:tr h="350621">
                <a:tc>
                  <a:txBody>
                    <a:bodyPr/>
                    <a:lstStyle/>
                    <a:p>
                      <a:pPr algn="ctr"/>
                      <a:r>
                        <a:rPr lang="es-ES" sz="1200" b="1" dirty="0">
                          <a:latin typeface="+mn-lt"/>
                        </a:rPr>
                        <a:t>15</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02 al 06 de Diciembre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92210172"/>
                  </a:ext>
                </a:extLst>
              </a:tr>
              <a:tr h="350621">
                <a:tc>
                  <a:txBody>
                    <a:bodyPr/>
                    <a:lstStyle/>
                    <a:p>
                      <a:pPr algn="ctr"/>
                      <a:r>
                        <a:rPr lang="es-ES" sz="1200" b="1" dirty="0">
                          <a:latin typeface="+mn-lt"/>
                        </a:rPr>
                        <a:t>16</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09 al 13 de Diciembre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3475674"/>
                  </a:ext>
                </a:extLst>
              </a:tr>
              <a:tr h="350621">
                <a:tc>
                  <a:txBody>
                    <a:bodyPr/>
                    <a:lstStyle/>
                    <a:p>
                      <a:pPr algn="ctr"/>
                      <a:r>
                        <a:rPr lang="es-ES" sz="1200" b="1" dirty="0">
                          <a:latin typeface="+mn-lt"/>
                        </a:rPr>
                        <a:t>17</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16 al 18 de</a:t>
                      </a:r>
                      <a:r>
                        <a:rPr lang="es-ES" sz="1100" baseline="0" dirty="0">
                          <a:latin typeface="+mn-lt"/>
                        </a:rPr>
                        <a:t> Diciembre</a:t>
                      </a:r>
                      <a:r>
                        <a:rPr lang="es-ES" sz="1100" dirty="0">
                          <a:latin typeface="+mn-lt"/>
                        </a:rPr>
                        <a:t> de 2024</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08591151"/>
                  </a:ext>
                </a:extLst>
              </a:tr>
              <a:tr h="350621">
                <a:tc>
                  <a:txBody>
                    <a:bodyPr/>
                    <a:lstStyle/>
                    <a:p>
                      <a:pPr algn="ctr"/>
                      <a:r>
                        <a:rPr lang="es-ES" sz="1200" b="1" dirty="0">
                          <a:latin typeface="+mn-lt"/>
                        </a:rPr>
                        <a:t>18</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09</a:t>
                      </a:r>
                      <a:r>
                        <a:rPr lang="es-ES" sz="1100" baseline="0" dirty="0">
                          <a:latin typeface="+mn-lt"/>
                        </a:rPr>
                        <a:t> y 10 de Enero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9325349"/>
                  </a:ext>
                </a:extLst>
              </a:tr>
              <a:tr h="350621">
                <a:tc>
                  <a:txBody>
                    <a:bodyPr/>
                    <a:lstStyle/>
                    <a:p>
                      <a:pPr algn="ctr"/>
                      <a:r>
                        <a:rPr lang="es-ES" sz="1200" b="1" dirty="0">
                          <a:latin typeface="+mn-lt"/>
                        </a:rPr>
                        <a:t>19</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baseline="0" dirty="0">
                          <a:latin typeface="+mn-lt"/>
                        </a:rPr>
                        <a:t>13 al 17 de Enero de </a:t>
                      </a:r>
                      <a:r>
                        <a:rPr lang="es-ES" sz="1100" dirty="0">
                          <a:latin typeface="+mn-lt"/>
                        </a:rPr>
                        <a:t>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93732999"/>
                  </a:ext>
                </a:extLst>
              </a:tr>
              <a:tr h="350621">
                <a:tc>
                  <a:txBody>
                    <a:bodyPr/>
                    <a:lstStyle/>
                    <a:p>
                      <a:pPr algn="ctr"/>
                      <a:r>
                        <a:rPr lang="es-ES" sz="1200" b="1" dirty="0">
                          <a:latin typeface="+mn-lt"/>
                        </a:rPr>
                        <a:t>20</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20 al 24 de Enero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60169457"/>
                  </a:ext>
                </a:extLst>
              </a:tr>
              <a:tr h="350621">
                <a:tc>
                  <a:txBody>
                    <a:bodyPr/>
                    <a:lstStyle/>
                    <a:p>
                      <a:pPr algn="ctr"/>
                      <a:r>
                        <a:rPr lang="es-ES" sz="1200" b="1" dirty="0">
                          <a:latin typeface="+mn-lt"/>
                        </a:rPr>
                        <a:t>21</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r>
                        <a:rPr lang="es-ES" sz="1100" dirty="0">
                          <a:latin typeface="+mn-lt"/>
                        </a:rPr>
                        <a:t>27</a:t>
                      </a:r>
                      <a:r>
                        <a:rPr lang="es-ES" sz="1100" baseline="0" dirty="0">
                          <a:latin typeface="+mn-lt"/>
                        </a:rPr>
                        <a:t> al 31</a:t>
                      </a:r>
                      <a:r>
                        <a:rPr lang="es-ES" sz="1100" dirty="0">
                          <a:latin typeface="+mn-lt"/>
                        </a:rPr>
                        <a:t> de</a:t>
                      </a:r>
                      <a:r>
                        <a:rPr lang="es-ES" sz="1100" baseline="0" dirty="0">
                          <a:latin typeface="+mn-lt"/>
                        </a:rPr>
                        <a:t> Enero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60235965"/>
                  </a:ext>
                </a:extLst>
              </a:tr>
            </a:tbl>
          </a:graphicData>
        </a:graphic>
      </p:graphicFrame>
      <p:sp>
        <p:nvSpPr>
          <p:cNvPr id="8" name="CuadroTexto 7"/>
          <p:cNvSpPr txBox="1"/>
          <p:nvPr/>
        </p:nvSpPr>
        <p:spPr>
          <a:xfrm>
            <a:off x="1314448" y="344438"/>
            <a:ext cx="4229101" cy="461665"/>
          </a:xfrm>
          <a:prstGeom prst="rect">
            <a:avLst/>
          </a:prstGeom>
          <a:noFill/>
        </p:spPr>
        <p:txBody>
          <a:bodyPr wrap="square" rtlCol="0">
            <a:spAutoFit/>
          </a:bodyPr>
          <a:lstStyle/>
          <a:p>
            <a:pPr algn="ctr"/>
            <a:r>
              <a:rPr lang="es-ES" sz="2400" b="1" dirty="0"/>
              <a:t>ROL DE GUARDIAS SEMANALES </a:t>
            </a:r>
            <a:endParaRPr lang="en-US" sz="2400" b="1" dirty="0"/>
          </a:p>
        </p:txBody>
      </p:sp>
      <p:pic>
        <p:nvPicPr>
          <p:cNvPr id="4" name="Imagen 3">
            <a:extLst>
              <a:ext uri="{FF2B5EF4-FFF2-40B4-BE49-F238E27FC236}">
                <a16:creationId xmlns:a16="http://schemas.microsoft.com/office/drawing/2014/main" id="{B92FE2FC-F5C0-1551-1898-3D71710442B2}"/>
              </a:ext>
            </a:extLst>
          </p:cNvPr>
          <p:cNvPicPr>
            <a:picLocks noChangeAspect="1"/>
          </p:cNvPicPr>
          <p:nvPr/>
        </p:nvPicPr>
        <p:blipFill>
          <a:blip r:embed="rId2"/>
          <a:stretch>
            <a:fillRect/>
          </a:stretch>
        </p:blipFill>
        <p:spPr>
          <a:xfrm>
            <a:off x="5666160" y="136838"/>
            <a:ext cx="735336" cy="792000"/>
          </a:xfrm>
          <a:prstGeom prst="rect">
            <a:avLst/>
          </a:prstGeom>
        </p:spPr>
      </p:pic>
    </p:spTree>
    <p:extLst>
      <p:ext uri="{BB962C8B-B14F-4D97-AF65-F5344CB8AC3E}">
        <p14:creationId xmlns:p14="http://schemas.microsoft.com/office/powerpoint/2010/main" val="81806159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75574920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13509692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90101787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a 2">
            <a:extLst>
              <a:ext uri="{FF2B5EF4-FFF2-40B4-BE49-F238E27FC236}">
                <a16:creationId xmlns:a16="http://schemas.microsoft.com/office/drawing/2014/main" id="{FF42763A-7A5B-4A1D-8930-A17E11803C55}"/>
              </a:ext>
            </a:extLst>
          </p:cNvPr>
          <p:cNvGraphicFramePr>
            <a:graphicFrameLocks noGrp="1"/>
          </p:cNvGraphicFramePr>
          <p:nvPr>
            <p:extLst>
              <p:ext uri="{D42A27DB-BD31-4B8C-83A1-F6EECF244321}">
                <p14:modId xmlns:p14="http://schemas.microsoft.com/office/powerpoint/2010/main" val="1902857030"/>
              </p:ext>
            </p:extLst>
          </p:nvPr>
        </p:nvGraphicFramePr>
        <p:xfrm>
          <a:off x="973947" y="362657"/>
          <a:ext cx="2740803" cy="2630271"/>
        </p:xfrm>
        <a:graphic>
          <a:graphicData uri="http://schemas.openxmlformats.org/drawingml/2006/table">
            <a:tbl>
              <a:tblPr firstRow="1" bandRow="1">
                <a:tableStyleId>{5940675A-B579-460E-94D1-54222C63F5DA}</a:tableStyleId>
              </a:tblPr>
              <a:tblGrid>
                <a:gridCol w="2740803">
                  <a:extLst>
                    <a:ext uri="{9D8B030D-6E8A-4147-A177-3AD203B41FA5}">
                      <a16:colId xmlns:a16="http://schemas.microsoft.com/office/drawing/2014/main" val="1583602086"/>
                    </a:ext>
                  </a:extLst>
                </a:gridCol>
              </a:tblGrid>
              <a:tr h="42608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0418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 name="Tabla 3">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2838374822"/>
              </p:ext>
            </p:extLst>
          </p:nvPr>
        </p:nvGraphicFramePr>
        <p:xfrm>
          <a:off x="4031116" y="362657"/>
          <a:ext cx="2469696" cy="2611142"/>
        </p:xfrm>
        <a:graphic>
          <a:graphicData uri="http://schemas.openxmlformats.org/drawingml/2006/table">
            <a:tbl>
              <a:tblPr firstRow="1" bandRow="1">
                <a:tableStyleId>{5940675A-B579-460E-94D1-54222C63F5DA}</a:tableStyleId>
              </a:tblPr>
              <a:tblGrid>
                <a:gridCol w="2469696">
                  <a:extLst>
                    <a:ext uri="{9D8B030D-6E8A-4147-A177-3AD203B41FA5}">
                      <a16:colId xmlns:a16="http://schemas.microsoft.com/office/drawing/2014/main" val="1583602086"/>
                    </a:ext>
                  </a:extLst>
                </a:gridCol>
              </a:tblGrid>
              <a:tr h="406525">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04617">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8" name="CuadroTexto 7"/>
          <p:cNvSpPr txBox="1"/>
          <p:nvPr/>
        </p:nvSpPr>
        <p:spPr>
          <a:xfrm>
            <a:off x="242427" y="3967449"/>
            <a:ext cx="6389817" cy="4770537"/>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a:p>
            <a:endParaRPr lang="es-ES" sz="1100" dirty="0"/>
          </a:p>
        </p:txBody>
      </p:sp>
      <p:sp>
        <p:nvSpPr>
          <p:cNvPr id="9" name="CuadroTexto 8"/>
          <p:cNvSpPr txBox="1"/>
          <p:nvPr/>
        </p:nvSpPr>
        <p:spPr>
          <a:xfrm>
            <a:off x="649942" y="3414774"/>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5" name="Imagen 4" descr="Interfaz de usuario gráfica, Icono&#10;&#10;Descripción generada automáticamente">
            <a:extLst>
              <a:ext uri="{FF2B5EF4-FFF2-40B4-BE49-F238E27FC236}">
                <a16:creationId xmlns:a16="http://schemas.microsoft.com/office/drawing/2014/main" id="{DF29C28B-0896-D26A-12A3-1ED571FD1F9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33907" y="7441410"/>
            <a:ext cx="1269474" cy="1260000"/>
          </a:xfrm>
          <a:prstGeom prst="rect">
            <a:avLst/>
          </a:prstGeom>
        </p:spPr>
      </p:pic>
    </p:spTree>
    <p:extLst>
      <p:ext uri="{BB962C8B-B14F-4D97-AF65-F5344CB8AC3E}">
        <p14:creationId xmlns:p14="http://schemas.microsoft.com/office/powerpoint/2010/main" val="97150323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uadroTexto 9"/>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DICIEMBRE</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98A774B0-6948-1FA9-E62B-C3F0E1DE3C53}"/>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Un dibujo de una señal de transito&#10;&#10;Descripción generada automáticamente con confianza baja">
            <a:extLst>
              <a:ext uri="{FF2B5EF4-FFF2-40B4-BE49-F238E27FC236}">
                <a16:creationId xmlns:a16="http://schemas.microsoft.com/office/drawing/2014/main" id="{4E998305-48C4-6DE4-B6EF-BDE5616AC17F}"/>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65713" y="887843"/>
            <a:ext cx="1780986" cy="1800000"/>
          </a:xfrm>
          <a:prstGeom prst="rect">
            <a:avLst/>
          </a:prstGeom>
        </p:spPr>
      </p:pic>
      <p:graphicFrame>
        <p:nvGraphicFramePr>
          <p:cNvPr id="5" name="Tabla 4">
            <a:extLst>
              <a:ext uri="{FF2B5EF4-FFF2-40B4-BE49-F238E27FC236}">
                <a16:creationId xmlns:a16="http://schemas.microsoft.com/office/drawing/2014/main" id="{1C94DF04-CF55-6333-14E2-8E23EA8D99D8}"/>
              </a:ext>
            </a:extLst>
          </p:cNvPr>
          <p:cNvGraphicFramePr>
            <a:graphicFrameLocks noGrp="1"/>
          </p:cNvGraphicFramePr>
          <p:nvPr>
            <p:extLst>
              <p:ext uri="{D42A27DB-BD31-4B8C-83A1-F6EECF244321}">
                <p14:modId xmlns:p14="http://schemas.microsoft.com/office/powerpoint/2010/main" val="1146254811"/>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175783855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uadroTexto 13"/>
          <p:cNvSpPr txBox="1"/>
          <p:nvPr/>
        </p:nvSpPr>
        <p:spPr>
          <a:xfrm>
            <a:off x="108857" y="239486"/>
            <a:ext cx="6651172" cy="8708571"/>
          </a:xfrm>
          <a:prstGeom prst="rect">
            <a:avLst/>
          </a:prstGeom>
          <a:noFill/>
          <a:ln w="76200">
            <a:solidFill>
              <a:schemeClr val="accent6">
                <a:lumMod val="60000"/>
                <a:lumOff val="40000"/>
              </a:schemeClr>
            </a:solidFill>
          </a:ln>
        </p:spPr>
        <p:txBody>
          <a:bodyPr wrap="square" rtlCol="0">
            <a:spAutoFit/>
          </a:bodyPr>
          <a:lstStyle/>
          <a:p>
            <a:endParaRPr lang="en-US" dirty="0"/>
          </a:p>
        </p:txBody>
      </p:sp>
      <p:sp>
        <p:nvSpPr>
          <p:cNvPr id="6" name="CuadroTexto 5"/>
          <p:cNvSpPr txBox="1"/>
          <p:nvPr/>
        </p:nvSpPr>
        <p:spPr>
          <a:xfrm>
            <a:off x="476869" y="2261151"/>
            <a:ext cx="6097335" cy="5909310"/>
          </a:xfrm>
          <a:prstGeom prst="rect">
            <a:avLst/>
          </a:prstGeom>
          <a:solidFill>
            <a:schemeClr val="bg1"/>
          </a:solidFill>
        </p:spPr>
        <p:txBody>
          <a:bodyPr wrap="square" rtlCol="0">
            <a:spAutoFit/>
          </a:bodyPr>
          <a:lstStyle/>
          <a:p>
            <a:r>
              <a:rPr lang="es-MX" b="1" dirty="0">
                <a:solidFill>
                  <a:schemeClr val="accent1">
                    <a:lumMod val="75000"/>
                  </a:schemeClr>
                </a:solidFill>
                <a:ea typeface="Adobe Heiti Std R" panose="020B0400000000000000" pitchFamily="34" charset="-128"/>
              </a:rPr>
              <a:t>Diciembre 8</a:t>
            </a:r>
          </a:p>
          <a:p>
            <a:r>
              <a:rPr lang="es-MX" b="1" dirty="0">
                <a:ea typeface="Adobe Heiti Std R" panose="020B0400000000000000" pitchFamily="34" charset="-128"/>
              </a:rPr>
              <a:t>1886.- </a:t>
            </a:r>
            <a:r>
              <a:rPr lang="es-MX" dirty="0">
                <a:ea typeface="Adobe Heiti Std R" panose="020B0400000000000000" pitchFamily="34" charset="-128"/>
              </a:rPr>
              <a:t>Nace en Guanajuato el pintor muralista mexicano Diego Rivera.</a:t>
            </a:r>
          </a:p>
          <a:p>
            <a:r>
              <a:rPr lang="es-MX" b="1" dirty="0">
                <a:solidFill>
                  <a:schemeClr val="accent1">
                    <a:lumMod val="75000"/>
                  </a:schemeClr>
                </a:solidFill>
                <a:ea typeface="Adobe Heiti Std R" panose="020B0400000000000000" pitchFamily="34" charset="-128"/>
              </a:rPr>
              <a:t>Diciembre 10</a:t>
            </a:r>
          </a:p>
          <a:p>
            <a:r>
              <a:rPr lang="es-MX" b="1" dirty="0">
                <a:ea typeface="Adobe Heiti Std R" panose="020B0400000000000000" pitchFamily="34" charset="-128"/>
              </a:rPr>
              <a:t>1776.- </a:t>
            </a:r>
            <a:r>
              <a:rPr lang="es-MX" dirty="0">
                <a:ea typeface="Adobe Heiti Std R" panose="020B0400000000000000" pitchFamily="34" charset="-128"/>
              </a:rPr>
              <a:t>Nace el escritor José Joaquín Fernández de Lizardi.</a:t>
            </a:r>
            <a:endParaRPr lang="es-MX" b="1" dirty="0">
              <a:ea typeface="Adobe Heiti Std R" panose="020B0400000000000000" pitchFamily="34" charset="-128"/>
            </a:endParaRPr>
          </a:p>
          <a:p>
            <a:r>
              <a:rPr lang="es-MX" b="1" dirty="0">
                <a:solidFill>
                  <a:schemeClr val="accent1">
                    <a:lumMod val="75000"/>
                  </a:schemeClr>
                </a:solidFill>
                <a:ea typeface="Adobe Heiti Std R" panose="020B0400000000000000" pitchFamily="34" charset="-128"/>
              </a:rPr>
              <a:t>Diciembre 14</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1990.-</a:t>
            </a:r>
            <a:r>
              <a:rPr lang="es-MX" dirty="0">
                <a:ea typeface="Adobe Heiti Std R" panose="020B0400000000000000" pitchFamily="34" charset="-128"/>
              </a:rPr>
              <a:t> Muere Francisco Gabilondo Soler, compositor de canciones infantiles y conocido como "</a:t>
            </a:r>
            <a:r>
              <a:rPr lang="es-MX" dirty="0" err="1">
                <a:ea typeface="Adobe Heiti Std R" panose="020B0400000000000000" pitchFamily="34" charset="-128"/>
              </a:rPr>
              <a:t>Cri-Cri</a:t>
            </a:r>
            <a:r>
              <a:rPr lang="es-MX" dirty="0">
                <a:ea typeface="Adobe Heiti Std R" panose="020B0400000000000000" pitchFamily="34" charset="-128"/>
              </a:rPr>
              <a:t>".</a:t>
            </a:r>
            <a:br>
              <a:rPr lang="es-MX" dirty="0">
                <a:ea typeface="Adobe Heiti Std R" panose="020B0400000000000000" pitchFamily="34" charset="-128"/>
              </a:rPr>
            </a:br>
            <a:r>
              <a:rPr lang="es-MX" b="1" dirty="0">
                <a:solidFill>
                  <a:schemeClr val="accent1">
                    <a:lumMod val="75000"/>
                  </a:schemeClr>
                </a:solidFill>
                <a:ea typeface="Adobe Heiti Std R" panose="020B0400000000000000" pitchFamily="34" charset="-128"/>
              </a:rPr>
              <a:t>Diciembre 18</a:t>
            </a:r>
          </a:p>
          <a:p>
            <a:r>
              <a:rPr lang="es-MX" b="1" dirty="0">
                <a:ea typeface="Adobe Heiti Std R" panose="020B0400000000000000" pitchFamily="34" charset="-128"/>
              </a:rPr>
              <a:t>DÍA DEL BILLETERO.</a:t>
            </a:r>
          </a:p>
          <a:p>
            <a:r>
              <a:rPr lang="es-MX" b="1" dirty="0">
                <a:solidFill>
                  <a:schemeClr val="accent1">
                    <a:lumMod val="75000"/>
                  </a:schemeClr>
                </a:solidFill>
                <a:ea typeface="Adobe Heiti Std R" panose="020B0400000000000000" pitchFamily="34" charset="-128"/>
              </a:rPr>
              <a:t>Diciembre 22</a:t>
            </a:r>
          </a:p>
          <a:p>
            <a:r>
              <a:rPr lang="es-MX" b="1" dirty="0">
                <a:ea typeface="Adobe Heiti Std R" panose="020B0400000000000000" pitchFamily="34" charset="-128"/>
              </a:rPr>
              <a:t>1815.-</a:t>
            </a:r>
            <a:r>
              <a:rPr lang="es-MX" dirty="0">
                <a:ea typeface="Adobe Heiti Std R" panose="020B0400000000000000" pitchFamily="34" charset="-128"/>
              </a:rPr>
              <a:t> Es fusilado en San </a:t>
            </a:r>
            <a:r>
              <a:rPr lang="es-MX" dirty="0" err="1">
                <a:ea typeface="Adobe Heiti Std R" panose="020B0400000000000000" pitchFamily="34" charset="-128"/>
              </a:rPr>
              <a:t>Cristobal</a:t>
            </a:r>
            <a:r>
              <a:rPr lang="es-MX" dirty="0">
                <a:ea typeface="Adobe Heiti Std R" panose="020B0400000000000000" pitchFamily="34" charset="-128"/>
              </a:rPr>
              <a:t> Ecatepec, José María Morelos, héroe de la independencia de México.</a:t>
            </a:r>
          </a:p>
          <a:p>
            <a:r>
              <a:rPr lang="es-MX" b="1" dirty="0">
                <a:solidFill>
                  <a:schemeClr val="accent1">
                    <a:lumMod val="75000"/>
                  </a:schemeClr>
                </a:solidFill>
                <a:ea typeface="Adobe Heiti Std R" panose="020B0400000000000000" pitchFamily="34" charset="-128"/>
              </a:rPr>
              <a:t>Diciembre 25</a:t>
            </a:r>
          </a:p>
          <a:p>
            <a:r>
              <a:rPr lang="es-MX" b="1" dirty="0">
                <a:ea typeface="Adobe Heiti Std R" panose="020B0400000000000000" pitchFamily="34" charset="-128"/>
              </a:rPr>
              <a:t>DÍA DE NAVIDAD.</a:t>
            </a:r>
          </a:p>
          <a:p>
            <a:r>
              <a:rPr lang="es-MX" b="1" dirty="0">
                <a:solidFill>
                  <a:schemeClr val="accent1">
                    <a:lumMod val="75000"/>
                  </a:schemeClr>
                </a:solidFill>
                <a:ea typeface="Adobe Heiti Std R" panose="020B0400000000000000" pitchFamily="34" charset="-128"/>
              </a:rPr>
              <a:t>Diciembre 28</a:t>
            </a:r>
          </a:p>
          <a:p>
            <a:r>
              <a:rPr lang="es-MX" b="1" dirty="0">
                <a:ea typeface="Adobe Heiti Std R" panose="020B0400000000000000" pitchFamily="34" charset="-128"/>
              </a:rPr>
              <a:t>DÍA DE LOS INOCENTES.</a:t>
            </a:r>
          </a:p>
          <a:p>
            <a:r>
              <a:rPr lang="es-MX" b="1" dirty="0">
                <a:solidFill>
                  <a:schemeClr val="accent1">
                    <a:lumMod val="75000"/>
                  </a:schemeClr>
                </a:solidFill>
                <a:ea typeface="Adobe Heiti Std R" panose="020B0400000000000000" pitchFamily="34" charset="-128"/>
              </a:rPr>
              <a:t>Diciembre 29</a:t>
            </a:r>
          </a:p>
          <a:p>
            <a:r>
              <a:rPr lang="es-MX" b="1" dirty="0">
                <a:ea typeface="Adobe Heiti Std R" panose="020B0400000000000000" pitchFamily="34" charset="-128"/>
              </a:rPr>
              <a:t>1859.- </a:t>
            </a:r>
            <a:r>
              <a:rPr lang="es-MX" dirty="0">
                <a:ea typeface="Adobe Heiti Std R" panose="020B0400000000000000" pitchFamily="34" charset="-128"/>
              </a:rPr>
              <a:t>Nace Venustiano Carranza en Cuatro Ciénegas, Coahuila.</a:t>
            </a:r>
            <a:r>
              <a:rPr lang="es-MX" dirty="0"/>
              <a:t/>
            </a:r>
            <a:br>
              <a:rPr lang="es-MX" dirty="0"/>
            </a:br>
            <a:r>
              <a:rPr lang="es-MX" b="1" dirty="0">
                <a:solidFill>
                  <a:schemeClr val="accent1">
                    <a:lumMod val="75000"/>
                  </a:schemeClr>
                </a:solidFill>
                <a:ea typeface="Adobe Heiti Std R" panose="020B0400000000000000" pitchFamily="34" charset="-128"/>
              </a:rPr>
              <a:t>Diciembre 31</a:t>
            </a:r>
          </a:p>
          <a:p>
            <a:r>
              <a:rPr lang="es-MX" b="1" dirty="0">
                <a:ea typeface="Adobe Heiti Std R" panose="020B0400000000000000" pitchFamily="34" charset="-128"/>
              </a:rPr>
              <a:t>FIN DE AÑO.</a:t>
            </a:r>
            <a:endParaRPr lang="es-MX" b="1" dirty="0"/>
          </a:p>
        </p:txBody>
      </p:sp>
      <p:sp>
        <p:nvSpPr>
          <p:cNvPr id="11" name="CuadroTexto 10"/>
          <p:cNvSpPr txBox="1"/>
          <p:nvPr/>
        </p:nvSpPr>
        <p:spPr>
          <a:xfrm>
            <a:off x="1892753" y="1161022"/>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DICIEMBRE</a:t>
            </a:r>
            <a:endParaRPr lang="en-US" sz="4000" dirty="0">
              <a:ln>
                <a:solidFill>
                  <a:schemeClr val="tx1">
                    <a:lumMod val="65000"/>
                    <a:lumOff val="35000"/>
                  </a:schemeClr>
                </a:solidFill>
              </a:ln>
              <a:solidFill>
                <a:schemeClr val="tx2">
                  <a:lumMod val="75000"/>
                </a:schemeClr>
              </a:solidFill>
            </a:endParaRPr>
          </a:p>
        </p:txBody>
      </p:sp>
      <p:sp>
        <p:nvSpPr>
          <p:cNvPr id="12" name="CuadroTexto 11"/>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chemeClr val="accent6">
                    <a:lumMod val="60000"/>
                    <a:lumOff val="40000"/>
                  </a:schemeClr>
                </a:solidFill>
              </a:rPr>
              <a:t>Efemérides</a:t>
            </a:r>
            <a:endParaRPr lang="en-US" sz="4400" b="1" dirty="0">
              <a:ln w="19050">
                <a:solidFill>
                  <a:schemeClr val="tx1"/>
                </a:solidFill>
              </a:ln>
              <a:solidFill>
                <a:schemeClr val="accent6">
                  <a:lumMod val="60000"/>
                  <a:lumOff val="40000"/>
                </a:schemeClr>
              </a:solidFill>
            </a:endParaRPr>
          </a:p>
        </p:txBody>
      </p:sp>
    </p:spTree>
    <p:extLst>
      <p:ext uri="{BB962C8B-B14F-4D97-AF65-F5344CB8AC3E}">
        <p14:creationId xmlns:p14="http://schemas.microsoft.com/office/powerpoint/2010/main" val="247231912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233277056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426025498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99412515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8225025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a 7"/>
          <p:cNvGraphicFramePr>
            <a:graphicFrameLocks noGrp="1"/>
          </p:cNvGraphicFramePr>
          <p:nvPr>
            <p:extLst>
              <p:ext uri="{D42A27DB-BD31-4B8C-83A1-F6EECF244321}">
                <p14:modId xmlns:p14="http://schemas.microsoft.com/office/powerpoint/2010/main" val="3641377085"/>
              </p:ext>
            </p:extLst>
          </p:nvPr>
        </p:nvGraphicFramePr>
        <p:xfrm>
          <a:off x="199753" y="987099"/>
          <a:ext cx="6469380" cy="7666943"/>
        </p:xfrm>
        <a:graphic>
          <a:graphicData uri="http://schemas.openxmlformats.org/drawingml/2006/table">
            <a:tbl>
              <a:tblPr firstRow="1" bandRow="1">
                <a:tableStyleId>{5940675A-B579-460E-94D1-54222C63F5DA}</a:tableStyleId>
              </a:tblPr>
              <a:tblGrid>
                <a:gridCol w="434340">
                  <a:extLst>
                    <a:ext uri="{9D8B030D-6E8A-4147-A177-3AD203B41FA5}">
                      <a16:colId xmlns:a16="http://schemas.microsoft.com/office/drawing/2014/main" val="729662417"/>
                    </a:ext>
                  </a:extLst>
                </a:gridCol>
                <a:gridCol w="2724150">
                  <a:extLst>
                    <a:ext uri="{9D8B030D-6E8A-4147-A177-3AD203B41FA5}">
                      <a16:colId xmlns:a16="http://schemas.microsoft.com/office/drawing/2014/main" val="1727844011"/>
                    </a:ext>
                  </a:extLst>
                </a:gridCol>
                <a:gridCol w="3310890">
                  <a:extLst>
                    <a:ext uri="{9D8B030D-6E8A-4147-A177-3AD203B41FA5}">
                      <a16:colId xmlns:a16="http://schemas.microsoft.com/office/drawing/2014/main" val="695957310"/>
                    </a:ext>
                  </a:extLst>
                </a:gridCol>
              </a:tblGrid>
              <a:tr h="347375">
                <a:tc>
                  <a:txBody>
                    <a:bodyPr/>
                    <a:lstStyle/>
                    <a:p>
                      <a:pPr algn="ctr"/>
                      <a:r>
                        <a:rPr lang="es-ES" sz="1100" b="1" dirty="0">
                          <a:latin typeface="+mn-lt"/>
                          <a:cs typeface="Segoe UI Semibold" panose="020B0702040204020203" pitchFamily="34" charset="0"/>
                        </a:rPr>
                        <a:t>NO.</a:t>
                      </a:r>
                      <a:endParaRPr lang="en-US" sz="11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BD"/>
                    </a:solidFill>
                  </a:tcPr>
                </a:tc>
                <a:tc>
                  <a:txBody>
                    <a:bodyPr/>
                    <a:lstStyle/>
                    <a:p>
                      <a:pPr algn="ctr"/>
                      <a:r>
                        <a:rPr lang="es-ES" sz="1600" b="1" dirty="0">
                          <a:latin typeface="+mn-lt"/>
                          <a:cs typeface="Segoe UI Semibold" panose="020B0702040204020203" pitchFamily="34" charset="0"/>
                        </a:rPr>
                        <a:t>SEMANA</a:t>
                      </a:r>
                      <a:endParaRPr lang="en-US" sz="16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l"/>
                      <a:r>
                        <a:rPr lang="es-ES" sz="1600" b="1" dirty="0">
                          <a:latin typeface="+mn-lt"/>
                          <a:cs typeface="Segoe UI Semibold" panose="020B0702040204020203" pitchFamily="34" charset="0"/>
                        </a:rPr>
                        <a:t>            RESPONSABLE (S)</a:t>
                      </a:r>
                      <a:endParaRPr lang="en-US" sz="1600" b="1" dirty="0">
                        <a:latin typeface="+mn-lt"/>
                        <a:cs typeface="Segoe UI Semibold" panose="020B0702040204020203" pitchFamily="34"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3F658"/>
                    </a:solidFill>
                  </a:tcPr>
                </a:tc>
                <a:extLst>
                  <a:ext uri="{0D108BD9-81ED-4DB2-BD59-A6C34878D82A}">
                    <a16:rowId xmlns:a16="http://schemas.microsoft.com/office/drawing/2014/main" val="496341846"/>
                  </a:ext>
                </a:extLst>
              </a:tr>
              <a:tr h="347375">
                <a:tc>
                  <a:txBody>
                    <a:bodyPr/>
                    <a:lstStyle/>
                    <a:p>
                      <a:pPr algn="ctr"/>
                      <a:r>
                        <a:rPr lang="es-ES" sz="1200" b="1" dirty="0">
                          <a:latin typeface="+mn-lt"/>
                        </a:rPr>
                        <a:t>22</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r>
                        <a:rPr lang="es-ES" sz="1100" dirty="0">
                          <a:latin typeface="+mn-lt"/>
                        </a:rPr>
                        <a:t>03 al 07 de Febrero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11984119"/>
                  </a:ext>
                </a:extLst>
              </a:tr>
              <a:tr h="347375">
                <a:tc>
                  <a:txBody>
                    <a:bodyPr/>
                    <a:lstStyle/>
                    <a:p>
                      <a:pPr algn="ctr"/>
                      <a:r>
                        <a:rPr lang="es-ES" sz="1200" b="1" dirty="0">
                          <a:latin typeface="+mn-lt"/>
                        </a:rPr>
                        <a:t>23</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10 al 14 de Febrero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81909253"/>
                  </a:ext>
                </a:extLst>
              </a:tr>
              <a:tr h="347375">
                <a:tc>
                  <a:txBody>
                    <a:bodyPr/>
                    <a:lstStyle/>
                    <a:p>
                      <a:pPr algn="ctr"/>
                      <a:r>
                        <a:rPr lang="es-ES" sz="1200" b="1" dirty="0">
                          <a:latin typeface="+mn-lt"/>
                        </a:rPr>
                        <a:t>24</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17 al 21 de Febrero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55031203"/>
                  </a:ext>
                </a:extLst>
              </a:tr>
              <a:tr h="347375">
                <a:tc>
                  <a:txBody>
                    <a:bodyPr/>
                    <a:lstStyle/>
                    <a:p>
                      <a:pPr algn="ctr"/>
                      <a:r>
                        <a:rPr lang="es-ES" sz="1200" b="1" dirty="0">
                          <a:latin typeface="+mn-lt"/>
                        </a:rPr>
                        <a:t>25</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24 al 28 de Febrero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65677526"/>
                  </a:ext>
                </a:extLst>
              </a:tr>
              <a:tr h="347375">
                <a:tc>
                  <a:txBody>
                    <a:bodyPr/>
                    <a:lstStyle/>
                    <a:p>
                      <a:pPr algn="ctr"/>
                      <a:r>
                        <a:rPr lang="es-ES" sz="1200" b="1" dirty="0">
                          <a:latin typeface="+mn-lt"/>
                        </a:rPr>
                        <a:t>26</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03 al 07 de Marzo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57109330"/>
                  </a:ext>
                </a:extLst>
              </a:tr>
              <a:tr h="347375">
                <a:tc>
                  <a:txBody>
                    <a:bodyPr/>
                    <a:lstStyle/>
                    <a:p>
                      <a:pPr algn="ctr"/>
                      <a:r>
                        <a:rPr lang="es-ES" sz="1200" b="1" dirty="0">
                          <a:latin typeface="+mn-lt"/>
                        </a:rPr>
                        <a:t>27</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10 al 14 de Marzo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29961896"/>
                  </a:ext>
                </a:extLst>
              </a:tr>
              <a:tr h="347375">
                <a:tc>
                  <a:txBody>
                    <a:bodyPr/>
                    <a:lstStyle/>
                    <a:p>
                      <a:pPr algn="ctr"/>
                      <a:r>
                        <a:rPr lang="es-ES" sz="1200" b="1" dirty="0">
                          <a:latin typeface="+mn-lt"/>
                        </a:rPr>
                        <a:t>28</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17 al 21 de Marzo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31391417"/>
                  </a:ext>
                </a:extLst>
              </a:tr>
              <a:tr h="347375">
                <a:tc>
                  <a:txBody>
                    <a:bodyPr/>
                    <a:lstStyle/>
                    <a:p>
                      <a:pPr algn="ctr"/>
                      <a:r>
                        <a:rPr lang="es-ES" sz="1200" b="1" dirty="0">
                          <a:latin typeface="+mn-lt"/>
                        </a:rPr>
                        <a:t>29</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24 al 28 de Marzo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28037712"/>
                  </a:ext>
                </a:extLst>
              </a:tr>
              <a:tr h="347375">
                <a:tc>
                  <a:txBody>
                    <a:bodyPr/>
                    <a:lstStyle/>
                    <a:p>
                      <a:pPr algn="ctr"/>
                      <a:r>
                        <a:rPr lang="es-ES" sz="1200" b="1" dirty="0">
                          <a:latin typeface="+mn-lt"/>
                        </a:rPr>
                        <a:t>30</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31 de Marzo al 04 de Abril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7551877"/>
                  </a:ext>
                </a:extLst>
              </a:tr>
              <a:tr h="347375">
                <a:tc>
                  <a:txBody>
                    <a:bodyPr/>
                    <a:lstStyle/>
                    <a:p>
                      <a:pPr algn="ctr"/>
                      <a:r>
                        <a:rPr lang="es-ES" sz="1200" b="1" dirty="0">
                          <a:latin typeface="+mn-lt"/>
                        </a:rPr>
                        <a:t>31</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07 al 11 de Abril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58084525"/>
                  </a:ext>
                </a:extLst>
              </a:tr>
              <a:tr h="347375">
                <a:tc>
                  <a:txBody>
                    <a:bodyPr/>
                    <a:lstStyle/>
                    <a:p>
                      <a:pPr algn="ctr"/>
                      <a:r>
                        <a:rPr lang="es-ES" sz="1200" b="1" dirty="0">
                          <a:latin typeface="+mn-lt"/>
                        </a:rPr>
                        <a:t>32</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28 de</a:t>
                      </a:r>
                      <a:r>
                        <a:rPr lang="es-ES" sz="1100" baseline="0" dirty="0">
                          <a:latin typeface="+mn-lt"/>
                        </a:rPr>
                        <a:t> Abril</a:t>
                      </a:r>
                      <a:r>
                        <a:rPr lang="es-ES" sz="1100" dirty="0">
                          <a:latin typeface="+mn-lt"/>
                        </a:rPr>
                        <a:t> al 02 de Mayo</a:t>
                      </a:r>
                      <a:r>
                        <a:rPr lang="es-ES" sz="1100" baseline="0" dirty="0">
                          <a:latin typeface="+mn-lt"/>
                        </a:rPr>
                        <a:t> </a:t>
                      </a:r>
                      <a:r>
                        <a:rPr lang="es-ES" sz="1100" dirty="0">
                          <a:latin typeface="+mn-lt"/>
                        </a:rPr>
                        <a:t>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1683600"/>
                  </a:ext>
                </a:extLst>
              </a:tr>
              <a:tr h="347375">
                <a:tc>
                  <a:txBody>
                    <a:bodyPr/>
                    <a:lstStyle/>
                    <a:p>
                      <a:pPr algn="ctr"/>
                      <a:r>
                        <a:rPr lang="es-ES" sz="1200" b="1" dirty="0">
                          <a:latin typeface="+mn-lt"/>
                        </a:rPr>
                        <a:t>33</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05 al 09 de Mayo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13213774"/>
                  </a:ext>
                </a:extLst>
              </a:tr>
              <a:tr h="347375">
                <a:tc>
                  <a:txBody>
                    <a:bodyPr/>
                    <a:lstStyle/>
                    <a:p>
                      <a:pPr algn="ctr"/>
                      <a:r>
                        <a:rPr lang="es-ES" sz="1200" b="1" dirty="0">
                          <a:latin typeface="+mn-lt"/>
                        </a:rPr>
                        <a:t>34</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12 al 16 de Mayo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62450163"/>
                  </a:ext>
                </a:extLst>
              </a:tr>
              <a:tr h="347375">
                <a:tc>
                  <a:txBody>
                    <a:bodyPr/>
                    <a:lstStyle/>
                    <a:p>
                      <a:pPr algn="ctr"/>
                      <a:r>
                        <a:rPr lang="es-ES" sz="1200" b="1" dirty="0">
                          <a:latin typeface="+mn-lt"/>
                        </a:rPr>
                        <a:t>35</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19 al 23 de Mayo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2318126"/>
                  </a:ext>
                </a:extLst>
              </a:tr>
              <a:tr h="347375">
                <a:tc>
                  <a:txBody>
                    <a:bodyPr/>
                    <a:lstStyle/>
                    <a:p>
                      <a:pPr algn="ctr"/>
                      <a:r>
                        <a:rPr lang="es-ES" sz="1200" b="1" dirty="0">
                          <a:latin typeface="+mn-lt"/>
                        </a:rPr>
                        <a:t>36</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26 al 30 de Mayo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92210172"/>
                  </a:ext>
                </a:extLst>
              </a:tr>
              <a:tr h="347375">
                <a:tc>
                  <a:txBody>
                    <a:bodyPr/>
                    <a:lstStyle/>
                    <a:p>
                      <a:pPr algn="ctr"/>
                      <a:r>
                        <a:rPr lang="es-ES" sz="1200" b="1" dirty="0">
                          <a:latin typeface="+mn-lt"/>
                        </a:rPr>
                        <a:t>37</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02 al 06 de Junio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3475674"/>
                  </a:ext>
                </a:extLst>
              </a:tr>
              <a:tr h="347375">
                <a:tc>
                  <a:txBody>
                    <a:bodyPr/>
                    <a:lstStyle/>
                    <a:p>
                      <a:pPr algn="ctr"/>
                      <a:r>
                        <a:rPr lang="es-ES" sz="1200" b="1" dirty="0">
                          <a:latin typeface="+mn-lt"/>
                        </a:rPr>
                        <a:t>38</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09 al 13 de Junio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08591151"/>
                  </a:ext>
                </a:extLst>
              </a:tr>
              <a:tr h="347375">
                <a:tc>
                  <a:txBody>
                    <a:bodyPr/>
                    <a:lstStyle/>
                    <a:p>
                      <a:pPr algn="ctr"/>
                      <a:r>
                        <a:rPr lang="es-ES" sz="1200" b="1" dirty="0">
                          <a:latin typeface="+mn-lt"/>
                        </a:rPr>
                        <a:t>39</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16 al 20 de Junio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29325349"/>
                  </a:ext>
                </a:extLst>
              </a:tr>
              <a:tr h="347375">
                <a:tc>
                  <a:txBody>
                    <a:bodyPr/>
                    <a:lstStyle/>
                    <a:p>
                      <a:pPr algn="ctr"/>
                      <a:r>
                        <a:rPr lang="es-ES" sz="1200" b="1" dirty="0">
                          <a:latin typeface="+mn-lt"/>
                        </a:rPr>
                        <a:t>40</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23 al 27 de Junio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09192635"/>
                  </a:ext>
                </a:extLst>
              </a:tr>
              <a:tr h="347375">
                <a:tc>
                  <a:txBody>
                    <a:bodyPr/>
                    <a:lstStyle/>
                    <a:p>
                      <a:pPr algn="ctr"/>
                      <a:r>
                        <a:rPr lang="es-ES" sz="1200" b="1" dirty="0">
                          <a:latin typeface="+mn-lt"/>
                        </a:rPr>
                        <a:t>41</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30 de Junio al 04 de</a:t>
                      </a:r>
                      <a:r>
                        <a:rPr lang="es-ES" sz="1100" baseline="0" dirty="0">
                          <a:latin typeface="+mn-lt"/>
                        </a:rPr>
                        <a:t> Julio </a:t>
                      </a:r>
                      <a:r>
                        <a:rPr lang="es-ES" sz="1100" dirty="0">
                          <a:latin typeface="+mn-lt"/>
                        </a:rPr>
                        <a:t>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93732999"/>
                  </a:ext>
                </a:extLst>
              </a:tr>
              <a:tr h="372068">
                <a:tc>
                  <a:txBody>
                    <a:bodyPr/>
                    <a:lstStyle/>
                    <a:p>
                      <a:pPr algn="ctr"/>
                      <a:r>
                        <a:rPr lang="es-ES" sz="1200" b="1" dirty="0">
                          <a:latin typeface="+mn-lt"/>
                        </a:rPr>
                        <a:t>42</a:t>
                      </a:r>
                      <a:endParaRPr lang="en-US" sz="1200" b="1"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ES" sz="1100" dirty="0">
                          <a:latin typeface="+mn-lt"/>
                        </a:rPr>
                        <a:t>07 al 11 de Julio de 2025</a:t>
                      </a:r>
                      <a:endParaRPr lang="en-US" sz="1100" dirty="0">
                        <a:latin typeface="+mn-lt"/>
                      </a:endParaRP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endParaRPr lang="en-US" sz="1200" dirty="0">
                        <a:latin typeface="+mn-lt"/>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60169457"/>
                  </a:ext>
                </a:extLst>
              </a:tr>
            </a:tbl>
          </a:graphicData>
        </a:graphic>
      </p:graphicFrame>
      <p:sp>
        <p:nvSpPr>
          <p:cNvPr id="10" name="CuadroTexto 9"/>
          <p:cNvSpPr txBox="1"/>
          <p:nvPr/>
        </p:nvSpPr>
        <p:spPr>
          <a:xfrm>
            <a:off x="1295399" y="180326"/>
            <a:ext cx="4229101" cy="461665"/>
          </a:xfrm>
          <a:prstGeom prst="rect">
            <a:avLst/>
          </a:prstGeom>
          <a:noFill/>
        </p:spPr>
        <p:txBody>
          <a:bodyPr wrap="square" rtlCol="0">
            <a:spAutoFit/>
          </a:bodyPr>
          <a:lstStyle/>
          <a:p>
            <a:pPr algn="ctr"/>
            <a:r>
              <a:rPr lang="es-ES" sz="2400" b="1" dirty="0"/>
              <a:t>ROL DE GUARDIAS SEMANALES </a:t>
            </a:r>
            <a:endParaRPr lang="en-US" sz="2400" b="1" dirty="0"/>
          </a:p>
        </p:txBody>
      </p:sp>
      <p:pic>
        <p:nvPicPr>
          <p:cNvPr id="3" name="Imagen 2">
            <a:extLst>
              <a:ext uri="{FF2B5EF4-FFF2-40B4-BE49-F238E27FC236}">
                <a16:creationId xmlns:a16="http://schemas.microsoft.com/office/drawing/2014/main" id="{7FBF4616-EC1E-A599-545B-7F676D025962}"/>
              </a:ext>
            </a:extLst>
          </p:cNvPr>
          <p:cNvPicPr>
            <a:picLocks noChangeAspect="1"/>
          </p:cNvPicPr>
          <p:nvPr/>
        </p:nvPicPr>
        <p:blipFill>
          <a:blip r:embed="rId2"/>
          <a:stretch>
            <a:fillRect/>
          </a:stretch>
        </p:blipFill>
        <p:spPr>
          <a:xfrm>
            <a:off x="5666160" y="136838"/>
            <a:ext cx="735336" cy="792000"/>
          </a:xfrm>
          <a:prstGeom prst="rect">
            <a:avLst/>
          </a:prstGeom>
        </p:spPr>
      </p:pic>
    </p:spTree>
    <p:extLst>
      <p:ext uri="{BB962C8B-B14F-4D97-AF65-F5344CB8AC3E}">
        <p14:creationId xmlns:p14="http://schemas.microsoft.com/office/powerpoint/2010/main" val="78823419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08432807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17169199"/>
              </p:ext>
            </p:extLst>
          </p:nvPr>
        </p:nvGraphicFramePr>
        <p:xfrm>
          <a:off x="3611576" y="215898"/>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0" name="Tabla 39">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1282820758"/>
              </p:ext>
            </p:extLst>
          </p:nvPr>
        </p:nvGraphicFramePr>
        <p:xfrm>
          <a:off x="242427" y="215900"/>
          <a:ext cx="2829385" cy="2702390"/>
        </p:xfrm>
        <a:graphic>
          <a:graphicData uri="http://schemas.openxmlformats.org/drawingml/2006/table">
            <a:tbl>
              <a:tblPr firstRow="1" bandRow="1">
                <a:tableStyleId>{5940675A-B579-460E-94D1-54222C63F5DA}</a:tableStyleId>
              </a:tblPr>
              <a:tblGrid>
                <a:gridCol w="2829385">
                  <a:extLst>
                    <a:ext uri="{9D8B030D-6E8A-4147-A177-3AD203B41FA5}">
                      <a16:colId xmlns:a16="http://schemas.microsoft.com/office/drawing/2014/main" val="1583602086"/>
                    </a:ext>
                  </a:extLst>
                </a:gridCol>
              </a:tblGrid>
              <a:tr h="420731">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81659">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0" name="CuadroTexto 9"/>
          <p:cNvSpPr txBox="1"/>
          <p:nvPr/>
        </p:nvSpPr>
        <p:spPr>
          <a:xfrm>
            <a:off x="242427" y="5404684"/>
            <a:ext cx="6389817" cy="3431709"/>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sz="1100" dirty="0"/>
          </a:p>
          <a:p>
            <a:endParaRPr lang="es-ES" sz="1100" dirty="0"/>
          </a:p>
          <a:p>
            <a:endParaRPr lang="es-ES" sz="1100" dirty="0"/>
          </a:p>
          <a:p>
            <a:endParaRPr lang="es-ES" sz="1100" dirty="0"/>
          </a:p>
          <a:p>
            <a:endParaRPr lang="es-ES" sz="1100" dirty="0"/>
          </a:p>
        </p:txBody>
      </p:sp>
      <p:sp>
        <p:nvSpPr>
          <p:cNvPr id="11" name="CuadroTexto 10"/>
          <p:cNvSpPr txBox="1"/>
          <p:nvPr/>
        </p:nvSpPr>
        <p:spPr>
          <a:xfrm>
            <a:off x="795568" y="5002927"/>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graphicFrame>
        <p:nvGraphicFramePr>
          <p:cNvPr id="14" name="Tabla 13">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3418332017"/>
              </p:ext>
            </p:extLst>
          </p:nvPr>
        </p:nvGraphicFramePr>
        <p:xfrm>
          <a:off x="242427" y="3265753"/>
          <a:ext cx="6389816" cy="1545628"/>
        </p:xfrm>
        <a:graphic>
          <a:graphicData uri="http://schemas.openxmlformats.org/drawingml/2006/table">
            <a:tbl>
              <a:tblPr firstRow="1" bandRow="1">
                <a:tableStyleId>{5940675A-B579-460E-94D1-54222C63F5DA}</a:tableStyleId>
              </a:tblPr>
              <a:tblGrid>
                <a:gridCol w="6389816">
                  <a:extLst>
                    <a:ext uri="{9D8B030D-6E8A-4147-A177-3AD203B41FA5}">
                      <a16:colId xmlns:a16="http://schemas.microsoft.com/office/drawing/2014/main" val="1583602086"/>
                    </a:ext>
                  </a:extLst>
                </a:gridCol>
              </a:tblGrid>
              <a:tr h="560564">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985064">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pic>
        <p:nvPicPr>
          <p:cNvPr id="3" name="Imagen 2" descr="Un dibujo de una señal de transito&#10;&#10;Descripción generada automáticamente con confianza baja">
            <a:extLst>
              <a:ext uri="{FF2B5EF4-FFF2-40B4-BE49-F238E27FC236}">
                <a16:creationId xmlns:a16="http://schemas.microsoft.com/office/drawing/2014/main" id="{BB432D11-F268-E79B-DBA8-7A0DDF16B6FA}"/>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flipH="1">
            <a:off x="5514356" y="7539817"/>
            <a:ext cx="1246690" cy="1260000"/>
          </a:xfrm>
          <a:prstGeom prst="rect">
            <a:avLst/>
          </a:prstGeom>
        </p:spPr>
      </p:pic>
    </p:spTree>
    <p:extLst>
      <p:ext uri="{BB962C8B-B14F-4D97-AF65-F5344CB8AC3E}">
        <p14:creationId xmlns:p14="http://schemas.microsoft.com/office/powerpoint/2010/main" val="248877323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uadroTexto 14"/>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ENERO</a:t>
            </a:r>
            <a:endParaRPr lang="en-US" sz="6000" dirty="0">
              <a:ln w="28575">
                <a:solidFill>
                  <a:schemeClr val="tx1"/>
                </a:solidFill>
              </a:ln>
            </a:endParaRPr>
          </a:p>
        </p:txBody>
      </p:sp>
      <p:sp>
        <p:nvSpPr>
          <p:cNvPr id="16" name="CuadroTexto 15"/>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7</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5D8832C2-FE43-3BCA-AFD0-A1D3398D723E}"/>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magen que contiene Texto&#10;&#10;Descripción generada automáticamente">
            <a:extLst>
              <a:ext uri="{FF2B5EF4-FFF2-40B4-BE49-F238E27FC236}">
                <a16:creationId xmlns:a16="http://schemas.microsoft.com/office/drawing/2014/main" id="{89457137-273B-10C1-F016-2BD5DD977F46}"/>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390838" y="874776"/>
            <a:ext cx="1793571" cy="1800000"/>
          </a:xfrm>
          <a:prstGeom prst="rect">
            <a:avLst/>
          </a:prstGeom>
        </p:spPr>
      </p:pic>
      <p:graphicFrame>
        <p:nvGraphicFramePr>
          <p:cNvPr id="5" name="Tabla 4">
            <a:extLst>
              <a:ext uri="{FF2B5EF4-FFF2-40B4-BE49-F238E27FC236}">
                <a16:creationId xmlns:a16="http://schemas.microsoft.com/office/drawing/2014/main" id="{41385594-B0DC-6862-E855-6E049947D564}"/>
              </a:ext>
            </a:extLst>
          </p:cNvPr>
          <p:cNvGraphicFramePr>
            <a:graphicFrameLocks noGrp="1"/>
          </p:cNvGraphicFramePr>
          <p:nvPr>
            <p:extLst>
              <p:ext uri="{D42A27DB-BD31-4B8C-83A1-F6EECF244321}">
                <p14:modId xmlns:p14="http://schemas.microsoft.com/office/powerpoint/2010/main" val="4226965516"/>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553915636"/>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p:cNvSpPr txBox="1"/>
          <p:nvPr/>
        </p:nvSpPr>
        <p:spPr>
          <a:xfrm>
            <a:off x="108857" y="239486"/>
            <a:ext cx="6651172" cy="8708571"/>
          </a:xfrm>
          <a:prstGeom prst="rect">
            <a:avLst/>
          </a:prstGeom>
          <a:noFill/>
          <a:ln w="76200">
            <a:solidFill>
              <a:srgbClr val="A269E1"/>
            </a:solidFill>
          </a:ln>
        </p:spPr>
        <p:txBody>
          <a:bodyPr wrap="square" rtlCol="0">
            <a:spAutoFit/>
          </a:bodyPr>
          <a:lstStyle/>
          <a:p>
            <a:endParaRPr lang="en-US" dirty="0"/>
          </a:p>
        </p:txBody>
      </p:sp>
      <p:sp>
        <p:nvSpPr>
          <p:cNvPr id="6" name="CuadroTexto 5"/>
          <p:cNvSpPr txBox="1"/>
          <p:nvPr/>
        </p:nvSpPr>
        <p:spPr>
          <a:xfrm>
            <a:off x="478204" y="1993525"/>
            <a:ext cx="6096000" cy="6894195"/>
          </a:xfrm>
          <a:prstGeom prst="rect">
            <a:avLst/>
          </a:prstGeom>
          <a:solidFill>
            <a:schemeClr val="bg1"/>
          </a:solidFill>
        </p:spPr>
        <p:txBody>
          <a:bodyPr wrap="square" rtlCol="0">
            <a:spAutoFit/>
          </a:bodyPr>
          <a:lstStyle/>
          <a:p>
            <a:r>
              <a:rPr lang="es-MX" b="1" dirty="0">
                <a:ln w="3175">
                  <a:solidFill>
                    <a:schemeClr val="tx1"/>
                  </a:solidFill>
                </a:ln>
                <a:solidFill>
                  <a:schemeClr val="accent1">
                    <a:lumMod val="75000"/>
                  </a:schemeClr>
                </a:solidFill>
                <a:ea typeface="Adobe Heiti Std R" panose="020B0400000000000000" pitchFamily="34" charset="-128"/>
              </a:rPr>
              <a:t>Enero 2</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1879 - </a:t>
            </a:r>
            <a:r>
              <a:rPr lang="es-MX" dirty="0">
                <a:ea typeface="Adobe Heiti Std R" panose="020B0400000000000000" pitchFamily="34" charset="-128"/>
              </a:rPr>
              <a:t>Muere en la ciudad de México doña Margarita Maza de Juárez, esposa del Presidente Benito Juárez.</a:t>
            </a:r>
          </a:p>
          <a:p>
            <a:r>
              <a:rPr lang="es-MX" b="1" dirty="0">
                <a:ln w="3175">
                  <a:solidFill>
                    <a:schemeClr val="tx1"/>
                  </a:solidFill>
                </a:ln>
                <a:solidFill>
                  <a:schemeClr val="accent1">
                    <a:lumMod val="75000"/>
                  </a:schemeClr>
                </a:solidFill>
                <a:ea typeface="Adobe Heiti Std R" panose="020B0400000000000000" pitchFamily="34" charset="-128"/>
              </a:rPr>
              <a:t>Enero 6</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DÍA DE LA EPIFANÍA O DE LA ADORACIÓN DE LOS REYES MAGOS.</a:t>
            </a:r>
          </a:p>
          <a:p>
            <a:r>
              <a:rPr lang="es-MX" b="1" dirty="0">
                <a:ln w="3175">
                  <a:solidFill>
                    <a:schemeClr val="tx1"/>
                  </a:solidFill>
                </a:ln>
                <a:solidFill>
                  <a:schemeClr val="accent1">
                    <a:lumMod val="75000"/>
                  </a:schemeClr>
                </a:solidFill>
                <a:ea typeface="Adobe Heiti Std R" panose="020B0400000000000000" pitchFamily="34" charset="-128"/>
              </a:rPr>
              <a:t>Enero 7</a:t>
            </a:r>
          </a:p>
          <a:p>
            <a:r>
              <a:rPr lang="es-MX" b="1" dirty="0">
                <a:ea typeface="Adobe Heiti Std R" panose="020B0400000000000000" pitchFamily="34" charset="-128"/>
              </a:rPr>
              <a:t>1986.- </a:t>
            </a:r>
            <a:r>
              <a:rPr lang="es-MX" dirty="0">
                <a:ea typeface="Adobe Heiti Std R" panose="020B0400000000000000" pitchFamily="34" charset="-128"/>
              </a:rPr>
              <a:t>Muere en la ciudad de México, Juan Nepomuceno Carlos Pérez Rulfo Vizcaíno. Mejor conocido como Juan Rulfo, máximo representante de la literatura hispanoamericana y autor de Pedro Páramo y Llano en Llamas.</a:t>
            </a:r>
          </a:p>
          <a:p>
            <a:r>
              <a:rPr lang="es-MX" b="1" dirty="0">
                <a:ln w="3175">
                  <a:solidFill>
                    <a:schemeClr val="tx1"/>
                  </a:solidFill>
                </a:ln>
                <a:solidFill>
                  <a:schemeClr val="accent1">
                    <a:lumMod val="75000"/>
                  </a:schemeClr>
                </a:solidFill>
                <a:ea typeface="Adobe Heiti Std R" panose="020B0400000000000000" pitchFamily="34" charset="-128"/>
              </a:rPr>
              <a:t>Enero 8</a:t>
            </a:r>
          </a:p>
          <a:p>
            <a:r>
              <a:rPr lang="es-MX" b="1" dirty="0">
                <a:ea typeface="Adobe Heiti Std R" panose="020B0400000000000000" pitchFamily="34" charset="-128"/>
              </a:rPr>
              <a:t>1824.- </a:t>
            </a:r>
            <a:r>
              <a:rPr lang="es-MX" dirty="0">
                <a:ea typeface="Adobe Heiti Std R" panose="020B0400000000000000" pitchFamily="34" charset="-128"/>
              </a:rPr>
              <a:t>Nace en San Luis Potosí el poeta Francisco González Bocanegra. Autor de la letra del Himno nacional mexicano.</a:t>
            </a:r>
          </a:p>
          <a:p>
            <a:r>
              <a:rPr lang="es-MX" b="1" dirty="0">
                <a:ln w="3175">
                  <a:solidFill>
                    <a:schemeClr val="tx1"/>
                  </a:solidFill>
                </a:ln>
                <a:solidFill>
                  <a:schemeClr val="accent1">
                    <a:lumMod val="75000"/>
                  </a:schemeClr>
                </a:solidFill>
                <a:ea typeface="Adobe Heiti Std R" panose="020B0400000000000000" pitchFamily="34" charset="-128"/>
              </a:rPr>
              <a:t>Enero 10</a:t>
            </a:r>
          </a:p>
          <a:p>
            <a:r>
              <a:rPr lang="es-MX" b="1" dirty="0">
                <a:ea typeface="Adobe Heiti Std R" panose="020B0400000000000000" pitchFamily="34" charset="-128"/>
              </a:rPr>
              <a:t>1957.- </a:t>
            </a:r>
            <a:r>
              <a:rPr lang="es-MX" dirty="0">
                <a:ea typeface="Adobe Heiti Std R" panose="020B0400000000000000" pitchFamily="34" charset="-128"/>
              </a:rPr>
              <a:t>Muere Gabriela Mistral, poetisa chilena, Premio Nobel de Literatura en 1945.</a:t>
            </a:r>
          </a:p>
          <a:p>
            <a:r>
              <a:rPr lang="es-MX" b="1" dirty="0">
                <a:ln w="3175">
                  <a:solidFill>
                    <a:schemeClr val="tx1"/>
                  </a:solidFill>
                </a:ln>
                <a:solidFill>
                  <a:schemeClr val="accent1">
                    <a:lumMod val="75000"/>
                  </a:schemeClr>
                </a:solidFill>
                <a:ea typeface="Adobe Heiti Std R" panose="020B0400000000000000" pitchFamily="34" charset="-128"/>
              </a:rPr>
              <a:t>Enero 20</a:t>
            </a:r>
          </a:p>
          <a:p>
            <a:r>
              <a:rPr lang="es-MX" b="1" dirty="0">
                <a:ea typeface="Adobe Heiti Std R" panose="020B0400000000000000" pitchFamily="34" charset="-128"/>
              </a:rPr>
              <a:t>1869.- </a:t>
            </a:r>
            <a:r>
              <a:rPr lang="es-MX" dirty="0">
                <a:ea typeface="Adobe Heiti Std R" panose="020B0400000000000000" pitchFamily="34" charset="-128"/>
              </a:rPr>
              <a:t>El Presidente Juárez decreta que a partir de esta fecha entre en vigor la Ley del Juicio de Amparo.</a:t>
            </a:r>
          </a:p>
          <a:p>
            <a:r>
              <a:rPr lang="es-MX" b="1" dirty="0">
                <a:ln w="3175">
                  <a:solidFill>
                    <a:schemeClr val="tx1"/>
                  </a:solidFill>
                </a:ln>
                <a:solidFill>
                  <a:schemeClr val="accent1">
                    <a:lumMod val="75000"/>
                  </a:schemeClr>
                </a:solidFill>
                <a:ea typeface="Adobe Heiti Std R" panose="020B0400000000000000" pitchFamily="34" charset="-128"/>
              </a:rPr>
              <a:t>Enero 30</a:t>
            </a:r>
          </a:p>
          <a:p>
            <a:r>
              <a:rPr lang="es-MX" b="1" dirty="0">
                <a:ea typeface="Adobe Heiti Std R" panose="020B0400000000000000" pitchFamily="34" charset="-128"/>
              </a:rPr>
              <a:t>1857.- </a:t>
            </a:r>
            <a:r>
              <a:rPr lang="es-MX" dirty="0">
                <a:ea typeface="Adobe Heiti Std R" panose="020B0400000000000000" pitchFamily="34" charset="-128"/>
              </a:rPr>
              <a:t>En México entra en vigor la Ley del Registro Civil. Expedida por el Presidente Comonfort.</a:t>
            </a:r>
          </a:p>
          <a:p>
            <a:endParaRPr lang="es-MX" sz="1400" dirty="0">
              <a:ea typeface="Adobe Heiti Std R" panose="020B0400000000000000" pitchFamily="34" charset="-128"/>
            </a:endParaRPr>
          </a:p>
          <a:p>
            <a:endParaRPr lang="es-MX" sz="1400" dirty="0"/>
          </a:p>
        </p:txBody>
      </p:sp>
      <p:sp>
        <p:nvSpPr>
          <p:cNvPr id="15" name="CuadroTexto 14"/>
          <p:cNvSpPr txBox="1"/>
          <p:nvPr/>
        </p:nvSpPr>
        <p:spPr>
          <a:xfrm>
            <a:off x="2057849" y="1120914"/>
            <a:ext cx="26157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ENERO</a:t>
            </a:r>
            <a:endParaRPr lang="en-US" sz="4000" dirty="0">
              <a:ln>
                <a:solidFill>
                  <a:schemeClr val="tx1">
                    <a:lumMod val="65000"/>
                    <a:lumOff val="35000"/>
                  </a:schemeClr>
                </a:solidFill>
              </a:ln>
              <a:solidFill>
                <a:schemeClr val="tx2">
                  <a:lumMod val="75000"/>
                </a:schemeClr>
              </a:solidFill>
            </a:endParaRPr>
          </a:p>
        </p:txBody>
      </p:sp>
      <p:sp>
        <p:nvSpPr>
          <p:cNvPr id="11" name="CuadroTexto 10"/>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D9B5CA"/>
                </a:solidFill>
              </a:rPr>
              <a:t>Efemérides</a:t>
            </a:r>
            <a:endParaRPr lang="en-US" sz="4400" b="1" dirty="0">
              <a:ln w="19050">
                <a:solidFill>
                  <a:schemeClr val="tx1"/>
                </a:solidFill>
              </a:ln>
              <a:solidFill>
                <a:srgbClr val="D9B5CA"/>
              </a:solidFill>
            </a:endParaRPr>
          </a:p>
        </p:txBody>
      </p:sp>
    </p:spTree>
    <p:extLst>
      <p:ext uri="{BB962C8B-B14F-4D97-AF65-F5344CB8AC3E}">
        <p14:creationId xmlns:p14="http://schemas.microsoft.com/office/powerpoint/2010/main" val="65390092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448891385"/>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22121405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88424470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20846312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32161195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a 10">
            <a:extLst>
              <a:ext uri="{FF2B5EF4-FFF2-40B4-BE49-F238E27FC236}">
                <a16:creationId xmlns:a16="http://schemas.microsoft.com/office/drawing/2014/main" id="{0B41D704-2462-4DBE-AF01-D81B8F40B465}"/>
              </a:ext>
            </a:extLst>
          </p:cNvPr>
          <p:cNvGraphicFramePr>
            <a:graphicFrameLocks noGrp="1"/>
          </p:cNvGraphicFramePr>
          <p:nvPr>
            <p:extLst>
              <p:ext uri="{D42A27DB-BD31-4B8C-83A1-F6EECF244321}">
                <p14:modId xmlns:p14="http://schemas.microsoft.com/office/powerpoint/2010/main" val="1264663209"/>
              </p:ext>
            </p:extLst>
          </p:nvPr>
        </p:nvGraphicFramePr>
        <p:xfrm>
          <a:off x="258006" y="215897"/>
          <a:ext cx="3020668" cy="2677205"/>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30700">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246505">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72CCD7F9-117D-49C8-A698-172F091F9669}"/>
              </a:ext>
            </a:extLst>
          </p:cNvPr>
          <p:cNvGraphicFramePr>
            <a:graphicFrameLocks noGrp="1"/>
          </p:cNvGraphicFramePr>
          <p:nvPr>
            <p:extLst>
              <p:ext uri="{D42A27DB-BD31-4B8C-83A1-F6EECF244321}">
                <p14:modId xmlns:p14="http://schemas.microsoft.com/office/powerpoint/2010/main" val="566159396"/>
              </p:ext>
            </p:extLst>
          </p:nvPr>
        </p:nvGraphicFramePr>
        <p:xfrm>
          <a:off x="3611577" y="215896"/>
          <a:ext cx="3020668" cy="2677205"/>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7869">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493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0" name="CuadroTexto 9"/>
          <p:cNvSpPr txBox="1"/>
          <p:nvPr/>
        </p:nvSpPr>
        <p:spPr>
          <a:xfrm>
            <a:off x="242427" y="5404684"/>
            <a:ext cx="6389817" cy="3431709"/>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sz="1100" dirty="0"/>
          </a:p>
          <a:p>
            <a:endParaRPr lang="es-ES" sz="1100" dirty="0"/>
          </a:p>
          <a:p>
            <a:endParaRPr lang="es-ES" sz="1100" dirty="0"/>
          </a:p>
          <a:p>
            <a:endParaRPr lang="es-ES" sz="1100" dirty="0"/>
          </a:p>
          <a:p>
            <a:endParaRPr lang="es-ES" sz="1100" dirty="0"/>
          </a:p>
        </p:txBody>
      </p:sp>
      <p:sp>
        <p:nvSpPr>
          <p:cNvPr id="12" name="CuadroTexto 11"/>
          <p:cNvSpPr txBox="1"/>
          <p:nvPr/>
        </p:nvSpPr>
        <p:spPr>
          <a:xfrm>
            <a:off x="795568" y="5002927"/>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graphicFrame>
        <p:nvGraphicFramePr>
          <p:cNvPr id="21" name="Tabla 20">
            <a:extLst>
              <a:ext uri="{FF2B5EF4-FFF2-40B4-BE49-F238E27FC236}">
                <a16:creationId xmlns:a16="http://schemas.microsoft.com/office/drawing/2014/main" id="{FF42763A-7A5B-4A1D-8930-A17E11803C55}"/>
              </a:ext>
            </a:extLst>
          </p:cNvPr>
          <p:cNvGraphicFramePr>
            <a:graphicFrameLocks noGrp="1"/>
          </p:cNvGraphicFramePr>
          <p:nvPr>
            <p:extLst>
              <p:ext uri="{D42A27DB-BD31-4B8C-83A1-F6EECF244321}">
                <p14:modId xmlns:p14="http://schemas.microsoft.com/office/powerpoint/2010/main" val="3551741874"/>
              </p:ext>
            </p:extLst>
          </p:nvPr>
        </p:nvGraphicFramePr>
        <p:xfrm>
          <a:off x="258005" y="3257890"/>
          <a:ext cx="6374237" cy="1553491"/>
        </p:xfrm>
        <a:graphic>
          <a:graphicData uri="http://schemas.openxmlformats.org/drawingml/2006/table">
            <a:tbl>
              <a:tblPr firstRow="1" bandRow="1">
                <a:tableStyleId>{5940675A-B579-460E-94D1-54222C63F5DA}</a:tableStyleId>
              </a:tblPr>
              <a:tblGrid>
                <a:gridCol w="6374237">
                  <a:extLst>
                    <a:ext uri="{9D8B030D-6E8A-4147-A177-3AD203B41FA5}">
                      <a16:colId xmlns:a16="http://schemas.microsoft.com/office/drawing/2014/main" val="1583602086"/>
                    </a:ext>
                  </a:extLst>
                </a:gridCol>
              </a:tblGrid>
              <a:tr h="410849">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114264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pic>
        <p:nvPicPr>
          <p:cNvPr id="3" name="Imagen 2" descr="Imagen que contiene Texto&#10;&#10;Descripción generada automáticamente">
            <a:extLst>
              <a:ext uri="{FF2B5EF4-FFF2-40B4-BE49-F238E27FC236}">
                <a16:creationId xmlns:a16="http://schemas.microsoft.com/office/drawing/2014/main" id="{F6A9C1B9-E06B-EBF1-137C-0C029FF0AA9A}"/>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60073" y="7600777"/>
            <a:ext cx="1255500" cy="1260000"/>
          </a:xfrm>
          <a:prstGeom prst="rect">
            <a:avLst/>
          </a:prstGeom>
        </p:spPr>
      </p:pic>
    </p:spTree>
    <p:extLst>
      <p:ext uri="{BB962C8B-B14F-4D97-AF65-F5344CB8AC3E}">
        <p14:creationId xmlns:p14="http://schemas.microsoft.com/office/powerpoint/2010/main" val="354253015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0" y="1169696"/>
            <a:ext cx="6858000" cy="707886"/>
          </a:xfrm>
          <a:prstGeom prst="rect">
            <a:avLst/>
          </a:prstGeom>
          <a:noFill/>
        </p:spPr>
        <p:txBody>
          <a:bodyPr wrap="square" rtlCol="0">
            <a:spAutoFit/>
          </a:bodyPr>
          <a:lstStyle/>
          <a:p>
            <a:pPr algn="ctr"/>
            <a:r>
              <a:rPr lang="es-ES" sz="4000" b="1" dirty="0"/>
              <a:t>PERIÓDICO MURAL</a:t>
            </a:r>
            <a:endParaRPr lang="en-US" sz="4000" b="1" dirty="0"/>
          </a:p>
        </p:txBody>
      </p:sp>
      <p:graphicFrame>
        <p:nvGraphicFramePr>
          <p:cNvPr id="7" name="Tabla 6">
            <a:extLst>
              <a:ext uri="{FF2B5EF4-FFF2-40B4-BE49-F238E27FC236}">
                <a16:creationId xmlns:a16="http://schemas.microsoft.com/office/drawing/2014/main" id="{6A11BEC0-C934-43BE-A015-0B66A3A481CF}"/>
              </a:ext>
            </a:extLst>
          </p:cNvPr>
          <p:cNvGraphicFramePr>
            <a:graphicFrameLocks/>
          </p:cNvGraphicFramePr>
          <p:nvPr>
            <p:extLst>
              <p:ext uri="{D42A27DB-BD31-4B8C-83A1-F6EECF244321}">
                <p14:modId xmlns:p14="http://schemas.microsoft.com/office/powerpoint/2010/main" val="389363617"/>
              </p:ext>
            </p:extLst>
          </p:nvPr>
        </p:nvGraphicFramePr>
        <p:xfrm>
          <a:off x="385603" y="2270579"/>
          <a:ext cx="6162993" cy="6126480"/>
        </p:xfrm>
        <a:graphic>
          <a:graphicData uri="http://schemas.openxmlformats.org/drawingml/2006/table">
            <a:tbl>
              <a:tblPr firstRow="1" bandRow="1">
                <a:tableStyleId>{5C22544A-7EE6-4342-B048-85BDC9FD1C3A}</a:tableStyleId>
              </a:tblPr>
              <a:tblGrid>
                <a:gridCol w="2172093">
                  <a:extLst>
                    <a:ext uri="{9D8B030D-6E8A-4147-A177-3AD203B41FA5}">
                      <a16:colId xmlns:a16="http://schemas.microsoft.com/office/drawing/2014/main" val="3732960462"/>
                    </a:ext>
                  </a:extLst>
                </a:gridCol>
                <a:gridCol w="3990900">
                  <a:extLst>
                    <a:ext uri="{9D8B030D-6E8A-4147-A177-3AD203B41FA5}">
                      <a16:colId xmlns:a16="http://schemas.microsoft.com/office/drawing/2014/main" val="2369623702"/>
                    </a:ext>
                  </a:extLst>
                </a:gridCol>
              </a:tblGrid>
              <a:tr h="354230">
                <a:tc>
                  <a:txBody>
                    <a:bodyPr/>
                    <a:lstStyle/>
                    <a:p>
                      <a:pPr algn="ctr"/>
                      <a:r>
                        <a:rPr lang="es-MX" sz="3600" b="1" dirty="0">
                          <a:solidFill>
                            <a:schemeClr val="tx1"/>
                          </a:solidFill>
                          <a:latin typeface="+mn-lt"/>
                        </a:rPr>
                        <a:t>MES</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r>
                        <a:rPr lang="es-MX" sz="3600" dirty="0">
                          <a:solidFill>
                            <a:schemeClr val="tx1"/>
                          </a:solidFill>
                        </a:rPr>
                        <a:t>RESPONSABLE</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E3F658"/>
                    </a:solidFill>
                  </a:tcPr>
                </a:tc>
                <a:extLst>
                  <a:ext uri="{0D108BD9-81ED-4DB2-BD59-A6C34878D82A}">
                    <a16:rowId xmlns:a16="http://schemas.microsoft.com/office/drawing/2014/main" val="1526076548"/>
                  </a:ext>
                </a:extLst>
              </a:tr>
              <a:tr h="354230">
                <a:tc>
                  <a:txBody>
                    <a:bodyPr/>
                    <a:lstStyle/>
                    <a:p>
                      <a:pPr algn="ctr"/>
                      <a:r>
                        <a:rPr lang="es-MX" sz="2400" b="1" dirty="0">
                          <a:solidFill>
                            <a:schemeClr val="tx1"/>
                          </a:solidFill>
                          <a:latin typeface="+mn-lt"/>
                        </a:rPr>
                        <a:t>ENERO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solidFill>
                          <a:schemeClr val="tx1"/>
                        </a:solidFill>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14571074"/>
                  </a:ext>
                </a:extLst>
              </a:tr>
              <a:tr h="354230">
                <a:tc>
                  <a:txBody>
                    <a:bodyPr/>
                    <a:lstStyle/>
                    <a:p>
                      <a:pPr algn="ctr"/>
                      <a:r>
                        <a:rPr lang="es-MX" sz="2400" b="1" dirty="0">
                          <a:latin typeface="+mn-lt"/>
                        </a:rPr>
                        <a:t>FEBRERO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3372232"/>
                  </a:ext>
                </a:extLst>
              </a:tr>
              <a:tr h="354230">
                <a:tc>
                  <a:txBody>
                    <a:bodyPr/>
                    <a:lstStyle/>
                    <a:p>
                      <a:pPr algn="ctr"/>
                      <a:r>
                        <a:rPr lang="es-MX" sz="2400" b="1" dirty="0">
                          <a:latin typeface="+mn-lt"/>
                        </a:rPr>
                        <a:t>MARZO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5688559"/>
                  </a:ext>
                </a:extLst>
              </a:tr>
              <a:tr h="354230">
                <a:tc>
                  <a:txBody>
                    <a:bodyPr/>
                    <a:lstStyle/>
                    <a:p>
                      <a:pPr algn="ctr"/>
                      <a:r>
                        <a:rPr lang="es-MX" sz="2400" b="1" dirty="0">
                          <a:latin typeface="+mn-lt"/>
                        </a:rPr>
                        <a:t>ABRIL</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16828663"/>
                  </a:ext>
                </a:extLst>
              </a:tr>
              <a:tr h="354230">
                <a:tc>
                  <a:txBody>
                    <a:bodyPr/>
                    <a:lstStyle/>
                    <a:p>
                      <a:pPr algn="ctr"/>
                      <a:r>
                        <a:rPr lang="es-MX" sz="2400" b="1" dirty="0">
                          <a:latin typeface="+mn-lt"/>
                        </a:rPr>
                        <a:t>MAYO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20705446"/>
                  </a:ext>
                </a:extLst>
              </a:tr>
              <a:tr h="354230">
                <a:tc>
                  <a:txBody>
                    <a:bodyPr/>
                    <a:lstStyle/>
                    <a:p>
                      <a:pPr algn="ctr"/>
                      <a:r>
                        <a:rPr lang="es-MX" sz="2400" b="1" dirty="0">
                          <a:latin typeface="+mn-lt"/>
                        </a:rPr>
                        <a:t>JUNIO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74915550"/>
                  </a:ext>
                </a:extLst>
              </a:tr>
              <a:tr h="354230">
                <a:tc>
                  <a:txBody>
                    <a:bodyPr/>
                    <a:lstStyle/>
                    <a:p>
                      <a:pPr algn="ctr"/>
                      <a:r>
                        <a:rPr lang="es-MX" sz="2400" b="1" dirty="0">
                          <a:latin typeface="+mn-lt"/>
                        </a:rPr>
                        <a:t>JULIO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28483981"/>
                  </a:ext>
                </a:extLst>
              </a:tr>
              <a:tr h="354230">
                <a:tc>
                  <a:txBody>
                    <a:bodyPr/>
                    <a:lstStyle/>
                    <a:p>
                      <a:pPr algn="ctr"/>
                      <a:r>
                        <a:rPr lang="es-MX" sz="2400" b="1" dirty="0">
                          <a:latin typeface="+mn-lt"/>
                        </a:rPr>
                        <a:t>AGOSTO</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8763796"/>
                  </a:ext>
                </a:extLst>
              </a:tr>
              <a:tr h="354230">
                <a:tc>
                  <a:txBody>
                    <a:bodyPr/>
                    <a:lstStyle/>
                    <a:p>
                      <a:pPr algn="ctr"/>
                      <a:r>
                        <a:rPr lang="es-MX" sz="2400" b="1" dirty="0">
                          <a:latin typeface="+mn-lt"/>
                        </a:rPr>
                        <a:t>SEPTIEMBRE</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7612751"/>
                  </a:ext>
                </a:extLst>
              </a:tr>
              <a:tr h="354230">
                <a:tc>
                  <a:txBody>
                    <a:bodyPr/>
                    <a:lstStyle/>
                    <a:p>
                      <a:pPr algn="ctr"/>
                      <a:r>
                        <a:rPr lang="es-MX" sz="2400" b="1" dirty="0">
                          <a:latin typeface="+mn-lt"/>
                        </a:rPr>
                        <a:t>OCTUBRE</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0338933"/>
                  </a:ext>
                </a:extLst>
              </a:tr>
              <a:tr h="354230">
                <a:tc>
                  <a:txBody>
                    <a:bodyPr/>
                    <a:lstStyle/>
                    <a:p>
                      <a:pPr algn="ctr"/>
                      <a:r>
                        <a:rPr lang="es-MX" sz="2400" b="1" dirty="0">
                          <a:latin typeface="+mn-lt"/>
                        </a:rPr>
                        <a:t>NOVIEMBRE</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23140370"/>
                  </a:ext>
                </a:extLst>
              </a:tr>
              <a:tr h="354230">
                <a:tc>
                  <a:txBody>
                    <a:bodyPr/>
                    <a:lstStyle/>
                    <a:p>
                      <a:pPr algn="ctr"/>
                      <a:r>
                        <a:rPr lang="es-MX" sz="2400" b="1" dirty="0">
                          <a:latin typeface="+mn-lt"/>
                        </a:rPr>
                        <a:t>DICIEMBRE</a:t>
                      </a:r>
                    </a:p>
                  </a:txBody>
                  <a:tcPr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s-MX" sz="200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97932307"/>
                  </a:ext>
                </a:extLst>
              </a:tr>
            </a:tbl>
          </a:graphicData>
        </a:graphic>
      </p:graphicFrame>
      <p:pic>
        <p:nvPicPr>
          <p:cNvPr id="2" name="Imagen 1" descr="Imagen que contiene Forma&#10;&#10;Descripción generada automáticamente">
            <a:extLst>
              <a:ext uri="{FF2B5EF4-FFF2-40B4-BE49-F238E27FC236}">
                <a16:creationId xmlns:a16="http://schemas.microsoft.com/office/drawing/2014/main" id="{E72CBB2D-DAE3-5D92-39DE-423ACBBEE48E}"/>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Tree>
    <p:extLst>
      <p:ext uri="{BB962C8B-B14F-4D97-AF65-F5344CB8AC3E}">
        <p14:creationId xmlns:p14="http://schemas.microsoft.com/office/powerpoint/2010/main" val="203907720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FEBRERO</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F7D0036F-C363-9E5E-3C94-F2941DC81D9A}"/>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Un dibujo de un perro&#10;&#10;Descripción generada automáticamente con confianza media">
            <a:extLst>
              <a:ext uri="{FF2B5EF4-FFF2-40B4-BE49-F238E27FC236}">
                <a16:creationId xmlns:a16="http://schemas.microsoft.com/office/drawing/2014/main" id="{8047A1D3-B168-8A1D-66D2-EA0FB1D836AC}"/>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964315" y="1145292"/>
            <a:ext cx="2546433" cy="1584000"/>
          </a:xfrm>
          <a:prstGeom prst="rect">
            <a:avLst/>
          </a:prstGeom>
        </p:spPr>
      </p:pic>
      <p:graphicFrame>
        <p:nvGraphicFramePr>
          <p:cNvPr id="5" name="Tabla 4">
            <a:extLst>
              <a:ext uri="{FF2B5EF4-FFF2-40B4-BE49-F238E27FC236}">
                <a16:creationId xmlns:a16="http://schemas.microsoft.com/office/drawing/2014/main" id="{6B880736-F019-4412-76A7-9A99F3A00125}"/>
              </a:ext>
            </a:extLst>
          </p:cNvPr>
          <p:cNvGraphicFramePr>
            <a:graphicFrameLocks noGrp="1"/>
          </p:cNvGraphicFramePr>
          <p:nvPr>
            <p:extLst>
              <p:ext uri="{D42A27DB-BD31-4B8C-83A1-F6EECF244321}">
                <p14:modId xmlns:p14="http://schemas.microsoft.com/office/powerpoint/2010/main" val="877596581"/>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140357849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uadroTexto 13"/>
          <p:cNvSpPr txBox="1"/>
          <p:nvPr/>
        </p:nvSpPr>
        <p:spPr>
          <a:xfrm>
            <a:off x="108857" y="239486"/>
            <a:ext cx="6651172" cy="8708571"/>
          </a:xfrm>
          <a:prstGeom prst="rect">
            <a:avLst/>
          </a:prstGeom>
          <a:noFill/>
          <a:ln w="76200">
            <a:solidFill>
              <a:srgbClr val="FF8F8F"/>
            </a:solidFill>
          </a:ln>
        </p:spPr>
        <p:txBody>
          <a:bodyPr wrap="square" rtlCol="0">
            <a:spAutoFit/>
          </a:bodyPr>
          <a:lstStyle/>
          <a:p>
            <a:endParaRPr lang="en-US" dirty="0"/>
          </a:p>
        </p:txBody>
      </p:sp>
      <p:sp>
        <p:nvSpPr>
          <p:cNvPr id="6" name="CuadroTexto 5"/>
          <p:cNvSpPr txBox="1"/>
          <p:nvPr/>
        </p:nvSpPr>
        <p:spPr>
          <a:xfrm>
            <a:off x="516304" y="1890355"/>
            <a:ext cx="6057900" cy="6940361"/>
          </a:xfrm>
          <a:prstGeom prst="rect">
            <a:avLst/>
          </a:prstGeom>
          <a:solidFill>
            <a:schemeClr val="bg1"/>
          </a:solidFill>
        </p:spPr>
        <p:txBody>
          <a:bodyPr wrap="square" rtlCol="0">
            <a:spAutoFit/>
          </a:bodyPr>
          <a:lstStyle/>
          <a:p>
            <a:r>
              <a:rPr lang="es-MX" sz="1600" b="1" dirty="0">
                <a:ln w="3175">
                  <a:solidFill>
                    <a:schemeClr val="tx1"/>
                  </a:solidFill>
                </a:ln>
                <a:solidFill>
                  <a:schemeClr val="accent1">
                    <a:lumMod val="75000"/>
                  </a:schemeClr>
                </a:solidFill>
                <a:ea typeface="Adobe Heiti Std R" panose="020B0400000000000000" pitchFamily="34" charset="-128"/>
              </a:rPr>
              <a:t>Febrero 2</a:t>
            </a:r>
            <a:endParaRPr lang="es-MX" sz="1600" dirty="0">
              <a:ln w="3175">
                <a:solidFill>
                  <a:schemeClr val="tx1"/>
                </a:solidFill>
              </a:ln>
              <a:solidFill>
                <a:schemeClr val="accent1">
                  <a:lumMod val="75000"/>
                </a:schemeClr>
              </a:solidFill>
              <a:ea typeface="Adobe Heiti Std R" panose="020B0400000000000000" pitchFamily="34" charset="-128"/>
            </a:endParaRPr>
          </a:p>
          <a:p>
            <a:r>
              <a:rPr lang="es-MX" sz="1600" b="1" dirty="0">
                <a:ea typeface="Adobe Heiti Std R" panose="020B0400000000000000" pitchFamily="34" charset="-128"/>
              </a:rPr>
              <a:t>1832.- </a:t>
            </a:r>
            <a:r>
              <a:rPr lang="es-MX" sz="1600" dirty="0">
                <a:ea typeface="Adobe Heiti Std R" panose="020B0400000000000000" pitchFamily="34" charset="-128"/>
              </a:rPr>
              <a:t>Muere el insurgente Ignacio López Rayón en la ciudad de México.</a:t>
            </a:r>
          </a:p>
          <a:p>
            <a:r>
              <a:rPr lang="es-MX" sz="1600" b="1" dirty="0">
                <a:ea typeface="Adobe Heiti Std R" panose="020B0400000000000000" pitchFamily="34" charset="-128"/>
              </a:rPr>
              <a:t>1848.- </a:t>
            </a:r>
            <a:r>
              <a:rPr lang="es-MX" sz="1600" dirty="0">
                <a:ea typeface="Adobe Heiti Std R" panose="020B0400000000000000" pitchFamily="34" charset="-128"/>
              </a:rPr>
              <a:t>Se firma el tratado de Guadalupe-Hidalgo en el cual México cede a Estados Unidos casi la mitad de su territorio.</a:t>
            </a:r>
          </a:p>
          <a:p>
            <a:r>
              <a:rPr lang="es-MX" sz="1600" b="1" dirty="0">
                <a:ln w="3175">
                  <a:solidFill>
                    <a:schemeClr val="tx1"/>
                  </a:solidFill>
                </a:ln>
                <a:solidFill>
                  <a:schemeClr val="accent1">
                    <a:lumMod val="75000"/>
                  </a:schemeClr>
                </a:solidFill>
                <a:ea typeface="Adobe Heiti Std R" panose="020B0400000000000000" pitchFamily="34" charset="-128"/>
              </a:rPr>
              <a:t>Febrero 5</a:t>
            </a:r>
          </a:p>
          <a:p>
            <a:r>
              <a:rPr lang="es-MX" sz="1600" b="1" dirty="0">
                <a:ea typeface="Adobe Heiti Std R" panose="020B0400000000000000" pitchFamily="34" charset="-128"/>
              </a:rPr>
              <a:t>1917.- </a:t>
            </a:r>
            <a:r>
              <a:rPr lang="es-MX" sz="1600" dirty="0">
                <a:ea typeface="Adobe Heiti Std R" panose="020B0400000000000000" pitchFamily="34" charset="-128"/>
              </a:rPr>
              <a:t>Promulgación de la Constitución Política de los Estados Unidos Mexicanos, en la ciudad de Querétaro.</a:t>
            </a:r>
          </a:p>
          <a:p>
            <a:r>
              <a:rPr lang="es-MX" sz="1600" b="1" dirty="0">
                <a:ln w="3175">
                  <a:solidFill>
                    <a:schemeClr val="tx1"/>
                  </a:solidFill>
                </a:ln>
                <a:solidFill>
                  <a:schemeClr val="accent1">
                    <a:lumMod val="75000"/>
                  </a:schemeClr>
                </a:solidFill>
                <a:ea typeface="Adobe Heiti Std R" panose="020B0400000000000000" pitchFamily="34" charset="-128"/>
              </a:rPr>
              <a:t>Febrero 6</a:t>
            </a:r>
          </a:p>
          <a:p>
            <a:r>
              <a:rPr lang="es-MX" sz="1600" b="1" dirty="0">
                <a:ea typeface="Adobe Heiti Std R" panose="020B0400000000000000" pitchFamily="34" charset="-128"/>
              </a:rPr>
              <a:t>1853.- </a:t>
            </a:r>
            <a:r>
              <a:rPr lang="es-MX" sz="1600" dirty="0">
                <a:ea typeface="Adobe Heiti Std R" panose="020B0400000000000000" pitchFamily="34" charset="-128"/>
              </a:rPr>
              <a:t>Muere en San Miguel de Allende, Guanajuato el general Anastasio Bustamante, quien fuera presidente de México de 1830 a 1832, de 1837 a 1839 y de 1839 a 1841.</a:t>
            </a:r>
          </a:p>
          <a:p>
            <a:r>
              <a:rPr lang="es-MX" sz="1600" b="1" dirty="0">
                <a:ln w="3175">
                  <a:solidFill>
                    <a:schemeClr val="tx1"/>
                  </a:solidFill>
                </a:ln>
                <a:solidFill>
                  <a:schemeClr val="accent1">
                    <a:lumMod val="75000"/>
                  </a:schemeClr>
                </a:solidFill>
                <a:ea typeface="Adobe Heiti Std R" panose="020B0400000000000000" pitchFamily="34" charset="-128"/>
              </a:rPr>
              <a:t>Febrero 10</a:t>
            </a:r>
          </a:p>
          <a:p>
            <a:r>
              <a:rPr lang="es-MX" sz="1600" dirty="0">
                <a:ea typeface="Adobe Heiti Std R" panose="020B0400000000000000" pitchFamily="34" charset="-128"/>
              </a:rPr>
              <a:t>DÍA DE LA FUERZA AÉREA MEXICANA.</a:t>
            </a:r>
          </a:p>
          <a:p>
            <a:r>
              <a:rPr lang="es-MX" sz="1600" b="1" dirty="0">
                <a:ea typeface="Adobe Heiti Std R" panose="020B0400000000000000" pitchFamily="34" charset="-128"/>
              </a:rPr>
              <a:t>1818.- </a:t>
            </a:r>
            <a:r>
              <a:rPr lang="es-MX" sz="1600" dirty="0">
                <a:ea typeface="Adobe Heiti Std R" panose="020B0400000000000000" pitchFamily="34" charset="-128"/>
              </a:rPr>
              <a:t>Nace el escritor Guillermo Prieto en la ciudad de México.</a:t>
            </a:r>
          </a:p>
          <a:p>
            <a:r>
              <a:rPr lang="es-MX" sz="1600" b="1" dirty="0">
                <a:ln w="3175">
                  <a:solidFill>
                    <a:schemeClr val="tx1"/>
                  </a:solidFill>
                </a:ln>
                <a:solidFill>
                  <a:schemeClr val="accent1">
                    <a:lumMod val="75000"/>
                  </a:schemeClr>
                </a:solidFill>
                <a:ea typeface="Adobe Heiti Std R" panose="020B0400000000000000" pitchFamily="34" charset="-128"/>
              </a:rPr>
              <a:t>Febrero 14</a:t>
            </a:r>
          </a:p>
          <a:p>
            <a:r>
              <a:rPr lang="es-MX" sz="1600" b="1" dirty="0">
                <a:ea typeface="Adobe Heiti Std R" panose="020B0400000000000000" pitchFamily="34" charset="-128"/>
              </a:rPr>
              <a:t>DÍA DEL AMOR Y LA AMISTAD.</a:t>
            </a:r>
          </a:p>
          <a:p>
            <a:r>
              <a:rPr lang="es-MX" sz="1600" b="1" dirty="0">
                <a:ea typeface="Adobe Heiti Std R" panose="020B0400000000000000" pitchFamily="34" charset="-128"/>
              </a:rPr>
              <a:t>DÍA DEL TELEGRAFISTA.</a:t>
            </a:r>
          </a:p>
          <a:p>
            <a:r>
              <a:rPr lang="es-MX" sz="1600" b="1" dirty="0">
                <a:ea typeface="Adobe Heiti Std R" panose="020B0400000000000000" pitchFamily="34" charset="-128"/>
              </a:rPr>
              <a:t>1831.- </a:t>
            </a:r>
            <a:r>
              <a:rPr lang="es-MX" sz="1600" dirty="0">
                <a:ea typeface="Adobe Heiti Std R" panose="020B0400000000000000" pitchFamily="34" charset="-128"/>
              </a:rPr>
              <a:t>Muere fusilado Vicente Guerrero en Cuilapa, Oaxaca.</a:t>
            </a:r>
          </a:p>
          <a:p>
            <a:r>
              <a:rPr lang="es-MX" sz="1600" b="1" dirty="0">
                <a:ln w="3175">
                  <a:solidFill>
                    <a:schemeClr val="tx1"/>
                  </a:solidFill>
                </a:ln>
                <a:solidFill>
                  <a:schemeClr val="accent1">
                    <a:lumMod val="75000"/>
                  </a:schemeClr>
                </a:solidFill>
                <a:ea typeface="Adobe Heiti Std R" panose="020B0400000000000000" pitchFamily="34" charset="-128"/>
              </a:rPr>
              <a:t>Febrero 17</a:t>
            </a:r>
          </a:p>
          <a:p>
            <a:r>
              <a:rPr lang="es-MX" sz="1600" b="1" dirty="0">
                <a:ea typeface="Adobe Heiti Std R" panose="020B0400000000000000" pitchFamily="34" charset="-128"/>
              </a:rPr>
              <a:t>DÍA DEL INVENTOR MEXICANO (desde 1993)</a:t>
            </a:r>
            <a:endParaRPr lang="es-MX" sz="1600" dirty="0">
              <a:ea typeface="Adobe Heiti Std R" panose="020B0400000000000000" pitchFamily="34" charset="-128"/>
            </a:endParaRPr>
          </a:p>
          <a:p>
            <a:r>
              <a:rPr lang="es-MX" sz="1600" b="1" dirty="0">
                <a:ln w="3175">
                  <a:solidFill>
                    <a:schemeClr val="tx1"/>
                  </a:solidFill>
                </a:ln>
                <a:solidFill>
                  <a:schemeClr val="accent1">
                    <a:lumMod val="75000"/>
                  </a:schemeClr>
                </a:solidFill>
                <a:ea typeface="Adobe Heiti Std R" panose="020B0400000000000000" pitchFamily="34" charset="-128"/>
              </a:rPr>
              <a:t>Febrero 19</a:t>
            </a:r>
          </a:p>
          <a:p>
            <a:r>
              <a:rPr lang="es-MX" sz="1600" b="1" dirty="0">
                <a:ea typeface="Adobe Heiti Std R" panose="020B0400000000000000" pitchFamily="34" charset="-128"/>
              </a:rPr>
              <a:t>DÍA DEL EJÉRCITO MEXICANO.</a:t>
            </a:r>
            <a:endParaRPr lang="es-MX" sz="1600" dirty="0"/>
          </a:p>
          <a:p>
            <a:r>
              <a:rPr lang="es-MX" sz="1600" b="1" dirty="0">
                <a:ln w="3175">
                  <a:solidFill>
                    <a:schemeClr val="tx1"/>
                  </a:solidFill>
                </a:ln>
                <a:solidFill>
                  <a:schemeClr val="accent1">
                    <a:lumMod val="75000"/>
                  </a:schemeClr>
                </a:solidFill>
                <a:ea typeface="Adobe Heiti Std R" panose="020B0400000000000000" pitchFamily="34" charset="-128"/>
              </a:rPr>
              <a:t>Febrero 22</a:t>
            </a:r>
          </a:p>
          <a:p>
            <a:r>
              <a:rPr lang="es-MX" sz="1600" b="1" dirty="0">
                <a:ea typeface="Adobe Heiti Std R" panose="020B0400000000000000" pitchFamily="34" charset="-128"/>
              </a:rPr>
              <a:t>DÍA DEL AGRÓNOMO.</a:t>
            </a:r>
            <a:endParaRPr lang="es-MX" sz="1600" dirty="0"/>
          </a:p>
          <a:p>
            <a:r>
              <a:rPr lang="es-MX" sz="1600" b="1" dirty="0">
                <a:ln w="3175">
                  <a:solidFill>
                    <a:schemeClr val="tx1"/>
                  </a:solidFill>
                </a:ln>
                <a:solidFill>
                  <a:schemeClr val="accent1">
                    <a:lumMod val="75000"/>
                  </a:schemeClr>
                </a:solidFill>
                <a:ea typeface="Adobe Heiti Std R" panose="020B0400000000000000" pitchFamily="34" charset="-128"/>
              </a:rPr>
              <a:t>Febrero 24</a:t>
            </a:r>
          </a:p>
          <a:p>
            <a:r>
              <a:rPr lang="es-MX" sz="1600" b="1" dirty="0">
                <a:ea typeface="Adobe Heiti Std R" panose="020B0400000000000000" pitchFamily="34" charset="-128"/>
              </a:rPr>
              <a:t>DÍA DE LA BANDERA.</a:t>
            </a:r>
            <a:endParaRPr lang="es-MX" sz="1600" dirty="0">
              <a:ea typeface="Adobe Heiti Std R" panose="020B0400000000000000" pitchFamily="34" charset="-128"/>
            </a:endParaRPr>
          </a:p>
          <a:p>
            <a:endParaRPr lang="es-MX" sz="1300" dirty="0"/>
          </a:p>
        </p:txBody>
      </p:sp>
      <p:sp>
        <p:nvSpPr>
          <p:cNvPr id="13" name="CuadroTexto 12"/>
          <p:cNvSpPr txBox="1"/>
          <p:nvPr/>
        </p:nvSpPr>
        <p:spPr>
          <a:xfrm>
            <a:off x="2057849" y="1120914"/>
            <a:ext cx="26157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FEBRERO</a:t>
            </a:r>
            <a:endParaRPr lang="en-US" sz="4000" dirty="0">
              <a:ln>
                <a:solidFill>
                  <a:schemeClr val="tx1">
                    <a:lumMod val="65000"/>
                    <a:lumOff val="35000"/>
                  </a:schemeClr>
                </a:solidFill>
              </a:ln>
              <a:solidFill>
                <a:schemeClr val="tx2">
                  <a:lumMod val="75000"/>
                </a:schemeClr>
              </a:solidFill>
            </a:endParaRPr>
          </a:p>
        </p:txBody>
      </p:sp>
      <p:sp>
        <p:nvSpPr>
          <p:cNvPr id="11" name="CuadroTexto 10"/>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FF8F8F"/>
                </a:solidFill>
              </a:rPr>
              <a:t>Efemérides</a:t>
            </a:r>
            <a:endParaRPr lang="en-US" sz="4400" b="1" dirty="0">
              <a:ln w="19050">
                <a:solidFill>
                  <a:schemeClr val="tx1"/>
                </a:solidFill>
              </a:ln>
              <a:solidFill>
                <a:srgbClr val="FF8F8F"/>
              </a:solidFill>
            </a:endParaRPr>
          </a:p>
        </p:txBody>
      </p:sp>
    </p:spTree>
    <p:extLst>
      <p:ext uri="{BB962C8B-B14F-4D97-AF65-F5344CB8AC3E}">
        <p14:creationId xmlns:p14="http://schemas.microsoft.com/office/powerpoint/2010/main" val="107389347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328835038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34185973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61937701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08212599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56786340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MARZO</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7</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746B9CAD-4D2A-4EE2-2730-EAE96E2960DD}"/>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cono&#10;&#10;Descripción generada automáticamente">
            <a:extLst>
              <a:ext uri="{FF2B5EF4-FFF2-40B4-BE49-F238E27FC236}">
                <a16:creationId xmlns:a16="http://schemas.microsoft.com/office/drawing/2014/main" id="{FF6A788A-2549-DFEF-2A66-8C7A0B9D75F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81659" y="897821"/>
            <a:ext cx="1556757" cy="1800000"/>
          </a:xfrm>
          <a:prstGeom prst="rect">
            <a:avLst/>
          </a:prstGeom>
        </p:spPr>
      </p:pic>
      <p:graphicFrame>
        <p:nvGraphicFramePr>
          <p:cNvPr id="5" name="Tabla 4">
            <a:extLst>
              <a:ext uri="{FF2B5EF4-FFF2-40B4-BE49-F238E27FC236}">
                <a16:creationId xmlns:a16="http://schemas.microsoft.com/office/drawing/2014/main" id="{D6F84BD1-903A-5425-B6B5-D24E1E9056AF}"/>
              </a:ext>
            </a:extLst>
          </p:cNvPr>
          <p:cNvGraphicFramePr>
            <a:graphicFrameLocks noGrp="1"/>
          </p:cNvGraphicFramePr>
          <p:nvPr>
            <p:extLst>
              <p:ext uri="{D42A27DB-BD31-4B8C-83A1-F6EECF244321}">
                <p14:modId xmlns:p14="http://schemas.microsoft.com/office/powerpoint/2010/main" val="3447288478"/>
              </p:ext>
            </p:extLst>
          </p:nvPr>
        </p:nvGraphicFramePr>
        <p:xfrm>
          <a:off x="275250" y="2951152"/>
          <a:ext cx="6421799" cy="573564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6422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3428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303968309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p:cNvSpPr txBox="1"/>
          <p:nvPr/>
        </p:nvSpPr>
        <p:spPr>
          <a:xfrm>
            <a:off x="108857" y="239486"/>
            <a:ext cx="6651172" cy="8708571"/>
          </a:xfrm>
          <a:prstGeom prst="rect">
            <a:avLst/>
          </a:prstGeom>
          <a:noFill/>
          <a:ln w="76200">
            <a:solidFill>
              <a:srgbClr val="E3F658"/>
            </a:solidFill>
          </a:ln>
        </p:spPr>
        <p:txBody>
          <a:bodyPr wrap="square" rtlCol="0">
            <a:spAutoFit/>
          </a:bodyPr>
          <a:lstStyle/>
          <a:p>
            <a:endParaRPr lang="en-US" dirty="0"/>
          </a:p>
        </p:txBody>
      </p:sp>
      <p:sp>
        <p:nvSpPr>
          <p:cNvPr id="6" name="CuadroTexto 5"/>
          <p:cNvSpPr txBox="1"/>
          <p:nvPr/>
        </p:nvSpPr>
        <p:spPr>
          <a:xfrm>
            <a:off x="395736" y="1752600"/>
            <a:ext cx="6210300" cy="6740307"/>
          </a:xfrm>
          <a:prstGeom prst="rect">
            <a:avLst/>
          </a:prstGeom>
          <a:solidFill>
            <a:schemeClr val="bg1"/>
          </a:solidFill>
        </p:spPr>
        <p:txBody>
          <a:bodyPr wrap="square" rtlCol="0">
            <a:spAutoFit/>
          </a:bodyPr>
          <a:lstStyle/>
          <a:p>
            <a:r>
              <a:rPr lang="es-MX" b="1" dirty="0">
                <a:ln w="3175">
                  <a:solidFill>
                    <a:schemeClr val="tx1"/>
                  </a:solidFill>
                </a:ln>
                <a:solidFill>
                  <a:schemeClr val="accent1">
                    <a:lumMod val="75000"/>
                  </a:schemeClr>
                </a:solidFill>
                <a:ea typeface="Adobe Heiti Std R" panose="020B0400000000000000" pitchFamily="34" charset="-128"/>
              </a:rPr>
              <a:t>Marzo 1</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1854.- </a:t>
            </a:r>
            <a:r>
              <a:rPr lang="es-MX" dirty="0">
                <a:ea typeface="Adobe Heiti Std R" panose="020B0400000000000000" pitchFamily="34" charset="-128"/>
              </a:rPr>
              <a:t>Se proclama el </a:t>
            </a:r>
            <a:r>
              <a:rPr lang="es-MX" b="1" dirty="0">
                <a:ea typeface="Adobe Heiti Std R" panose="020B0400000000000000" pitchFamily="34" charset="-128"/>
              </a:rPr>
              <a:t>Plan</a:t>
            </a:r>
            <a:r>
              <a:rPr lang="es-MX" dirty="0">
                <a:ea typeface="Adobe Heiti Std R" panose="020B0400000000000000" pitchFamily="34" charset="-128"/>
              </a:rPr>
              <a:t> de Ayutla, comandado por el general Juan Álvarez, en el que se desconoce al gobierno de Antonio López de Santa Anna.</a:t>
            </a:r>
            <a:br>
              <a:rPr lang="es-MX" dirty="0">
                <a:ea typeface="Adobe Heiti Std R" panose="020B0400000000000000" pitchFamily="34" charset="-128"/>
              </a:rPr>
            </a:br>
            <a:r>
              <a:rPr lang="es-MX" b="1" dirty="0">
                <a:ln w="3175">
                  <a:solidFill>
                    <a:schemeClr val="tx1"/>
                  </a:solidFill>
                </a:ln>
                <a:solidFill>
                  <a:schemeClr val="accent1">
                    <a:lumMod val="75000"/>
                  </a:schemeClr>
                </a:solidFill>
                <a:ea typeface="Adobe Heiti Std R" panose="020B0400000000000000" pitchFamily="34" charset="-128"/>
              </a:rPr>
              <a:t>Marzo 2</a:t>
            </a:r>
          </a:p>
          <a:p>
            <a:r>
              <a:rPr lang="es-MX" b="1" dirty="0">
                <a:ea typeface="Adobe Heiti Std R" panose="020B0400000000000000" pitchFamily="34" charset="-128"/>
              </a:rPr>
              <a:t>1829.-</a:t>
            </a:r>
            <a:r>
              <a:rPr lang="es-MX" dirty="0">
                <a:ea typeface="Adobe Heiti Std R" panose="020B0400000000000000" pitchFamily="34" charset="-128"/>
              </a:rPr>
              <a:t> Muere en la ciudad de México doña Josefa Ortiz de Domínguez, heroína de la independencia de México.</a:t>
            </a:r>
          </a:p>
          <a:p>
            <a:r>
              <a:rPr lang="es-MX" b="1" dirty="0">
                <a:ln w="3175">
                  <a:solidFill>
                    <a:schemeClr val="tx1"/>
                  </a:solidFill>
                </a:ln>
                <a:solidFill>
                  <a:schemeClr val="accent1">
                    <a:lumMod val="75000"/>
                  </a:schemeClr>
                </a:solidFill>
                <a:ea typeface="Adobe Heiti Std R" panose="020B0400000000000000" pitchFamily="34" charset="-128"/>
              </a:rPr>
              <a:t>Marzo 6</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1927.- </a:t>
            </a:r>
            <a:r>
              <a:rPr lang="es-MX" dirty="0">
                <a:ea typeface="Adobe Heiti Std R" panose="020B0400000000000000" pitchFamily="34" charset="-128"/>
              </a:rPr>
              <a:t>Nace el escritor colombiano Gabriel García Márquez.</a:t>
            </a:r>
          </a:p>
          <a:p>
            <a:r>
              <a:rPr lang="es-MX" b="1" dirty="0">
                <a:ln w="3175">
                  <a:solidFill>
                    <a:schemeClr val="tx1"/>
                  </a:solidFill>
                </a:ln>
                <a:solidFill>
                  <a:schemeClr val="accent1">
                    <a:lumMod val="75000"/>
                  </a:schemeClr>
                </a:solidFill>
                <a:ea typeface="Adobe Heiti Std R" panose="020B0400000000000000" pitchFamily="34" charset="-128"/>
              </a:rPr>
              <a:t>Marzo 8</a:t>
            </a:r>
          </a:p>
          <a:p>
            <a:r>
              <a:rPr lang="es-MX" b="1" dirty="0">
                <a:ea typeface="Adobe Heiti Std R" panose="020B0400000000000000" pitchFamily="34" charset="-128"/>
              </a:rPr>
              <a:t>DÍA INTERNACIONAL DE LA MUJER.</a:t>
            </a:r>
          </a:p>
          <a:p>
            <a:r>
              <a:rPr lang="es-MX" b="1" dirty="0">
                <a:ln w="3175">
                  <a:solidFill>
                    <a:schemeClr val="tx1"/>
                  </a:solidFill>
                </a:ln>
                <a:solidFill>
                  <a:schemeClr val="accent1">
                    <a:lumMod val="75000"/>
                  </a:schemeClr>
                </a:solidFill>
                <a:ea typeface="Adobe Heiti Std R" panose="020B0400000000000000" pitchFamily="34" charset="-128"/>
              </a:rPr>
              <a:t>Marzo 18</a:t>
            </a:r>
          </a:p>
          <a:p>
            <a:r>
              <a:rPr lang="es-MX" b="1" dirty="0">
                <a:ea typeface="Adobe Heiti Std R" panose="020B0400000000000000" pitchFamily="34" charset="-128"/>
              </a:rPr>
              <a:t>1938.-</a:t>
            </a:r>
            <a:r>
              <a:rPr lang="es-MX" dirty="0">
                <a:ea typeface="Adobe Heiti Std R" panose="020B0400000000000000" pitchFamily="34" charset="-128"/>
              </a:rPr>
              <a:t> El Presidente mexicano Gral. Lázaro Cárdenas expropia la industria petrolera.</a:t>
            </a:r>
          </a:p>
          <a:p>
            <a:r>
              <a:rPr lang="es-MX" b="1" dirty="0">
                <a:ln w="3175">
                  <a:solidFill>
                    <a:schemeClr val="tx1"/>
                  </a:solidFill>
                </a:ln>
                <a:solidFill>
                  <a:schemeClr val="accent1">
                    <a:lumMod val="75000"/>
                  </a:schemeClr>
                </a:solidFill>
                <a:ea typeface="Adobe Heiti Std R" panose="020B0400000000000000" pitchFamily="34" charset="-128"/>
              </a:rPr>
              <a:t>Marzo 21</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1806.-</a:t>
            </a:r>
            <a:r>
              <a:rPr lang="es-MX" dirty="0">
                <a:ea typeface="Adobe Heiti Std R" panose="020B0400000000000000" pitchFamily="34" charset="-128"/>
              </a:rPr>
              <a:t> Nace Benito Juárez, "Benemérito de las Américas".</a:t>
            </a:r>
          </a:p>
          <a:p>
            <a:r>
              <a:rPr lang="es-MX" dirty="0">
                <a:ea typeface="Adobe Heiti Std R" panose="020B0400000000000000" pitchFamily="34" charset="-128"/>
              </a:rPr>
              <a:t>Inicia la Primavera.</a:t>
            </a:r>
          </a:p>
          <a:p>
            <a:r>
              <a:rPr lang="es-MX" b="1" dirty="0">
                <a:ln w="3175">
                  <a:solidFill>
                    <a:schemeClr val="tx1"/>
                  </a:solidFill>
                </a:ln>
                <a:solidFill>
                  <a:schemeClr val="accent1">
                    <a:lumMod val="75000"/>
                  </a:schemeClr>
                </a:solidFill>
                <a:ea typeface="Adobe Heiti Std R" panose="020B0400000000000000" pitchFamily="34" charset="-128"/>
              </a:rPr>
              <a:t>Marzo 22</a:t>
            </a:r>
          </a:p>
          <a:p>
            <a:r>
              <a:rPr lang="es-MX" b="1" dirty="0">
                <a:ea typeface="Adobe Heiti Std R" panose="020B0400000000000000" pitchFamily="34" charset="-128"/>
              </a:rPr>
              <a:t>DÍA MUNDIAL DEL AGUA.</a:t>
            </a:r>
          </a:p>
          <a:p>
            <a:r>
              <a:rPr lang="es-MX" b="1" dirty="0">
                <a:ln w="3175">
                  <a:solidFill>
                    <a:schemeClr val="tx1"/>
                  </a:solidFill>
                </a:ln>
                <a:solidFill>
                  <a:schemeClr val="accent1">
                    <a:lumMod val="75000"/>
                  </a:schemeClr>
                </a:solidFill>
                <a:ea typeface="Adobe Heiti Std R" panose="020B0400000000000000" pitchFamily="34" charset="-128"/>
              </a:rPr>
              <a:t>Marzo 23</a:t>
            </a:r>
          </a:p>
          <a:p>
            <a:r>
              <a:rPr lang="es-MX" b="1" dirty="0">
                <a:ea typeface="Adobe Heiti Std R" panose="020B0400000000000000" pitchFamily="34" charset="-128"/>
              </a:rPr>
              <a:t>DÍA INTERNACIONAL DEL METEORÓLOGO.</a:t>
            </a:r>
          </a:p>
          <a:p>
            <a:r>
              <a:rPr lang="es-MX" b="1" dirty="0">
                <a:ln w="3175">
                  <a:solidFill>
                    <a:schemeClr val="tx1"/>
                  </a:solidFill>
                </a:ln>
                <a:solidFill>
                  <a:schemeClr val="accent1">
                    <a:lumMod val="75000"/>
                  </a:schemeClr>
                </a:solidFill>
                <a:ea typeface="Adobe Heiti Std R" panose="020B0400000000000000" pitchFamily="34" charset="-128"/>
              </a:rPr>
              <a:t>Marzo 31</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1914.-</a:t>
            </a:r>
            <a:r>
              <a:rPr lang="es-MX" dirty="0">
                <a:ea typeface="Adobe Heiti Std R" panose="020B0400000000000000" pitchFamily="34" charset="-128"/>
              </a:rPr>
              <a:t> Nace en Mixcoac, D.F., Octavio Paz, Premio Nobel de Literatura 1990, poeta y ensayista mexicano. </a:t>
            </a:r>
          </a:p>
        </p:txBody>
      </p:sp>
      <p:sp>
        <p:nvSpPr>
          <p:cNvPr id="15" name="CuadroTexto 14"/>
          <p:cNvSpPr txBox="1"/>
          <p:nvPr/>
        </p:nvSpPr>
        <p:spPr>
          <a:xfrm>
            <a:off x="2057849" y="1120914"/>
            <a:ext cx="26665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MARZO</a:t>
            </a:r>
            <a:endParaRPr lang="en-US" sz="4000" dirty="0">
              <a:ln>
                <a:solidFill>
                  <a:schemeClr val="tx1">
                    <a:lumMod val="65000"/>
                    <a:lumOff val="35000"/>
                  </a:schemeClr>
                </a:solidFill>
              </a:ln>
              <a:solidFill>
                <a:schemeClr val="tx2">
                  <a:lumMod val="75000"/>
                </a:schemeClr>
              </a:solidFill>
            </a:endParaRPr>
          </a:p>
        </p:txBody>
      </p:sp>
      <p:sp>
        <p:nvSpPr>
          <p:cNvPr id="11" name="CuadroTexto 10"/>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E3F658"/>
                </a:solidFill>
              </a:rPr>
              <a:t>Efemérides</a:t>
            </a:r>
            <a:endParaRPr lang="en-US" sz="4400" b="1" dirty="0">
              <a:ln w="19050">
                <a:solidFill>
                  <a:schemeClr val="tx1"/>
                </a:solidFill>
              </a:ln>
              <a:solidFill>
                <a:srgbClr val="E3F658"/>
              </a:solidFill>
            </a:endParaRPr>
          </a:p>
        </p:txBody>
      </p:sp>
    </p:spTree>
    <p:extLst>
      <p:ext uri="{BB962C8B-B14F-4D97-AF65-F5344CB8AC3E}">
        <p14:creationId xmlns:p14="http://schemas.microsoft.com/office/powerpoint/2010/main" val="10323189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27403634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extLst>
              <p:ext uri="{D42A27DB-BD31-4B8C-83A1-F6EECF244321}">
                <p14:modId xmlns:p14="http://schemas.microsoft.com/office/powerpoint/2010/main" val="1512910952"/>
              </p:ext>
            </p:extLst>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35D2C19B-3A36-18F6-C343-9CCFD01502D4}"/>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385636042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79585836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98349564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86165014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60618300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2792084900"/>
              </p:ext>
            </p:extLst>
          </p:nvPr>
        </p:nvGraphicFramePr>
        <p:xfrm>
          <a:off x="3611576" y="215898"/>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0" name="Tabla 39">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2046944645"/>
              </p:ext>
            </p:extLst>
          </p:nvPr>
        </p:nvGraphicFramePr>
        <p:xfrm>
          <a:off x="242427" y="215900"/>
          <a:ext cx="2502814" cy="2702390"/>
        </p:xfrm>
        <a:graphic>
          <a:graphicData uri="http://schemas.openxmlformats.org/drawingml/2006/table">
            <a:tbl>
              <a:tblPr firstRow="1" bandRow="1">
                <a:tableStyleId>{5940675A-B579-460E-94D1-54222C63F5DA}</a:tableStyleId>
              </a:tblPr>
              <a:tblGrid>
                <a:gridCol w="2502814">
                  <a:extLst>
                    <a:ext uri="{9D8B030D-6E8A-4147-A177-3AD203B41FA5}">
                      <a16:colId xmlns:a16="http://schemas.microsoft.com/office/drawing/2014/main" val="1583602086"/>
                    </a:ext>
                  </a:extLst>
                </a:gridCol>
              </a:tblGrid>
              <a:tr h="420731">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81659">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0" name="CuadroTexto 9"/>
          <p:cNvSpPr txBox="1"/>
          <p:nvPr/>
        </p:nvSpPr>
        <p:spPr>
          <a:xfrm>
            <a:off x="242427" y="4253847"/>
            <a:ext cx="6389817" cy="4524315"/>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1" name="CuadroTexto 10"/>
          <p:cNvSpPr txBox="1"/>
          <p:nvPr/>
        </p:nvSpPr>
        <p:spPr>
          <a:xfrm>
            <a:off x="693967" y="3703343"/>
            <a:ext cx="5470065"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3" name="Imagen 2" descr="Icono&#10;&#10;Descripción generada automáticamente">
            <a:extLst>
              <a:ext uri="{FF2B5EF4-FFF2-40B4-BE49-F238E27FC236}">
                <a16:creationId xmlns:a16="http://schemas.microsoft.com/office/drawing/2014/main" id="{1F797D00-30F9-41B9-C764-5842C8CCF3C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95544" y="7493778"/>
            <a:ext cx="1089730" cy="1260000"/>
          </a:xfrm>
          <a:prstGeom prst="rect">
            <a:avLst/>
          </a:prstGeom>
        </p:spPr>
      </p:pic>
    </p:spTree>
    <p:extLst>
      <p:ext uri="{BB962C8B-B14F-4D97-AF65-F5344CB8AC3E}">
        <p14:creationId xmlns:p14="http://schemas.microsoft.com/office/powerpoint/2010/main" val="301994323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uadroTexto 10"/>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ABRIL</a:t>
            </a:r>
            <a:endParaRPr lang="en-US" sz="6000" dirty="0">
              <a:ln w="28575">
                <a:solidFill>
                  <a:schemeClr val="tx1"/>
                </a:solidFill>
              </a:ln>
            </a:endParaRPr>
          </a:p>
        </p:txBody>
      </p:sp>
      <p:sp>
        <p:nvSpPr>
          <p:cNvPr id="13" name="CuadroTexto 12"/>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7</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ACC390B1-6FBF-D590-E20C-255344A2A592}"/>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5" name="Imagen 4" descr="Imagen que contiene dibujo&#10;&#10;Descripción generada automáticamente">
            <a:extLst>
              <a:ext uri="{FF2B5EF4-FFF2-40B4-BE49-F238E27FC236}">
                <a16:creationId xmlns:a16="http://schemas.microsoft.com/office/drawing/2014/main" id="{CB9C68CA-3A9C-7F5D-7178-689ACAD38290}"/>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044219" y="870204"/>
            <a:ext cx="2242969" cy="1800000"/>
          </a:xfrm>
          <a:prstGeom prst="rect">
            <a:avLst/>
          </a:prstGeom>
        </p:spPr>
      </p:pic>
      <p:graphicFrame>
        <p:nvGraphicFramePr>
          <p:cNvPr id="4" name="Tabla 3">
            <a:extLst>
              <a:ext uri="{FF2B5EF4-FFF2-40B4-BE49-F238E27FC236}">
                <a16:creationId xmlns:a16="http://schemas.microsoft.com/office/drawing/2014/main" id="{4B94E01E-4287-FDE9-6410-C70AA6AC35F1}"/>
              </a:ext>
            </a:extLst>
          </p:cNvPr>
          <p:cNvGraphicFramePr>
            <a:graphicFrameLocks noGrp="1"/>
          </p:cNvGraphicFramePr>
          <p:nvPr>
            <p:extLst>
              <p:ext uri="{D42A27DB-BD31-4B8C-83A1-F6EECF244321}">
                <p14:modId xmlns:p14="http://schemas.microsoft.com/office/powerpoint/2010/main" val="3792779609"/>
              </p:ext>
            </p:extLst>
          </p:nvPr>
        </p:nvGraphicFramePr>
        <p:xfrm>
          <a:off x="275250" y="2951152"/>
          <a:ext cx="6421799" cy="6100999"/>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600169">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100166">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100166">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100166">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100166">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100166">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207844848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CuadroTexto 13"/>
          <p:cNvSpPr txBox="1"/>
          <p:nvPr/>
        </p:nvSpPr>
        <p:spPr>
          <a:xfrm>
            <a:off x="108857" y="239486"/>
            <a:ext cx="6651172" cy="8708571"/>
          </a:xfrm>
          <a:prstGeom prst="rect">
            <a:avLst/>
          </a:prstGeom>
          <a:noFill/>
          <a:ln w="76200">
            <a:solidFill>
              <a:schemeClr val="accent2">
                <a:lumMod val="60000"/>
                <a:lumOff val="40000"/>
              </a:schemeClr>
            </a:solidFill>
          </a:ln>
        </p:spPr>
        <p:txBody>
          <a:bodyPr wrap="square" rtlCol="0">
            <a:spAutoFit/>
          </a:bodyPr>
          <a:lstStyle/>
          <a:p>
            <a:endParaRPr lang="en-US" dirty="0"/>
          </a:p>
        </p:txBody>
      </p:sp>
      <p:sp>
        <p:nvSpPr>
          <p:cNvPr id="9" name="CuadroTexto 8"/>
          <p:cNvSpPr txBox="1"/>
          <p:nvPr/>
        </p:nvSpPr>
        <p:spPr>
          <a:xfrm>
            <a:off x="545341" y="1797587"/>
            <a:ext cx="6028863" cy="7017306"/>
          </a:xfrm>
          <a:prstGeom prst="rect">
            <a:avLst/>
          </a:prstGeom>
          <a:solidFill>
            <a:schemeClr val="bg1"/>
          </a:solidFill>
        </p:spPr>
        <p:txBody>
          <a:bodyPr wrap="square" rtlCol="0">
            <a:spAutoFit/>
          </a:bodyPr>
          <a:lstStyle/>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3</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1452.-</a:t>
            </a:r>
            <a:r>
              <a:rPr lang="es-MX" sz="1600" dirty="0">
                <a:ea typeface="Adobe Heiti Std R" panose="020B0400000000000000" pitchFamily="34" charset="-128"/>
                <a:cs typeface="Arial" panose="020B0604020202020204" pitchFamily="34" charset="0"/>
              </a:rPr>
              <a:t> Nace el pintor, inventor y científico Leonardo Da Vinci.</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1921.- </a:t>
            </a:r>
            <a:r>
              <a:rPr lang="es-MX" sz="1600" dirty="0">
                <a:ea typeface="Adobe Heiti Std R" panose="020B0400000000000000" pitchFamily="34" charset="-128"/>
                <a:cs typeface="Arial" panose="020B0604020202020204" pitchFamily="34" charset="0"/>
              </a:rPr>
              <a:t> Nace en Tuxpan, Veracruz, el abogado, historiador y escritor, Jesús Reyes Heroles.</a:t>
            </a:r>
          </a:p>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7</a:t>
            </a:r>
          </a:p>
          <a:p>
            <a:r>
              <a:rPr lang="es-MX" sz="1600" b="1" dirty="0">
                <a:ea typeface="Adobe Heiti Std R" panose="020B0400000000000000" pitchFamily="34" charset="-128"/>
                <a:cs typeface="Arial" panose="020B0604020202020204" pitchFamily="34" charset="0"/>
              </a:rPr>
              <a:t>DÍA MUNDIAL DE LA SALUD.</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10</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1919</a:t>
            </a:r>
            <a:r>
              <a:rPr lang="es-MX" sz="1600" dirty="0">
                <a:ea typeface="Adobe Heiti Std R" panose="020B0400000000000000" pitchFamily="34" charset="-128"/>
                <a:cs typeface="Arial" panose="020B0604020202020204" pitchFamily="34" charset="0"/>
              </a:rPr>
              <a:t>.- Muere asesinado en la hacienda de Chinameca, Morelos, el revolucionario Emiliano Zapata, símbolo del agrarismo.</a:t>
            </a:r>
          </a:p>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11</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1861</a:t>
            </a:r>
            <a:r>
              <a:rPr lang="es-MX" sz="1600" dirty="0">
                <a:ea typeface="Adobe Heiti Std R" panose="020B0400000000000000" pitchFamily="34" charset="-128"/>
                <a:cs typeface="Arial" panose="020B0604020202020204" pitchFamily="34" charset="0"/>
              </a:rPr>
              <a:t>.- Muere víctima de tifo Francisco González Bocanegra, el autor de la letra del Himno Nacional Mexicano.</a:t>
            </a:r>
          </a:p>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17</a:t>
            </a:r>
          </a:p>
          <a:p>
            <a:r>
              <a:rPr lang="es-MX" sz="1600" b="1" dirty="0">
                <a:ea typeface="Adobe Heiti Std R" panose="020B0400000000000000" pitchFamily="34" charset="-128"/>
                <a:cs typeface="Arial" panose="020B0604020202020204" pitchFamily="34" charset="0"/>
              </a:rPr>
              <a:t>1695</a:t>
            </a:r>
            <a:r>
              <a:rPr lang="es-MX" sz="1600" dirty="0">
                <a:ea typeface="Adobe Heiti Std R" panose="020B0400000000000000" pitchFamily="34" charset="-128"/>
                <a:cs typeface="Arial" panose="020B0604020202020204" pitchFamily="34" charset="0"/>
              </a:rPr>
              <a:t>.- Muere en la ciudad de México la poetisa y escritora Sor Juana Inés de la Cruz, la "Décima Musa Mexicana".</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1902</a:t>
            </a:r>
            <a:r>
              <a:rPr lang="es-MX" sz="1600" dirty="0">
                <a:ea typeface="Adobe Heiti Std R" panose="020B0400000000000000" pitchFamily="34" charset="-128"/>
                <a:cs typeface="Arial" panose="020B0604020202020204" pitchFamily="34" charset="0"/>
              </a:rPr>
              <a:t>.- Nace en la ciudad de México Jaime Torres Bodet, escritor, diplomático, ensayista y poeta, quien fuera director general de la UNESCO de 1948 a 1952.</a:t>
            </a:r>
          </a:p>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18</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1965.-</a:t>
            </a:r>
            <a:r>
              <a:rPr lang="es-MX" sz="1600" dirty="0">
                <a:ea typeface="Adobe Heiti Std R" panose="020B0400000000000000" pitchFamily="34" charset="-128"/>
                <a:cs typeface="Arial" panose="020B0604020202020204" pitchFamily="34" charset="0"/>
              </a:rPr>
              <a:t> Muere a los 48 años de edad, Guillermo González Camarena, inventor de un sistema de televisión a colores. Es considerado uno de los precursores de la televisión y la radio en México.</a:t>
            </a:r>
            <a:br>
              <a:rPr lang="es-MX" sz="1600" dirty="0">
                <a:ea typeface="Adobe Heiti Std R" panose="020B0400000000000000" pitchFamily="34" charset="-128"/>
                <a:cs typeface="Arial" panose="020B0604020202020204" pitchFamily="34" charset="0"/>
              </a:rPr>
            </a:br>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19</a:t>
            </a:r>
            <a:r>
              <a:rPr lang="es-MX" sz="1600" dirty="0">
                <a:ea typeface="Adobe Heiti Std R" panose="020B0400000000000000" pitchFamily="34" charset="-128"/>
                <a:cs typeface="Arial" panose="020B0604020202020204" pitchFamily="34" charset="0"/>
              </a:rPr>
              <a:t/>
            </a:r>
            <a:br>
              <a:rPr lang="es-MX" sz="1600" dirty="0">
                <a:ea typeface="Adobe Heiti Std R" panose="020B0400000000000000" pitchFamily="34" charset="-128"/>
                <a:cs typeface="Arial" panose="020B0604020202020204" pitchFamily="34" charset="0"/>
              </a:rPr>
            </a:br>
            <a:r>
              <a:rPr lang="es-MX" sz="1600" b="1" dirty="0">
                <a:ea typeface="Adobe Heiti Std R" panose="020B0400000000000000" pitchFamily="34" charset="-128"/>
                <a:cs typeface="Arial" panose="020B0604020202020204" pitchFamily="34" charset="0"/>
              </a:rPr>
              <a:t>1998</a:t>
            </a:r>
            <a:r>
              <a:rPr lang="es-MX" sz="1600" dirty="0">
                <a:ea typeface="Adobe Heiti Std R" panose="020B0400000000000000" pitchFamily="34" charset="-128"/>
                <a:cs typeface="Arial" panose="020B0604020202020204" pitchFamily="34" charset="0"/>
              </a:rPr>
              <a:t>.- Muere el poeta y ensayista Octavio Paz, ganador del Premio Nobel de Literatura en 1990, a los 84 años de edad, de cáncer en los huesos.</a:t>
            </a:r>
          </a:p>
          <a:p>
            <a:r>
              <a:rPr lang="es-MX" sz="1600" b="1" dirty="0">
                <a:ln w="3175">
                  <a:solidFill>
                    <a:schemeClr val="tx1"/>
                  </a:solidFill>
                </a:ln>
                <a:solidFill>
                  <a:schemeClr val="accent1">
                    <a:lumMod val="75000"/>
                  </a:schemeClr>
                </a:solidFill>
                <a:ea typeface="Adobe Heiti Std R" panose="020B0400000000000000" pitchFamily="34" charset="-128"/>
                <a:cs typeface="Arial" panose="020B0604020202020204" pitchFamily="34" charset="0"/>
              </a:rPr>
              <a:t>Abril 30</a:t>
            </a:r>
          </a:p>
          <a:p>
            <a:r>
              <a:rPr lang="es-MX" b="1" dirty="0">
                <a:ea typeface="Adobe Heiti Std R" panose="020B0400000000000000" pitchFamily="34" charset="-128"/>
                <a:cs typeface="Arial" panose="020B0604020202020204" pitchFamily="34" charset="0"/>
              </a:rPr>
              <a:t>DÍA DEL NIÑO.</a:t>
            </a:r>
            <a:r>
              <a:rPr lang="es-MX" dirty="0">
                <a:ea typeface="Adobe Heiti Std R" panose="020B0400000000000000" pitchFamily="34" charset="-128"/>
                <a:cs typeface="Arial" panose="020B0604020202020204" pitchFamily="34" charset="0"/>
              </a:rPr>
              <a:t> </a:t>
            </a:r>
          </a:p>
        </p:txBody>
      </p:sp>
      <p:sp>
        <p:nvSpPr>
          <p:cNvPr id="11" name="CuadroTexto 10"/>
          <p:cNvSpPr txBox="1"/>
          <p:nvPr/>
        </p:nvSpPr>
        <p:spPr>
          <a:xfrm>
            <a:off x="2057849" y="1120914"/>
            <a:ext cx="25522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ABRIL</a:t>
            </a:r>
            <a:endParaRPr lang="en-US" sz="4000" dirty="0">
              <a:ln>
                <a:solidFill>
                  <a:schemeClr val="tx1">
                    <a:lumMod val="65000"/>
                    <a:lumOff val="35000"/>
                  </a:schemeClr>
                </a:solidFill>
              </a:ln>
              <a:solidFill>
                <a:schemeClr val="tx2">
                  <a:lumMod val="75000"/>
                </a:schemeClr>
              </a:solidFill>
            </a:endParaRPr>
          </a:p>
        </p:txBody>
      </p:sp>
      <p:sp>
        <p:nvSpPr>
          <p:cNvPr id="13" name="CuadroTexto 12"/>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chemeClr val="accent2">
                    <a:lumMod val="40000"/>
                    <a:lumOff val="60000"/>
                  </a:schemeClr>
                </a:solidFill>
              </a:rPr>
              <a:t>Efemérides</a:t>
            </a:r>
            <a:endParaRPr lang="en-US" sz="4400" b="1" dirty="0">
              <a:ln w="19050">
                <a:solidFill>
                  <a:schemeClr val="tx1"/>
                </a:solidFill>
              </a:ln>
              <a:solidFill>
                <a:schemeClr val="accent2">
                  <a:lumMod val="40000"/>
                  <a:lumOff val="60000"/>
                </a:schemeClr>
              </a:solidFill>
            </a:endParaRPr>
          </a:p>
        </p:txBody>
      </p:sp>
    </p:spTree>
    <p:extLst>
      <p:ext uri="{BB962C8B-B14F-4D97-AF65-F5344CB8AC3E}">
        <p14:creationId xmlns:p14="http://schemas.microsoft.com/office/powerpoint/2010/main" val="283033310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140321939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4006999851"/>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18830009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EE08BA4C-C7C1-10AA-FD6D-037D6D81C843}"/>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5940974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42010164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94396737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3913319757"/>
              </p:ext>
            </p:extLst>
          </p:nvPr>
        </p:nvGraphicFramePr>
        <p:xfrm>
          <a:off x="243207" y="333090"/>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3" name="Tabla 42">
            <a:extLst>
              <a:ext uri="{FF2B5EF4-FFF2-40B4-BE49-F238E27FC236}">
                <a16:creationId xmlns:a16="http://schemas.microsoft.com/office/drawing/2014/main" id="{0B41D704-2462-4DBE-AF01-D81B8F40B465}"/>
              </a:ext>
            </a:extLst>
          </p:cNvPr>
          <p:cNvGraphicFramePr>
            <a:graphicFrameLocks noGrp="1"/>
          </p:cNvGraphicFramePr>
          <p:nvPr>
            <p:extLst>
              <p:ext uri="{D42A27DB-BD31-4B8C-83A1-F6EECF244321}">
                <p14:modId xmlns:p14="http://schemas.microsoft.com/office/powerpoint/2010/main" val="1176004466"/>
              </p:ext>
            </p:extLst>
          </p:nvPr>
        </p:nvGraphicFramePr>
        <p:xfrm>
          <a:off x="3606475" y="348851"/>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5" name="CuadroTexto 14"/>
          <p:cNvSpPr txBox="1"/>
          <p:nvPr/>
        </p:nvSpPr>
        <p:spPr>
          <a:xfrm>
            <a:off x="243207" y="3843818"/>
            <a:ext cx="6389817" cy="4801314"/>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6" name="CuadroTexto 15"/>
          <p:cNvSpPr txBox="1"/>
          <p:nvPr/>
        </p:nvSpPr>
        <p:spPr>
          <a:xfrm>
            <a:off x="693967" y="3310682"/>
            <a:ext cx="5470065"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3" name="Imagen 2" descr="Imagen que contiene dibujo&#10;&#10;Descripción generada automáticamente">
            <a:extLst>
              <a:ext uri="{FF2B5EF4-FFF2-40B4-BE49-F238E27FC236}">
                <a16:creationId xmlns:a16="http://schemas.microsoft.com/office/drawing/2014/main" id="{6ECE5115-DF5B-1EFA-0DD0-7A28911054AE}"/>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141193" y="7385132"/>
            <a:ext cx="1570078" cy="1260000"/>
          </a:xfrm>
          <a:prstGeom prst="rect">
            <a:avLst/>
          </a:prstGeom>
        </p:spPr>
      </p:pic>
    </p:spTree>
    <p:extLst>
      <p:ext uri="{BB962C8B-B14F-4D97-AF65-F5344CB8AC3E}">
        <p14:creationId xmlns:p14="http://schemas.microsoft.com/office/powerpoint/2010/main" val="50487878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uadroTexto 8"/>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MAYO</a:t>
            </a:r>
            <a:endParaRPr lang="en-US" sz="6000" dirty="0">
              <a:ln w="28575">
                <a:solidFill>
                  <a:schemeClr val="tx1"/>
                </a:solidFill>
              </a:ln>
            </a:endParaRPr>
          </a:p>
        </p:txBody>
      </p:sp>
      <p:sp>
        <p:nvSpPr>
          <p:cNvPr id="11" name="CuadroTexto 10"/>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7</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FF067B2C-4367-3908-56D8-C1650322A834}"/>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cono&#10;&#10;Descripción generada automáticamente">
            <a:extLst>
              <a:ext uri="{FF2B5EF4-FFF2-40B4-BE49-F238E27FC236}">
                <a16:creationId xmlns:a16="http://schemas.microsoft.com/office/drawing/2014/main" id="{C1D20F33-6EC8-DBA5-1F38-DD008276EBB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20478" y="981047"/>
            <a:ext cx="1785484" cy="1800000"/>
          </a:xfrm>
          <a:prstGeom prst="rect">
            <a:avLst/>
          </a:prstGeom>
        </p:spPr>
      </p:pic>
      <p:graphicFrame>
        <p:nvGraphicFramePr>
          <p:cNvPr id="5" name="Tabla 4">
            <a:extLst>
              <a:ext uri="{FF2B5EF4-FFF2-40B4-BE49-F238E27FC236}">
                <a16:creationId xmlns:a16="http://schemas.microsoft.com/office/drawing/2014/main" id="{3F2D2A06-DD95-9B23-36EB-D026B28DBF6A}"/>
              </a:ext>
            </a:extLst>
          </p:cNvPr>
          <p:cNvGraphicFramePr>
            <a:graphicFrameLocks noGrp="1"/>
          </p:cNvGraphicFramePr>
          <p:nvPr>
            <p:extLst>
              <p:ext uri="{D42A27DB-BD31-4B8C-83A1-F6EECF244321}">
                <p14:modId xmlns:p14="http://schemas.microsoft.com/office/powerpoint/2010/main" val="3962324812"/>
              </p:ext>
            </p:extLst>
          </p:nvPr>
        </p:nvGraphicFramePr>
        <p:xfrm>
          <a:off x="275250" y="2951152"/>
          <a:ext cx="6421799" cy="6019358"/>
        </p:xfrm>
        <a:graphic>
          <a:graphicData uri="http://schemas.openxmlformats.org/drawingml/2006/table">
            <a:tbl>
              <a:tblPr firstRow="1" firstCol="1" lastRow="1" lastCol="1" bandRow="1" bandCol="1">
                <a:tableStyleId>{5940675A-B579-460E-94D1-54222C63F5DA}</a:tableStyleId>
              </a:tblPr>
              <a:tblGrid>
                <a:gridCol w="917033">
                  <a:extLst>
                    <a:ext uri="{9D8B030D-6E8A-4147-A177-3AD203B41FA5}">
                      <a16:colId xmlns:a16="http://schemas.microsoft.com/office/drawing/2014/main" val="20000"/>
                    </a:ext>
                  </a:extLst>
                </a:gridCol>
                <a:gridCol w="917033">
                  <a:extLst>
                    <a:ext uri="{9D8B030D-6E8A-4147-A177-3AD203B41FA5}">
                      <a16:colId xmlns:a16="http://schemas.microsoft.com/office/drawing/2014/main" val="20001"/>
                    </a:ext>
                  </a:extLst>
                </a:gridCol>
                <a:gridCol w="918317">
                  <a:extLst>
                    <a:ext uri="{9D8B030D-6E8A-4147-A177-3AD203B41FA5}">
                      <a16:colId xmlns:a16="http://schemas.microsoft.com/office/drawing/2014/main" val="20002"/>
                    </a:ext>
                  </a:extLst>
                </a:gridCol>
                <a:gridCol w="917033">
                  <a:extLst>
                    <a:ext uri="{9D8B030D-6E8A-4147-A177-3AD203B41FA5}">
                      <a16:colId xmlns:a16="http://schemas.microsoft.com/office/drawing/2014/main" val="20003"/>
                    </a:ext>
                  </a:extLst>
                </a:gridCol>
                <a:gridCol w="918317">
                  <a:extLst>
                    <a:ext uri="{9D8B030D-6E8A-4147-A177-3AD203B41FA5}">
                      <a16:colId xmlns:a16="http://schemas.microsoft.com/office/drawing/2014/main" val="20004"/>
                    </a:ext>
                  </a:extLst>
                </a:gridCol>
                <a:gridCol w="917033">
                  <a:extLst>
                    <a:ext uri="{9D8B030D-6E8A-4147-A177-3AD203B41FA5}">
                      <a16:colId xmlns:a16="http://schemas.microsoft.com/office/drawing/2014/main" val="20005"/>
                    </a:ext>
                  </a:extLst>
                </a:gridCol>
                <a:gridCol w="917033">
                  <a:extLst>
                    <a:ext uri="{9D8B030D-6E8A-4147-A177-3AD203B41FA5}">
                      <a16:colId xmlns:a16="http://schemas.microsoft.com/office/drawing/2014/main" val="20006"/>
                    </a:ext>
                  </a:extLst>
                </a:gridCol>
              </a:tblGrid>
              <a:tr h="592138">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AF6F3"/>
                    </a:solidFill>
                  </a:tcPr>
                </a:tc>
                <a:extLst>
                  <a:ext uri="{0D108BD9-81ED-4DB2-BD59-A6C34878D82A}">
                    <a16:rowId xmlns:a16="http://schemas.microsoft.com/office/drawing/2014/main" val="10001"/>
                  </a:ext>
                </a:extLst>
              </a:tr>
              <a:tr h="108544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8544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8544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8544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85444">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Tree>
    <p:extLst>
      <p:ext uri="{BB962C8B-B14F-4D97-AF65-F5344CB8AC3E}">
        <p14:creationId xmlns:p14="http://schemas.microsoft.com/office/powerpoint/2010/main" val="273624354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p:cNvSpPr txBox="1"/>
          <p:nvPr/>
        </p:nvSpPr>
        <p:spPr>
          <a:xfrm>
            <a:off x="108857" y="239486"/>
            <a:ext cx="6651172" cy="8708571"/>
          </a:xfrm>
          <a:prstGeom prst="rect">
            <a:avLst/>
          </a:prstGeom>
          <a:noFill/>
          <a:ln w="76200">
            <a:solidFill>
              <a:srgbClr val="FF25C6"/>
            </a:solidFill>
          </a:ln>
        </p:spPr>
        <p:txBody>
          <a:bodyPr wrap="square" rtlCol="0">
            <a:spAutoFit/>
          </a:bodyPr>
          <a:lstStyle/>
          <a:p>
            <a:endParaRPr lang="en-US" dirty="0"/>
          </a:p>
        </p:txBody>
      </p:sp>
      <p:sp>
        <p:nvSpPr>
          <p:cNvPr id="6" name="CuadroTexto 5"/>
          <p:cNvSpPr txBox="1"/>
          <p:nvPr/>
        </p:nvSpPr>
        <p:spPr>
          <a:xfrm>
            <a:off x="487680" y="1891640"/>
            <a:ext cx="6086524" cy="6555641"/>
          </a:xfrm>
          <a:prstGeom prst="rect">
            <a:avLst/>
          </a:prstGeom>
          <a:solidFill>
            <a:schemeClr val="bg1"/>
          </a:solidFill>
        </p:spPr>
        <p:txBody>
          <a:bodyPr wrap="square" rtlCol="0">
            <a:spAutoFit/>
          </a:bodyPr>
          <a:lstStyle/>
          <a:p>
            <a:r>
              <a:rPr lang="es-MX" sz="1600" dirty="0">
                <a:latin typeface="Austie Bost Chunky Description" panose="02000506000000020003" pitchFamily="2" charset="0"/>
              </a:rPr>
              <a:t/>
            </a:r>
            <a:br>
              <a:rPr lang="es-MX" sz="1600" dirty="0">
                <a:latin typeface="Austie Bost Chunky Description" panose="02000506000000020003" pitchFamily="2" charset="0"/>
              </a:rPr>
            </a:br>
            <a:r>
              <a:rPr lang="es-MX" sz="1600" b="1" dirty="0">
                <a:ln w="3175">
                  <a:solidFill>
                    <a:schemeClr val="tx1"/>
                  </a:solidFill>
                </a:ln>
                <a:solidFill>
                  <a:schemeClr val="accent1">
                    <a:lumMod val="75000"/>
                  </a:schemeClr>
                </a:solidFill>
                <a:ea typeface="Adobe Heiti Std R" panose="020B0400000000000000" pitchFamily="34" charset="-128"/>
              </a:rPr>
              <a:t>Mayo 1</a:t>
            </a:r>
          </a:p>
          <a:p>
            <a:r>
              <a:rPr lang="es-MX" sz="1600" b="1" dirty="0">
                <a:ea typeface="Adobe Heiti Std R" panose="020B0400000000000000" pitchFamily="34" charset="-128"/>
              </a:rPr>
              <a:t>DÍA DEL TRABAJO.</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Mayo 5</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1862.-</a:t>
            </a:r>
            <a:r>
              <a:rPr lang="es-MX" sz="1600" dirty="0">
                <a:ea typeface="Adobe Heiti Std R" panose="020B0400000000000000" pitchFamily="34" charset="-128"/>
              </a:rPr>
              <a:t> Las fuerzas republicanas al mando del general Ignacio Zaragoza derrotan en la Batalla de Puebla al ejército francés.</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Mayo 7</a:t>
            </a:r>
          </a:p>
          <a:p>
            <a:r>
              <a:rPr lang="es-MX" sz="1600" b="1" dirty="0">
                <a:ea typeface="Adobe Heiti Std R" panose="020B0400000000000000" pitchFamily="34" charset="-128"/>
              </a:rPr>
              <a:t>1780.-</a:t>
            </a:r>
            <a:r>
              <a:rPr lang="es-MX" sz="1600" dirty="0">
                <a:ea typeface="Adobe Heiti Std R" panose="020B0400000000000000" pitchFamily="34" charset="-128"/>
              </a:rPr>
              <a:t> Nace Ignacio Aldama, caudillo de la independencia de México, en San Miguel, Guanajuato.</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Mayo 8</a:t>
            </a:r>
          </a:p>
          <a:p>
            <a:r>
              <a:rPr lang="es-MX" sz="1600" b="1" dirty="0">
                <a:ea typeface="Adobe Heiti Std R" panose="020B0400000000000000" pitchFamily="34" charset="-128"/>
              </a:rPr>
              <a:t>1753.-</a:t>
            </a:r>
            <a:r>
              <a:rPr lang="es-MX" sz="1600" dirty="0">
                <a:ea typeface="Adobe Heiti Std R" panose="020B0400000000000000" pitchFamily="34" charset="-128"/>
              </a:rPr>
              <a:t> Nace don Miguel Hidalgo y Costilla, precursor de la Independencia y Padre de la Patria, en la hacienda de San Diego de </a:t>
            </a:r>
            <a:r>
              <a:rPr lang="es-MX" sz="1600" dirty="0" err="1">
                <a:ea typeface="Adobe Heiti Std R" panose="020B0400000000000000" pitchFamily="34" charset="-128"/>
              </a:rPr>
              <a:t>Corralejo</a:t>
            </a:r>
            <a:r>
              <a:rPr lang="es-MX" sz="1600" dirty="0">
                <a:ea typeface="Adobe Heiti Std R" panose="020B0400000000000000" pitchFamily="34" charset="-128"/>
              </a:rPr>
              <a:t> en Pénjamo, Guanajuato.</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Mayo 10</a:t>
            </a:r>
          </a:p>
          <a:p>
            <a:r>
              <a:rPr lang="es-MX" sz="1600" b="1" dirty="0">
                <a:ea typeface="Adobe Heiti Std R" panose="020B0400000000000000" pitchFamily="34" charset="-128"/>
              </a:rPr>
              <a:t>DÍA DE LA MADRE.</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Mayo 11</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1867.-</a:t>
            </a:r>
            <a:r>
              <a:rPr lang="es-MX" sz="1600" dirty="0">
                <a:ea typeface="Adobe Heiti Std R" panose="020B0400000000000000" pitchFamily="34" charset="-128"/>
              </a:rPr>
              <a:t> Benito Juárez es declarado "Benemérito de las Américas" por el congreso de República Dominicana.</a:t>
            </a:r>
          </a:p>
          <a:p>
            <a:r>
              <a:rPr lang="es-MX" sz="1600" b="1" dirty="0">
                <a:ln w="3175">
                  <a:solidFill>
                    <a:schemeClr val="tx1"/>
                  </a:solidFill>
                </a:ln>
                <a:solidFill>
                  <a:schemeClr val="accent1">
                    <a:lumMod val="75000"/>
                  </a:schemeClr>
                </a:solidFill>
                <a:ea typeface="Adobe Heiti Std R" panose="020B0400000000000000" pitchFamily="34" charset="-128"/>
              </a:rPr>
              <a:t>Mayo 15</a:t>
            </a:r>
          </a:p>
          <a:p>
            <a:r>
              <a:rPr lang="es-MX" sz="1600" b="1" dirty="0">
                <a:ea typeface="Adobe Heiti Std R" panose="020B0400000000000000" pitchFamily="34" charset="-128"/>
              </a:rPr>
              <a:t>DÍA DEL MAESTRO.</a:t>
            </a:r>
            <a:endParaRPr lang="es-MX" sz="1600" dirty="0">
              <a:ea typeface="Adobe Heiti Std R" panose="020B0400000000000000" pitchFamily="34" charset="-128"/>
            </a:endParaRPr>
          </a:p>
          <a:p>
            <a:r>
              <a:rPr lang="es-MX" sz="1600" b="1" dirty="0">
                <a:ln w="3175">
                  <a:solidFill>
                    <a:schemeClr val="tx1"/>
                  </a:solidFill>
                </a:ln>
                <a:solidFill>
                  <a:schemeClr val="accent1">
                    <a:lumMod val="75000"/>
                  </a:schemeClr>
                </a:solidFill>
                <a:ea typeface="Adobe Heiti Std R" panose="020B0400000000000000" pitchFamily="34" charset="-128"/>
              </a:rPr>
              <a:t>Mayo 23</a:t>
            </a:r>
          </a:p>
          <a:p>
            <a:r>
              <a:rPr lang="es-MX" sz="1600" b="1" dirty="0">
                <a:ea typeface="Adobe Heiti Std R" panose="020B0400000000000000" pitchFamily="34" charset="-128"/>
              </a:rPr>
              <a:t>DÍA MUNDIAL DE LOS MEDIOS DE COMUNICACIÓN SOCIAL.</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DÍA DEL ESTUDIANTE</a:t>
            </a:r>
            <a:endParaRPr lang="es-MX" sz="1600" dirty="0">
              <a:ea typeface="Adobe Heiti Std R" panose="020B0400000000000000" pitchFamily="34" charset="-128"/>
            </a:endParaRPr>
          </a:p>
          <a:p>
            <a:r>
              <a:rPr lang="es-MX" sz="1600" b="1" dirty="0">
                <a:ln w="3175">
                  <a:solidFill>
                    <a:schemeClr val="tx1"/>
                  </a:solidFill>
                </a:ln>
                <a:solidFill>
                  <a:schemeClr val="accent1">
                    <a:lumMod val="75000"/>
                  </a:schemeClr>
                </a:solidFill>
                <a:ea typeface="Adobe Heiti Std R" panose="020B0400000000000000" pitchFamily="34" charset="-128"/>
              </a:rPr>
              <a:t>Mayo 24</a:t>
            </a:r>
          </a:p>
          <a:p>
            <a:r>
              <a:rPr lang="es-MX" sz="1600" b="1" dirty="0">
                <a:ea typeface="Adobe Heiti Std R" panose="020B0400000000000000" pitchFamily="34" charset="-128"/>
              </a:rPr>
              <a:t>1919.-</a:t>
            </a:r>
            <a:r>
              <a:rPr lang="es-MX" sz="1600" dirty="0">
                <a:ea typeface="Adobe Heiti Std R" panose="020B0400000000000000" pitchFamily="34" charset="-128"/>
              </a:rPr>
              <a:t> Muere el poeta, diplomático </a:t>
            </a:r>
            <a:r>
              <a:rPr lang="es-MX" dirty="0">
                <a:ea typeface="Adobe Heiti Std R" panose="020B0400000000000000" pitchFamily="34" charset="-128"/>
              </a:rPr>
              <a:t>y prosista, Amado Nervo, en Montevideo, Uruguay.</a:t>
            </a:r>
            <a:endParaRPr lang="es-MX" dirty="0">
              <a:latin typeface="Austie Bost Chunky Description" panose="02000506000000020003" pitchFamily="2" charset="0"/>
              <a:ea typeface="Adobe Heiti Std R" panose="020B0400000000000000" pitchFamily="34" charset="-128"/>
            </a:endParaRPr>
          </a:p>
        </p:txBody>
      </p:sp>
      <p:sp>
        <p:nvSpPr>
          <p:cNvPr id="15" name="CuadroTexto 14"/>
          <p:cNvSpPr txBox="1"/>
          <p:nvPr/>
        </p:nvSpPr>
        <p:spPr>
          <a:xfrm>
            <a:off x="2057849" y="1259954"/>
            <a:ext cx="26157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MAYO</a:t>
            </a:r>
            <a:endParaRPr lang="en-US" sz="4000" dirty="0">
              <a:ln>
                <a:solidFill>
                  <a:schemeClr val="tx1">
                    <a:lumMod val="65000"/>
                    <a:lumOff val="35000"/>
                  </a:schemeClr>
                </a:solidFill>
              </a:ln>
              <a:solidFill>
                <a:schemeClr val="tx2">
                  <a:lumMod val="75000"/>
                </a:schemeClr>
              </a:solidFill>
            </a:endParaRPr>
          </a:p>
        </p:txBody>
      </p:sp>
      <p:sp>
        <p:nvSpPr>
          <p:cNvPr id="12" name="CuadroTexto 11"/>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FFAFEA"/>
                </a:solidFill>
              </a:rPr>
              <a:t>Efemérides</a:t>
            </a:r>
            <a:endParaRPr lang="en-US" sz="4400" b="1" dirty="0">
              <a:ln w="19050">
                <a:solidFill>
                  <a:schemeClr val="tx1"/>
                </a:solidFill>
              </a:ln>
              <a:solidFill>
                <a:srgbClr val="FFAFEA"/>
              </a:solidFill>
            </a:endParaRPr>
          </a:p>
        </p:txBody>
      </p:sp>
    </p:spTree>
    <p:extLst>
      <p:ext uri="{BB962C8B-B14F-4D97-AF65-F5344CB8AC3E}">
        <p14:creationId xmlns:p14="http://schemas.microsoft.com/office/powerpoint/2010/main" val="221334561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3236821831"/>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3255016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17343077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9572516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1743256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601979" y="426832"/>
            <a:ext cx="4710069" cy="584775"/>
          </a:xfrm>
          <a:prstGeom prst="rect">
            <a:avLst/>
          </a:prstGeom>
          <a:solidFill>
            <a:schemeClr val="bg1"/>
          </a:solidFill>
          <a:ln w="76200">
            <a:solidFill>
              <a:srgbClr val="36F298"/>
            </a:solidFill>
            <a:prstDash val="solid"/>
          </a:ln>
        </p:spPr>
        <p:style>
          <a:lnRef idx="2">
            <a:schemeClr val="accent4"/>
          </a:lnRef>
          <a:fillRef idx="1">
            <a:schemeClr val="lt1"/>
          </a:fillRef>
          <a:effectRef idx="0">
            <a:schemeClr val="accent4"/>
          </a:effectRef>
          <a:fontRef idx="minor">
            <a:schemeClr val="dk1"/>
          </a:fontRef>
        </p:style>
        <p:txBody>
          <a:bodyPr wrap="square" rtlCol="0">
            <a:spAutoFit/>
          </a:bodyPr>
          <a:lstStyle/>
          <a:p>
            <a:pPr algn="ctr"/>
            <a:r>
              <a:rPr lang="es-ES" sz="3200" b="1" dirty="0">
                <a:ln w="12700">
                  <a:solidFill>
                    <a:schemeClr val="tx1"/>
                  </a:solidFill>
                </a:ln>
                <a:solidFill>
                  <a:schemeClr val="accent5">
                    <a:lumMod val="50000"/>
                  </a:schemeClr>
                </a:solidFill>
              </a:rPr>
              <a:t>DATOS PERSONALES</a:t>
            </a:r>
            <a:endParaRPr lang="en-US" sz="3200" b="1" dirty="0">
              <a:ln w="12700">
                <a:solidFill>
                  <a:schemeClr val="tx1"/>
                </a:solidFill>
              </a:ln>
              <a:solidFill>
                <a:schemeClr val="accent5">
                  <a:lumMod val="50000"/>
                </a:schemeClr>
              </a:solidFill>
            </a:endParaRPr>
          </a:p>
        </p:txBody>
      </p:sp>
      <p:sp>
        <p:nvSpPr>
          <p:cNvPr id="9" name="Rectángulo 8"/>
          <p:cNvSpPr/>
          <p:nvPr/>
        </p:nvSpPr>
        <p:spPr>
          <a:xfrm>
            <a:off x="190500" y="1344838"/>
            <a:ext cx="6476999" cy="7392762"/>
          </a:xfrm>
          <a:prstGeom prst="rect">
            <a:avLst/>
          </a:prstGeom>
          <a:ln w="76200">
            <a:solidFill>
              <a:srgbClr val="36F298"/>
            </a:solidFill>
          </a:ln>
        </p:spPr>
        <p:style>
          <a:lnRef idx="2">
            <a:schemeClr val="dk1"/>
          </a:lnRef>
          <a:fillRef idx="1">
            <a:schemeClr val="lt1"/>
          </a:fillRef>
          <a:effectRef idx="0">
            <a:schemeClr val="dk1"/>
          </a:effectRef>
          <a:fontRef idx="minor">
            <a:schemeClr val="dk1"/>
          </a:fontRef>
        </p:style>
        <p:txBody>
          <a:bodyPr wrap="square">
            <a:spAutoFit/>
          </a:bodyPr>
          <a:lstStyle/>
          <a:p>
            <a:r>
              <a:rPr lang="es-MX" sz="2400" dirty="0">
                <a:latin typeface="Segoe UI Semibold" panose="020B0702040204020203" pitchFamily="34" charset="0"/>
                <a:cs typeface="Segoe UI Semibold" panose="020B0702040204020203" pitchFamily="34" charset="0"/>
              </a:rPr>
              <a:t>Nombre: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RFC: </a:t>
            </a:r>
            <a:r>
              <a:rPr lang="es-MX" sz="2400" dirty="0">
                <a:ln w="63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CURP: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Dirección: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Teléfono: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Correo: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a:p>
            <a:endParaRPr lang="es-MX" sz="2400" dirty="0">
              <a:latin typeface="Segoe UI Semibold" panose="020B0702040204020203" pitchFamily="34" charset="0"/>
              <a:cs typeface="Segoe UI Semibold" panose="020B0702040204020203" pitchFamily="34" charset="0"/>
            </a:endParaRPr>
          </a:p>
          <a:p>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Escuela: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_______________________________________</a:t>
            </a:r>
          </a:p>
          <a:p>
            <a:r>
              <a:rPr lang="es-MX" sz="2400" dirty="0">
                <a:latin typeface="Segoe UI Semibold" panose="020B0702040204020203" pitchFamily="34" charset="0"/>
                <a:cs typeface="Segoe UI Semibold" panose="020B0702040204020203" pitchFamily="34" charset="0"/>
              </a:rPr>
              <a:t>Domicilio: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Teléfono: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C. Postal: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a:t>
            </a:r>
          </a:p>
          <a:p>
            <a:r>
              <a:rPr lang="es-MX" sz="2400" dirty="0">
                <a:latin typeface="Segoe UI Semibold" panose="020B0702040204020203" pitchFamily="34" charset="0"/>
                <a:cs typeface="Segoe UI Semibold" panose="020B0702040204020203" pitchFamily="34" charset="0"/>
              </a:rPr>
              <a:t>C.C. T.: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_________________________________________</a:t>
            </a:r>
          </a:p>
          <a:p>
            <a:endPar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endParaRPr>
          </a:p>
          <a:p>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cs typeface="Segoe UI Semibold" panose="020B0702040204020203" pitchFamily="34" charset="0"/>
              </a:rPr>
              <a:t>Director (a):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a:t>
            </a:r>
            <a:endParaRPr lang="es-MX" sz="2400" dirty="0">
              <a:latin typeface="Segoe UI Semibold" panose="020B0702040204020203" pitchFamily="34" charset="0"/>
              <a:cs typeface="Segoe UI Semibold" panose="020B0702040204020203" pitchFamily="34" charset="0"/>
            </a:endParaRPr>
          </a:p>
          <a:p>
            <a:r>
              <a:rPr lang="es-MX" sz="2400" dirty="0">
                <a:latin typeface="Segoe UI Semibold" panose="020B0702040204020203" pitchFamily="34" charset="0"/>
                <a:ea typeface="Adobe Gothic Std B" panose="020B0800000000000000" pitchFamily="34" charset="-128"/>
                <a:cs typeface="Segoe UI Semibold" panose="020B0702040204020203" pitchFamily="34" charset="0"/>
              </a:rPr>
              <a:t>Supervisor: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____________________________________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a:p>
            <a:r>
              <a:rPr lang="es-MX" sz="2400" dirty="0">
                <a:latin typeface="Segoe UI Semibold" panose="020B0702040204020203" pitchFamily="34" charset="0"/>
                <a:ea typeface="Adobe Gothic Std B" panose="020B0800000000000000" pitchFamily="34" charset="-128"/>
                <a:cs typeface="Segoe UI Semibold" panose="020B0702040204020203" pitchFamily="34" charset="0"/>
              </a:rPr>
              <a:t>Zona escolar: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a:p>
            <a:r>
              <a:rPr lang="es-MX" sz="2400" dirty="0">
                <a:latin typeface="Segoe UI Semibold" panose="020B0702040204020203" pitchFamily="34" charset="0"/>
                <a:ea typeface="Adobe Gothic Std B" panose="020B0800000000000000" pitchFamily="34" charset="-128"/>
                <a:cs typeface="Segoe UI Semibold" panose="020B0702040204020203" pitchFamily="34" charset="0"/>
              </a:rPr>
              <a:t>Sector: </a:t>
            </a:r>
            <a:r>
              <a:rPr lang="es-MX" sz="2400" dirty="0">
                <a:ln w="19050">
                  <a:solidFill>
                    <a:schemeClr val="tx1"/>
                  </a:solidFill>
                </a:ln>
                <a:latin typeface="Segoe UI Semibold" panose="020B0702040204020203" pitchFamily="34" charset="0"/>
                <a:ea typeface="Adobe Gothic Std B" panose="020B0800000000000000" pitchFamily="34" charset="-128"/>
                <a:cs typeface="Segoe UI Semibold" panose="020B0702040204020203" pitchFamily="34" charset="0"/>
              </a:rPr>
              <a:t>_______</a:t>
            </a:r>
            <a:endParaRPr lang="es-MX" sz="2400" dirty="0">
              <a:latin typeface="Segoe UI Semibold" panose="020B0702040204020203" pitchFamily="34" charset="0"/>
              <a:ea typeface="Adobe Gothic Std B" panose="020B0800000000000000" pitchFamily="34" charset="-128"/>
              <a:cs typeface="Segoe UI Semibold" panose="020B0702040204020203" pitchFamily="34" charset="0"/>
            </a:endParaRPr>
          </a:p>
        </p:txBody>
      </p:sp>
      <p:pic>
        <p:nvPicPr>
          <p:cNvPr id="10" name="Imagen 9" descr="Un dibujo animado con letras&#10;&#10;Descripción generada automáticamente con confianza media">
            <a:extLst>
              <a:ext uri="{FF2B5EF4-FFF2-40B4-BE49-F238E27FC236}">
                <a16:creationId xmlns:a16="http://schemas.microsoft.com/office/drawing/2014/main" id="{4E5A5650-BB87-B508-0DB0-491F8A46F53A}"/>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78606" y="146304"/>
            <a:ext cx="752582" cy="1188000"/>
          </a:xfrm>
          <a:prstGeom prst="rect">
            <a:avLst/>
          </a:prstGeom>
        </p:spPr>
      </p:pic>
    </p:spTree>
    <p:extLst>
      <p:ext uri="{BB962C8B-B14F-4D97-AF65-F5344CB8AC3E}">
        <p14:creationId xmlns:p14="http://schemas.microsoft.com/office/powerpoint/2010/main" val="372817675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FCBB9CCC-98A5-B6A6-ED39-C8D1E553CEAC}"/>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223960477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extLst>
              <p:ext uri="{D42A27DB-BD31-4B8C-83A1-F6EECF244321}">
                <p14:modId xmlns:p14="http://schemas.microsoft.com/office/powerpoint/2010/main" val="2767419105"/>
              </p:ext>
            </p:extLst>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1575909681"/>
              </p:ext>
            </p:extLst>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0" name="CuadroTexto 9"/>
          <p:cNvSpPr txBox="1"/>
          <p:nvPr/>
        </p:nvSpPr>
        <p:spPr>
          <a:xfrm>
            <a:off x="242427" y="5461000"/>
            <a:ext cx="6389817" cy="3416320"/>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4" name="CuadroTexto 13"/>
          <p:cNvSpPr txBox="1"/>
          <p:nvPr/>
        </p:nvSpPr>
        <p:spPr>
          <a:xfrm>
            <a:off x="823404" y="5009654"/>
            <a:ext cx="5227862"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graphicFrame>
        <p:nvGraphicFramePr>
          <p:cNvPr id="7" name="Tabla 6">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3073167899"/>
              </p:ext>
            </p:extLst>
          </p:nvPr>
        </p:nvGraphicFramePr>
        <p:xfrm>
          <a:off x="242426" y="3358027"/>
          <a:ext cx="6389817" cy="1280160"/>
        </p:xfrm>
        <a:graphic>
          <a:graphicData uri="http://schemas.openxmlformats.org/drawingml/2006/table">
            <a:tbl>
              <a:tblPr firstRow="1" bandRow="1">
                <a:tableStyleId>{5940675A-B579-460E-94D1-54222C63F5DA}</a:tableStyleId>
              </a:tblPr>
              <a:tblGrid>
                <a:gridCol w="6389817">
                  <a:extLst>
                    <a:ext uri="{9D8B030D-6E8A-4147-A177-3AD203B41FA5}">
                      <a16:colId xmlns:a16="http://schemas.microsoft.com/office/drawing/2014/main" val="1583602086"/>
                    </a:ext>
                  </a:extLst>
                </a:gridCol>
              </a:tblGrid>
              <a:tr h="147480">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799793">
                <a:tc>
                  <a:txBody>
                    <a:bodyPr/>
                    <a:lstStyle/>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pic>
        <p:nvPicPr>
          <p:cNvPr id="3" name="Imagen 2" descr="Icono&#10;&#10;Descripción generada automáticamente">
            <a:extLst>
              <a:ext uri="{FF2B5EF4-FFF2-40B4-BE49-F238E27FC236}">
                <a16:creationId xmlns:a16="http://schemas.microsoft.com/office/drawing/2014/main" id="{0B757B18-927D-5495-017C-4603B6DA7B1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17618" y="7592936"/>
            <a:ext cx="1249839" cy="1260000"/>
          </a:xfrm>
          <a:prstGeom prst="rect">
            <a:avLst/>
          </a:prstGeom>
        </p:spPr>
      </p:pic>
    </p:spTree>
    <p:extLst>
      <p:ext uri="{BB962C8B-B14F-4D97-AF65-F5344CB8AC3E}">
        <p14:creationId xmlns:p14="http://schemas.microsoft.com/office/powerpoint/2010/main" val="42016897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la 16"/>
          <p:cNvGraphicFramePr>
            <a:graphicFrameLocks noGrp="1"/>
          </p:cNvGraphicFramePr>
          <p:nvPr>
            <p:extLst>
              <p:ext uri="{D42A27DB-BD31-4B8C-83A1-F6EECF244321}">
                <p14:modId xmlns:p14="http://schemas.microsoft.com/office/powerpoint/2010/main" val="314971043"/>
              </p:ext>
            </p:extLst>
          </p:nvPr>
        </p:nvGraphicFramePr>
        <p:xfrm>
          <a:off x="306526" y="2830036"/>
          <a:ext cx="6189524" cy="5993926"/>
        </p:xfrm>
        <a:graphic>
          <a:graphicData uri="http://schemas.openxmlformats.org/drawingml/2006/table">
            <a:tbl>
              <a:tblPr firstRow="1" firstCol="1" lastRow="1" lastCol="1" bandRow="1" bandCol="1">
                <a:tableStyleId>{5940675A-B579-460E-94D1-54222C63F5DA}</a:tableStyleId>
              </a:tblPr>
              <a:tblGrid>
                <a:gridCol w="883864">
                  <a:extLst>
                    <a:ext uri="{9D8B030D-6E8A-4147-A177-3AD203B41FA5}">
                      <a16:colId xmlns:a16="http://schemas.microsoft.com/office/drawing/2014/main" val="20000"/>
                    </a:ext>
                  </a:extLst>
                </a:gridCol>
                <a:gridCol w="883864">
                  <a:extLst>
                    <a:ext uri="{9D8B030D-6E8A-4147-A177-3AD203B41FA5}">
                      <a16:colId xmlns:a16="http://schemas.microsoft.com/office/drawing/2014/main" val="20001"/>
                    </a:ext>
                  </a:extLst>
                </a:gridCol>
                <a:gridCol w="885102">
                  <a:extLst>
                    <a:ext uri="{9D8B030D-6E8A-4147-A177-3AD203B41FA5}">
                      <a16:colId xmlns:a16="http://schemas.microsoft.com/office/drawing/2014/main" val="20002"/>
                    </a:ext>
                  </a:extLst>
                </a:gridCol>
                <a:gridCol w="883864">
                  <a:extLst>
                    <a:ext uri="{9D8B030D-6E8A-4147-A177-3AD203B41FA5}">
                      <a16:colId xmlns:a16="http://schemas.microsoft.com/office/drawing/2014/main" val="20003"/>
                    </a:ext>
                  </a:extLst>
                </a:gridCol>
                <a:gridCol w="885102">
                  <a:extLst>
                    <a:ext uri="{9D8B030D-6E8A-4147-A177-3AD203B41FA5}">
                      <a16:colId xmlns:a16="http://schemas.microsoft.com/office/drawing/2014/main" val="20004"/>
                    </a:ext>
                  </a:extLst>
                </a:gridCol>
                <a:gridCol w="883864">
                  <a:extLst>
                    <a:ext uri="{9D8B030D-6E8A-4147-A177-3AD203B41FA5}">
                      <a16:colId xmlns:a16="http://schemas.microsoft.com/office/drawing/2014/main" val="20005"/>
                    </a:ext>
                  </a:extLst>
                </a:gridCol>
                <a:gridCol w="883864">
                  <a:extLst>
                    <a:ext uri="{9D8B030D-6E8A-4147-A177-3AD203B41FA5}">
                      <a16:colId xmlns:a16="http://schemas.microsoft.com/office/drawing/2014/main" val="20006"/>
                    </a:ext>
                  </a:extLst>
                </a:gridCol>
              </a:tblGrid>
              <a:tr h="663991">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D0DCF0"/>
                    </a:solidFill>
                  </a:tcPr>
                </a:tc>
                <a:extLst>
                  <a:ext uri="{0D108BD9-81ED-4DB2-BD59-A6C34878D82A}">
                    <a16:rowId xmlns:a16="http://schemas.microsoft.com/office/drawing/2014/main" val="10001"/>
                  </a:ext>
                </a:extLst>
              </a:tr>
              <a:tr h="1065987">
                <a:tc>
                  <a:txBody>
                    <a:bodyPr/>
                    <a:lstStyle/>
                    <a:p>
                      <a:pPr marL="0" marR="0" indent="0" algn="l" defTabSz="914400" rtl="0" eaLnBrk="1" fontAlgn="auto" latinLnBrk="0" hangingPunct="1">
                        <a:lnSpc>
                          <a:spcPct val="107000"/>
                        </a:lnSpc>
                        <a:spcBef>
                          <a:spcPts val="0"/>
                        </a:spcBef>
                        <a:spcAft>
                          <a:spcPts val="200"/>
                        </a:spcAft>
                        <a:buClrTx/>
                        <a:buSzTx/>
                        <a:buFontTx/>
                        <a:buNone/>
                        <a:tabLst/>
                        <a:defRPr/>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65987">
                <a:tc>
                  <a:txBody>
                    <a:bodyPr/>
                    <a:lstStyle/>
                    <a:p>
                      <a:r>
                        <a:rPr lang="es-MX" sz="1400" baseline="0" dirty="0">
                          <a:solidFill>
                            <a:schemeClr val="tx1"/>
                          </a:solidFill>
                          <a:effectLst/>
                          <a:latin typeface="Chinacat" panose="00000400000000000000" pitchFamily="2" charset="0"/>
                          <a:cs typeface="Times New Roman" panose="02020603050405020304" pitchFamily="18" charset="0"/>
                        </a:rPr>
                        <a:t> </a:t>
                      </a:r>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65987">
                <a:tc>
                  <a:txBody>
                    <a:bodyPr/>
                    <a:lstStyle/>
                    <a:p>
                      <a:r>
                        <a:rPr lang="es-ES" dirty="0"/>
                        <a:t> </a:t>
                      </a:r>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65987">
                <a:tc>
                  <a:txBody>
                    <a:bodyPr/>
                    <a:lstStyle/>
                    <a:p>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65987">
                <a:tc>
                  <a:txBody>
                    <a:bodyPr/>
                    <a:lstStyle/>
                    <a:p>
                      <a:r>
                        <a:rPr lang="es-ES" sz="1500" dirty="0"/>
                        <a:t> </a:t>
                      </a: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ES" sz="1500" dirty="0"/>
                        <a:t> </a:t>
                      </a:r>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ES" sz="1500" dirty="0"/>
                        <a:t> </a:t>
                      </a:r>
                      <a:endParaRPr lang="en-US" sz="1500"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endParaRPr lang="en-US" dirty="0"/>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
        <p:nvSpPr>
          <p:cNvPr id="9" name="CuadroTexto 8"/>
          <p:cNvSpPr txBox="1"/>
          <p:nvPr/>
        </p:nvSpPr>
        <p:spPr>
          <a:xfrm>
            <a:off x="2" y="1094069"/>
            <a:ext cx="4940300" cy="1015663"/>
          </a:xfrm>
          <a:prstGeom prst="rect">
            <a:avLst/>
          </a:prstGeom>
          <a:noFill/>
        </p:spPr>
        <p:txBody>
          <a:bodyPr wrap="square" rtlCol="0">
            <a:spAutoFit/>
          </a:bodyPr>
          <a:lstStyle/>
          <a:p>
            <a:pPr algn="ctr"/>
            <a:r>
              <a:rPr lang="es-ES" sz="6000" dirty="0">
                <a:ln w="28575">
                  <a:solidFill>
                    <a:schemeClr val="tx1"/>
                  </a:solidFill>
                </a:ln>
              </a:rPr>
              <a:t>JUNIO</a:t>
            </a:r>
            <a:endParaRPr lang="en-US" sz="6000" dirty="0">
              <a:ln w="28575">
                <a:solidFill>
                  <a:schemeClr val="tx1"/>
                </a:solidFill>
              </a:ln>
            </a:endParaRPr>
          </a:p>
        </p:txBody>
      </p:sp>
      <p:sp>
        <p:nvSpPr>
          <p:cNvPr id="11" name="CuadroTexto 10"/>
          <p:cNvSpPr txBox="1"/>
          <p:nvPr/>
        </p:nvSpPr>
        <p:spPr>
          <a:xfrm>
            <a:off x="1578489" y="1846238"/>
            <a:ext cx="1783327" cy="1015663"/>
          </a:xfrm>
          <a:prstGeom prst="rect">
            <a:avLst/>
          </a:prstGeom>
          <a:noFill/>
        </p:spPr>
        <p:txBody>
          <a:bodyPr wrap="square" rtlCol="0">
            <a:spAutoFit/>
          </a:bodyPr>
          <a:lstStyle/>
          <a:p>
            <a:pPr algn="ctr"/>
            <a:r>
              <a:rPr lang="es-ES" sz="6000" b="1" dirty="0"/>
              <a:t>202</a:t>
            </a:r>
            <a:r>
              <a:rPr lang="es-MX" sz="6000" b="1" dirty="0"/>
              <a:t>6</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409F78F4-7530-E7B9-0DE7-C1BB729AAA7D}"/>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Diagrama&#10;&#10;Descripción generada automáticamente con confianza media">
            <a:extLst>
              <a:ext uri="{FF2B5EF4-FFF2-40B4-BE49-F238E27FC236}">
                <a16:creationId xmlns:a16="http://schemas.microsoft.com/office/drawing/2014/main" id="{2BF895FA-1E28-51BB-FA80-8B4AE259D58B}"/>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196826" y="935642"/>
            <a:ext cx="2100000" cy="1800000"/>
          </a:xfrm>
          <a:prstGeom prst="rect">
            <a:avLst/>
          </a:prstGeom>
        </p:spPr>
      </p:pic>
    </p:spTree>
    <p:extLst>
      <p:ext uri="{BB962C8B-B14F-4D97-AF65-F5344CB8AC3E}">
        <p14:creationId xmlns:p14="http://schemas.microsoft.com/office/powerpoint/2010/main" val="263290545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86985304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84198910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262635517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95769992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699768" y="2509390"/>
            <a:ext cx="5713731" cy="5355312"/>
          </a:xfrm>
          <a:prstGeom prst="rect">
            <a:avLst/>
          </a:prstGeom>
          <a:solidFill>
            <a:schemeClr val="bg1"/>
          </a:solidFill>
        </p:spPr>
        <p:txBody>
          <a:bodyPr wrap="square" rtlCol="0">
            <a:spAutoFit/>
          </a:bodyPr>
          <a:lstStyle/>
          <a:p>
            <a:r>
              <a:rPr lang="es-MX" b="1" dirty="0">
                <a:ln w="3175">
                  <a:solidFill>
                    <a:schemeClr val="tx1"/>
                  </a:solidFill>
                </a:ln>
                <a:solidFill>
                  <a:srgbClr val="00B0F0"/>
                </a:solidFill>
                <a:ea typeface="Adobe Heiti Std R" panose="020B0400000000000000" pitchFamily="34" charset="-128"/>
              </a:rPr>
              <a:t>Junio 1</a:t>
            </a:r>
          </a:p>
          <a:p>
            <a:r>
              <a:rPr lang="es-MX" b="1" dirty="0">
                <a:ea typeface="Adobe Heiti Std R" panose="020B0400000000000000" pitchFamily="34" charset="-128"/>
              </a:rPr>
              <a:t>DÍA DE LA MARINA NACIONAL.</a:t>
            </a:r>
            <a:r>
              <a:rPr lang="es-MX" dirty="0">
                <a:ea typeface="Adobe Heiti Std R" panose="020B0400000000000000" pitchFamily="34" charset="-128"/>
              </a:rPr>
              <a:t/>
            </a:r>
            <a:br>
              <a:rPr lang="es-MX" dirty="0">
                <a:ea typeface="Adobe Heiti Std R" panose="020B0400000000000000" pitchFamily="34" charset="-128"/>
              </a:rPr>
            </a:br>
            <a:r>
              <a:rPr lang="es-MX" b="1" dirty="0">
                <a:ea typeface="Adobe Heiti Std R" panose="020B0400000000000000" pitchFamily="34" charset="-128"/>
              </a:rPr>
              <a:t>1906.-</a:t>
            </a:r>
            <a:r>
              <a:rPr lang="es-MX" dirty="0">
                <a:ea typeface="Adobe Heiti Std R" panose="020B0400000000000000" pitchFamily="34" charset="-128"/>
              </a:rPr>
              <a:t> Estalla la huelga de los mineros en Cananea, Sonora.</a:t>
            </a:r>
            <a:br>
              <a:rPr lang="es-MX" dirty="0">
                <a:ea typeface="Adobe Heiti Std R" panose="020B0400000000000000" pitchFamily="34" charset="-128"/>
              </a:rPr>
            </a:br>
            <a:endParaRPr lang="es-MX" dirty="0">
              <a:ea typeface="Adobe Heiti Std R" panose="020B0400000000000000" pitchFamily="34" charset="-128"/>
            </a:endParaRPr>
          </a:p>
          <a:p>
            <a:r>
              <a:rPr lang="es-MX" b="1" dirty="0">
                <a:ln w="3175">
                  <a:solidFill>
                    <a:schemeClr val="tx1"/>
                  </a:solidFill>
                </a:ln>
                <a:solidFill>
                  <a:srgbClr val="00B0F0"/>
                </a:solidFill>
                <a:ea typeface="Adobe Heiti Std R" panose="020B0400000000000000" pitchFamily="34" charset="-128"/>
              </a:rPr>
              <a:t>Junio 5</a:t>
            </a:r>
          </a:p>
          <a:p>
            <a:r>
              <a:rPr lang="es-MX" b="1" dirty="0">
                <a:ea typeface="Adobe Heiti Std R" panose="020B0400000000000000" pitchFamily="34" charset="-128"/>
              </a:rPr>
              <a:t>1878.-</a:t>
            </a:r>
            <a:r>
              <a:rPr lang="es-MX" dirty="0">
                <a:ea typeface="Adobe Heiti Std R" panose="020B0400000000000000" pitchFamily="34" charset="-128"/>
              </a:rPr>
              <a:t> Nace Doroteo Arango, mejor conocido como Francisco "Pancho" Villa.</a:t>
            </a:r>
          </a:p>
          <a:p>
            <a:r>
              <a:rPr lang="es-MX" b="1" dirty="0">
                <a:ea typeface="Adobe Heiti Std R" panose="020B0400000000000000" pitchFamily="34" charset="-128"/>
              </a:rPr>
              <a:t>1898.-</a:t>
            </a:r>
            <a:r>
              <a:rPr lang="es-MX" dirty="0">
                <a:ea typeface="Adobe Heiti Std R" panose="020B0400000000000000" pitchFamily="34" charset="-128"/>
              </a:rPr>
              <a:t> Nace el poeta Federico García Lorca.</a:t>
            </a:r>
          </a:p>
          <a:p>
            <a:r>
              <a:rPr lang="es-MX" b="1" dirty="0">
                <a:ea typeface="Adobe Heiti Std R" panose="020B0400000000000000" pitchFamily="34" charset="-128"/>
              </a:rPr>
              <a:t>DÍA DE LA LIBERTAD DE EXPRESIÓN.</a:t>
            </a:r>
          </a:p>
          <a:p>
            <a:endParaRPr lang="es-MX" b="1" dirty="0">
              <a:ea typeface="Adobe Heiti Std R" panose="020B0400000000000000" pitchFamily="34" charset="-128"/>
            </a:endParaRPr>
          </a:p>
          <a:p>
            <a:r>
              <a:rPr lang="es-MX" b="1" dirty="0">
                <a:ln w="3175">
                  <a:solidFill>
                    <a:schemeClr val="tx1"/>
                  </a:solidFill>
                </a:ln>
                <a:solidFill>
                  <a:srgbClr val="00B0F0"/>
                </a:solidFill>
                <a:ea typeface="Adobe Heiti Std R" panose="020B0400000000000000" pitchFamily="34" charset="-128"/>
              </a:rPr>
              <a:t>Junio 14</a:t>
            </a:r>
          </a:p>
          <a:p>
            <a:r>
              <a:rPr lang="es-MX" b="1" dirty="0">
                <a:ea typeface="Adobe Heiti Std R" panose="020B0400000000000000" pitchFamily="34" charset="-128"/>
              </a:rPr>
              <a:t>1986.-</a:t>
            </a:r>
            <a:r>
              <a:rPr lang="es-MX" dirty="0">
                <a:ea typeface="Adobe Heiti Std R" panose="020B0400000000000000" pitchFamily="34" charset="-128"/>
              </a:rPr>
              <a:t> Muere el escritor Jorge Luis Borges.</a:t>
            </a:r>
          </a:p>
          <a:p>
            <a:endParaRPr lang="es-MX" dirty="0">
              <a:ea typeface="Adobe Heiti Std R" panose="020B0400000000000000" pitchFamily="34" charset="-128"/>
            </a:endParaRPr>
          </a:p>
          <a:p>
            <a:r>
              <a:rPr lang="es-MX" b="1" dirty="0">
                <a:ln w="3175">
                  <a:solidFill>
                    <a:schemeClr val="tx1"/>
                  </a:solidFill>
                </a:ln>
                <a:solidFill>
                  <a:srgbClr val="00B0F0"/>
                </a:solidFill>
                <a:ea typeface="Adobe Heiti Std R" panose="020B0400000000000000" pitchFamily="34" charset="-128"/>
              </a:rPr>
              <a:t>Junio 21</a:t>
            </a:r>
          </a:p>
          <a:p>
            <a:r>
              <a:rPr lang="es-MX" b="1" dirty="0">
                <a:ea typeface="Adobe Heiti Std R" panose="020B0400000000000000" pitchFamily="34" charset="-128"/>
              </a:rPr>
              <a:t>1827.-</a:t>
            </a:r>
            <a:r>
              <a:rPr lang="es-MX" dirty="0">
                <a:ea typeface="Adobe Heiti Std R" panose="020B0400000000000000" pitchFamily="34" charset="-128"/>
              </a:rPr>
              <a:t> Muere el escritor José Joaquín Fernández de Lizardi.</a:t>
            </a:r>
          </a:p>
          <a:p>
            <a:endParaRPr lang="es-MX" dirty="0">
              <a:ea typeface="Adobe Heiti Std R" panose="020B0400000000000000" pitchFamily="34" charset="-128"/>
            </a:endParaRPr>
          </a:p>
          <a:p>
            <a:endParaRPr lang="es-MX" dirty="0">
              <a:ea typeface="Adobe Heiti Std R" panose="020B0400000000000000" pitchFamily="34" charset="-128"/>
            </a:endParaRPr>
          </a:p>
          <a:p>
            <a:r>
              <a:rPr lang="es-MX" b="1" dirty="0">
                <a:ea typeface="Adobe Heiti Std R" panose="020B0400000000000000" pitchFamily="34" charset="-128"/>
              </a:rPr>
              <a:t>CELEBBRACIÓN DEL DÍA DEL PADRE EL TERCER DOMINGO DEL MES.</a:t>
            </a:r>
          </a:p>
        </p:txBody>
      </p:sp>
      <p:sp>
        <p:nvSpPr>
          <p:cNvPr id="15" name="CuadroTexto 14"/>
          <p:cNvSpPr txBox="1"/>
          <p:nvPr/>
        </p:nvSpPr>
        <p:spPr>
          <a:xfrm>
            <a:off x="2002515" y="1216728"/>
            <a:ext cx="2666551"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JUNIO</a:t>
            </a:r>
            <a:endParaRPr lang="en-US" sz="4000" dirty="0">
              <a:ln>
                <a:solidFill>
                  <a:schemeClr val="tx1">
                    <a:lumMod val="65000"/>
                    <a:lumOff val="35000"/>
                  </a:schemeClr>
                </a:solidFill>
              </a:ln>
              <a:solidFill>
                <a:schemeClr val="tx2">
                  <a:lumMod val="75000"/>
                </a:schemeClr>
              </a:solidFill>
            </a:endParaRPr>
          </a:p>
        </p:txBody>
      </p:sp>
      <p:sp>
        <p:nvSpPr>
          <p:cNvPr id="12" name="CuadroTexto 11"/>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rgbClr val="84E2E0"/>
                </a:solidFill>
              </a:rPr>
              <a:t>Efemérides</a:t>
            </a:r>
            <a:endParaRPr lang="en-US" sz="4400" b="1" dirty="0">
              <a:ln w="19050">
                <a:solidFill>
                  <a:schemeClr val="tx1"/>
                </a:solidFill>
              </a:ln>
              <a:solidFill>
                <a:srgbClr val="84E2E0"/>
              </a:solidFill>
            </a:endParaRPr>
          </a:p>
        </p:txBody>
      </p:sp>
      <p:sp>
        <p:nvSpPr>
          <p:cNvPr id="2" name="CuadroTexto 1">
            <a:extLst>
              <a:ext uri="{FF2B5EF4-FFF2-40B4-BE49-F238E27FC236}">
                <a16:creationId xmlns:a16="http://schemas.microsoft.com/office/drawing/2014/main" id="{98092070-148F-4E68-8556-60091D8F091C}"/>
              </a:ext>
            </a:extLst>
          </p:cNvPr>
          <p:cNvSpPr txBox="1"/>
          <p:nvPr/>
        </p:nvSpPr>
        <p:spPr>
          <a:xfrm>
            <a:off x="108857" y="239486"/>
            <a:ext cx="6651172" cy="8708571"/>
          </a:xfrm>
          <a:prstGeom prst="rect">
            <a:avLst/>
          </a:prstGeom>
          <a:noFill/>
          <a:ln w="76200">
            <a:solidFill>
              <a:schemeClr val="accent1">
                <a:lumMod val="60000"/>
                <a:lumOff val="40000"/>
              </a:schemeClr>
            </a:solidFill>
          </a:ln>
        </p:spPr>
        <p:txBody>
          <a:bodyPr wrap="square" rtlCol="0">
            <a:spAutoFit/>
          </a:bodyPr>
          <a:lstStyle/>
          <a:p>
            <a:endParaRPr lang="en-US" dirty="0"/>
          </a:p>
        </p:txBody>
      </p:sp>
    </p:spTree>
    <p:extLst>
      <p:ext uri="{BB962C8B-B14F-4D97-AF65-F5344CB8AC3E}">
        <p14:creationId xmlns:p14="http://schemas.microsoft.com/office/powerpoint/2010/main" val="303775175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252242630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243207" y="3843818"/>
            <a:ext cx="6389817" cy="4801314"/>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3" name="CuadroTexto 12"/>
          <p:cNvSpPr txBox="1"/>
          <p:nvPr/>
        </p:nvSpPr>
        <p:spPr>
          <a:xfrm>
            <a:off x="693967" y="3310682"/>
            <a:ext cx="5470065"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pic>
        <p:nvPicPr>
          <p:cNvPr id="3" name="Imagen 2" descr="Diagrama&#10;&#10;Descripción generada automáticamente con confianza media">
            <a:extLst>
              <a:ext uri="{FF2B5EF4-FFF2-40B4-BE49-F238E27FC236}">
                <a16:creationId xmlns:a16="http://schemas.microsoft.com/office/drawing/2014/main" id="{40672A9C-9F68-4C04-BA37-44D7049869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63022" y="7372940"/>
            <a:ext cx="1470000" cy="1260000"/>
          </a:xfrm>
          <a:prstGeom prst="rect">
            <a:avLst/>
          </a:prstGeom>
        </p:spPr>
      </p:pic>
      <p:graphicFrame>
        <p:nvGraphicFramePr>
          <p:cNvPr id="7" name="Tabla 6">
            <a:extLst>
              <a:ext uri="{FF2B5EF4-FFF2-40B4-BE49-F238E27FC236}">
                <a16:creationId xmlns:a16="http://schemas.microsoft.com/office/drawing/2014/main" id="{5D460CF0-2757-C13A-D745-75706BBFE09F}"/>
              </a:ext>
            </a:extLst>
          </p:cNvPr>
          <p:cNvGraphicFramePr>
            <a:graphicFrameLocks noGrp="1"/>
          </p:cNvGraphicFramePr>
          <p:nvPr>
            <p:extLst>
              <p:ext uri="{D42A27DB-BD31-4B8C-83A1-F6EECF244321}">
                <p14:modId xmlns:p14="http://schemas.microsoft.com/office/powerpoint/2010/main" val="2179151571"/>
              </p:ext>
            </p:extLst>
          </p:nvPr>
        </p:nvGraphicFramePr>
        <p:xfrm>
          <a:off x="1816554" y="338362"/>
          <a:ext cx="2071688" cy="2677205"/>
        </p:xfrm>
        <a:graphic>
          <a:graphicData uri="http://schemas.openxmlformats.org/drawingml/2006/table">
            <a:tbl>
              <a:tblPr firstRow="1" bandRow="1">
                <a:tableStyleId>{5940675A-B579-460E-94D1-54222C63F5DA}</a:tableStyleId>
              </a:tblPr>
              <a:tblGrid>
                <a:gridCol w="2071688">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0" name="Tabla 9">
            <a:extLst>
              <a:ext uri="{FF2B5EF4-FFF2-40B4-BE49-F238E27FC236}">
                <a16:creationId xmlns:a16="http://schemas.microsoft.com/office/drawing/2014/main" id="{AD2D8281-3D03-6A3D-476A-1D0ABC7FBD0E}"/>
              </a:ext>
            </a:extLst>
          </p:cNvPr>
          <p:cNvGraphicFramePr>
            <a:graphicFrameLocks noGrp="1"/>
          </p:cNvGraphicFramePr>
          <p:nvPr>
            <p:extLst>
              <p:ext uri="{D42A27DB-BD31-4B8C-83A1-F6EECF244321}">
                <p14:modId xmlns:p14="http://schemas.microsoft.com/office/powerpoint/2010/main" val="2764270032"/>
              </p:ext>
            </p:extLst>
          </p:nvPr>
        </p:nvGraphicFramePr>
        <p:xfrm>
          <a:off x="4305981" y="331702"/>
          <a:ext cx="2071688" cy="2677205"/>
        </p:xfrm>
        <a:graphic>
          <a:graphicData uri="http://schemas.openxmlformats.org/drawingml/2006/table">
            <a:tbl>
              <a:tblPr firstRow="1" bandRow="1">
                <a:tableStyleId>{5940675A-B579-460E-94D1-54222C63F5DA}</a:tableStyleId>
              </a:tblPr>
              <a:tblGrid>
                <a:gridCol w="2071688">
                  <a:extLst>
                    <a:ext uri="{9D8B030D-6E8A-4147-A177-3AD203B41FA5}">
                      <a16:colId xmlns:a16="http://schemas.microsoft.com/office/drawing/2014/main" val="1583602086"/>
                    </a:ext>
                  </a:extLst>
                </a:gridCol>
              </a:tblGrid>
              <a:tr h="420369">
                <a:tc>
                  <a:txBody>
                    <a:bodyPr/>
                    <a:lstStyle/>
                    <a:p>
                      <a:pPr algn="ctr"/>
                      <a:endParaRPr lang="es-MX" sz="1800" b="0" dirty="0">
                        <a:latin typeface="Comic Sans MS" panose="030F0702030302020204" pitchFamily="66" charset="0"/>
                        <a:ea typeface="Adobe Fan Heiti Std B" panose="020B0700000000000000" pitchFamily="34" charset="-128"/>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6">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10877545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a 9"/>
          <p:cNvGraphicFramePr>
            <a:graphicFrameLocks noGrp="1"/>
          </p:cNvGraphicFramePr>
          <p:nvPr>
            <p:extLst>
              <p:ext uri="{D42A27DB-BD31-4B8C-83A1-F6EECF244321}">
                <p14:modId xmlns:p14="http://schemas.microsoft.com/office/powerpoint/2010/main" val="385825263"/>
              </p:ext>
            </p:extLst>
          </p:nvPr>
        </p:nvGraphicFramePr>
        <p:xfrm>
          <a:off x="306525" y="2734438"/>
          <a:ext cx="6267676" cy="6025540"/>
        </p:xfrm>
        <a:graphic>
          <a:graphicData uri="http://schemas.openxmlformats.org/drawingml/2006/table">
            <a:tbl>
              <a:tblPr firstRow="1" firstCol="1" lastRow="1" lastCol="1" bandRow="1" bandCol="1">
                <a:tableStyleId>{5940675A-B579-460E-94D1-54222C63F5DA}</a:tableStyleId>
              </a:tblPr>
              <a:tblGrid>
                <a:gridCol w="895024">
                  <a:extLst>
                    <a:ext uri="{9D8B030D-6E8A-4147-A177-3AD203B41FA5}">
                      <a16:colId xmlns:a16="http://schemas.microsoft.com/office/drawing/2014/main" val="20000"/>
                    </a:ext>
                  </a:extLst>
                </a:gridCol>
                <a:gridCol w="895024">
                  <a:extLst>
                    <a:ext uri="{9D8B030D-6E8A-4147-A177-3AD203B41FA5}">
                      <a16:colId xmlns:a16="http://schemas.microsoft.com/office/drawing/2014/main" val="20001"/>
                    </a:ext>
                  </a:extLst>
                </a:gridCol>
                <a:gridCol w="896278">
                  <a:extLst>
                    <a:ext uri="{9D8B030D-6E8A-4147-A177-3AD203B41FA5}">
                      <a16:colId xmlns:a16="http://schemas.microsoft.com/office/drawing/2014/main" val="20002"/>
                    </a:ext>
                  </a:extLst>
                </a:gridCol>
                <a:gridCol w="895024">
                  <a:extLst>
                    <a:ext uri="{9D8B030D-6E8A-4147-A177-3AD203B41FA5}">
                      <a16:colId xmlns:a16="http://schemas.microsoft.com/office/drawing/2014/main" val="20003"/>
                    </a:ext>
                  </a:extLst>
                </a:gridCol>
                <a:gridCol w="896278">
                  <a:extLst>
                    <a:ext uri="{9D8B030D-6E8A-4147-A177-3AD203B41FA5}">
                      <a16:colId xmlns:a16="http://schemas.microsoft.com/office/drawing/2014/main" val="20004"/>
                    </a:ext>
                  </a:extLst>
                </a:gridCol>
                <a:gridCol w="895024">
                  <a:extLst>
                    <a:ext uri="{9D8B030D-6E8A-4147-A177-3AD203B41FA5}">
                      <a16:colId xmlns:a16="http://schemas.microsoft.com/office/drawing/2014/main" val="20005"/>
                    </a:ext>
                  </a:extLst>
                </a:gridCol>
                <a:gridCol w="895024">
                  <a:extLst>
                    <a:ext uri="{9D8B030D-6E8A-4147-A177-3AD203B41FA5}">
                      <a16:colId xmlns:a16="http://schemas.microsoft.com/office/drawing/2014/main" val="20006"/>
                    </a:ext>
                  </a:extLst>
                </a:gridCol>
              </a:tblGrid>
              <a:tr h="592745">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D</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L</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M</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J</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V</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tc>
                  <a:txBody>
                    <a:bodyPr/>
                    <a:lstStyle/>
                    <a:p>
                      <a:pPr algn="ctr">
                        <a:lnSpc>
                          <a:spcPct val="107000"/>
                        </a:lnSpc>
                        <a:spcBef>
                          <a:spcPts val="100"/>
                        </a:spcBef>
                        <a:spcAft>
                          <a:spcPts val="100"/>
                        </a:spcAft>
                      </a:pPr>
                      <a:r>
                        <a:rPr lang="es-MX" sz="3200" b="1" dirty="0">
                          <a:effectLst/>
                          <a:latin typeface="Arial" panose="020B0604020202020204" pitchFamily="34" charset="0"/>
                          <a:cs typeface="Arial" panose="020B0604020202020204" pitchFamily="34" charset="0"/>
                        </a:rPr>
                        <a:t>S</a:t>
                      </a:r>
                      <a:endParaRPr lang="es-MX" sz="3200" b="1"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7801" marR="23959"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DAA3"/>
                    </a:solidFill>
                  </a:tcPr>
                </a:tc>
                <a:extLst>
                  <a:ext uri="{0D108BD9-81ED-4DB2-BD59-A6C34878D82A}">
                    <a16:rowId xmlns:a16="http://schemas.microsoft.com/office/drawing/2014/main" val="10001"/>
                  </a:ext>
                </a:extLst>
              </a:tr>
              <a:tr h="1086559">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1086559">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1086559">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1086559">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1086559">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r>
                        <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rPr>
                        <a:t> 31</a:t>
                      </a:r>
                      <a:endParaRPr lang="en-US" sz="1500" dirty="0">
                        <a:latin typeface="Chinacat" panose="00000400000000000000" pitchFamily="2"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nSpc>
                          <a:spcPct val="107000"/>
                        </a:lnSpc>
                        <a:spcAft>
                          <a:spcPts val="0"/>
                        </a:spcAft>
                      </a:pPr>
                      <a:endParaRPr lang="es-MX" sz="1500" dirty="0">
                        <a:solidFill>
                          <a:schemeClr val="tx1"/>
                        </a:solidFill>
                        <a:effectLst/>
                        <a:latin typeface="Chinacat" panose="00000400000000000000" pitchFamily="2" charset="0"/>
                        <a:ea typeface="Times New Roman" panose="02020603050405020304" pitchFamily="18" charset="0"/>
                        <a:cs typeface="Times New Roman" panose="02020603050405020304" pitchFamily="18" charset="0"/>
                      </a:endParaRPr>
                    </a:p>
                  </a:txBody>
                  <a:tcPr marL="7801" marR="23959"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58320442"/>
                  </a:ext>
                </a:extLst>
              </a:tr>
            </a:tbl>
          </a:graphicData>
        </a:graphic>
      </p:graphicFrame>
      <p:sp>
        <p:nvSpPr>
          <p:cNvPr id="11" name="CuadroTexto 10"/>
          <p:cNvSpPr txBox="1"/>
          <p:nvPr/>
        </p:nvSpPr>
        <p:spPr>
          <a:xfrm>
            <a:off x="140060" y="1045652"/>
            <a:ext cx="4940300" cy="1015663"/>
          </a:xfrm>
          <a:prstGeom prst="rect">
            <a:avLst/>
          </a:prstGeom>
          <a:noFill/>
        </p:spPr>
        <p:txBody>
          <a:bodyPr wrap="square" rtlCol="0">
            <a:spAutoFit/>
          </a:bodyPr>
          <a:lstStyle/>
          <a:p>
            <a:pPr algn="ctr"/>
            <a:r>
              <a:rPr lang="es-ES" sz="6000" dirty="0">
                <a:ln w="28575">
                  <a:solidFill>
                    <a:schemeClr val="tx1"/>
                  </a:solidFill>
                </a:ln>
              </a:rPr>
              <a:t>JULIO</a:t>
            </a:r>
            <a:endParaRPr lang="en-US" sz="6000" dirty="0">
              <a:ln w="28575">
                <a:solidFill>
                  <a:schemeClr val="tx1"/>
                </a:solidFill>
              </a:ln>
            </a:endParaRPr>
          </a:p>
        </p:txBody>
      </p:sp>
      <p:sp>
        <p:nvSpPr>
          <p:cNvPr id="12" name="CuadroTexto 11"/>
          <p:cNvSpPr txBox="1"/>
          <p:nvPr/>
        </p:nvSpPr>
        <p:spPr>
          <a:xfrm>
            <a:off x="1718547" y="1797821"/>
            <a:ext cx="1783327" cy="1015663"/>
          </a:xfrm>
          <a:prstGeom prst="rect">
            <a:avLst/>
          </a:prstGeom>
          <a:noFill/>
        </p:spPr>
        <p:txBody>
          <a:bodyPr wrap="square" rtlCol="0">
            <a:spAutoFit/>
          </a:bodyPr>
          <a:lstStyle/>
          <a:p>
            <a:pPr algn="ctr"/>
            <a:r>
              <a:rPr lang="es-ES" sz="6000" b="1" dirty="0"/>
              <a:t>202</a:t>
            </a:r>
            <a:r>
              <a:rPr lang="es-MX" sz="6000" b="1" dirty="0"/>
              <a:t>7</a:t>
            </a:r>
            <a:endParaRPr lang="en-US" sz="6000" b="1" dirty="0"/>
          </a:p>
        </p:txBody>
      </p:sp>
      <p:pic>
        <p:nvPicPr>
          <p:cNvPr id="2" name="Imagen 1" descr="Imagen que contiene Forma&#10;&#10;Descripción generada automáticamente">
            <a:extLst>
              <a:ext uri="{FF2B5EF4-FFF2-40B4-BE49-F238E27FC236}">
                <a16:creationId xmlns:a16="http://schemas.microsoft.com/office/drawing/2014/main" id="{6D92DD68-9606-C27C-A3CB-291A153BB447}"/>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cono&#10;&#10;Descripción generada automáticamente">
            <a:extLst>
              <a:ext uri="{FF2B5EF4-FFF2-40B4-BE49-F238E27FC236}">
                <a16:creationId xmlns:a16="http://schemas.microsoft.com/office/drawing/2014/main" id="{C9224157-EF66-DE9E-955A-507DB2F193A9}"/>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25048" y="838200"/>
            <a:ext cx="1525424" cy="1800000"/>
          </a:xfrm>
          <a:prstGeom prst="rect">
            <a:avLst/>
          </a:prstGeom>
        </p:spPr>
      </p:pic>
    </p:spTree>
    <p:extLst>
      <p:ext uri="{BB962C8B-B14F-4D97-AF65-F5344CB8AC3E}">
        <p14:creationId xmlns:p14="http://schemas.microsoft.com/office/powerpoint/2010/main" val="117134133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767706F0-9664-D11C-2C13-24EE807EC5F6}"/>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3398834173"/>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CuadroTexto 10"/>
          <p:cNvSpPr txBox="1"/>
          <p:nvPr/>
        </p:nvSpPr>
        <p:spPr>
          <a:xfrm>
            <a:off x="108857" y="239486"/>
            <a:ext cx="6651172" cy="8708571"/>
          </a:xfrm>
          <a:prstGeom prst="rect">
            <a:avLst/>
          </a:prstGeom>
          <a:noFill/>
          <a:ln w="76200">
            <a:solidFill>
              <a:srgbClr val="FFC000"/>
            </a:solidFill>
          </a:ln>
        </p:spPr>
        <p:txBody>
          <a:bodyPr wrap="square" rtlCol="0">
            <a:spAutoFit/>
          </a:bodyPr>
          <a:lstStyle/>
          <a:p>
            <a:endParaRPr lang="en-US" dirty="0"/>
          </a:p>
        </p:txBody>
      </p:sp>
      <p:sp>
        <p:nvSpPr>
          <p:cNvPr id="6" name="CuadroTexto 5"/>
          <p:cNvSpPr txBox="1"/>
          <p:nvPr/>
        </p:nvSpPr>
        <p:spPr>
          <a:xfrm>
            <a:off x="483037" y="2108418"/>
            <a:ext cx="6091167" cy="6740307"/>
          </a:xfrm>
          <a:prstGeom prst="rect">
            <a:avLst/>
          </a:prstGeom>
          <a:solidFill>
            <a:schemeClr val="bg1"/>
          </a:solidFill>
          <a:ln w="3175">
            <a:noFill/>
          </a:ln>
        </p:spPr>
        <p:txBody>
          <a:bodyPr wrap="square" rtlCol="0">
            <a:spAutoFit/>
          </a:bodyPr>
          <a:lstStyle/>
          <a:p>
            <a:r>
              <a:rPr lang="es-MX" sz="1600" b="1" dirty="0">
                <a:ln w="3175">
                  <a:solidFill>
                    <a:schemeClr val="tx1"/>
                  </a:solidFill>
                </a:ln>
                <a:solidFill>
                  <a:schemeClr val="accent1">
                    <a:lumMod val="75000"/>
                  </a:schemeClr>
                </a:solidFill>
                <a:ea typeface="Adobe Heiti Std R" panose="020B0400000000000000" pitchFamily="34" charset="-128"/>
              </a:rPr>
              <a:t>Julio 1</a:t>
            </a:r>
          </a:p>
          <a:p>
            <a:r>
              <a:rPr lang="es-MX" sz="1600" b="1" dirty="0">
                <a:ea typeface="Adobe Heiti Std R" panose="020B0400000000000000" pitchFamily="34" charset="-128"/>
              </a:rPr>
              <a:t>DÍA DEL INGENIERO.</a:t>
            </a:r>
            <a:endParaRPr lang="es-MX" sz="1600" dirty="0">
              <a:ea typeface="Adobe Heiti Std R" panose="020B0400000000000000" pitchFamily="34" charset="-128"/>
            </a:endParaRPr>
          </a:p>
          <a:p>
            <a:r>
              <a:rPr lang="es-MX" sz="1600" b="1" dirty="0">
                <a:ln w="3175">
                  <a:solidFill>
                    <a:schemeClr val="tx1"/>
                  </a:solidFill>
                </a:ln>
                <a:solidFill>
                  <a:schemeClr val="accent1">
                    <a:lumMod val="75000"/>
                  </a:schemeClr>
                </a:solidFill>
                <a:ea typeface="Adobe Heiti Std R" panose="020B0400000000000000" pitchFamily="34" charset="-128"/>
              </a:rPr>
              <a:t>Julio 2</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1915.- </a:t>
            </a:r>
            <a:r>
              <a:rPr lang="es-MX" sz="1600" dirty="0">
                <a:ea typeface="Adobe Heiti Std R" panose="020B0400000000000000" pitchFamily="34" charset="-128"/>
              </a:rPr>
              <a:t>Muere en París, Francia, el General Porfirio Díaz, presidente de México durante más de treinta años.</a:t>
            </a:r>
            <a:br>
              <a:rPr lang="es-MX" sz="1600" dirty="0">
                <a:ea typeface="Adobe Heiti Std R" panose="020B0400000000000000" pitchFamily="34" charset="-128"/>
              </a:rPr>
            </a:br>
            <a:r>
              <a:rPr lang="es-MX" sz="1600" b="1" dirty="0">
                <a:ln w="3175">
                  <a:solidFill>
                    <a:schemeClr val="tx1"/>
                  </a:solidFill>
                </a:ln>
                <a:solidFill>
                  <a:schemeClr val="accent1">
                    <a:lumMod val="75000"/>
                  </a:schemeClr>
                </a:solidFill>
                <a:ea typeface="Adobe Heiti Std R" panose="020B0400000000000000" pitchFamily="34" charset="-128"/>
              </a:rPr>
              <a:t>Julio 3</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1868.-</a:t>
            </a:r>
            <a:r>
              <a:rPr lang="es-MX" sz="1600" dirty="0">
                <a:ea typeface="Adobe Heiti Std R" panose="020B0400000000000000" pitchFamily="34" charset="-128"/>
              </a:rPr>
              <a:t> Nace en la ciudad de México el naturalista, catedrático y museógrafo Alfonso L. Herrera.</a:t>
            </a:r>
          </a:p>
          <a:p>
            <a:r>
              <a:rPr lang="es-MX" sz="1600" b="1" dirty="0">
                <a:ln w="3175">
                  <a:solidFill>
                    <a:schemeClr val="tx1"/>
                  </a:solidFill>
                </a:ln>
                <a:solidFill>
                  <a:schemeClr val="accent1">
                    <a:lumMod val="75000"/>
                  </a:schemeClr>
                </a:solidFill>
                <a:ea typeface="Adobe Heiti Std R" panose="020B0400000000000000" pitchFamily="34" charset="-128"/>
              </a:rPr>
              <a:t>Julio 6</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1858.-</a:t>
            </a:r>
            <a:r>
              <a:rPr lang="es-MX" sz="1600" dirty="0">
                <a:ea typeface="Adobe Heiti Std R" panose="020B0400000000000000" pitchFamily="34" charset="-128"/>
              </a:rPr>
              <a:t> Nace Miguel Lerdo de Tejada.</a:t>
            </a:r>
            <a:br>
              <a:rPr lang="es-MX" sz="1600" dirty="0">
                <a:ea typeface="Adobe Heiti Std R" panose="020B0400000000000000" pitchFamily="34" charset="-128"/>
              </a:rPr>
            </a:br>
            <a:r>
              <a:rPr lang="es-MX" sz="1600" b="1" dirty="0">
                <a:ea typeface="Adobe Heiti Std R" panose="020B0400000000000000" pitchFamily="34" charset="-128"/>
              </a:rPr>
              <a:t>1907.-</a:t>
            </a:r>
            <a:r>
              <a:rPr lang="es-MX" sz="1600" dirty="0">
                <a:ea typeface="Adobe Heiti Std R" panose="020B0400000000000000" pitchFamily="34" charset="-128"/>
              </a:rPr>
              <a:t> Nace la pintora mexicana Frida Kahlo en Coyoacán, Distrito Federal.</a:t>
            </a:r>
          </a:p>
          <a:p>
            <a:r>
              <a:rPr lang="es-MX" sz="1600" b="1" dirty="0">
                <a:ln w="3175">
                  <a:solidFill>
                    <a:schemeClr val="tx1"/>
                  </a:solidFill>
                </a:ln>
                <a:solidFill>
                  <a:schemeClr val="accent1">
                    <a:lumMod val="75000"/>
                  </a:schemeClr>
                </a:solidFill>
                <a:ea typeface="Adobe Heiti Std R" panose="020B0400000000000000" pitchFamily="34" charset="-128"/>
              </a:rPr>
              <a:t>Julio 9</a:t>
            </a:r>
          </a:p>
          <a:p>
            <a:r>
              <a:rPr lang="es-MX" sz="1600" b="1" dirty="0">
                <a:ea typeface="Adobe Heiti Std R" panose="020B0400000000000000" pitchFamily="34" charset="-128"/>
              </a:rPr>
              <a:t>1894.-</a:t>
            </a:r>
            <a:r>
              <a:rPr lang="es-MX" sz="1600" dirty="0">
                <a:ea typeface="Adobe Heiti Std R" panose="020B0400000000000000" pitchFamily="34" charset="-128"/>
              </a:rPr>
              <a:t> Muere el compositor mexicano Juventino Rosas, autor del vals "Sobre las Olas", en Surgidero de </a:t>
            </a:r>
            <a:r>
              <a:rPr lang="es-MX" sz="1600" dirty="0" err="1">
                <a:ea typeface="Adobe Heiti Std R" panose="020B0400000000000000" pitchFamily="34" charset="-128"/>
              </a:rPr>
              <a:t>Batabanó</a:t>
            </a:r>
            <a:r>
              <a:rPr lang="es-MX" sz="1600" dirty="0">
                <a:ea typeface="Adobe Heiti Std R" panose="020B0400000000000000" pitchFamily="34" charset="-128"/>
              </a:rPr>
              <a:t>, Cuba. Tenía 26 años.</a:t>
            </a:r>
          </a:p>
          <a:p>
            <a:r>
              <a:rPr lang="es-MX" sz="1600" b="1" dirty="0">
                <a:ln w="3175">
                  <a:solidFill>
                    <a:schemeClr val="tx1"/>
                  </a:solidFill>
                </a:ln>
                <a:solidFill>
                  <a:schemeClr val="accent1">
                    <a:lumMod val="75000"/>
                  </a:schemeClr>
                </a:solidFill>
                <a:ea typeface="Adobe Heiti Std R" panose="020B0400000000000000" pitchFamily="34" charset="-128"/>
              </a:rPr>
              <a:t>Julio 12</a:t>
            </a:r>
          </a:p>
          <a:p>
            <a:r>
              <a:rPr lang="es-MX" sz="1600" b="1" dirty="0">
                <a:ea typeface="Adobe Heiti Std R" panose="020B0400000000000000" pitchFamily="34" charset="-128"/>
              </a:rPr>
              <a:t>DÍA DEL ABOGADO.</a:t>
            </a:r>
            <a:r>
              <a:rPr lang="es-MX" sz="1600" dirty="0">
                <a:ea typeface="Adobe Heiti Std R" panose="020B0400000000000000" pitchFamily="34" charset="-128"/>
              </a:rPr>
              <a:t/>
            </a:r>
            <a:br>
              <a:rPr lang="es-MX" sz="1600" dirty="0">
                <a:ea typeface="Adobe Heiti Std R" panose="020B0400000000000000" pitchFamily="34" charset="-128"/>
              </a:rPr>
            </a:br>
            <a:r>
              <a:rPr lang="es-MX" sz="1600" b="1" dirty="0">
                <a:ea typeface="Adobe Heiti Std R" panose="020B0400000000000000" pitchFamily="34" charset="-128"/>
              </a:rPr>
              <a:t>1904.-</a:t>
            </a:r>
            <a:r>
              <a:rPr lang="es-MX" sz="1600" dirty="0">
                <a:ea typeface="Adobe Heiti Std R" panose="020B0400000000000000" pitchFamily="34" charset="-128"/>
              </a:rPr>
              <a:t> Nace el poeta chileno Pablo Neruda, autor de los "100 sonetos de amor".</a:t>
            </a:r>
          </a:p>
          <a:p>
            <a:r>
              <a:rPr lang="es-MX" sz="1600" b="1" dirty="0">
                <a:ln w="3175">
                  <a:solidFill>
                    <a:schemeClr val="tx1"/>
                  </a:solidFill>
                </a:ln>
                <a:solidFill>
                  <a:schemeClr val="accent1">
                    <a:lumMod val="75000"/>
                  </a:schemeClr>
                </a:solidFill>
                <a:ea typeface="Adobe Heiti Std R" panose="020B0400000000000000" pitchFamily="34" charset="-128"/>
              </a:rPr>
              <a:t>Julio 18</a:t>
            </a:r>
          </a:p>
          <a:p>
            <a:r>
              <a:rPr lang="es-MX" sz="1600" b="1" dirty="0">
                <a:ea typeface="Adobe Heiti Std R" panose="020B0400000000000000" pitchFamily="34" charset="-128"/>
              </a:rPr>
              <a:t>1325.-</a:t>
            </a:r>
            <a:r>
              <a:rPr lang="es-MX" sz="1600" dirty="0">
                <a:ea typeface="Adobe Heiti Std R" panose="020B0400000000000000" pitchFamily="34" charset="-128"/>
              </a:rPr>
              <a:t> Aniversario de la fundación de Tenochtitlan.</a:t>
            </a:r>
            <a:br>
              <a:rPr lang="es-MX" sz="1600" dirty="0">
                <a:ea typeface="Adobe Heiti Std R" panose="020B0400000000000000" pitchFamily="34" charset="-128"/>
              </a:rPr>
            </a:br>
            <a:r>
              <a:rPr lang="es-MX" sz="1600" b="1" dirty="0">
                <a:ea typeface="Adobe Heiti Std R" panose="020B0400000000000000" pitchFamily="34" charset="-128"/>
              </a:rPr>
              <a:t>1872.-</a:t>
            </a:r>
            <a:r>
              <a:rPr lang="es-MX" sz="1600" dirty="0">
                <a:ea typeface="Adobe Heiti Std R" panose="020B0400000000000000" pitchFamily="34" charset="-128"/>
              </a:rPr>
              <a:t> Muere el presidente mexicano Benito Juárez, en el Palacio Nacional.</a:t>
            </a:r>
          </a:p>
          <a:p>
            <a:r>
              <a:rPr lang="es-MX" sz="1600" b="1" dirty="0">
                <a:ln w="3175">
                  <a:solidFill>
                    <a:schemeClr val="tx1"/>
                  </a:solidFill>
                </a:ln>
                <a:solidFill>
                  <a:schemeClr val="accent1">
                    <a:lumMod val="75000"/>
                  </a:schemeClr>
                </a:solidFill>
                <a:ea typeface="Adobe Heiti Std R" panose="020B0400000000000000" pitchFamily="34" charset="-128"/>
              </a:rPr>
              <a:t>Julio 30</a:t>
            </a:r>
          </a:p>
          <a:p>
            <a:r>
              <a:rPr lang="es-MX" sz="1600" b="1" dirty="0">
                <a:ea typeface="Adobe Heiti Std R" panose="020B0400000000000000" pitchFamily="34" charset="-128"/>
              </a:rPr>
              <a:t>1811.-</a:t>
            </a:r>
            <a:r>
              <a:rPr lang="es-MX" sz="1600" dirty="0">
                <a:ea typeface="Adobe Heiti Std R" panose="020B0400000000000000" pitchFamily="34" charset="-128"/>
              </a:rPr>
              <a:t> Es fusilado el cura Miguel Hidalgo y Costilla, héroe de la Independencia de México.</a:t>
            </a:r>
          </a:p>
        </p:txBody>
      </p:sp>
      <p:sp>
        <p:nvSpPr>
          <p:cNvPr id="15" name="CuadroTexto 14"/>
          <p:cNvSpPr txBox="1"/>
          <p:nvPr/>
        </p:nvSpPr>
        <p:spPr>
          <a:xfrm>
            <a:off x="1985962" y="1161022"/>
            <a:ext cx="2886075" cy="707886"/>
          </a:xfrm>
          <a:prstGeom prst="rect">
            <a:avLst/>
          </a:prstGeom>
          <a:noFill/>
        </p:spPr>
        <p:txBody>
          <a:bodyPr wrap="square" rtlCol="0">
            <a:spAutoFit/>
          </a:bodyPr>
          <a:lstStyle/>
          <a:p>
            <a:pPr algn="ctr"/>
            <a:r>
              <a:rPr lang="es-ES" sz="4000" dirty="0">
                <a:ln>
                  <a:solidFill>
                    <a:schemeClr val="tx1">
                      <a:lumMod val="65000"/>
                      <a:lumOff val="35000"/>
                    </a:schemeClr>
                  </a:solidFill>
                </a:ln>
                <a:solidFill>
                  <a:schemeClr val="tx2">
                    <a:lumMod val="75000"/>
                  </a:schemeClr>
                </a:solidFill>
              </a:rPr>
              <a:t>JULIO</a:t>
            </a:r>
            <a:endParaRPr lang="en-US" sz="4000" dirty="0">
              <a:ln>
                <a:solidFill>
                  <a:schemeClr val="tx1">
                    <a:lumMod val="65000"/>
                    <a:lumOff val="35000"/>
                  </a:schemeClr>
                </a:solidFill>
              </a:ln>
              <a:solidFill>
                <a:schemeClr val="tx2">
                  <a:lumMod val="75000"/>
                </a:schemeClr>
              </a:solidFill>
            </a:endParaRPr>
          </a:p>
        </p:txBody>
      </p:sp>
      <p:sp>
        <p:nvSpPr>
          <p:cNvPr id="10" name="CuadroTexto 9"/>
          <p:cNvSpPr txBox="1"/>
          <p:nvPr/>
        </p:nvSpPr>
        <p:spPr>
          <a:xfrm>
            <a:off x="1596662" y="391581"/>
            <a:ext cx="3478258" cy="769441"/>
          </a:xfrm>
          <a:prstGeom prst="rect">
            <a:avLst/>
          </a:prstGeom>
          <a:noFill/>
        </p:spPr>
        <p:txBody>
          <a:bodyPr wrap="square" rtlCol="0">
            <a:spAutoFit/>
          </a:bodyPr>
          <a:lstStyle/>
          <a:p>
            <a:pPr algn="ctr"/>
            <a:r>
              <a:rPr lang="es-ES" sz="4400" b="1" dirty="0">
                <a:ln w="19050">
                  <a:solidFill>
                    <a:schemeClr val="tx1"/>
                  </a:solidFill>
                </a:ln>
                <a:solidFill>
                  <a:schemeClr val="accent4">
                    <a:lumMod val="60000"/>
                    <a:lumOff val="40000"/>
                  </a:schemeClr>
                </a:solidFill>
              </a:rPr>
              <a:t>Efemérides</a:t>
            </a:r>
            <a:endParaRPr lang="en-US" sz="4400" b="1" dirty="0">
              <a:ln w="19050">
                <a:solidFill>
                  <a:schemeClr val="tx1"/>
                </a:solidFill>
              </a:ln>
              <a:solidFill>
                <a:schemeClr val="accent4">
                  <a:lumMod val="60000"/>
                  <a:lumOff val="40000"/>
                </a:schemeClr>
              </a:solidFill>
            </a:endParaRPr>
          </a:p>
        </p:txBody>
      </p:sp>
    </p:spTree>
    <p:extLst>
      <p:ext uri="{BB962C8B-B14F-4D97-AF65-F5344CB8AC3E}">
        <p14:creationId xmlns:p14="http://schemas.microsoft.com/office/powerpoint/2010/main" val="357899129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148451" y="154571"/>
            <a:ext cx="4616993" cy="615553"/>
          </a:xfrm>
          <a:prstGeom prst="rect">
            <a:avLst/>
          </a:prstGeom>
          <a:solidFill>
            <a:schemeClr val="bg1">
              <a:alpha val="58000"/>
            </a:schemeClr>
          </a:solidFill>
        </p:spPr>
        <p:txBody>
          <a:bodyPr wrap="square" rtlCol="0">
            <a:spAutoFit/>
          </a:bodyPr>
          <a:lstStyle/>
          <a:p>
            <a:pPr algn="ctr"/>
            <a:r>
              <a:rPr lang="es-ES" sz="3400" dirty="0">
                <a:ln w="28575">
                  <a:solidFill>
                    <a:schemeClr val="tx1"/>
                  </a:solidFill>
                </a:ln>
                <a:solidFill>
                  <a:srgbClr val="52C6BE"/>
                </a:solidFill>
                <a:cs typeface="Segoe UI Semibold" panose="020B0702040204020203" pitchFamily="34" charset="0"/>
              </a:rPr>
              <a:t>NO DEBO OLVIDAR</a:t>
            </a:r>
            <a:endParaRPr lang="en-US" sz="3400" dirty="0">
              <a:ln w="28575">
                <a:solidFill>
                  <a:schemeClr val="tx1"/>
                </a:solidFill>
              </a:ln>
              <a:solidFill>
                <a:srgbClr val="52C6BE"/>
              </a:solidFill>
              <a:cs typeface="Segoe UI Semibold" panose="020B0702040204020203" pitchFamily="34" charset="0"/>
            </a:endParaRPr>
          </a:p>
        </p:txBody>
      </p:sp>
      <p:pic>
        <p:nvPicPr>
          <p:cNvPr id="14" name="Gráfico 13">
            <a:extLst>
              <a:ext uri="{FF2B5EF4-FFF2-40B4-BE49-F238E27FC236}">
                <a16:creationId xmlns:a16="http://schemas.microsoft.com/office/drawing/2014/main" id="{53ED8A09-6759-08BF-A6BB-249DEAAC4CE2}"/>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59595" y="462352"/>
            <a:ext cx="6480000" cy="2769990"/>
          </a:xfrm>
          <a:prstGeom prst="rect">
            <a:avLst/>
          </a:prstGeom>
        </p:spPr>
      </p:pic>
      <p:pic>
        <p:nvPicPr>
          <p:cNvPr id="17" name="Gráfico 16">
            <a:extLst>
              <a:ext uri="{FF2B5EF4-FFF2-40B4-BE49-F238E27FC236}">
                <a16:creationId xmlns:a16="http://schemas.microsoft.com/office/drawing/2014/main" id="{D3B31469-7C70-565E-6B56-01374AE45825}"/>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flipH="1">
            <a:off x="118405" y="3028625"/>
            <a:ext cx="6480000" cy="2769990"/>
          </a:xfrm>
          <a:prstGeom prst="rect">
            <a:avLst/>
          </a:prstGeom>
        </p:spPr>
      </p:pic>
      <p:pic>
        <p:nvPicPr>
          <p:cNvPr id="18" name="Gráfico 17">
            <a:extLst>
              <a:ext uri="{FF2B5EF4-FFF2-40B4-BE49-F238E27FC236}">
                <a16:creationId xmlns:a16="http://schemas.microsoft.com/office/drawing/2014/main" id="{459B2F96-176D-5D7E-791F-136C82686451}"/>
              </a:ext>
            </a:extLst>
          </p:cNvPr>
          <p:cNvPicPr>
            <a:picLocks noChangeAspect="1"/>
          </p:cNvPicPr>
          <p:nvPr/>
        </p:nvPicPr>
        <p:blipFill>
          <a:blip>
            <a:extLst>
              <a:ext uri="{96DAC541-7B7A-43D3-8B79-37D633B846F1}">
                <asvg:svgBlip xmlns:asvg="http://schemas.microsoft.com/office/drawing/2016/SVG/main" xmlns="" r:embed="rId2"/>
              </a:ext>
            </a:extLst>
          </a:blip>
          <a:stretch>
            <a:fillRect/>
          </a:stretch>
        </p:blipFill>
        <p:spPr>
          <a:xfrm>
            <a:off x="283979" y="5735392"/>
            <a:ext cx="6480000" cy="2769990"/>
          </a:xfrm>
          <a:prstGeom prst="rect">
            <a:avLst/>
          </a:prstGeom>
        </p:spPr>
      </p:pic>
    </p:spTree>
    <p:extLst>
      <p:ext uri="{BB962C8B-B14F-4D97-AF65-F5344CB8AC3E}">
        <p14:creationId xmlns:p14="http://schemas.microsoft.com/office/powerpoint/2010/main" val="978060890"/>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04905708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49805187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75158103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a 3">
            <a:extLst>
              <a:ext uri="{FF2B5EF4-FFF2-40B4-BE49-F238E27FC236}">
                <a16:creationId xmlns:a16="http://schemas.microsoft.com/office/drawing/2014/main" id="{64480F0A-1072-4CCF-A42B-6031053AC209}"/>
              </a:ext>
            </a:extLst>
          </p:cNvPr>
          <p:cNvGraphicFramePr>
            <a:graphicFrameLocks noGrp="1"/>
          </p:cNvGraphicFramePr>
          <p:nvPr/>
        </p:nvGraphicFramePr>
        <p:xfrm>
          <a:off x="242427" y="215899"/>
          <a:ext cx="3021446" cy="2677205"/>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algn="ctr"/>
                      <a:r>
                        <a:rPr lang="es-MX" sz="1800" b="0" dirty="0">
                          <a:latin typeface="Comic Sans MS" panose="030F0702030302020204" pitchFamily="66" charset="0"/>
                          <a:ea typeface="Adobe Fan Heiti Std B" panose="020B0700000000000000" pitchFamily="34" charset="-128"/>
                        </a:rPr>
                        <a:t>Lunes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nvGraphicFramePr>
        <p:xfrm>
          <a:off x="3611578" y="215899"/>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Martes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1" name="Tabla 40">
            <a:extLst>
              <a:ext uri="{FF2B5EF4-FFF2-40B4-BE49-F238E27FC236}">
                <a16:creationId xmlns:a16="http://schemas.microsoft.com/office/drawing/2014/main" id="{FF42763A-7A5B-4A1D-8930-A17E11803C55}"/>
              </a:ext>
            </a:extLst>
          </p:cNvPr>
          <p:cNvGraphicFramePr>
            <a:graphicFrameLocks noGrp="1"/>
          </p:cNvGraphicFramePr>
          <p:nvPr/>
        </p:nvGraphicFramePr>
        <p:xfrm>
          <a:off x="242427" y="6355205"/>
          <a:ext cx="3021446" cy="2594980"/>
        </p:xfrm>
        <a:graphic>
          <a:graphicData uri="http://schemas.openxmlformats.org/drawingml/2006/table">
            <a:tbl>
              <a:tblPr firstRow="1" bandRow="1">
                <a:tableStyleId>{5940675A-B579-460E-94D1-54222C63F5DA}</a:tableStyleId>
              </a:tblPr>
              <a:tblGrid>
                <a:gridCol w="302144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 Jueves</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174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2" name="Tabla 41">
            <a:extLst>
              <a:ext uri="{FF2B5EF4-FFF2-40B4-BE49-F238E27FC236}">
                <a16:creationId xmlns:a16="http://schemas.microsoft.com/office/drawing/2014/main" id="{72CCD7F9-117D-49C8-A698-172F091F9669}"/>
              </a:ext>
            </a:extLst>
          </p:cNvPr>
          <p:cNvGraphicFramePr>
            <a:graphicFrameLocks noGrp="1"/>
          </p:cNvGraphicFramePr>
          <p:nvPr/>
        </p:nvGraphicFramePr>
        <p:xfrm>
          <a:off x="3611576" y="3343383"/>
          <a:ext cx="3020668" cy="263027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Miércoles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E48F"/>
                    </a:solidFill>
                  </a:tcPr>
                </a:tc>
                <a:extLst>
                  <a:ext uri="{0D108BD9-81ED-4DB2-BD59-A6C34878D82A}">
                    <a16:rowId xmlns:a16="http://schemas.microsoft.com/office/drawing/2014/main" val="1962621463"/>
                  </a:ext>
                </a:extLst>
              </a:tr>
              <a:tr h="220990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2" name="Tabla 11">
            <a:extLst>
              <a:ext uri="{FF2B5EF4-FFF2-40B4-BE49-F238E27FC236}">
                <a16:creationId xmlns:a16="http://schemas.microsoft.com/office/drawing/2014/main" id="{336B389D-8FE6-4F89-8845-B4069B0ADD86}"/>
              </a:ext>
            </a:extLst>
          </p:cNvPr>
          <p:cNvGraphicFramePr>
            <a:graphicFrameLocks noGrp="1"/>
          </p:cNvGraphicFramePr>
          <p:nvPr/>
        </p:nvGraphicFramePr>
        <p:xfrm>
          <a:off x="238104" y="3343239"/>
          <a:ext cx="1390975" cy="2656055"/>
        </p:xfrm>
        <a:graphic>
          <a:graphicData uri="http://schemas.openxmlformats.org/drawingml/2006/table">
            <a:tbl>
              <a:tblPr firstRow="1" bandRow="1">
                <a:tableStyleId>{5940675A-B579-460E-94D1-54222C63F5DA}</a:tableStyleId>
              </a:tblPr>
              <a:tblGrid>
                <a:gridCol w="1390975">
                  <a:extLst>
                    <a:ext uri="{9D8B030D-6E8A-4147-A177-3AD203B41FA5}">
                      <a16:colId xmlns:a16="http://schemas.microsoft.com/office/drawing/2014/main" val="1583602086"/>
                    </a:ext>
                  </a:extLst>
                </a:gridCol>
              </a:tblGrid>
              <a:tr h="413517">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Sábado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42538">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3" name="Tabla 12">
            <a:extLst>
              <a:ext uri="{FF2B5EF4-FFF2-40B4-BE49-F238E27FC236}">
                <a16:creationId xmlns:a16="http://schemas.microsoft.com/office/drawing/2014/main" id="{336B389D-8FE6-4F89-8845-B4069B0ADD86}"/>
              </a:ext>
            </a:extLst>
          </p:cNvPr>
          <p:cNvGraphicFramePr>
            <a:graphicFrameLocks noGrp="1"/>
          </p:cNvGraphicFramePr>
          <p:nvPr/>
        </p:nvGraphicFramePr>
        <p:xfrm>
          <a:off x="1898954" y="3343383"/>
          <a:ext cx="1364919" cy="2630269"/>
        </p:xfrm>
        <a:graphic>
          <a:graphicData uri="http://schemas.openxmlformats.org/drawingml/2006/table">
            <a:tbl>
              <a:tblPr firstRow="1" bandRow="1">
                <a:tableStyleId>{5940675A-B579-460E-94D1-54222C63F5DA}</a:tableStyleId>
              </a:tblPr>
              <a:tblGrid>
                <a:gridCol w="1364919">
                  <a:extLst>
                    <a:ext uri="{9D8B030D-6E8A-4147-A177-3AD203B41FA5}">
                      <a16:colId xmlns:a16="http://schemas.microsoft.com/office/drawing/2014/main" val="1583602086"/>
                    </a:ext>
                  </a:extLst>
                </a:gridCol>
              </a:tblGrid>
              <a:tr h="409503">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Domingo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962621463"/>
                  </a:ext>
                </a:extLst>
              </a:tr>
              <a:tr h="2220766">
                <a:tc>
                  <a:txBody>
                    <a:bodyPr/>
                    <a:lstStyle/>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15" name="Tabla 14">
            <a:extLst>
              <a:ext uri="{FF2B5EF4-FFF2-40B4-BE49-F238E27FC236}">
                <a16:creationId xmlns:a16="http://schemas.microsoft.com/office/drawing/2014/main" id="{0B41D704-2462-4DBE-AF01-D81B8F40B465}"/>
              </a:ext>
            </a:extLst>
          </p:cNvPr>
          <p:cNvGraphicFramePr>
            <a:graphicFrameLocks noGrp="1"/>
          </p:cNvGraphicFramePr>
          <p:nvPr/>
        </p:nvGraphicFramePr>
        <p:xfrm>
          <a:off x="3611576" y="6355205"/>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rPr>
                        <a:t>Viernes </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Tree>
    <p:extLst>
      <p:ext uri="{BB962C8B-B14F-4D97-AF65-F5344CB8AC3E}">
        <p14:creationId xmlns:p14="http://schemas.microsoft.com/office/powerpoint/2010/main" val="3665352712"/>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6" name="Tabla 35">
            <a:extLst>
              <a:ext uri="{FF2B5EF4-FFF2-40B4-BE49-F238E27FC236}">
                <a16:creationId xmlns:a16="http://schemas.microsoft.com/office/drawing/2014/main" id="{4EFE6EA4-76E2-4C67-985E-2097AFD88C83}"/>
              </a:ext>
            </a:extLst>
          </p:cNvPr>
          <p:cNvGraphicFramePr>
            <a:graphicFrameLocks noGrp="1"/>
          </p:cNvGraphicFramePr>
          <p:nvPr>
            <p:extLst>
              <p:ext uri="{D42A27DB-BD31-4B8C-83A1-F6EECF244321}">
                <p14:modId xmlns:p14="http://schemas.microsoft.com/office/powerpoint/2010/main" val="1470234908"/>
              </p:ext>
            </p:extLst>
          </p:nvPr>
        </p:nvGraphicFramePr>
        <p:xfrm>
          <a:off x="243207" y="333090"/>
          <a:ext cx="3020666" cy="2677205"/>
        </p:xfrm>
        <a:graphic>
          <a:graphicData uri="http://schemas.openxmlformats.org/drawingml/2006/table">
            <a:tbl>
              <a:tblPr firstRow="1" bandRow="1">
                <a:tableStyleId>{5940675A-B579-460E-94D1-54222C63F5DA}</a:tableStyleId>
              </a:tblPr>
              <a:tblGrid>
                <a:gridCol w="3020666">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CDF2FF"/>
                    </a:solidFill>
                  </a:tcPr>
                </a:tc>
                <a:extLst>
                  <a:ext uri="{0D108BD9-81ED-4DB2-BD59-A6C34878D82A}">
                    <a16:rowId xmlns:a16="http://schemas.microsoft.com/office/drawing/2014/main" val="1962621463"/>
                  </a:ext>
                </a:extLst>
              </a:tr>
              <a:tr h="2256837">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graphicFrame>
        <p:nvGraphicFramePr>
          <p:cNvPr id="43" name="Tabla 42">
            <a:extLst>
              <a:ext uri="{FF2B5EF4-FFF2-40B4-BE49-F238E27FC236}">
                <a16:creationId xmlns:a16="http://schemas.microsoft.com/office/drawing/2014/main" id="{0B41D704-2462-4DBE-AF01-D81B8F40B465}"/>
              </a:ext>
            </a:extLst>
          </p:cNvPr>
          <p:cNvGraphicFramePr>
            <a:graphicFrameLocks noGrp="1"/>
          </p:cNvGraphicFramePr>
          <p:nvPr>
            <p:extLst>
              <p:ext uri="{D42A27DB-BD31-4B8C-83A1-F6EECF244321}">
                <p14:modId xmlns:p14="http://schemas.microsoft.com/office/powerpoint/2010/main" val="38850297"/>
              </p:ext>
            </p:extLst>
          </p:nvPr>
        </p:nvGraphicFramePr>
        <p:xfrm>
          <a:off x="3606475" y="348851"/>
          <a:ext cx="3020668" cy="2612980"/>
        </p:xfrm>
        <a:graphic>
          <a:graphicData uri="http://schemas.openxmlformats.org/drawingml/2006/table">
            <a:tbl>
              <a:tblPr firstRow="1" bandRow="1">
                <a:tableStyleId>{5940675A-B579-460E-94D1-54222C63F5DA}</a:tableStyleId>
              </a:tblPr>
              <a:tblGrid>
                <a:gridCol w="3020668">
                  <a:extLst>
                    <a:ext uri="{9D8B030D-6E8A-4147-A177-3AD203B41FA5}">
                      <a16:colId xmlns:a16="http://schemas.microsoft.com/office/drawing/2014/main" val="1583602086"/>
                    </a:ext>
                  </a:extLst>
                </a:gridCol>
              </a:tblGrid>
              <a:tr h="420368">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2">
                        <a:lumMod val="40000"/>
                        <a:lumOff val="60000"/>
                      </a:schemeClr>
                    </a:solidFill>
                  </a:tcPr>
                </a:tc>
                <a:extLst>
                  <a:ext uri="{0D108BD9-81ED-4DB2-BD59-A6C34878D82A}">
                    <a16:rowId xmlns:a16="http://schemas.microsoft.com/office/drawing/2014/main" val="1962621463"/>
                  </a:ext>
                </a:extLst>
              </a:tr>
              <a:tr h="2192612">
                <a:tc>
                  <a:txBody>
                    <a:bodyPr/>
                    <a:lstStyle/>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sp>
        <p:nvSpPr>
          <p:cNvPr id="15" name="CuadroTexto 14"/>
          <p:cNvSpPr txBox="1"/>
          <p:nvPr/>
        </p:nvSpPr>
        <p:spPr>
          <a:xfrm>
            <a:off x="242426" y="5422247"/>
            <a:ext cx="6389817" cy="3416320"/>
          </a:xfrm>
          <a:prstGeom prst="rect">
            <a:avLst/>
          </a:prstGeom>
          <a:solidFill>
            <a:schemeClr val="bg1"/>
          </a:solidFill>
          <a:ln w="76200">
            <a:solidFill>
              <a:srgbClr val="7EEF31"/>
            </a:solidFill>
            <a:prstDash val="sysDash"/>
          </a:ln>
        </p:spPr>
        <p:txBody>
          <a:bodyPr wrap="square" rtlCol="0">
            <a:spAutoFit/>
          </a:bodyPr>
          <a:lstStyle/>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a:p>
            <a:endParaRPr lang="es-ES" dirty="0"/>
          </a:p>
        </p:txBody>
      </p:sp>
      <p:sp>
        <p:nvSpPr>
          <p:cNvPr id="16" name="CuadroTexto 15"/>
          <p:cNvSpPr txBox="1"/>
          <p:nvPr/>
        </p:nvSpPr>
        <p:spPr>
          <a:xfrm>
            <a:off x="528840" y="4932148"/>
            <a:ext cx="5470065" cy="369332"/>
          </a:xfrm>
          <a:prstGeom prst="rect">
            <a:avLst/>
          </a:prstGeom>
          <a:noFill/>
        </p:spPr>
        <p:txBody>
          <a:bodyPr wrap="square" rtlCol="0">
            <a:spAutoFit/>
          </a:bodyPr>
          <a:lstStyle/>
          <a:p>
            <a:pPr algn="ctr"/>
            <a:r>
              <a:rPr lang="es-MX" b="1" dirty="0">
                <a:solidFill>
                  <a:schemeClr val="accent5">
                    <a:lumMod val="50000"/>
                  </a:schemeClr>
                </a:solidFill>
                <a:latin typeface="Comic Sans MS" panose="030F0702030302020204" pitchFamily="66" charset="0"/>
              </a:rPr>
              <a:t>PENDIENTES PARA EL SIGUIENTE MES</a:t>
            </a:r>
            <a:endParaRPr lang="en-US" b="1" dirty="0">
              <a:solidFill>
                <a:schemeClr val="accent5">
                  <a:lumMod val="50000"/>
                </a:schemeClr>
              </a:solidFill>
              <a:latin typeface="Comic Sans MS" panose="030F0702030302020204" pitchFamily="66" charset="0"/>
            </a:endParaRPr>
          </a:p>
        </p:txBody>
      </p:sp>
      <p:graphicFrame>
        <p:nvGraphicFramePr>
          <p:cNvPr id="7" name="Tabla 6">
            <a:extLst>
              <a:ext uri="{FF2B5EF4-FFF2-40B4-BE49-F238E27FC236}">
                <a16:creationId xmlns:a16="http://schemas.microsoft.com/office/drawing/2014/main" id="{336B389D-8FE6-4F89-8845-B4069B0ADD86}"/>
              </a:ext>
            </a:extLst>
          </p:cNvPr>
          <p:cNvGraphicFramePr>
            <a:graphicFrameLocks noGrp="1"/>
          </p:cNvGraphicFramePr>
          <p:nvPr>
            <p:extLst>
              <p:ext uri="{D42A27DB-BD31-4B8C-83A1-F6EECF244321}">
                <p14:modId xmlns:p14="http://schemas.microsoft.com/office/powerpoint/2010/main" val="3753799194"/>
              </p:ext>
            </p:extLst>
          </p:nvPr>
        </p:nvGraphicFramePr>
        <p:xfrm>
          <a:off x="242426" y="3358027"/>
          <a:ext cx="6389817" cy="1453354"/>
        </p:xfrm>
        <a:graphic>
          <a:graphicData uri="http://schemas.openxmlformats.org/drawingml/2006/table">
            <a:tbl>
              <a:tblPr firstRow="1" bandRow="1">
                <a:tableStyleId>{5940675A-B579-460E-94D1-54222C63F5DA}</a:tableStyleId>
              </a:tblPr>
              <a:tblGrid>
                <a:gridCol w="6389817">
                  <a:extLst>
                    <a:ext uri="{9D8B030D-6E8A-4147-A177-3AD203B41FA5}">
                      <a16:colId xmlns:a16="http://schemas.microsoft.com/office/drawing/2014/main" val="1583602086"/>
                    </a:ext>
                  </a:extLst>
                </a:gridCol>
              </a:tblGrid>
              <a:tr h="439386">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s-MX" sz="1800" b="0" i="0" u="none" strike="noStrike" kern="1200" cap="none" spc="0" normalizeH="0" baseline="0" noProof="0" dirty="0">
                        <a:ln>
                          <a:noFill/>
                        </a:ln>
                        <a:solidFill>
                          <a:prstClr val="black"/>
                        </a:solidFill>
                        <a:effectLst/>
                        <a:uLnTx/>
                        <a:uFillTx/>
                        <a:latin typeface="Comic Sans MS" panose="030F0702030302020204" pitchFamily="66" charset="0"/>
                        <a:ea typeface="Adobe Fan Heiti Std B" panose="020B0700000000000000" pitchFamily="34" charset="-128"/>
                        <a:cs typeface="+mn-cs"/>
                      </a:endParaRP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9F"/>
                    </a:solidFill>
                  </a:tcPr>
                </a:tc>
                <a:extLst>
                  <a:ext uri="{0D108BD9-81ED-4DB2-BD59-A6C34878D82A}">
                    <a16:rowId xmlns:a16="http://schemas.microsoft.com/office/drawing/2014/main" val="1962621463"/>
                  </a:ext>
                </a:extLst>
              </a:tr>
              <a:tr h="1013968">
                <a:tc>
                  <a:txBody>
                    <a:bodyPr/>
                    <a:lstStyle/>
                    <a:p>
                      <a:endParaRPr lang="es-MX" dirty="0"/>
                    </a:p>
                    <a:p>
                      <a:endParaRPr lang="es-MX" dirty="0"/>
                    </a:p>
                    <a:p>
                      <a:endParaRPr lang="es-MX" dirty="0"/>
                    </a:p>
                    <a:p>
                      <a:endParaRPr lang="es-MX"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6178625"/>
                  </a:ext>
                </a:extLst>
              </a:tr>
            </a:tbl>
          </a:graphicData>
        </a:graphic>
      </p:graphicFrame>
      <p:pic>
        <p:nvPicPr>
          <p:cNvPr id="3" name="Imagen 2" descr="Icono&#10;&#10;Descripción generada automáticamente">
            <a:extLst>
              <a:ext uri="{FF2B5EF4-FFF2-40B4-BE49-F238E27FC236}">
                <a16:creationId xmlns:a16="http://schemas.microsoft.com/office/drawing/2014/main" id="{0A9AA0B3-ACCD-C417-72FB-E20FD200E170}"/>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639944" y="7535149"/>
            <a:ext cx="1067797" cy="1260000"/>
          </a:xfrm>
          <a:prstGeom prst="rect">
            <a:avLst/>
          </a:prstGeom>
        </p:spPr>
      </p:pic>
    </p:spTree>
    <p:extLst>
      <p:ext uri="{BB962C8B-B14F-4D97-AF65-F5344CB8AC3E}">
        <p14:creationId xmlns:p14="http://schemas.microsoft.com/office/powerpoint/2010/main" val="115997321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597667" y="1470813"/>
            <a:ext cx="5673551" cy="2308324"/>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a:off x="698166" y="1580453"/>
            <a:ext cx="5472554" cy="2308324"/>
          </a:xfrm>
          <a:prstGeom prst="rect">
            <a:avLst/>
          </a:prstGeom>
          <a:noFill/>
        </p:spPr>
        <p:txBody>
          <a:bodyPr wrap="square" rtlCol="0">
            <a:spAutoFit/>
          </a:bodyPr>
          <a:lstStyle/>
          <a:p>
            <a:pPr algn="ctr"/>
            <a:r>
              <a:rPr lang="es-ES" sz="7200" b="1" dirty="0"/>
              <a:t>PADRES DE FAMILIA</a:t>
            </a:r>
            <a:endParaRPr lang="en-US" sz="7200" b="1" dirty="0"/>
          </a:p>
        </p:txBody>
      </p:sp>
      <p:pic>
        <p:nvPicPr>
          <p:cNvPr id="3" name="Imagen 2" descr="Imagen que contiene Forma&#10;&#10;Descripción generada automáticamente">
            <a:extLst>
              <a:ext uri="{FF2B5EF4-FFF2-40B4-BE49-F238E27FC236}">
                <a16:creationId xmlns:a16="http://schemas.microsoft.com/office/drawing/2014/main" id="{504266E7-5974-FC36-98F1-10E998F16CA3}"/>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5" name="Imagen 4" descr="Dibujo animado de un personaje de caricatura&#10;&#10;Descripción generada automáticamente con confianza media">
            <a:extLst>
              <a:ext uri="{FF2B5EF4-FFF2-40B4-BE49-F238E27FC236}">
                <a16:creationId xmlns:a16="http://schemas.microsoft.com/office/drawing/2014/main" id="{F862F1C0-9951-4E19-CE2C-67E5BE7FDF97}"/>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25551" y="3998417"/>
            <a:ext cx="6206897" cy="4320000"/>
          </a:xfrm>
          <a:prstGeom prst="rect">
            <a:avLst/>
          </a:prstGeom>
        </p:spPr>
      </p:pic>
    </p:spTree>
    <p:extLst>
      <p:ext uri="{BB962C8B-B14F-4D97-AF65-F5344CB8AC3E}">
        <p14:creationId xmlns:p14="http://schemas.microsoft.com/office/powerpoint/2010/main" val="272692417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0998" y="870621"/>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CITAS CON PADRES DE FAMILIA</a:t>
            </a:r>
            <a:endParaRPr lang="en-US" sz="3200" b="1" dirty="0">
              <a:cs typeface="Segoe UI Semibold" panose="020B0702040204020203" pitchFamily="34" charset="0"/>
            </a:endParaRPr>
          </a:p>
        </p:txBody>
      </p:sp>
      <p:graphicFrame>
        <p:nvGraphicFramePr>
          <p:cNvPr id="8" name="Tabla 4">
            <a:extLst>
              <a:ext uri="{FF2B5EF4-FFF2-40B4-BE49-F238E27FC236}">
                <a16:creationId xmlns:a16="http://schemas.microsoft.com/office/drawing/2014/main" id="{24866AFD-BF50-43E7-A7FE-7D727D9F60F2}"/>
              </a:ext>
            </a:extLst>
          </p:cNvPr>
          <p:cNvGraphicFramePr>
            <a:graphicFrameLocks/>
          </p:cNvGraphicFramePr>
          <p:nvPr>
            <p:extLst>
              <p:ext uri="{D42A27DB-BD31-4B8C-83A1-F6EECF244321}">
                <p14:modId xmlns:p14="http://schemas.microsoft.com/office/powerpoint/2010/main" val="786278363"/>
              </p:ext>
            </p:extLst>
          </p:nvPr>
        </p:nvGraphicFramePr>
        <p:xfrm>
          <a:off x="277906" y="1642944"/>
          <a:ext cx="6302188" cy="7219240"/>
        </p:xfrm>
        <a:graphic>
          <a:graphicData uri="http://schemas.openxmlformats.org/drawingml/2006/table">
            <a:tbl>
              <a:tblPr firstRow="1" bandRow="1">
                <a:tableStyleId>{5C22544A-7EE6-4342-B048-85BDC9FD1C3A}</a:tableStyleId>
              </a:tblPr>
              <a:tblGrid>
                <a:gridCol w="563283">
                  <a:extLst>
                    <a:ext uri="{9D8B030D-6E8A-4147-A177-3AD203B41FA5}">
                      <a16:colId xmlns:a16="http://schemas.microsoft.com/office/drawing/2014/main" val="2605812278"/>
                    </a:ext>
                  </a:extLst>
                </a:gridCol>
                <a:gridCol w="771218">
                  <a:extLst>
                    <a:ext uri="{9D8B030D-6E8A-4147-A177-3AD203B41FA5}">
                      <a16:colId xmlns:a16="http://schemas.microsoft.com/office/drawing/2014/main" val="1069569287"/>
                    </a:ext>
                  </a:extLst>
                </a:gridCol>
                <a:gridCol w="2319206">
                  <a:extLst>
                    <a:ext uri="{9D8B030D-6E8A-4147-A177-3AD203B41FA5}">
                      <a16:colId xmlns:a16="http://schemas.microsoft.com/office/drawing/2014/main" val="3688716423"/>
                    </a:ext>
                  </a:extLst>
                </a:gridCol>
                <a:gridCol w="1760446">
                  <a:extLst>
                    <a:ext uri="{9D8B030D-6E8A-4147-A177-3AD203B41FA5}">
                      <a16:colId xmlns:a16="http://schemas.microsoft.com/office/drawing/2014/main" val="2018336341"/>
                    </a:ext>
                  </a:extLst>
                </a:gridCol>
                <a:gridCol w="888035">
                  <a:extLst>
                    <a:ext uri="{9D8B030D-6E8A-4147-A177-3AD203B41FA5}">
                      <a16:colId xmlns:a16="http://schemas.microsoft.com/office/drawing/2014/main" val="163243451"/>
                    </a:ext>
                  </a:extLst>
                </a:gridCol>
              </a:tblGrid>
              <a:tr h="419100">
                <a:tc>
                  <a:txBody>
                    <a:bodyPr/>
                    <a:lstStyle/>
                    <a:p>
                      <a:pPr algn="ctr"/>
                      <a:r>
                        <a:rPr lang="es-MX" sz="1400" b="1" dirty="0">
                          <a:solidFill>
                            <a:schemeClr val="tx1"/>
                          </a:solidFill>
                          <a:latin typeface="+mn-lt"/>
                        </a:rPr>
                        <a:t>No. cita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s-MX" sz="1600" b="1" dirty="0">
                          <a:solidFill>
                            <a:schemeClr val="tx1"/>
                          </a:solidFill>
                          <a:latin typeface="+mn-lt"/>
                        </a:rPr>
                        <a:t>FECHA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solidFill>
                  </a:tcPr>
                </a:tc>
                <a:tc>
                  <a:txBody>
                    <a:bodyPr/>
                    <a:lstStyle/>
                    <a:p>
                      <a:pPr algn="ctr"/>
                      <a:r>
                        <a:rPr lang="es-MX" sz="1600" b="1" dirty="0">
                          <a:solidFill>
                            <a:schemeClr val="tx1"/>
                          </a:solidFill>
                          <a:latin typeface="+mn-lt"/>
                        </a:rPr>
                        <a:t>NOMBRE DEL ALUMNO</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600" b="1" dirty="0">
                          <a:solidFill>
                            <a:schemeClr val="tx1"/>
                          </a:solidFill>
                          <a:latin typeface="+mn-lt"/>
                        </a:rPr>
                        <a:t>MOTIVO</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lang="es-MX" sz="1600" b="1" dirty="0">
                          <a:solidFill>
                            <a:schemeClr val="tx1"/>
                          </a:solidFill>
                          <a:latin typeface="+mn-lt"/>
                        </a:rPr>
                        <a:t>FIRMA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484323535"/>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1612219"/>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296265"/>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19280513"/>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35378758"/>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116268"/>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2179391"/>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6404487"/>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26345194"/>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344110"/>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1373149"/>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8080760"/>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68178533"/>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99051704"/>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6774407"/>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9091935"/>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00826960"/>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54112591"/>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2955390"/>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4859728"/>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9722681"/>
                  </a:ext>
                </a:extLst>
              </a:tr>
            </a:tbl>
          </a:graphicData>
        </a:graphic>
      </p:graphicFrame>
      <p:pic>
        <p:nvPicPr>
          <p:cNvPr id="2" name="Imagen 1" descr="Imagen que contiene Forma&#10;&#10;Descripción generada automáticamente">
            <a:extLst>
              <a:ext uri="{FF2B5EF4-FFF2-40B4-BE49-F238E27FC236}">
                <a16:creationId xmlns:a16="http://schemas.microsoft.com/office/drawing/2014/main" id="{A29E6122-2F16-0BDD-F97B-298D8D0F6E8B}"/>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Tree>
    <p:extLst>
      <p:ext uri="{BB962C8B-B14F-4D97-AF65-F5344CB8AC3E}">
        <p14:creationId xmlns:p14="http://schemas.microsoft.com/office/powerpoint/2010/main" val="416095543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0998" y="870621"/>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CITAS CON PADRES DE FAMILIA</a:t>
            </a:r>
            <a:endParaRPr lang="en-US" sz="3200" b="1" dirty="0">
              <a:cs typeface="Segoe UI Semibold" panose="020B0702040204020203" pitchFamily="34" charset="0"/>
            </a:endParaRPr>
          </a:p>
        </p:txBody>
      </p:sp>
      <p:graphicFrame>
        <p:nvGraphicFramePr>
          <p:cNvPr id="8" name="Tabla 4">
            <a:extLst>
              <a:ext uri="{FF2B5EF4-FFF2-40B4-BE49-F238E27FC236}">
                <a16:creationId xmlns:a16="http://schemas.microsoft.com/office/drawing/2014/main" id="{24866AFD-BF50-43E7-A7FE-7D727D9F60F2}"/>
              </a:ext>
            </a:extLst>
          </p:cNvPr>
          <p:cNvGraphicFramePr>
            <a:graphicFrameLocks/>
          </p:cNvGraphicFramePr>
          <p:nvPr>
            <p:extLst>
              <p:ext uri="{D42A27DB-BD31-4B8C-83A1-F6EECF244321}">
                <p14:modId xmlns:p14="http://schemas.microsoft.com/office/powerpoint/2010/main" val="3870517541"/>
              </p:ext>
            </p:extLst>
          </p:nvPr>
        </p:nvGraphicFramePr>
        <p:xfrm>
          <a:off x="277906" y="1642944"/>
          <a:ext cx="6302188" cy="7219240"/>
        </p:xfrm>
        <a:graphic>
          <a:graphicData uri="http://schemas.openxmlformats.org/drawingml/2006/table">
            <a:tbl>
              <a:tblPr firstRow="1" bandRow="1">
                <a:tableStyleId>{5C22544A-7EE6-4342-B048-85BDC9FD1C3A}</a:tableStyleId>
              </a:tblPr>
              <a:tblGrid>
                <a:gridCol w="563283">
                  <a:extLst>
                    <a:ext uri="{9D8B030D-6E8A-4147-A177-3AD203B41FA5}">
                      <a16:colId xmlns:a16="http://schemas.microsoft.com/office/drawing/2014/main" val="2605812278"/>
                    </a:ext>
                  </a:extLst>
                </a:gridCol>
                <a:gridCol w="771218">
                  <a:extLst>
                    <a:ext uri="{9D8B030D-6E8A-4147-A177-3AD203B41FA5}">
                      <a16:colId xmlns:a16="http://schemas.microsoft.com/office/drawing/2014/main" val="1069569287"/>
                    </a:ext>
                  </a:extLst>
                </a:gridCol>
                <a:gridCol w="2319206">
                  <a:extLst>
                    <a:ext uri="{9D8B030D-6E8A-4147-A177-3AD203B41FA5}">
                      <a16:colId xmlns:a16="http://schemas.microsoft.com/office/drawing/2014/main" val="3688716423"/>
                    </a:ext>
                  </a:extLst>
                </a:gridCol>
                <a:gridCol w="1760446">
                  <a:extLst>
                    <a:ext uri="{9D8B030D-6E8A-4147-A177-3AD203B41FA5}">
                      <a16:colId xmlns:a16="http://schemas.microsoft.com/office/drawing/2014/main" val="2018336341"/>
                    </a:ext>
                  </a:extLst>
                </a:gridCol>
                <a:gridCol w="888035">
                  <a:extLst>
                    <a:ext uri="{9D8B030D-6E8A-4147-A177-3AD203B41FA5}">
                      <a16:colId xmlns:a16="http://schemas.microsoft.com/office/drawing/2014/main" val="163243451"/>
                    </a:ext>
                  </a:extLst>
                </a:gridCol>
              </a:tblGrid>
              <a:tr h="419100">
                <a:tc>
                  <a:txBody>
                    <a:bodyPr/>
                    <a:lstStyle/>
                    <a:p>
                      <a:pPr algn="ctr"/>
                      <a:r>
                        <a:rPr lang="es-MX" sz="1400" b="1" dirty="0">
                          <a:solidFill>
                            <a:schemeClr val="tx1"/>
                          </a:solidFill>
                          <a:latin typeface="+mn-lt"/>
                        </a:rPr>
                        <a:t>No. cita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s-MX" sz="1600" b="1" dirty="0">
                          <a:solidFill>
                            <a:schemeClr val="tx1"/>
                          </a:solidFill>
                          <a:latin typeface="+mn-lt"/>
                        </a:rPr>
                        <a:t>FECHA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solidFill>
                  </a:tcPr>
                </a:tc>
                <a:tc>
                  <a:txBody>
                    <a:bodyPr/>
                    <a:lstStyle/>
                    <a:p>
                      <a:pPr algn="ctr"/>
                      <a:r>
                        <a:rPr lang="es-MX" sz="1600" b="1" dirty="0">
                          <a:solidFill>
                            <a:schemeClr val="tx1"/>
                          </a:solidFill>
                          <a:latin typeface="+mn-lt"/>
                        </a:rPr>
                        <a:t>NOMBRE DEL ALUMNO</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600" b="1" dirty="0">
                          <a:solidFill>
                            <a:schemeClr val="tx1"/>
                          </a:solidFill>
                          <a:latin typeface="+mn-lt"/>
                        </a:rPr>
                        <a:t>MOTIVO</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tc>
                  <a:txBody>
                    <a:bodyPr/>
                    <a:lstStyle/>
                    <a:p>
                      <a:pPr algn="ctr"/>
                      <a:r>
                        <a:rPr lang="es-MX" sz="1600" b="1" dirty="0">
                          <a:solidFill>
                            <a:schemeClr val="tx1"/>
                          </a:solidFill>
                          <a:latin typeface="+mn-lt"/>
                        </a:rPr>
                        <a:t>FIRMA</a:t>
                      </a:r>
                    </a:p>
                  </a:txBody>
                  <a:tcPr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484323535"/>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11612219"/>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296265"/>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19280513"/>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35378758"/>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116268"/>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2179391"/>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6404487"/>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26345194"/>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3344110"/>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1373149"/>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8080760"/>
                  </a:ext>
                </a:extLst>
              </a:tr>
              <a:tr h="335054">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68178533"/>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99051704"/>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56774407"/>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9091935"/>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800826960"/>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54112591"/>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42955390"/>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4859728"/>
                  </a:ext>
                </a:extLst>
              </a:tr>
              <a:tr h="335054">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1500" dirty="0"/>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79722681"/>
                  </a:ext>
                </a:extLst>
              </a:tr>
            </a:tbl>
          </a:graphicData>
        </a:graphic>
      </p:graphicFrame>
      <p:pic>
        <p:nvPicPr>
          <p:cNvPr id="2" name="Imagen 1" descr="Imagen que contiene Forma&#10;&#10;Descripción generada automáticamente">
            <a:extLst>
              <a:ext uri="{FF2B5EF4-FFF2-40B4-BE49-F238E27FC236}">
                <a16:creationId xmlns:a16="http://schemas.microsoft.com/office/drawing/2014/main" id="{C24B3418-4E2D-7C38-A71F-7BCBB513FB76}"/>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Tree>
    <p:extLst>
      <p:ext uri="{BB962C8B-B14F-4D97-AF65-F5344CB8AC3E}">
        <p14:creationId xmlns:p14="http://schemas.microsoft.com/office/powerpoint/2010/main" val="170176748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99EF5573-3B94-BF4F-387B-889F75821A0E}"/>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185564833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452437" y="141563"/>
            <a:ext cx="5953125" cy="369332"/>
          </a:xfrm>
          <a:prstGeom prst="rect">
            <a:avLst/>
          </a:prstGeom>
          <a:noFill/>
        </p:spPr>
        <p:txBody>
          <a:bodyPr wrap="square" rtlCol="0">
            <a:spAutoFit/>
          </a:bodyPr>
          <a:lstStyle/>
          <a:p>
            <a:pPr algn="ctr"/>
            <a:r>
              <a:rPr lang="es-ES" b="1" dirty="0">
                <a:cs typeface="Segoe UI Semibold" panose="020B0702040204020203" pitchFamily="34" charset="0"/>
              </a:rPr>
              <a:t>LISTA DE ASISTENCIA DE PADRES DE FAMILIA A REUNIONES</a:t>
            </a:r>
          </a:p>
        </p:txBody>
      </p:sp>
      <p:graphicFrame>
        <p:nvGraphicFramePr>
          <p:cNvPr id="8" name="Tabla 7"/>
          <p:cNvGraphicFramePr>
            <a:graphicFrameLocks noGrp="1"/>
          </p:cNvGraphicFramePr>
          <p:nvPr>
            <p:extLst>
              <p:ext uri="{D42A27DB-BD31-4B8C-83A1-F6EECF244321}">
                <p14:modId xmlns:p14="http://schemas.microsoft.com/office/powerpoint/2010/main" val="3450460799"/>
              </p:ext>
            </p:extLst>
          </p:nvPr>
        </p:nvGraphicFramePr>
        <p:xfrm>
          <a:off x="206828" y="571881"/>
          <a:ext cx="6433458" cy="8298498"/>
        </p:xfrm>
        <a:graphic>
          <a:graphicData uri="http://schemas.openxmlformats.org/drawingml/2006/table">
            <a:tbl>
              <a:tblPr bandRow="1"/>
              <a:tblGrid>
                <a:gridCol w="367842">
                  <a:extLst>
                    <a:ext uri="{9D8B030D-6E8A-4147-A177-3AD203B41FA5}">
                      <a16:colId xmlns:a16="http://schemas.microsoft.com/office/drawing/2014/main" val="2816998466"/>
                    </a:ext>
                  </a:extLst>
                </a:gridCol>
                <a:gridCol w="2292524">
                  <a:extLst>
                    <a:ext uri="{9D8B030D-6E8A-4147-A177-3AD203B41FA5}">
                      <a16:colId xmlns:a16="http://schemas.microsoft.com/office/drawing/2014/main" val="2275527924"/>
                    </a:ext>
                  </a:extLst>
                </a:gridCol>
                <a:gridCol w="474944">
                  <a:extLst>
                    <a:ext uri="{9D8B030D-6E8A-4147-A177-3AD203B41FA5}">
                      <a16:colId xmlns:a16="http://schemas.microsoft.com/office/drawing/2014/main" val="3590180977"/>
                    </a:ext>
                  </a:extLst>
                </a:gridCol>
                <a:gridCol w="712416">
                  <a:extLst>
                    <a:ext uri="{9D8B030D-6E8A-4147-A177-3AD203B41FA5}">
                      <a16:colId xmlns:a16="http://schemas.microsoft.com/office/drawing/2014/main" val="221253209"/>
                    </a:ext>
                  </a:extLst>
                </a:gridCol>
                <a:gridCol w="705631">
                  <a:extLst>
                    <a:ext uri="{9D8B030D-6E8A-4147-A177-3AD203B41FA5}">
                      <a16:colId xmlns:a16="http://schemas.microsoft.com/office/drawing/2014/main" val="2844641341"/>
                    </a:ext>
                  </a:extLst>
                </a:gridCol>
                <a:gridCol w="746341">
                  <a:extLst>
                    <a:ext uri="{9D8B030D-6E8A-4147-A177-3AD203B41FA5}">
                      <a16:colId xmlns:a16="http://schemas.microsoft.com/office/drawing/2014/main" val="78504875"/>
                    </a:ext>
                  </a:extLst>
                </a:gridCol>
                <a:gridCol w="556363">
                  <a:extLst>
                    <a:ext uri="{9D8B030D-6E8A-4147-A177-3AD203B41FA5}">
                      <a16:colId xmlns:a16="http://schemas.microsoft.com/office/drawing/2014/main" val="2689972214"/>
                    </a:ext>
                  </a:extLst>
                </a:gridCol>
                <a:gridCol w="577397">
                  <a:extLst>
                    <a:ext uri="{9D8B030D-6E8A-4147-A177-3AD203B41FA5}">
                      <a16:colId xmlns:a16="http://schemas.microsoft.com/office/drawing/2014/main" val="2743620667"/>
                    </a:ext>
                  </a:extLst>
                </a:gridCol>
              </a:tblGrid>
              <a:tr h="382875">
                <a:tc>
                  <a:txBody>
                    <a:bodyPr/>
                    <a:lstStyle/>
                    <a:p>
                      <a:pPr algn="ctr">
                        <a:lnSpc>
                          <a:spcPct val="115000"/>
                        </a:lnSpc>
                        <a:spcAft>
                          <a:spcPts val="0"/>
                        </a:spcAft>
                      </a:pPr>
                      <a:r>
                        <a:rPr lang="es-MX" sz="1300" b="1" dirty="0">
                          <a:effectLst/>
                          <a:latin typeface="+mn-lt"/>
                          <a:ea typeface="Overlock"/>
                          <a:cs typeface="Overlock"/>
                        </a:rPr>
                        <a:t>N/L</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a:txBody>
                    <a:bodyPr/>
                    <a:lstStyle/>
                    <a:p>
                      <a:pPr algn="ctr">
                        <a:lnSpc>
                          <a:spcPct val="115000"/>
                        </a:lnSpc>
                        <a:spcAft>
                          <a:spcPts val="0"/>
                        </a:spcAft>
                      </a:pPr>
                      <a:r>
                        <a:rPr lang="es-MX" sz="1300" b="1" dirty="0">
                          <a:effectLst/>
                          <a:latin typeface="+mn-lt"/>
                          <a:ea typeface="Calibri" panose="020F0502020204030204" pitchFamily="34" charset="0"/>
                          <a:cs typeface="Times New Roman" panose="02020603050405020304" pitchFamily="18" charset="0"/>
                        </a:rPr>
                        <a:t>NOMBRE</a:t>
                      </a:r>
                      <a:r>
                        <a:rPr lang="es-MX" sz="1300" b="1" baseline="0" dirty="0">
                          <a:effectLst/>
                          <a:latin typeface="+mn-lt"/>
                          <a:ea typeface="Calibri" panose="020F0502020204030204" pitchFamily="34" charset="0"/>
                          <a:cs typeface="Times New Roman" panose="02020603050405020304" pitchFamily="18" charset="0"/>
                        </a:rPr>
                        <a:t> DEL ALUMNO</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a:lnSpc>
                          <a:spcPct val="115000"/>
                        </a:lnSpc>
                        <a:spcAft>
                          <a:spcPts val="0"/>
                        </a:spcAft>
                      </a:pPr>
                      <a:r>
                        <a:rPr lang="es-MX" sz="1300" b="1" dirty="0">
                          <a:effectLst/>
                          <a:latin typeface="+mn-lt"/>
                          <a:ea typeface="Overlock"/>
                          <a:cs typeface="Overlock"/>
                        </a:rPr>
                        <a:t>DIAG.</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15000"/>
                        </a:lnSpc>
                        <a:spcAft>
                          <a:spcPts val="0"/>
                        </a:spcAft>
                      </a:pPr>
                      <a:r>
                        <a:rPr lang="es-MX" sz="1300" b="1" dirty="0">
                          <a:effectLst/>
                          <a:latin typeface="+mn-lt"/>
                          <a:ea typeface="Overlock"/>
                          <a:cs typeface="Overlock"/>
                        </a:rPr>
                        <a:t>PERIODO 1</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15000"/>
                        </a:lnSpc>
                        <a:spcAft>
                          <a:spcPts val="0"/>
                        </a:spcAft>
                      </a:pPr>
                      <a:r>
                        <a:rPr lang="es-MX" sz="1300" b="1" dirty="0">
                          <a:effectLst/>
                          <a:latin typeface="+mn-lt"/>
                          <a:ea typeface="Overlock"/>
                          <a:cs typeface="Overlock"/>
                        </a:rPr>
                        <a:t>PERIODO 2</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15000"/>
                        </a:lnSpc>
                        <a:spcAft>
                          <a:spcPts val="0"/>
                        </a:spcAft>
                      </a:pPr>
                      <a:r>
                        <a:rPr lang="es-MX" sz="1300" b="1" dirty="0">
                          <a:effectLst/>
                          <a:latin typeface="+mn-lt"/>
                          <a:ea typeface="Overlock"/>
                          <a:cs typeface="Overlock"/>
                        </a:rPr>
                        <a:t>PERIODO 3</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15000"/>
                        </a:lnSpc>
                        <a:spcAft>
                          <a:spcPts val="0"/>
                        </a:spcAft>
                      </a:pPr>
                      <a:r>
                        <a:rPr lang="es-MX" sz="1300" b="1" dirty="0">
                          <a:effectLst/>
                          <a:latin typeface="+mn-lt"/>
                          <a:ea typeface="Overlock"/>
                          <a:cs typeface="Overlock"/>
                        </a:rPr>
                        <a:t> </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lnSpc>
                          <a:spcPct val="115000"/>
                        </a:lnSpc>
                        <a:spcAft>
                          <a:spcPts val="0"/>
                        </a:spcAft>
                      </a:pPr>
                      <a:r>
                        <a:rPr lang="es-MX" sz="1300" b="1" dirty="0">
                          <a:effectLst/>
                          <a:latin typeface="+mn-lt"/>
                          <a:ea typeface="Overlock"/>
                          <a:cs typeface="Overlock"/>
                        </a:rPr>
                        <a:t> </a:t>
                      </a:r>
                      <a:endParaRPr lang="en-US" sz="1300" b="1" dirty="0">
                        <a:effectLst/>
                        <a:latin typeface="+mn-lt"/>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031714133"/>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74966255"/>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2. 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06150180"/>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3. 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36341911"/>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4. 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5018560"/>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5. 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9803624"/>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6. 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45954053"/>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7. 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75240049"/>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8. 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85738477"/>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9. 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80305877"/>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10. 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38795131"/>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11. 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40334136"/>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12. 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53541465"/>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13. 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38961405"/>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14. 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00766007"/>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15. 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73124517"/>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16. 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8291058"/>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17. 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89112622"/>
                  </a:ext>
                </a:extLst>
              </a:tr>
              <a:tr h="200727">
                <a:tc>
                  <a:txBody>
                    <a:bodyPr/>
                    <a:lstStyle/>
                    <a:p>
                      <a:pPr marL="0" lvl="0" indent="0" algn="ctr">
                        <a:lnSpc>
                          <a:spcPct val="100000"/>
                        </a:lnSpc>
                        <a:spcAft>
                          <a:spcPts val="0"/>
                        </a:spcAft>
                        <a:buFont typeface="+mj-lt"/>
                        <a:buNone/>
                      </a:pPr>
                      <a:r>
                        <a:rPr lang="es-MX" sz="1400" dirty="0">
                          <a:effectLst/>
                          <a:latin typeface="Berlin Sans FB" panose="020E0602020502020306" pitchFamily="34" charset="0"/>
                          <a:ea typeface="Overlock"/>
                          <a:cs typeface="Overlock"/>
                        </a:rPr>
                        <a:t>18. </a:t>
                      </a:r>
                      <a:endParaRPr lang="en-US" sz="1400" dirty="0">
                        <a:effectLst/>
                        <a:latin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98271820"/>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19.</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23157191"/>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20.</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776450343"/>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21.</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30637108"/>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22.</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37372800"/>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23.</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70708982"/>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24.</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863853774"/>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25.</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591743570"/>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26.</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71334442"/>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27.</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23166381"/>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28.</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93959355"/>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29.</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7387074"/>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30.</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7091466"/>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31.</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643682469"/>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32.</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a:effectLst/>
                          <a:latin typeface="Berlin Sans FB" panose="020E0602020502020306" pitchFamily="34" charset="0"/>
                          <a:ea typeface="Overlock"/>
                          <a:cs typeface="Overlock"/>
                        </a:rPr>
                        <a:t> </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r>
                        <a:rPr lang="es-MX" sz="1400" dirty="0">
                          <a:effectLst/>
                          <a:latin typeface="Berlin Sans FB" panose="020E0602020502020306" pitchFamily="34" charset="0"/>
                          <a:ea typeface="Overlock"/>
                          <a:cs typeface="Overlock"/>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68162685"/>
                  </a:ext>
                </a:extLst>
              </a:tr>
              <a:tr h="236220">
                <a:tc>
                  <a:txBody>
                    <a:bodyPr/>
                    <a:lstStyle/>
                    <a:p>
                      <a:pPr algn="ctr">
                        <a:lnSpc>
                          <a:spcPct val="100000"/>
                        </a:lnSpc>
                        <a:spcAft>
                          <a:spcPts val="1000"/>
                        </a:spcAft>
                      </a:pPr>
                      <a:r>
                        <a:rPr lang="es-MX" sz="1400" dirty="0">
                          <a:effectLst/>
                          <a:latin typeface="Berlin Sans FB" panose="020E0602020502020306" pitchFamily="34" charset="0"/>
                          <a:ea typeface="Overlock"/>
                          <a:cs typeface="Overlock"/>
                        </a:rPr>
                        <a:t>33.</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97484381"/>
                  </a:ext>
                </a:extLst>
              </a:tr>
              <a:tr h="236220">
                <a:tc>
                  <a:txBody>
                    <a:bodyPr/>
                    <a:lstStyle/>
                    <a:p>
                      <a:pPr marL="0" marR="0" indent="0" algn="ctr" defTabSz="685766" rtl="0" eaLnBrk="1" fontAlgn="auto" latinLnBrk="0" hangingPunct="1">
                        <a:lnSpc>
                          <a:spcPct val="100000"/>
                        </a:lnSpc>
                        <a:spcBef>
                          <a:spcPts val="0"/>
                        </a:spcBef>
                        <a:spcAft>
                          <a:spcPts val="1000"/>
                        </a:spcAft>
                        <a:buClrTx/>
                        <a:buSzTx/>
                        <a:buFontTx/>
                        <a:buNone/>
                        <a:tabLst/>
                        <a:defRPr/>
                      </a:pPr>
                      <a:r>
                        <a:rPr lang="es-MX" sz="1400" dirty="0">
                          <a:effectLst/>
                          <a:latin typeface="Berlin Sans FB" panose="020E0602020502020306" pitchFamily="34" charset="0"/>
                          <a:ea typeface="Overlock"/>
                          <a:cs typeface="Overlock"/>
                        </a:rPr>
                        <a:t>34.</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5746509"/>
                  </a:ext>
                </a:extLst>
              </a:tr>
              <a:tr h="236220">
                <a:tc>
                  <a:txBody>
                    <a:bodyPr/>
                    <a:lstStyle/>
                    <a:p>
                      <a:pPr marL="0" marR="0" indent="0" algn="ctr" defTabSz="685766" rtl="0" eaLnBrk="1" fontAlgn="auto" latinLnBrk="0" hangingPunct="1">
                        <a:lnSpc>
                          <a:spcPct val="100000"/>
                        </a:lnSpc>
                        <a:spcBef>
                          <a:spcPts val="0"/>
                        </a:spcBef>
                        <a:spcAft>
                          <a:spcPts val="1000"/>
                        </a:spcAft>
                        <a:buClrTx/>
                        <a:buSzTx/>
                        <a:buFontTx/>
                        <a:buNone/>
                        <a:tabLst/>
                        <a:defRPr/>
                      </a:pPr>
                      <a:r>
                        <a:rPr lang="es-MX" sz="1400" dirty="0">
                          <a:effectLst/>
                          <a:latin typeface="Berlin Sans FB" panose="020E0602020502020306" pitchFamily="34" charset="0"/>
                          <a:ea typeface="Overlock"/>
                          <a:cs typeface="Overlock"/>
                        </a:rPr>
                        <a:t>35.</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ct val="100000"/>
                        </a:lnSpc>
                        <a:spcAft>
                          <a:spcPts val="1000"/>
                        </a:spcAft>
                      </a:pP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31933" marR="3193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80789563"/>
                  </a:ext>
                </a:extLst>
              </a:tr>
            </a:tbl>
          </a:graphicData>
        </a:graphic>
      </p:graphicFrame>
    </p:spTree>
    <p:extLst>
      <p:ext uri="{BB962C8B-B14F-4D97-AF65-F5344CB8AC3E}">
        <p14:creationId xmlns:p14="http://schemas.microsoft.com/office/powerpoint/2010/main" val="171080731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6443" y="137886"/>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REUNIÓN CON PADRES DE FAMILIA</a:t>
            </a:r>
            <a:endParaRPr lang="en-US" sz="3200" b="1" dirty="0">
              <a:cs typeface="Segoe UI Semibold" panose="020B0702040204020203" pitchFamily="34" charset="0"/>
            </a:endParaRPr>
          </a:p>
        </p:txBody>
      </p:sp>
      <p:graphicFrame>
        <p:nvGraphicFramePr>
          <p:cNvPr id="9" name="Tabla 5">
            <a:extLst>
              <a:ext uri="{FF2B5EF4-FFF2-40B4-BE49-F238E27FC236}">
                <a16:creationId xmlns:a16="http://schemas.microsoft.com/office/drawing/2014/main" id="{77874F45-43DD-468D-BACC-CD1DFF4CF768}"/>
              </a:ext>
            </a:extLst>
          </p:cNvPr>
          <p:cNvGraphicFramePr>
            <a:graphicFrameLocks noGrp="1"/>
          </p:cNvGraphicFramePr>
          <p:nvPr>
            <p:extLst>
              <p:ext uri="{D42A27DB-BD31-4B8C-83A1-F6EECF244321}">
                <p14:modId xmlns:p14="http://schemas.microsoft.com/office/powerpoint/2010/main" val="3805230563"/>
              </p:ext>
            </p:extLst>
          </p:nvPr>
        </p:nvGraphicFramePr>
        <p:xfrm>
          <a:off x="200176" y="844505"/>
          <a:ext cx="6468533" cy="8084175"/>
        </p:xfrm>
        <a:graphic>
          <a:graphicData uri="http://schemas.openxmlformats.org/drawingml/2006/table">
            <a:tbl>
              <a:tblPr firstRow="1" bandRow="1">
                <a:tableStyleId>{5C22544A-7EE6-4342-B048-85BDC9FD1C3A}</a:tableStyleId>
              </a:tblPr>
              <a:tblGrid>
                <a:gridCol w="1041400">
                  <a:extLst>
                    <a:ext uri="{9D8B030D-6E8A-4147-A177-3AD203B41FA5}">
                      <a16:colId xmlns:a16="http://schemas.microsoft.com/office/drawing/2014/main" val="2612250685"/>
                    </a:ext>
                  </a:extLst>
                </a:gridCol>
                <a:gridCol w="2150534">
                  <a:extLst>
                    <a:ext uri="{9D8B030D-6E8A-4147-A177-3AD203B41FA5}">
                      <a16:colId xmlns:a16="http://schemas.microsoft.com/office/drawing/2014/main" val="2977848637"/>
                    </a:ext>
                  </a:extLst>
                </a:gridCol>
                <a:gridCol w="982133">
                  <a:extLst>
                    <a:ext uri="{9D8B030D-6E8A-4147-A177-3AD203B41FA5}">
                      <a16:colId xmlns:a16="http://schemas.microsoft.com/office/drawing/2014/main" val="2935927166"/>
                    </a:ext>
                  </a:extLst>
                </a:gridCol>
                <a:gridCol w="2294466">
                  <a:extLst>
                    <a:ext uri="{9D8B030D-6E8A-4147-A177-3AD203B41FA5}">
                      <a16:colId xmlns:a16="http://schemas.microsoft.com/office/drawing/2014/main" val="4045735572"/>
                    </a:ext>
                  </a:extLst>
                </a:gridCol>
              </a:tblGrid>
              <a:tr h="366830">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Asunto:</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endPar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Fecha: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endParaRPr lang="es-MX" sz="1800" b="1" dirty="0">
                        <a:solidFill>
                          <a:schemeClr val="tx1"/>
                        </a:solidFill>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70203083"/>
                  </a:ext>
                </a:extLst>
              </a:tr>
              <a:tr h="358730">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Orden del día: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C000"/>
                    </a:solidFill>
                  </a:tcPr>
                </a:tc>
                <a:tc hMerge="1">
                  <a:txBody>
                    <a:bodyPr/>
                    <a:lstStyle/>
                    <a:p>
                      <a:endParaRPr lang="es-MX"/>
                    </a:p>
                  </a:txBody>
                  <a:tcPr/>
                </a:tc>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Acuerdos: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96F8C9"/>
                    </a:solidFill>
                  </a:tcPr>
                </a:tc>
                <a:tc hMerge="1">
                  <a:txBody>
                    <a:bodyPr/>
                    <a:lstStyle/>
                    <a:p>
                      <a:endParaRPr lang="es-MX"/>
                    </a:p>
                  </a:txBody>
                  <a:tcPr/>
                </a:tc>
                <a:extLst>
                  <a:ext uri="{0D108BD9-81ED-4DB2-BD59-A6C34878D82A}">
                    <a16:rowId xmlns:a16="http://schemas.microsoft.com/office/drawing/2014/main" val="2665568997"/>
                  </a:ext>
                </a:extLst>
              </a:tr>
              <a:tr h="5187505">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2826088"/>
                  </a:ext>
                </a:extLst>
              </a:tr>
              <a:tr h="347278">
                <a:tc gridSpan="4">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compromisos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30502041"/>
                  </a:ext>
                </a:extLst>
              </a:tr>
              <a:tr h="1594252">
                <a:tc gridSpan="4">
                  <a:txBody>
                    <a:bodyPr/>
                    <a:lstStyle/>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sz="1400" dirty="0">
                        <a:latin typeface="AGDryShampoo" panose="02000603000000000000" pitchFamily="2" charset="0"/>
                        <a:ea typeface="AGDryShampoo" panose="02000603000000000000" pitchFamily="2"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98299"/>
                  </a:ext>
                </a:extLst>
              </a:tr>
            </a:tbl>
          </a:graphicData>
        </a:graphic>
      </p:graphicFrame>
    </p:spTree>
    <p:extLst>
      <p:ext uri="{BB962C8B-B14F-4D97-AF65-F5344CB8AC3E}">
        <p14:creationId xmlns:p14="http://schemas.microsoft.com/office/powerpoint/2010/main" val="3286335980"/>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a 10">
            <a:extLst>
              <a:ext uri="{FF2B5EF4-FFF2-40B4-BE49-F238E27FC236}">
                <a16:creationId xmlns:a16="http://schemas.microsoft.com/office/drawing/2014/main" id="{49AC6740-7437-421C-9F53-D09CCEFC451A}"/>
              </a:ext>
            </a:extLst>
          </p:cNvPr>
          <p:cNvGraphicFramePr>
            <a:graphicFrameLocks noGrp="1"/>
          </p:cNvGraphicFramePr>
          <p:nvPr>
            <p:extLst>
              <p:ext uri="{D42A27DB-BD31-4B8C-83A1-F6EECF244321}">
                <p14:modId xmlns:p14="http://schemas.microsoft.com/office/powerpoint/2010/main" val="1861597873"/>
              </p:ext>
            </p:extLst>
          </p:nvPr>
        </p:nvGraphicFramePr>
        <p:xfrm>
          <a:off x="242991" y="656155"/>
          <a:ext cx="6343578" cy="8290560"/>
        </p:xfrm>
        <a:graphic>
          <a:graphicData uri="http://schemas.openxmlformats.org/drawingml/2006/table">
            <a:tbl>
              <a:tblPr firstRow="1" bandRow="1">
                <a:tableStyleId>{5C22544A-7EE6-4342-B048-85BDC9FD1C3A}</a:tableStyleId>
              </a:tblPr>
              <a:tblGrid>
                <a:gridCol w="423809">
                  <a:extLst>
                    <a:ext uri="{9D8B030D-6E8A-4147-A177-3AD203B41FA5}">
                      <a16:colId xmlns:a16="http://schemas.microsoft.com/office/drawing/2014/main" val="2881722052"/>
                    </a:ext>
                  </a:extLst>
                </a:gridCol>
                <a:gridCol w="3097743">
                  <a:extLst>
                    <a:ext uri="{9D8B030D-6E8A-4147-A177-3AD203B41FA5}">
                      <a16:colId xmlns:a16="http://schemas.microsoft.com/office/drawing/2014/main" val="1946321848"/>
                    </a:ext>
                  </a:extLst>
                </a:gridCol>
                <a:gridCol w="2822026">
                  <a:extLst>
                    <a:ext uri="{9D8B030D-6E8A-4147-A177-3AD203B41FA5}">
                      <a16:colId xmlns:a16="http://schemas.microsoft.com/office/drawing/2014/main" val="926741751"/>
                    </a:ext>
                  </a:extLst>
                </a:gridCol>
              </a:tblGrid>
              <a:tr h="218999">
                <a:tc>
                  <a:txBody>
                    <a:bodyPr/>
                    <a:lstStyle/>
                    <a:p>
                      <a:pPr algn="ctr"/>
                      <a:r>
                        <a:rPr lang="es-MX" sz="1200" dirty="0">
                          <a:solidFill>
                            <a:schemeClr val="tx1"/>
                          </a:solidFill>
                          <a:latin typeface="Century Gothic" panose="020B0502020202020204" pitchFamily="34"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40000"/>
                        <a:lumOff val="60000"/>
                      </a:schemeClr>
                    </a:solidFill>
                  </a:tcPr>
                </a:tc>
                <a:tc>
                  <a:txBody>
                    <a:bodyPr/>
                    <a:lstStyle/>
                    <a:p>
                      <a:pPr algn="ctr"/>
                      <a:r>
                        <a:rPr lang="es-MX" sz="1300" dirty="0">
                          <a:solidFill>
                            <a:schemeClr val="tx1"/>
                          </a:solidFill>
                          <a:latin typeface="Century Gothic" panose="020B0502020202020204" pitchFamily="34" charset="0"/>
                        </a:rPr>
                        <a:t>Nombre del Alumno (a)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300" dirty="0">
                          <a:solidFill>
                            <a:schemeClr val="tx1"/>
                          </a:solidFill>
                          <a:latin typeface="Century Gothic" panose="020B0502020202020204" pitchFamily="34" charset="0"/>
                        </a:rPr>
                        <a:t>Firma del padre, madre o tutor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solidFill>
                  </a:tcPr>
                </a:tc>
                <a:extLst>
                  <a:ext uri="{0D108BD9-81ED-4DB2-BD59-A6C34878D82A}">
                    <a16:rowId xmlns:a16="http://schemas.microsoft.com/office/drawing/2014/main" val="243434111"/>
                  </a:ext>
                </a:extLst>
              </a:tr>
              <a:tr h="218999">
                <a:tc>
                  <a:txBody>
                    <a:bodyPr/>
                    <a:lstStyle/>
                    <a:p>
                      <a:r>
                        <a:rPr lang="es-MX" sz="900" dirty="0">
                          <a:latin typeface="Century Gothic" panose="020B0502020202020204" pitchFamily="34"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41302345"/>
                  </a:ext>
                </a:extLst>
              </a:tr>
              <a:tr h="222827">
                <a:tc>
                  <a:txBody>
                    <a:bodyPr/>
                    <a:lstStyle/>
                    <a:p>
                      <a:r>
                        <a:rPr lang="es-MX" sz="900" dirty="0">
                          <a:latin typeface="Century Gothic" panose="020B0502020202020204" pitchFamily="34"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702186"/>
                  </a:ext>
                </a:extLst>
              </a:tr>
              <a:tr h="222827">
                <a:tc>
                  <a:txBody>
                    <a:bodyPr/>
                    <a:lstStyle/>
                    <a:p>
                      <a:r>
                        <a:rPr lang="es-MX" sz="900" dirty="0">
                          <a:latin typeface="Century Gothic" panose="020B0502020202020204" pitchFamily="34"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4667315"/>
                  </a:ext>
                </a:extLst>
              </a:tr>
              <a:tr h="222827">
                <a:tc>
                  <a:txBody>
                    <a:bodyPr/>
                    <a:lstStyle/>
                    <a:p>
                      <a:r>
                        <a:rPr lang="es-MX" sz="900" dirty="0">
                          <a:latin typeface="Century Gothic" panose="020B0502020202020204" pitchFamily="34" charset="0"/>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5813567"/>
                  </a:ext>
                </a:extLst>
              </a:tr>
              <a:tr h="222827">
                <a:tc>
                  <a:txBody>
                    <a:bodyPr/>
                    <a:lstStyle/>
                    <a:p>
                      <a:r>
                        <a:rPr lang="es-MX" sz="900" dirty="0">
                          <a:latin typeface="Century Gothic" panose="020B0502020202020204" pitchFamily="34" charset="0"/>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6551721"/>
                  </a:ext>
                </a:extLst>
              </a:tr>
              <a:tr h="222827">
                <a:tc>
                  <a:txBody>
                    <a:bodyPr/>
                    <a:lstStyle/>
                    <a:p>
                      <a:r>
                        <a:rPr lang="es-MX" sz="900" dirty="0">
                          <a:latin typeface="Century Gothic" panose="020B0502020202020204" pitchFamily="34" charset="0"/>
                        </a:rPr>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27216469"/>
                  </a:ext>
                </a:extLst>
              </a:tr>
              <a:tr h="222827">
                <a:tc>
                  <a:txBody>
                    <a:bodyPr/>
                    <a:lstStyle/>
                    <a:p>
                      <a:r>
                        <a:rPr lang="es-MX" sz="900" dirty="0">
                          <a:latin typeface="Century Gothic" panose="020B0502020202020204" pitchFamily="34" charset="0"/>
                        </a:rPr>
                        <a:t>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6017125"/>
                  </a:ext>
                </a:extLst>
              </a:tr>
              <a:tr h="222827">
                <a:tc>
                  <a:txBody>
                    <a:bodyPr/>
                    <a:lstStyle/>
                    <a:p>
                      <a:r>
                        <a:rPr lang="es-MX" sz="900" dirty="0">
                          <a:latin typeface="Century Gothic" panose="020B0502020202020204" pitchFamily="34" charset="0"/>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4652082"/>
                  </a:ext>
                </a:extLst>
              </a:tr>
              <a:tr h="222827">
                <a:tc>
                  <a:txBody>
                    <a:bodyPr/>
                    <a:lstStyle/>
                    <a:p>
                      <a:r>
                        <a:rPr lang="es-MX" sz="900" dirty="0">
                          <a:latin typeface="Century Gothic" panose="020B0502020202020204" pitchFamily="34" charset="0"/>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55779572"/>
                  </a:ext>
                </a:extLst>
              </a:tr>
              <a:tr h="222827">
                <a:tc>
                  <a:txBody>
                    <a:bodyPr/>
                    <a:lstStyle/>
                    <a:p>
                      <a:r>
                        <a:rPr lang="es-MX" sz="900" dirty="0">
                          <a:latin typeface="Century Gothic" panose="020B0502020202020204" pitchFamily="34" charset="0"/>
                        </a:rPr>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45722595"/>
                  </a:ext>
                </a:extLst>
              </a:tr>
              <a:tr h="222827">
                <a:tc>
                  <a:txBody>
                    <a:bodyPr/>
                    <a:lstStyle/>
                    <a:p>
                      <a:r>
                        <a:rPr lang="es-MX" sz="900" dirty="0">
                          <a:latin typeface="Century Gothic" panose="020B0502020202020204" pitchFamily="34" charset="0"/>
                        </a:rPr>
                        <a:t>11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6571396"/>
                  </a:ext>
                </a:extLst>
              </a:tr>
              <a:tr h="222827">
                <a:tc>
                  <a:txBody>
                    <a:bodyPr/>
                    <a:lstStyle/>
                    <a:p>
                      <a:r>
                        <a:rPr lang="es-MX" sz="900" dirty="0">
                          <a:latin typeface="Century Gothic" panose="020B0502020202020204" pitchFamily="34" charset="0"/>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1659473"/>
                  </a:ext>
                </a:extLst>
              </a:tr>
              <a:tr h="222827">
                <a:tc>
                  <a:txBody>
                    <a:bodyPr/>
                    <a:lstStyle/>
                    <a:p>
                      <a:r>
                        <a:rPr lang="es-MX" sz="900" dirty="0">
                          <a:latin typeface="Century Gothic" panose="020B0502020202020204" pitchFamily="34" charset="0"/>
                        </a:rPr>
                        <a:t>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2653727"/>
                  </a:ext>
                </a:extLst>
              </a:tr>
              <a:tr h="222827">
                <a:tc>
                  <a:txBody>
                    <a:bodyPr/>
                    <a:lstStyle/>
                    <a:p>
                      <a:r>
                        <a:rPr lang="es-MX" sz="900" dirty="0">
                          <a:latin typeface="Century Gothic" panose="020B0502020202020204" pitchFamily="34" charset="0"/>
                        </a:rPr>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8230690"/>
                  </a:ext>
                </a:extLst>
              </a:tr>
              <a:tr h="222827">
                <a:tc>
                  <a:txBody>
                    <a:bodyPr/>
                    <a:lstStyle/>
                    <a:p>
                      <a:r>
                        <a:rPr lang="es-MX" sz="900" dirty="0">
                          <a:latin typeface="Century Gothic" panose="020B0502020202020204" pitchFamily="34" charset="0"/>
                        </a:rPr>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10465308"/>
                  </a:ext>
                </a:extLst>
              </a:tr>
              <a:tr h="222827">
                <a:tc>
                  <a:txBody>
                    <a:bodyPr/>
                    <a:lstStyle/>
                    <a:p>
                      <a:r>
                        <a:rPr lang="es-MX" sz="900" dirty="0">
                          <a:latin typeface="Century Gothic" panose="020B0502020202020204" pitchFamily="34" charset="0"/>
                        </a:rPr>
                        <a:t>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7392367"/>
                  </a:ext>
                </a:extLst>
              </a:tr>
              <a:tr h="222827">
                <a:tc>
                  <a:txBody>
                    <a:bodyPr/>
                    <a:lstStyle/>
                    <a:p>
                      <a:r>
                        <a:rPr lang="es-MX" sz="900" dirty="0">
                          <a:latin typeface="Century Gothic" panose="020B0502020202020204" pitchFamily="34" charset="0"/>
                        </a:rPr>
                        <a:t>17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8179776"/>
                  </a:ext>
                </a:extLst>
              </a:tr>
              <a:tr h="222827">
                <a:tc>
                  <a:txBody>
                    <a:bodyPr/>
                    <a:lstStyle/>
                    <a:p>
                      <a:r>
                        <a:rPr lang="es-MX" sz="900" dirty="0">
                          <a:latin typeface="Century Gothic" panose="020B0502020202020204" pitchFamily="34" charset="0"/>
                        </a:rPr>
                        <a:t>18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20550478"/>
                  </a:ext>
                </a:extLst>
              </a:tr>
              <a:tr h="222827">
                <a:tc>
                  <a:txBody>
                    <a:bodyPr/>
                    <a:lstStyle/>
                    <a:p>
                      <a:r>
                        <a:rPr lang="es-MX" sz="900" dirty="0">
                          <a:latin typeface="Century Gothic" panose="020B0502020202020204" pitchFamily="34" charset="0"/>
                        </a:rPr>
                        <a:t>19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65280474"/>
                  </a:ext>
                </a:extLst>
              </a:tr>
              <a:tr h="222827">
                <a:tc>
                  <a:txBody>
                    <a:bodyPr/>
                    <a:lstStyle/>
                    <a:p>
                      <a:r>
                        <a:rPr lang="es-MX" sz="900" dirty="0">
                          <a:latin typeface="Century Gothic" panose="020B0502020202020204" pitchFamily="34" charset="0"/>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3141113"/>
                  </a:ext>
                </a:extLst>
              </a:tr>
              <a:tr h="222827">
                <a:tc>
                  <a:txBody>
                    <a:bodyPr/>
                    <a:lstStyle/>
                    <a:p>
                      <a:r>
                        <a:rPr lang="es-MX" sz="900" dirty="0">
                          <a:latin typeface="Century Gothic" panose="020B0502020202020204" pitchFamily="34" charset="0"/>
                        </a:rPr>
                        <a:t>21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57900386"/>
                  </a:ext>
                </a:extLst>
              </a:tr>
              <a:tr h="222827">
                <a:tc>
                  <a:txBody>
                    <a:bodyPr/>
                    <a:lstStyle/>
                    <a:p>
                      <a:r>
                        <a:rPr lang="es-MX" sz="900" dirty="0">
                          <a:latin typeface="Century Gothic" panose="020B0502020202020204" pitchFamily="34" charset="0"/>
                        </a:rPr>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0742425"/>
                  </a:ext>
                </a:extLst>
              </a:tr>
              <a:tr h="222827">
                <a:tc>
                  <a:txBody>
                    <a:bodyPr/>
                    <a:lstStyle/>
                    <a:p>
                      <a:r>
                        <a:rPr lang="es-MX" sz="900" dirty="0">
                          <a:latin typeface="Century Gothic" panose="020B0502020202020204" pitchFamily="34" charset="0"/>
                        </a:rPr>
                        <a:t>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39470106"/>
                  </a:ext>
                </a:extLst>
              </a:tr>
              <a:tr h="222827">
                <a:tc>
                  <a:txBody>
                    <a:bodyPr/>
                    <a:lstStyle/>
                    <a:p>
                      <a:r>
                        <a:rPr lang="es-MX" sz="900" dirty="0">
                          <a:latin typeface="Century Gothic" panose="020B0502020202020204" pitchFamily="34" charset="0"/>
                        </a:rPr>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6933327"/>
                  </a:ext>
                </a:extLst>
              </a:tr>
              <a:tr h="222827">
                <a:tc>
                  <a:txBody>
                    <a:bodyPr/>
                    <a:lstStyle/>
                    <a:p>
                      <a:r>
                        <a:rPr lang="es-MX" sz="900" dirty="0">
                          <a:latin typeface="Century Gothic" panose="020B0502020202020204" pitchFamily="34" charset="0"/>
                        </a:rPr>
                        <a:t>25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1492102"/>
                  </a:ext>
                </a:extLst>
              </a:tr>
              <a:tr h="222827">
                <a:tc>
                  <a:txBody>
                    <a:bodyPr/>
                    <a:lstStyle/>
                    <a:p>
                      <a:r>
                        <a:rPr lang="es-MX" sz="900" dirty="0">
                          <a:latin typeface="Century Gothic" panose="020B0502020202020204" pitchFamily="34" charset="0"/>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2131493"/>
                  </a:ext>
                </a:extLst>
              </a:tr>
              <a:tr h="222827">
                <a:tc>
                  <a:txBody>
                    <a:bodyPr/>
                    <a:lstStyle/>
                    <a:p>
                      <a:r>
                        <a:rPr lang="es-MX" sz="900" dirty="0">
                          <a:latin typeface="Century Gothic" panose="020B0502020202020204" pitchFamily="34" charset="0"/>
                        </a:rPr>
                        <a:t>27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8398421"/>
                  </a:ext>
                </a:extLst>
              </a:tr>
              <a:tr h="222827">
                <a:tc>
                  <a:txBody>
                    <a:bodyPr/>
                    <a:lstStyle/>
                    <a:p>
                      <a:r>
                        <a:rPr lang="es-MX" sz="900" dirty="0">
                          <a:latin typeface="Century Gothic" panose="020B0502020202020204" pitchFamily="34" charset="0"/>
                        </a:rPr>
                        <a:t>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5148652"/>
                  </a:ext>
                </a:extLst>
              </a:tr>
              <a:tr h="222827">
                <a:tc>
                  <a:txBody>
                    <a:bodyPr/>
                    <a:lstStyle/>
                    <a:p>
                      <a:r>
                        <a:rPr lang="es-MX" sz="900" dirty="0">
                          <a:latin typeface="Century Gothic" panose="020B0502020202020204" pitchFamily="34" charset="0"/>
                        </a:rPr>
                        <a:t>29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0152811"/>
                  </a:ext>
                </a:extLst>
              </a:tr>
              <a:tr h="222827">
                <a:tc>
                  <a:txBody>
                    <a:bodyPr/>
                    <a:lstStyle/>
                    <a:p>
                      <a:r>
                        <a:rPr lang="es-MX" sz="900" dirty="0">
                          <a:latin typeface="Century Gothic" panose="020B0502020202020204" pitchFamily="34" charset="0"/>
                        </a:rPr>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2506259"/>
                  </a:ext>
                </a:extLst>
              </a:tr>
              <a:tr h="222827">
                <a:tc>
                  <a:txBody>
                    <a:bodyPr/>
                    <a:lstStyle/>
                    <a:p>
                      <a:r>
                        <a:rPr lang="es-MX" sz="900" dirty="0">
                          <a:latin typeface="Century Gothic" panose="020B0502020202020204" pitchFamily="34" charset="0"/>
                        </a:rPr>
                        <a:t>31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794795"/>
                  </a:ext>
                </a:extLst>
              </a:tr>
              <a:tr h="222827">
                <a:tc>
                  <a:txBody>
                    <a:bodyPr/>
                    <a:lstStyle/>
                    <a:p>
                      <a:r>
                        <a:rPr lang="es-MX" sz="900" dirty="0">
                          <a:latin typeface="Century Gothic" panose="020B0502020202020204" pitchFamily="34" charset="0"/>
                        </a:rPr>
                        <a:t>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65376163"/>
                  </a:ext>
                </a:extLst>
              </a:tr>
              <a:tr h="222827">
                <a:tc>
                  <a:txBody>
                    <a:bodyPr/>
                    <a:lstStyle/>
                    <a:p>
                      <a:r>
                        <a:rPr lang="es-MX" sz="900" dirty="0">
                          <a:latin typeface="Century Gothic" panose="020B0502020202020204" pitchFamily="34" charset="0"/>
                        </a:rPr>
                        <a:t>33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1895292"/>
                  </a:ext>
                </a:extLst>
              </a:tr>
              <a:tr h="222827">
                <a:tc>
                  <a:txBody>
                    <a:bodyPr/>
                    <a:lstStyle/>
                    <a:p>
                      <a:r>
                        <a:rPr lang="es-MX" sz="900" dirty="0">
                          <a:latin typeface="Century Gothic" panose="020B0502020202020204" pitchFamily="34" charset="0"/>
                        </a:rPr>
                        <a:t>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3477432"/>
                  </a:ext>
                </a:extLst>
              </a:tr>
              <a:tr h="222827">
                <a:tc>
                  <a:txBody>
                    <a:bodyPr/>
                    <a:lstStyle/>
                    <a:p>
                      <a:r>
                        <a:rPr lang="es-MX" sz="900" dirty="0">
                          <a:latin typeface="Century Gothic" panose="020B0502020202020204" pitchFamily="34" charset="0"/>
                        </a:rPr>
                        <a:t>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8340362"/>
                  </a:ext>
                </a:extLst>
              </a:tr>
            </a:tbl>
          </a:graphicData>
        </a:graphic>
      </p:graphicFrame>
      <p:sp>
        <p:nvSpPr>
          <p:cNvPr id="5" name="CuadroTexto 4"/>
          <p:cNvSpPr txBox="1"/>
          <p:nvPr/>
        </p:nvSpPr>
        <p:spPr>
          <a:xfrm>
            <a:off x="2139043" y="71380"/>
            <a:ext cx="2922814" cy="584775"/>
          </a:xfrm>
          <a:prstGeom prst="rect">
            <a:avLst/>
          </a:prstGeom>
          <a:noFill/>
        </p:spPr>
        <p:txBody>
          <a:bodyPr wrap="square" rtlCol="0">
            <a:spAutoFit/>
          </a:bodyPr>
          <a:lstStyle/>
          <a:p>
            <a:pPr algn="ctr"/>
            <a:r>
              <a:rPr lang="es-ES" sz="3200" b="1" dirty="0">
                <a:cs typeface="Segoe UI Semibold" panose="020B0702040204020203" pitchFamily="34" charset="0"/>
              </a:rPr>
              <a:t>ASISTENCIA</a:t>
            </a:r>
            <a:endParaRPr lang="en-US" sz="3200" b="1" dirty="0">
              <a:cs typeface="Segoe UI Semibold" panose="020B0702040204020203" pitchFamily="34" charset="0"/>
            </a:endParaRPr>
          </a:p>
        </p:txBody>
      </p:sp>
    </p:spTree>
    <p:extLst>
      <p:ext uri="{BB962C8B-B14F-4D97-AF65-F5344CB8AC3E}">
        <p14:creationId xmlns:p14="http://schemas.microsoft.com/office/powerpoint/2010/main" val="117034873"/>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6443" y="137886"/>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REUNIÓN CON PADRES DE FAMILIA</a:t>
            </a:r>
            <a:endParaRPr lang="en-US" sz="3200" b="1" dirty="0">
              <a:cs typeface="Segoe UI Semibold" panose="020B0702040204020203" pitchFamily="34" charset="0"/>
            </a:endParaRPr>
          </a:p>
        </p:txBody>
      </p:sp>
      <p:graphicFrame>
        <p:nvGraphicFramePr>
          <p:cNvPr id="9" name="Tabla 5">
            <a:extLst>
              <a:ext uri="{FF2B5EF4-FFF2-40B4-BE49-F238E27FC236}">
                <a16:creationId xmlns:a16="http://schemas.microsoft.com/office/drawing/2014/main" id="{77874F45-43DD-468D-BACC-CD1DFF4CF768}"/>
              </a:ext>
            </a:extLst>
          </p:cNvPr>
          <p:cNvGraphicFramePr>
            <a:graphicFrameLocks noGrp="1"/>
          </p:cNvGraphicFramePr>
          <p:nvPr>
            <p:extLst>
              <p:ext uri="{D42A27DB-BD31-4B8C-83A1-F6EECF244321}">
                <p14:modId xmlns:p14="http://schemas.microsoft.com/office/powerpoint/2010/main" val="3014112014"/>
              </p:ext>
            </p:extLst>
          </p:nvPr>
        </p:nvGraphicFramePr>
        <p:xfrm>
          <a:off x="200176" y="844505"/>
          <a:ext cx="6468533" cy="8084175"/>
        </p:xfrm>
        <a:graphic>
          <a:graphicData uri="http://schemas.openxmlformats.org/drawingml/2006/table">
            <a:tbl>
              <a:tblPr firstRow="1" bandRow="1">
                <a:tableStyleId>{5C22544A-7EE6-4342-B048-85BDC9FD1C3A}</a:tableStyleId>
              </a:tblPr>
              <a:tblGrid>
                <a:gridCol w="1041400">
                  <a:extLst>
                    <a:ext uri="{9D8B030D-6E8A-4147-A177-3AD203B41FA5}">
                      <a16:colId xmlns:a16="http://schemas.microsoft.com/office/drawing/2014/main" val="2612250685"/>
                    </a:ext>
                  </a:extLst>
                </a:gridCol>
                <a:gridCol w="2150534">
                  <a:extLst>
                    <a:ext uri="{9D8B030D-6E8A-4147-A177-3AD203B41FA5}">
                      <a16:colId xmlns:a16="http://schemas.microsoft.com/office/drawing/2014/main" val="2977848637"/>
                    </a:ext>
                  </a:extLst>
                </a:gridCol>
                <a:gridCol w="982133">
                  <a:extLst>
                    <a:ext uri="{9D8B030D-6E8A-4147-A177-3AD203B41FA5}">
                      <a16:colId xmlns:a16="http://schemas.microsoft.com/office/drawing/2014/main" val="2935927166"/>
                    </a:ext>
                  </a:extLst>
                </a:gridCol>
                <a:gridCol w="2294466">
                  <a:extLst>
                    <a:ext uri="{9D8B030D-6E8A-4147-A177-3AD203B41FA5}">
                      <a16:colId xmlns:a16="http://schemas.microsoft.com/office/drawing/2014/main" val="4045735572"/>
                    </a:ext>
                  </a:extLst>
                </a:gridCol>
              </a:tblGrid>
              <a:tr h="366830">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Asunto:</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endPar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Fecha: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endParaRPr lang="es-MX" sz="1800" b="1" dirty="0">
                        <a:solidFill>
                          <a:schemeClr val="tx1"/>
                        </a:solidFill>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70203083"/>
                  </a:ext>
                </a:extLst>
              </a:tr>
              <a:tr h="358730">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Orden del día: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C000"/>
                    </a:solidFill>
                  </a:tcPr>
                </a:tc>
                <a:tc hMerge="1">
                  <a:txBody>
                    <a:bodyPr/>
                    <a:lstStyle/>
                    <a:p>
                      <a:endParaRPr lang="es-MX"/>
                    </a:p>
                  </a:txBody>
                  <a:tcPr/>
                </a:tc>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Acuerdos: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96F8C9"/>
                    </a:solidFill>
                  </a:tcPr>
                </a:tc>
                <a:tc hMerge="1">
                  <a:txBody>
                    <a:bodyPr/>
                    <a:lstStyle/>
                    <a:p>
                      <a:endParaRPr lang="es-MX"/>
                    </a:p>
                  </a:txBody>
                  <a:tcPr/>
                </a:tc>
                <a:extLst>
                  <a:ext uri="{0D108BD9-81ED-4DB2-BD59-A6C34878D82A}">
                    <a16:rowId xmlns:a16="http://schemas.microsoft.com/office/drawing/2014/main" val="2665568997"/>
                  </a:ext>
                </a:extLst>
              </a:tr>
              <a:tr h="5187505">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2826088"/>
                  </a:ext>
                </a:extLst>
              </a:tr>
              <a:tr h="347278">
                <a:tc gridSpan="4">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compromisos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30502041"/>
                  </a:ext>
                </a:extLst>
              </a:tr>
              <a:tr h="1594252">
                <a:tc gridSpan="4">
                  <a:txBody>
                    <a:bodyPr/>
                    <a:lstStyle/>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sz="1400" dirty="0">
                        <a:latin typeface="AGDryShampoo" panose="02000603000000000000" pitchFamily="2" charset="0"/>
                        <a:ea typeface="AGDryShampoo" panose="02000603000000000000" pitchFamily="2"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98299"/>
                  </a:ext>
                </a:extLst>
              </a:tr>
            </a:tbl>
          </a:graphicData>
        </a:graphic>
      </p:graphicFrame>
    </p:spTree>
    <p:extLst>
      <p:ext uri="{BB962C8B-B14F-4D97-AF65-F5344CB8AC3E}">
        <p14:creationId xmlns:p14="http://schemas.microsoft.com/office/powerpoint/2010/main" val="416893784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a 10">
            <a:extLst>
              <a:ext uri="{FF2B5EF4-FFF2-40B4-BE49-F238E27FC236}">
                <a16:creationId xmlns:a16="http://schemas.microsoft.com/office/drawing/2014/main" id="{49AC6740-7437-421C-9F53-D09CCEFC451A}"/>
              </a:ext>
            </a:extLst>
          </p:cNvPr>
          <p:cNvGraphicFramePr>
            <a:graphicFrameLocks noGrp="1"/>
          </p:cNvGraphicFramePr>
          <p:nvPr/>
        </p:nvGraphicFramePr>
        <p:xfrm>
          <a:off x="242991" y="656155"/>
          <a:ext cx="6343578" cy="8290560"/>
        </p:xfrm>
        <a:graphic>
          <a:graphicData uri="http://schemas.openxmlformats.org/drawingml/2006/table">
            <a:tbl>
              <a:tblPr firstRow="1" bandRow="1">
                <a:tableStyleId>{5C22544A-7EE6-4342-B048-85BDC9FD1C3A}</a:tableStyleId>
              </a:tblPr>
              <a:tblGrid>
                <a:gridCol w="423809">
                  <a:extLst>
                    <a:ext uri="{9D8B030D-6E8A-4147-A177-3AD203B41FA5}">
                      <a16:colId xmlns:a16="http://schemas.microsoft.com/office/drawing/2014/main" val="2881722052"/>
                    </a:ext>
                  </a:extLst>
                </a:gridCol>
                <a:gridCol w="3097743">
                  <a:extLst>
                    <a:ext uri="{9D8B030D-6E8A-4147-A177-3AD203B41FA5}">
                      <a16:colId xmlns:a16="http://schemas.microsoft.com/office/drawing/2014/main" val="1946321848"/>
                    </a:ext>
                  </a:extLst>
                </a:gridCol>
                <a:gridCol w="2822026">
                  <a:extLst>
                    <a:ext uri="{9D8B030D-6E8A-4147-A177-3AD203B41FA5}">
                      <a16:colId xmlns:a16="http://schemas.microsoft.com/office/drawing/2014/main" val="926741751"/>
                    </a:ext>
                  </a:extLst>
                </a:gridCol>
              </a:tblGrid>
              <a:tr h="218999">
                <a:tc>
                  <a:txBody>
                    <a:bodyPr/>
                    <a:lstStyle/>
                    <a:p>
                      <a:pPr algn="ctr"/>
                      <a:r>
                        <a:rPr lang="es-MX" sz="1200" dirty="0">
                          <a:solidFill>
                            <a:schemeClr val="tx1"/>
                          </a:solidFill>
                          <a:latin typeface="Century Gothic" panose="020B0502020202020204" pitchFamily="34"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40000"/>
                        <a:lumOff val="60000"/>
                      </a:schemeClr>
                    </a:solidFill>
                  </a:tcPr>
                </a:tc>
                <a:tc>
                  <a:txBody>
                    <a:bodyPr/>
                    <a:lstStyle/>
                    <a:p>
                      <a:pPr algn="ctr"/>
                      <a:r>
                        <a:rPr lang="es-MX" sz="1300" dirty="0">
                          <a:solidFill>
                            <a:schemeClr val="tx1"/>
                          </a:solidFill>
                          <a:latin typeface="Century Gothic" panose="020B0502020202020204" pitchFamily="34" charset="0"/>
                        </a:rPr>
                        <a:t>Nombre del Alumno (a)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300" dirty="0">
                          <a:solidFill>
                            <a:schemeClr val="tx1"/>
                          </a:solidFill>
                          <a:latin typeface="Century Gothic" panose="020B0502020202020204" pitchFamily="34" charset="0"/>
                        </a:rPr>
                        <a:t>Firma del padre, madre o tutor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solidFill>
                  </a:tcPr>
                </a:tc>
                <a:extLst>
                  <a:ext uri="{0D108BD9-81ED-4DB2-BD59-A6C34878D82A}">
                    <a16:rowId xmlns:a16="http://schemas.microsoft.com/office/drawing/2014/main" val="243434111"/>
                  </a:ext>
                </a:extLst>
              </a:tr>
              <a:tr h="218999">
                <a:tc>
                  <a:txBody>
                    <a:bodyPr/>
                    <a:lstStyle/>
                    <a:p>
                      <a:r>
                        <a:rPr lang="es-MX" sz="900" dirty="0">
                          <a:latin typeface="Century Gothic" panose="020B0502020202020204" pitchFamily="34"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41302345"/>
                  </a:ext>
                </a:extLst>
              </a:tr>
              <a:tr h="222827">
                <a:tc>
                  <a:txBody>
                    <a:bodyPr/>
                    <a:lstStyle/>
                    <a:p>
                      <a:r>
                        <a:rPr lang="es-MX" sz="900" dirty="0">
                          <a:latin typeface="Century Gothic" panose="020B0502020202020204" pitchFamily="34"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702186"/>
                  </a:ext>
                </a:extLst>
              </a:tr>
              <a:tr h="222827">
                <a:tc>
                  <a:txBody>
                    <a:bodyPr/>
                    <a:lstStyle/>
                    <a:p>
                      <a:r>
                        <a:rPr lang="es-MX" sz="900" dirty="0">
                          <a:latin typeface="Century Gothic" panose="020B0502020202020204" pitchFamily="34"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4667315"/>
                  </a:ext>
                </a:extLst>
              </a:tr>
              <a:tr h="222827">
                <a:tc>
                  <a:txBody>
                    <a:bodyPr/>
                    <a:lstStyle/>
                    <a:p>
                      <a:r>
                        <a:rPr lang="es-MX" sz="900" dirty="0">
                          <a:latin typeface="Century Gothic" panose="020B0502020202020204" pitchFamily="34" charset="0"/>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5813567"/>
                  </a:ext>
                </a:extLst>
              </a:tr>
              <a:tr h="222827">
                <a:tc>
                  <a:txBody>
                    <a:bodyPr/>
                    <a:lstStyle/>
                    <a:p>
                      <a:r>
                        <a:rPr lang="es-MX" sz="900" dirty="0">
                          <a:latin typeface="Century Gothic" panose="020B0502020202020204" pitchFamily="34" charset="0"/>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6551721"/>
                  </a:ext>
                </a:extLst>
              </a:tr>
              <a:tr h="222827">
                <a:tc>
                  <a:txBody>
                    <a:bodyPr/>
                    <a:lstStyle/>
                    <a:p>
                      <a:r>
                        <a:rPr lang="es-MX" sz="900" dirty="0">
                          <a:latin typeface="Century Gothic" panose="020B0502020202020204" pitchFamily="34" charset="0"/>
                        </a:rPr>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27216469"/>
                  </a:ext>
                </a:extLst>
              </a:tr>
              <a:tr h="222827">
                <a:tc>
                  <a:txBody>
                    <a:bodyPr/>
                    <a:lstStyle/>
                    <a:p>
                      <a:r>
                        <a:rPr lang="es-MX" sz="900" dirty="0">
                          <a:latin typeface="Century Gothic" panose="020B0502020202020204" pitchFamily="34" charset="0"/>
                        </a:rPr>
                        <a:t>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6017125"/>
                  </a:ext>
                </a:extLst>
              </a:tr>
              <a:tr h="222827">
                <a:tc>
                  <a:txBody>
                    <a:bodyPr/>
                    <a:lstStyle/>
                    <a:p>
                      <a:r>
                        <a:rPr lang="es-MX" sz="900" dirty="0">
                          <a:latin typeface="Century Gothic" panose="020B0502020202020204" pitchFamily="34" charset="0"/>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4652082"/>
                  </a:ext>
                </a:extLst>
              </a:tr>
              <a:tr h="222827">
                <a:tc>
                  <a:txBody>
                    <a:bodyPr/>
                    <a:lstStyle/>
                    <a:p>
                      <a:r>
                        <a:rPr lang="es-MX" sz="900" dirty="0">
                          <a:latin typeface="Century Gothic" panose="020B0502020202020204" pitchFamily="34" charset="0"/>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55779572"/>
                  </a:ext>
                </a:extLst>
              </a:tr>
              <a:tr h="222827">
                <a:tc>
                  <a:txBody>
                    <a:bodyPr/>
                    <a:lstStyle/>
                    <a:p>
                      <a:r>
                        <a:rPr lang="es-MX" sz="900" dirty="0">
                          <a:latin typeface="Century Gothic" panose="020B0502020202020204" pitchFamily="34" charset="0"/>
                        </a:rPr>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45722595"/>
                  </a:ext>
                </a:extLst>
              </a:tr>
              <a:tr h="222827">
                <a:tc>
                  <a:txBody>
                    <a:bodyPr/>
                    <a:lstStyle/>
                    <a:p>
                      <a:r>
                        <a:rPr lang="es-MX" sz="900" dirty="0">
                          <a:latin typeface="Century Gothic" panose="020B0502020202020204" pitchFamily="34" charset="0"/>
                        </a:rPr>
                        <a:t>11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6571396"/>
                  </a:ext>
                </a:extLst>
              </a:tr>
              <a:tr h="222827">
                <a:tc>
                  <a:txBody>
                    <a:bodyPr/>
                    <a:lstStyle/>
                    <a:p>
                      <a:r>
                        <a:rPr lang="es-MX" sz="900" dirty="0">
                          <a:latin typeface="Century Gothic" panose="020B0502020202020204" pitchFamily="34" charset="0"/>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1659473"/>
                  </a:ext>
                </a:extLst>
              </a:tr>
              <a:tr h="222827">
                <a:tc>
                  <a:txBody>
                    <a:bodyPr/>
                    <a:lstStyle/>
                    <a:p>
                      <a:r>
                        <a:rPr lang="es-MX" sz="900" dirty="0">
                          <a:latin typeface="Century Gothic" panose="020B0502020202020204" pitchFamily="34" charset="0"/>
                        </a:rPr>
                        <a:t>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2653727"/>
                  </a:ext>
                </a:extLst>
              </a:tr>
              <a:tr h="222827">
                <a:tc>
                  <a:txBody>
                    <a:bodyPr/>
                    <a:lstStyle/>
                    <a:p>
                      <a:r>
                        <a:rPr lang="es-MX" sz="900" dirty="0">
                          <a:latin typeface="Century Gothic" panose="020B0502020202020204" pitchFamily="34" charset="0"/>
                        </a:rPr>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8230690"/>
                  </a:ext>
                </a:extLst>
              </a:tr>
              <a:tr h="222827">
                <a:tc>
                  <a:txBody>
                    <a:bodyPr/>
                    <a:lstStyle/>
                    <a:p>
                      <a:r>
                        <a:rPr lang="es-MX" sz="900" dirty="0">
                          <a:latin typeface="Century Gothic" panose="020B0502020202020204" pitchFamily="34" charset="0"/>
                        </a:rPr>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10465308"/>
                  </a:ext>
                </a:extLst>
              </a:tr>
              <a:tr h="222827">
                <a:tc>
                  <a:txBody>
                    <a:bodyPr/>
                    <a:lstStyle/>
                    <a:p>
                      <a:r>
                        <a:rPr lang="es-MX" sz="900" dirty="0">
                          <a:latin typeface="Century Gothic" panose="020B0502020202020204" pitchFamily="34" charset="0"/>
                        </a:rPr>
                        <a:t>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7392367"/>
                  </a:ext>
                </a:extLst>
              </a:tr>
              <a:tr h="222827">
                <a:tc>
                  <a:txBody>
                    <a:bodyPr/>
                    <a:lstStyle/>
                    <a:p>
                      <a:r>
                        <a:rPr lang="es-MX" sz="900" dirty="0">
                          <a:latin typeface="Century Gothic" panose="020B0502020202020204" pitchFamily="34" charset="0"/>
                        </a:rPr>
                        <a:t>17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8179776"/>
                  </a:ext>
                </a:extLst>
              </a:tr>
              <a:tr h="222827">
                <a:tc>
                  <a:txBody>
                    <a:bodyPr/>
                    <a:lstStyle/>
                    <a:p>
                      <a:r>
                        <a:rPr lang="es-MX" sz="900" dirty="0">
                          <a:latin typeface="Century Gothic" panose="020B0502020202020204" pitchFamily="34" charset="0"/>
                        </a:rPr>
                        <a:t>18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20550478"/>
                  </a:ext>
                </a:extLst>
              </a:tr>
              <a:tr h="222827">
                <a:tc>
                  <a:txBody>
                    <a:bodyPr/>
                    <a:lstStyle/>
                    <a:p>
                      <a:r>
                        <a:rPr lang="es-MX" sz="900" dirty="0">
                          <a:latin typeface="Century Gothic" panose="020B0502020202020204" pitchFamily="34" charset="0"/>
                        </a:rPr>
                        <a:t>19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65280474"/>
                  </a:ext>
                </a:extLst>
              </a:tr>
              <a:tr h="222827">
                <a:tc>
                  <a:txBody>
                    <a:bodyPr/>
                    <a:lstStyle/>
                    <a:p>
                      <a:r>
                        <a:rPr lang="es-MX" sz="900" dirty="0">
                          <a:latin typeface="Century Gothic" panose="020B0502020202020204" pitchFamily="34" charset="0"/>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3141113"/>
                  </a:ext>
                </a:extLst>
              </a:tr>
              <a:tr h="222827">
                <a:tc>
                  <a:txBody>
                    <a:bodyPr/>
                    <a:lstStyle/>
                    <a:p>
                      <a:r>
                        <a:rPr lang="es-MX" sz="900" dirty="0">
                          <a:latin typeface="Century Gothic" panose="020B0502020202020204" pitchFamily="34" charset="0"/>
                        </a:rPr>
                        <a:t>21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57900386"/>
                  </a:ext>
                </a:extLst>
              </a:tr>
              <a:tr h="222827">
                <a:tc>
                  <a:txBody>
                    <a:bodyPr/>
                    <a:lstStyle/>
                    <a:p>
                      <a:r>
                        <a:rPr lang="es-MX" sz="900" dirty="0">
                          <a:latin typeface="Century Gothic" panose="020B0502020202020204" pitchFamily="34" charset="0"/>
                        </a:rPr>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0742425"/>
                  </a:ext>
                </a:extLst>
              </a:tr>
              <a:tr h="222827">
                <a:tc>
                  <a:txBody>
                    <a:bodyPr/>
                    <a:lstStyle/>
                    <a:p>
                      <a:r>
                        <a:rPr lang="es-MX" sz="900" dirty="0">
                          <a:latin typeface="Century Gothic" panose="020B0502020202020204" pitchFamily="34" charset="0"/>
                        </a:rPr>
                        <a:t>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39470106"/>
                  </a:ext>
                </a:extLst>
              </a:tr>
              <a:tr h="222827">
                <a:tc>
                  <a:txBody>
                    <a:bodyPr/>
                    <a:lstStyle/>
                    <a:p>
                      <a:r>
                        <a:rPr lang="es-MX" sz="900" dirty="0">
                          <a:latin typeface="Century Gothic" panose="020B0502020202020204" pitchFamily="34" charset="0"/>
                        </a:rPr>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6933327"/>
                  </a:ext>
                </a:extLst>
              </a:tr>
              <a:tr h="222827">
                <a:tc>
                  <a:txBody>
                    <a:bodyPr/>
                    <a:lstStyle/>
                    <a:p>
                      <a:r>
                        <a:rPr lang="es-MX" sz="900" dirty="0">
                          <a:latin typeface="Century Gothic" panose="020B0502020202020204" pitchFamily="34" charset="0"/>
                        </a:rPr>
                        <a:t>25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1492102"/>
                  </a:ext>
                </a:extLst>
              </a:tr>
              <a:tr h="222827">
                <a:tc>
                  <a:txBody>
                    <a:bodyPr/>
                    <a:lstStyle/>
                    <a:p>
                      <a:r>
                        <a:rPr lang="es-MX" sz="900" dirty="0">
                          <a:latin typeface="Century Gothic" panose="020B0502020202020204" pitchFamily="34" charset="0"/>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2131493"/>
                  </a:ext>
                </a:extLst>
              </a:tr>
              <a:tr h="222827">
                <a:tc>
                  <a:txBody>
                    <a:bodyPr/>
                    <a:lstStyle/>
                    <a:p>
                      <a:r>
                        <a:rPr lang="es-MX" sz="900" dirty="0">
                          <a:latin typeface="Century Gothic" panose="020B0502020202020204" pitchFamily="34" charset="0"/>
                        </a:rPr>
                        <a:t>27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8398421"/>
                  </a:ext>
                </a:extLst>
              </a:tr>
              <a:tr h="222827">
                <a:tc>
                  <a:txBody>
                    <a:bodyPr/>
                    <a:lstStyle/>
                    <a:p>
                      <a:r>
                        <a:rPr lang="es-MX" sz="900" dirty="0">
                          <a:latin typeface="Century Gothic" panose="020B0502020202020204" pitchFamily="34" charset="0"/>
                        </a:rPr>
                        <a:t>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5148652"/>
                  </a:ext>
                </a:extLst>
              </a:tr>
              <a:tr h="222827">
                <a:tc>
                  <a:txBody>
                    <a:bodyPr/>
                    <a:lstStyle/>
                    <a:p>
                      <a:r>
                        <a:rPr lang="es-MX" sz="900" dirty="0">
                          <a:latin typeface="Century Gothic" panose="020B0502020202020204" pitchFamily="34" charset="0"/>
                        </a:rPr>
                        <a:t>29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0152811"/>
                  </a:ext>
                </a:extLst>
              </a:tr>
              <a:tr h="222827">
                <a:tc>
                  <a:txBody>
                    <a:bodyPr/>
                    <a:lstStyle/>
                    <a:p>
                      <a:r>
                        <a:rPr lang="es-MX" sz="900" dirty="0">
                          <a:latin typeface="Century Gothic" panose="020B0502020202020204" pitchFamily="34" charset="0"/>
                        </a:rPr>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2506259"/>
                  </a:ext>
                </a:extLst>
              </a:tr>
              <a:tr h="222827">
                <a:tc>
                  <a:txBody>
                    <a:bodyPr/>
                    <a:lstStyle/>
                    <a:p>
                      <a:r>
                        <a:rPr lang="es-MX" sz="900" dirty="0">
                          <a:latin typeface="Century Gothic" panose="020B0502020202020204" pitchFamily="34" charset="0"/>
                        </a:rPr>
                        <a:t>31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794795"/>
                  </a:ext>
                </a:extLst>
              </a:tr>
              <a:tr h="222827">
                <a:tc>
                  <a:txBody>
                    <a:bodyPr/>
                    <a:lstStyle/>
                    <a:p>
                      <a:r>
                        <a:rPr lang="es-MX" sz="900" dirty="0">
                          <a:latin typeface="Century Gothic" panose="020B0502020202020204" pitchFamily="34" charset="0"/>
                        </a:rPr>
                        <a:t>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65376163"/>
                  </a:ext>
                </a:extLst>
              </a:tr>
              <a:tr h="222827">
                <a:tc>
                  <a:txBody>
                    <a:bodyPr/>
                    <a:lstStyle/>
                    <a:p>
                      <a:r>
                        <a:rPr lang="es-MX" sz="900" dirty="0">
                          <a:latin typeface="Century Gothic" panose="020B0502020202020204" pitchFamily="34" charset="0"/>
                        </a:rPr>
                        <a:t>33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1895292"/>
                  </a:ext>
                </a:extLst>
              </a:tr>
              <a:tr h="222827">
                <a:tc>
                  <a:txBody>
                    <a:bodyPr/>
                    <a:lstStyle/>
                    <a:p>
                      <a:r>
                        <a:rPr lang="es-MX" sz="900" dirty="0">
                          <a:latin typeface="Century Gothic" panose="020B0502020202020204" pitchFamily="34" charset="0"/>
                        </a:rPr>
                        <a:t>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3477432"/>
                  </a:ext>
                </a:extLst>
              </a:tr>
              <a:tr h="222827">
                <a:tc>
                  <a:txBody>
                    <a:bodyPr/>
                    <a:lstStyle/>
                    <a:p>
                      <a:r>
                        <a:rPr lang="es-MX" sz="900" dirty="0">
                          <a:latin typeface="Century Gothic" panose="020B0502020202020204" pitchFamily="34" charset="0"/>
                        </a:rPr>
                        <a:t>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8340362"/>
                  </a:ext>
                </a:extLst>
              </a:tr>
            </a:tbl>
          </a:graphicData>
        </a:graphic>
      </p:graphicFrame>
      <p:sp>
        <p:nvSpPr>
          <p:cNvPr id="5" name="CuadroTexto 4"/>
          <p:cNvSpPr txBox="1"/>
          <p:nvPr/>
        </p:nvSpPr>
        <p:spPr>
          <a:xfrm>
            <a:off x="2139043" y="71380"/>
            <a:ext cx="2922814" cy="584775"/>
          </a:xfrm>
          <a:prstGeom prst="rect">
            <a:avLst/>
          </a:prstGeom>
          <a:noFill/>
        </p:spPr>
        <p:txBody>
          <a:bodyPr wrap="square" rtlCol="0">
            <a:spAutoFit/>
          </a:bodyPr>
          <a:lstStyle/>
          <a:p>
            <a:pPr algn="ctr"/>
            <a:r>
              <a:rPr lang="es-ES" sz="3200" b="1" dirty="0">
                <a:cs typeface="Segoe UI Semibold" panose="020B0702040204020203" pitchFamily="34" charset="0"/>
              </a:rPr>
              <a:t>ASISTENCIA</a:t>
            </a:r>
            <a:endParaRPr lang="en-US" sz="3200" b="1" dirty="0">
              <a:cs typeface="Segoe UI Semibold" panose="020B0702040204020203" pitchFamily="34" charset="0"/>
            </a:endParaRPr>
          </a:p>
        </p:txBody>
      </p:sp>
    </p:spTree>
    <p:extLst>
      <p:ext uri="{BB962C8B-B14F-4D97-AF65-F5344CB8AC3E}">
        <p14:creationId xmlns:p14="http://schemas.microsoft.com/office/powerpoint/2010/main" val="208414498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6443" y="137886"/>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REUNIÓN CON PADRES DE FAMILIA</a:t>
            </a:r>
            <a:endParaRPr lang="en-US" sz="3200" b="1" dirty="0">
              <a:cs typeface="Segoe UI Semibold" panose="020B0702040204020203" pitchFamily="34" charset="0"/>
            </a:endParaRPr>
          </a:p>
        </p:txBody>
      </p:sp>
      <p:graphicFrame>
        <p:nvGraphicFramePr>
          <p:cNvPr id="9" name="Tabla 5">
            <a:extLst>
              <a:ext uri="{FF2B5EF4-FFF2-40B4-BE49-F238E27FC236}">
                <a16:creationId xmlns:a16="http://schemas.microsoft.com/office/drawing/2014/main" id="{77874F45-43DD-468D-BACC-CD1DFF4CF768}"/>
              </a:ext>
            </a:extLst>
          </p:cNvPr>
          <p:cNvGraphicFramePr>
            <a:graphicFrameLocks noGrp="1"/>
          </p:cNvGraphicFramePr>
          <p:nvPr>
            <p:extLst>
              <p:ext uri="{D42A27DB-BD31-4B8C-83A1-F6EECF244321}">
                <p14:modId xmlns:p14="http://schemas.microsoft.com/office/powerpoint/2010/main" val="1389696479"/>
              </p:ext>
            </p:extLst>
          </p:nvPr>
        </p:nvGraphicFramePr>
        <p:xfrm>
          <a:off x="200176" y="844505"/>
          <a:ext cx="6468533" cy="8084175"/>
        </p:xfrm>
        <a:graphic>
          <a:graphicData uri="http://schemas.openxmlformats.org/drawingml/2006/table">
            <a:tbl>
              <a:tblPr firstRow="1" bandRow="1">
                <a:tableStyleId>{5C22544A-7EE6-4342-B048-85BDC9FD1C3A}</a:tableStyleId>
              </a:tblPr>
              <a:tblGrid>
                <a:gridCol w="1041400">
                  <a:extLst>
                    <a:ext uri="{9D8B030D-6E8A-4147-A177-3AD203B41FA5}">
                      <a16:colId xmlns:a16="http://schemas.microsoft.com/office/drawing/2014/main" val="2612250685"/>
                    </a:ext>
                  </a:extLst>
                </a:gridCol>
                <a:gridCol w="2150534">
                  <a:extLst>
                    <a:ext uri="{9D8B030D-6E8A-4147-A177-3AD203B41FA5}">
                      <a16:colId xmlns:a16="http://schemas.microsoft.com/office/drawing/2014/main" val="2977848637"/>
                    </a:ext>
                  </a:extLst>
                </a:gridCol>
                <a:gridCol w="982133">
                  <a:extLst>
                    <a:ext uri="{9D8B030D-6E8A-4147-A177-3AD203B41FA5}">
                      <a16:colId xmlns:a16="http://schemas.microsoft.com/office/drawing/2014/main" val="2935927166"/>
                    </a:ext>
                  </a:extLst>
                </a:gridCol>
                <a:gridCol w="2294466">
                  <a:extLst>
                    <a:ext uri="{9D8B030D-6E8A-4147-A177-3AD203B41FA5}">
                      <a16:colId xmlns:a16="http://schemas.microsoft.com/office/drawing/2014/main" val="4045735572"/>
                    </a:ext>
                  </a:extLst>
                </a:gridCol>
              </a:tblGrid>
              <a:tr h="366830">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Asunto:</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endPar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Fecha: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endParaRPr lang="es-MX" sz="1800" b="1" dirty="0">
                        <a:solidFill>
                          <a:schemeClr val="tx1"/>
                        </a:solidFill>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70203083"/>
                  </a:ext>
                </a:extLst>
              </a:tr>
              <a:tr h="358730">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Orden del día: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C000"/>
                    </a:solidFill>
                  </a:tcPr>
                </a:tc>
                <a:tc hMerge="1">
                  <a:txBody>
                    <a:bodyPr/>
                    <a:lstStyle/>
                    <a:p>
                      <a:endParaRPr lang="es-MX"/>
                    </a:p>
                  </a:txBody>
                  <a:tcPr/>
                </a:tc>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Acuerdos: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96F8C9"/>
                    </a:solidFill>
                  </a:tcPr>
                </a:tc>
                <a:tc hMerge="1">
                  <a:txBody>
                    <a:bodyPr/>
                    <a:lstStyle/>
                    <a:p>
                      <a:endParaRPr lang="es-MX"/>
                    </a:p>
                  </a:txBody>
                  <a:tcPr/>
                </a:tc>
                <a:extLst>
                  <a:ext uri="{0D108BD9-81ED-4DB2-BD59-A6C34878D82A}">
                    <a16:rowId xmlns:a16="http://schemas.microsoft.com/office/drawing/2014/main" val="2665568997"/>
                  </a:ext>
                </a:extLst>
              </a:tr>
              <a:tr h="5187505">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2826088"/>
                  </a:ext>
                </a:extLst>
              </a:tr>
              <a:tr h="347278">
                <a:tc gridSpan="4">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compromisos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30502041"/>
                  </a:ext>
                </a:extLst>
              </a:tr>
              <a:tr h="1594252">
                <a:tc gridSpan="4">
                  <a:txBody>
                    <a:bodyPr/>
                    <a:lstStyle/>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sz="1400" dirty="0">
                        <a:latin typeface="AGDryShampoo" panose="02000603000000000000" pitchFamily="2" charset="0"/>
                        <a:ea typeface="AGDryShampoo" panose="02000603000000000000" pitchFamily="2"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98299"/>
                  </a:ext>
                </a:extLst>
              </a:tr>
            </a:tbl>
          </a:graphicData>
        </a:graphic>
      </p:graphicFrame>
    </p:spTree>
    <p:extLst>
      <p:ext uri="{BB962C8B-B14F-4D97-AF65-F5344CB8AC3E}">
        <p14:creationId xmlns:p14="http://schemas.microsoft.com/office/powerpoint/2010/main" val="3394993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a 10">
            <a:extLst>
              <a:ext uri="{FF2B5EF4-FFF2-40B4-BE49-F238E27FC236}">
                <a16:creationId xmlns:a16="http://schemas.microsoft.com/office/drawing/2014/main" id="{49AC6740-7437-421C-9F53-D09CCEFC451A}"/>
              </a:ext>
            </a:extLst>
          </p:cNvPr>
          <p:cNvGraphicFramePr>
            <a:graphicFrameLocks noGrp="1"/>
          </p:cNvGraphicFramePr>
          <p:nvPr/>
        </p:nvGraphicFramePr>
        <p:xfrm>
          <a:off x="242991" y="656155"/>
          <a:ext cx="6343578" cy="8290560"/>
        </p:xfrm>
        <a:graphic>
          <a:graphicData uri="http://schemas.openxmlformats.org/drawingml/2006/table">
            <a:tbl>
              <a:tblPr firstRow="1" bandRow="1">
                <a:tableStyleId>{5C22544A-7EE6-4342-B048-85BDC9FD1C3A}</a:tableStyleId>
              </a:tblPr>
              <a:tblGrid>
                <a:gridCol w="423809">
                  <a:extLst>
                    <a:ext uri="{9D8B030D-6E8A-4147-A177-3AD203B41FA5}">
                      <a16:colId xmlns:a16="http://schemas.microsoft.com/office/drawing/2014/main" val="2881722052"/>
                    </a:ext>
                  </a:extLst>
                </a:gridCol>
                <a:gridCol w="3097743">
                  <a:extLst>
                    <a:ext uri="{9D8B030D-6E8A-4147-A177-3AD203B41FA5}">
                      <a16:colId xmlns:a16="http://schemas.microsoft.com/office/drawing/2014/main" val="1946321848"/>
                    </a:ext>
                  </a:extLst>
                </a:gridCol>
                <a:gridCol w="2822026">
                  <a:extLst>
                    <a:ext uri="{9D8B030D-6E8A-4147-A177-3AD203B41FA5}">
                      <a16:colId xmlns:a16="http://schemas.microsoft.com/office/drawing/2014/main" val="926741751"/>
                    </a:ext>
                  </a:extLst>
                </a:gridCol>
              </a:tblGrid>
              <a:tr h="218999">
                <a:tc>
                  <a:txBody>
                    <a:bodyPr/>
                    <a:lstStyle/>
                    <a:p>
                      <a:pPr algn="ctr"/>
                      <a:r>
                        <a:rPr lang="es-MX" sz="1200" dirty="0">
                          <a:solidFill>
                            <a:schemeClr val="tx1"/>
                          </a:solidFill>
                          <a:latin typeface="Century Gothic" panose="020B0502020202020204" pitchFamily="34"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40000"/>
                        <a:lumOff val="60000"/>
                      </a:schemeClr>
                    </a:solidFill>
                  </a:tcPr>
                </a:tc>
                <a:tc>
                  <a:txBody>
                    <a:bodyPr/>
                    <a:lstStyle/>
                    <a:p>
                      <a:pPr algn="ctr"/>
                      <a:r>
                        <a:rPr lang="es-MX" sz="1300" dirty="0">
                          <a:solidFill>
                            <a:schemeClr val="tx1"/>
                          </a:solidFill>
                          <a:latin typeface="Century Gothic" panose="020B0502020202020204" pitchFamily="34" charset="0"/>
                        </a:rPr>
                        <a:t>Nombre del Alumno (a)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300" dirty="0">
                          <a:solidFill>
                            <a:schemeClr val="tx1"/>
                          </a:solidFill>
                          <a:latin typeface="Century Gothic" panose="020B0502020202020204" pitchFamily="34" charset="0"/>
                        </a:rPr>
                        <a:t>Firma del padre, madre o tutor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solidFill>
                  </a:tcPr>
                </a:tc>
                <a:extLst>
                  <a:ext uri="{0D108BD9-81ED-4DB2-BD59-A6C34878D82A}">
                    <a16:rowId xmlns:a16="http://schemas.microsoft.com/office/drawing/2014/main" val="243434111"/>
                  </a:ext>
                </a:extLst>
              </a:tr>
              <a:tr h="218999">
                <a:tc>
                  <a:txBody>
                    <a:bodyPr/>
                    <a:lstStyle/>
                    <a:p>
                      <a:r>
                        <a:rPr lang="es-MX" sz="900" dirty="0">
                          <a:latin typeface="Century Gothic" panose="020B0502020202020204" pitchFamily="34"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41302345"/>
                  </a:ext>
                </a:extLst>
              </a:tr>
              <a:tr h="222827">
                <a:tc>
                  <a:txBody>
                    <a:bodyPr/>
                    <a:lstStyle/>
                    <a:p>
                      <a:r>
                        <a:rPr lang="es-MX" sz="900" dirty="0">
                          <a:latin typeface="Century Gothic" panose="020B0502020202020204" pitchFamily="34"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702186"/>
                  </a:ext>
                </a:extLst>
              </a:tr>
              <a:tr h="222827">
                <a:tc>
                  <a:txBody>
                    <a:bodyPr/>
                    <a:lstStyle/>
                    <a:p>
                      <a:r>
                        <a:rPr lang="es-MX" sz="900" dirty="0">
                          <a:latin typeface="Century Gothic" panose="020B0502020202020204" pitchFamily="34"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4667315"/>
                  </a:ext>
                </a:extLst>
              </a:tr>
              <a:tr h="222827">
                <a:tc>
                  <a:txBody>
                    <a:bodyPr/>
                    <a:lstStyle/>
                    <a:p>
                      <a:r>
                        <a:rPr lang="es-MX" sz="900" dirty="0">
                          <a:latin typeface="Century Gothic" panose="020B0502020202020204" pitchFamily="34" charset="0"/>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5813567"/>
                  </a:ext>
                </a:extLst>
              </a:tr>
              <a:tr h="222827">
                <a:tc>
                  <a:txBody>
                    <a:bodyPr/>
                    <a:lstStyle/>
                    <a:p>
                      <a:r>
                        <a:rPr lang="es-MX" sz="900" dirty="0">
                          <a:latin typeface="Century Gothic" panose="020B0502020202020204" pitchFamily="34" charset="0"/>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6551721"/>
                  </a:ext>
                </a:extLst>
              </a:tr>
              <a:tr h="222827">
                <a:tc>
                  <a:txBody>
                    <a:bodyPr/>
                    <a:lstStyle/>
                    <a:p>
                      <a:r>
                        <a:rPr lang="es-MX" sz="900" dirty="0">
                          <a:latin typeface="Century Gothic" panose="020B0502020202020204" pitchFamily="34" charset="0"/>
                        </a:rPr>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27216469"/>
                  </a:ext>
                </a:extLst>
              </a:tr>
              <a:tr h="222827">
                <a:tc>
                  <a:txBody>
                    <a:bodyPr/>
                    <a:lstStyle/>
                    <a:p>
                      <a:r>
                        <a:rPr lang="es-MX" sz="900" dirty="0">
                          <a:latin typeface="Century Gothic" panose="020B0502020202020204" pitchFamily="34" charset="0"/>
                        </a:rPr>
                        <a:t>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6017125"/>
                  </a:ext>
                </a:extLst>
              </a:tr>
              <a:tr h="222827">
                <a:tc>
                  <a:txBody>
                    <a:bodyPr/>
                    <a:lstStyle/>
                    <a:p>
                      <a:r>
                        <a:rPr lang="es-MX" sz="900" dirty="0">
                          <a:latin typeface="Century Gothic" panose="020B0502020202020204" pitchFamily="34" charset="0"/>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4652082"/>
                  </a:ext>
                </a:extLst>
              </a:tr>
              <a:tr h="222827">
                <a:tc>
                  <a:txBody>
                    <a:bodyPr/>
                    <a:lstStyle/>
                    <a:p>
                      <a:r>
                        <a:rPr lang="es-MX" sz="900" dirty="0">
                          <a:latin typeface="Century Gothic" panose="020B0502020202020204" pitchFamily="34" charset="0"/>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55779572"/>
                  </a:ext>
                </a:extLst>
              </a:tr>
              <a:tr h="222827">
                <a:tc>
                  <a:txBody>
                    <a:bodyPr/>
                    <a:lstStyle/>
                    <a:p>
                      <a:r>
                        <a:rPr lang="es-MX" sz="900" dirty="0">
                          <a:latin typeface="Century Gothic" panose="020B0502020202020204" pitchFamily="34" charset="0"/>
                        </a:rPr>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45722595"/>
                  </a:ext>
                </a:extLst>
              </a:tr>
              <a:tr h="222827">
                <a:tc>
                  <a:txBody>
                    <a:bodyPr/>
                    <a:lstStyle/>
                    <a:p>
                      <a:r>
                        <a:rPr lang="es-MX" sz="900" dirty="0">
                          <a:latin typeface="Century Gothic" panose="020B0502020202020204" pitchFamily="34" charset="0"/>
                        </a:rPr>
                        <a:t>11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6571396"/>
                  </a:ext>
                </a:extLst>
              </a:tr>
              <a:tr h="222827">
                <a:tc>
                  <a:txBody>
                    <a:bodyPr/>
                    <a:lstStyle/>
                    <a:p>
                      <a:r>
                        <a:rPr lang="es-MX" sz="900" dirty="0">
                          <a:latin typeface="Century Gothic" panose="020B0502020202020204" pitchFamily="34" charset="0"/>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1659473"/>
                  </a:ext>
                </a:extLst>
              </a:tr>
              <a:tr h="222827">
                <a:tc>
                  <a:txBody>
                    <a:bodyPr/>
                    <a:lstStyle/>
                    <a:p>
                      <a:r>
                        <a:rPr lang="es-MX" sz="900" dirty="0">
                          <a:latin typeface="Century Gothic" panose="020B0502020202020204" pitchFamily="34" charset="0"/>
                        </a:rPr>
                        <a:t>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2653727"/>
                  </a:ext>
                </a:extLst>
              </a:tr>
              <a:tr h="222827">
                <a:tc>
                  <a:txBody>
                    <a:bodyPr/>
                    <a:lstStyle/>
                    <a:p>
                      <a:r>
                        <a:rPr lang="es-MX" sz="900" dirty="0">
                          <a:latin typeface="Century Gothic" panose="020B0502020202020204" pitchFamily="34" charset="0"/>
                        </a:rPr>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8230690"/>
                  </a:ext>
                </a:extLst>
              </a:tr>
              <a:tr h="222827">
                <a:tc>
                  <a:txBody>
                    <a:bodyPr/>
                    <a:lstStyle/>
                    <a:p>
                      <a:r>
                        <a:rPr lang="es-MX" sz="900" dirty="0">
                          <a:latin typeface="Century Gothic" panose="020B0502020202020204" pitchFamily="34" charset="0"/>
                        </a:rPr>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10465308"/>
                  </a:ext>
                </a:extLst>
              </a:tr>
              <a:tr h="222827">
                <a:tc>
                  <a:txBody>
                    <a:bodyPr/>
                    <a:lstStyle/>
                    <a:p>
                      <a:r>
                        <a:rPr lang="es-MX" sz="900" dirty="0">
                          <a:latin typeface="Century Gothic" panose="020B0502020202020204" pitchFamily="34" charset="0"/>
                        </a:rPr>
                        <a:t>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7392367"/>
                  </a:ext>
                </a:extLst>
              </a:tr>
              <a:tr h="222827">
                <a:tc>
                  <a:txBody>
                    <a:bodyPr/>
                    <a:lstStyle/>
                    <a:p>
                      <a:r>
                        <a:rPr lang="es-MX" sz="900" dirty="0">
                          <a:latin typeface="Century Gothic" panose="020B0502020202020204" pitchFamily="34" charset="0"/>
                        </a:rPr>
                        <a:t>17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8179776"/>
                  </a:ext>
                </a:extLst>
              </a:tr>
              <a:tr h="222827">
                <a:tc>
                  <a:txBody>
                    <a:bodyPr/>
                    <a:lstStyle/>
                    <a:p>
                      <a:r>
                        <a:rPr lang="es-MX" sz="900" dirty="0">
                          <a:latin typeface="Century Gothic" panose="020B0502020202020204" pitchFamily="34" charset="0"/>
                        </a:rPr>
                        <a:t>18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20550478"/>
                  </a:ext>
                </a:extLst>
              </a:tr>
              <a:tr h="222827">
                <a:tc>
                  <a:txBody>
                    <a:bodyPr/>
                    <a:lstStyle/>
                    <a:p>
                      <a:r>
                        <a:rPr lang="es-MX" sz="900" dirty="0">
                          <a:latin typeface="Century Gothic" panose="020B0502020202020204" pitchFamily="34" charset="0"/>
                        </a:rPr>
                        <a:t>19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65280474"/>
                  </a:ext>
                </a:extLst>
              </a:tr>
              <a:tr h="222827">
                <a:tc>
                  <a:txBody>
                    <a:bodyPr/>
                    <a:lstStyle/>
                    <a:p>
                      <a:r>
                        <a:rPr lang="es-MX" sz="900" dirty="0">
                          <a:latin typeface="Century Gothic" panose="020B0502020202020204" pitchFamily="34" charset="0"/>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3141113"/>
                  </a:ext>
                </a:extLst>
              </a:tr>
              <a:tr h="222827">
                <a:tc>
                  <a:txBody>
                    <a:bodyPr/>
                    <a:lstStyle/>
                    <a:p>
                      <a:r>
                        <a:rPr lang="es-MX" sz="900" dirty="0">
                          <a:latin typeface="Century Gothic" panose="020B0502020202020204" pitchFamily="34" charset="0"/>
                        </a:rPr>
                        <a:t>21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57900386"/>
                  </a:ext>
                </a:extLst>
              </a:tr>
              <a:tr h="222827">
                <a:tc>
                  <a:txBody>
                    <a:bodyPr/>
                    <a:lstStyle/>
                    <a:p>
                      <a:r>
                        <a:rPr lang="es-MX" sz="900" dirty="0">
                          <a:latin typeface="Century Gothic" panose="020B0502020202020204" pitchFamily="34" charset="0"/>
                        </a:rPr>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0742425"/>
                  </a:ext>
                </a:extLst>
              </a:tr>
              <a:tr h="222827">
                <a:tc>
                  <a:txBody>
                    <a:bodyPr/>
                    <a:lstStyle/>
                    <a:p>
                      <a:r>
                        <a:rPr lang="es-MX" sz="900" dirty="0">
                          <a:latin typeface="Century Gothic" panose="020B0502020202020204" pitchFamily="34" charset="0"/>
                        </a:rPr>
                        <a:t>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39470106"/>
                  </a:ext>
                </a:extLst>
              </a:tr>
              <a:tr h="222827">
                <a:tc>
                  <a:txBody>
                    <a:bodyPr/>
                    <a:lstStyle/>
                    <a:p>
                      <a:r>
                        <a:rPr lang="es-MX" sz="900" dirty="0">
                          <a:latin typeface="Century Gothic" panose="020B0502020202020204" pitchFamily="34" charset="0"/>
                        </a:rPr>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6933327"/>
                  </a:ext>
                </a:extLst>
              </a:tr>
              <a:tr h="222827">
                <a:tc>
                  <a:txBody>
                    <a:bodyPr/>
                    <a:lstStyle/>
                    <a:p>
                      <a:r>
                        <a:rPr lang="es-MX" sz="900" dirty="0">
                          <a:latin typeface="Century Gothic" panose="020B0502020202020204" pitchFamily="34" charset="0"/>
                        </a:rPr>
                        <a:t>25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1492102"/>
                  </a:ext>
                </a:extLst>
              </a:tr>
              <a:tr h="222827">
                <a:tc>
                  <a:txBody>
                    <a:bodyPr/>
                    <a:lstStyle/>
                    <a:p>
                      <a:r>
                        <a:rPr lang="es-MX" sz="900" dirty="0">
                          <a:latin typeface="Century Gothic" panose="020B0502020202020204" pitchFamily="34" charset="0"/>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2131493"/>
                  </a:ext>
                </a:extLst>
              </a:tr>
              <a:tr h="222827">
                <a:tc>
                  <a:txBody>
                    <a:bodyPr/>
                    <a:lstStyle/>
                    <a:p>
                      <a:r>
                        <a:rPr lang="es-MX" sz="900" dirty="0">
                          <a:latin typeface="Century Gothic" panose="020B0502020202020204" pitchFamily="34" charset="0"/>
                        </a:rPr>
                        <a:t>27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8398421"/>
                  </a:ext>
                </a:extLst>
              </a:tr>
              <a:tr h="222827">
                <a:tc>
                  <a:txBody>
                    <a:bodyPr/>
                    <a:lstStyle/>
                    <a:p>
                      <a:r>
                        <a:rPr lang="es-MX" sz="900" dirty="0">
                          <a:latin typeface="Century Gothic" panose="020B0502020202020204" pitchFamily="34" charset="0"/>
                        </a:rPr>
                        <a:t>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5148652"/>
                  </a:ext>
                </a:extLst>
              </a:tr>
              <a:tr h="222827">
                <a:tc>
                  <a:txBody>
                    <a:bodyPr/>
                    <a:lstStyle/>
                    <a:p>
                      <a:r>
                        <a:rPr lang="es-MX" sz="900" dirty="0">
                          <a:latin typeface="Century Gothic" panose="020B0502020202020204" pitchFamily="34" charset="0"/>
                        </a:rPr>
                        <a:t>29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0152811"/>
                  </a:ext>
                </a:extLst>
              </a:tr>
              <a:tr h="222827">
                <a:tc>
                  <a:txBody>
                    <a:bodyPr/>
                    <a:lstStyle/>
                    <a:p>
                      <a:r>
                        <a:rPr lang="es-MX" sz="900" dirty="0">
                          <a:latin typeface="Century Gothic" panose="020B0502020202020204" pitchFamily="34" charset="0"/>
                        </a:rPr>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2506259"/>
                  </a:ext>
                </a:extLst>
              </a:tr>
              <a:tr h="222827">
                <a:tc>
                  <a:txBody>
                    <a:bodyPr/>
                    <a:lstStyle/>
                    <a:p>
                      <a:r>
                        <a:rPr lang="es-MX" sz="900" dirty="0">
                          <a:latin typeface="Century Gothic" panose="020B0502020202020204" pitchFamily="34" charset="0"/>
                        </a:rPr>
                        <a:t>31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794795"/>
                  </a:ext>
                </a:extLst>
              </a:tr>
              <a:tr h="222827">
                <a:tc>
                  <a:txBody>
                    <a:bodyPr/>
                    <a:lstStyle/>
                    <a:p>
                      <a:r>
                        <a:rPr lang="es-MX" sz="900" dirty="0">
                          <a:latin typeface="Century Gothic" panose="020B0502020202020204" pitchFamily="34" charset="0"/>
                        </a:rPr>
                        <a:t>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65376163"/>
                  </a:ext>
                </a:extLst>
              </a:tr>
              <a:tr h="222827">
                <a:tc>
                  <a:txBody>
                    <a:bodyPr/>
                    <a:lstStyle/>
                    <a:p>
                      <a:r>
                        <a:rPr lang="es-MX" sz="900" dirty="0">
                          <a:latin typeface="Century Gothic" panose="020B0502020202020204" pitchFamily="34" charset="0"/>
                        </a:rPr>
                        <a:t>33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1895292"/>
                  </a:ext>
                </a:extLst>
              </a:tr>
              <a:tr h="222827">
                <a:tc>
                  <a:txBody>
                    <a:bodyPr/>
                    <a:lstStyle/>
                    <a:p>
                      <a:r>
                        <a:rPr lang="es-MX" sz="900" dirty="0">
                          <a:latin typeface="Century Gothic" panose="020B0502020202020204" pitchFamily="34" charset="0"/>
                        </a:rPr>
                        <a:t>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3477432"/>
                  </a:ext>
                </a:extLst>
              </a:tr>
              <a:tr h="222827">
                <a:tc>
                  <a:txBody>
                    <a:bodyPr/>
                    <a:lstStyle/>
                    <a:p>
                      <a:r>
                        <a:rPr lang="es-MX" sz="900" dirty="0">
                          <a:latin typeface="Century Gothic" panose="020B0502020202020204" pitchFamily="34" charset="0"/>
                        </a:rPr>
                        <a:t>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8340362"/>
                  </a:ext>
                </a:extLst>
              </a:tr>
            </a:tbl>
          </a:graphicData>
        </a:graphic>
      </p:graphicFrame>
      <p:sp>
        <p:nvSpPr>
          <p:cNvPr id="5" name="CuadroTexto 4"/>
          <p:cNvSpPr txBox="1"/>
          <p:nvPr/>
        </p:nvSpPr>
        <p:spPr>
          <a:xfrm>
            <a:off x="2139043" y="71380"/>
            <a:ext cx="2922814" cy="584775"/>
          </a:xfrm>
          <a:prstGeom prst="rect">
            <a:avLst/>
          </a:prstGeom>
          <a:noFill/>
        </p:spPr>
        <p:txBody>
          <a:bodyPr wrap="square" rtlCol="0">
            <a:spAutoFit/>
          </a:bodyPr>
          <a:lstStyle/>
          <a:p>
            <a:pPr algn="ctr"/>
            <a:r>
              <a:rPr lang="es-ES" sz="3200" b="1" dirty="0">
                <a:cs typeface="Segoe UI Semibold" panose="020B0702040204020203" pitchFamily="34" charset="0"/>
              </a:rPr>
              <a:t>ASISTENCIA</a:t>
            </a:r>
            <a:endParaRPr lang="en-US" sz="3200" b="1" dirty="0">
              <a:cs typeface="Segoe UI Semibold" panose="020B0702040204020203" pitchFamily="34" charset="0"/>
            </a:endParaRPr>
          </a:p>
        </p:txBody>
      </p:sp>
    </p:spTree>
    <p:extLst>
      <p:ext uri="{BB962C8B-B14F-4D97-AF65-F5344CB8AC3E}">
        <p14:creationId xmlns:p14="http://schemas.microsoft.com/office/powerpoint/2010/main" val="4147474777"/>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386443" y="137886"/>
            <a:ext cx="6096000" cy="584775"/>
          </a:xfrm>
          <a:prstGeom prst="rect">
            <a:avLst/>
          </a:prstGeom>
          <a:noFill/>
        </p:spPr>
        <p:txBody>
          <a:bodyPr wrap="square" rtlCol="0">
            <a:spAutoFit/>
          </a:bodyPr>
          <a:lstStyle/>
          <a:p>
            <a:pPr algn="ctr"/>
            <a:r>
              <a:rPr lang="es-ES" sz="3200" b="1" dirty="0">
                <a:cs typeface="Segoe UI Semibold" panose="020B0702040204020203" pitchFamily="34" charset="0"/>
              </a:rPr>
              <a:t>REUNIÓN CON PADRES DE FAMILIA</a:t>
            </a:r>
            <a:endParaRPr lang="en-US" sz="3200" b="1" dirty="0">
              <a:cs typeface="Segoe UI Semibold" panose="020B0702040204020203" pitchFamily="34" charset="0"/>
            </a:endParaRPr>
          </a:p>
        </p:txBody>
      </p:sp>
      <p:graphicFrame>
        <p:nvGraphicFramePr>
          <p:cNvPr id="9" name="Tabla 5">
            <a:extLst>
              <a:ext uri="{FF2B5EF4-FFF2-40B4-BE49-F238E27FC236}">
                <a16:creationId xmlns:a16="http://schemas.microsoft.com/office/drawing/2014/main" id="{77874F45-43DD-468D-BACC-CD1DFF4CF768}"/>
              </a:ext>
            </a:extLst>
          </p:cNvPr>
          <p:cNvGraphicFramePr>
            <a:graphicFrameLocks noGrp="1"/>
          </p:cNvGraphicFramePr>
          <p:nvPr>
            <p:extLst>
              <p:ext uri="{D42A27DB-BD31-4B8C-83A1-F6EECF244321}">
                <p14:modId xmlns:p14="http://schemas.microsoft.com/office/powerpoint/2010/main" val="158705109"/>
              </p:ext>
            </p:extLst>
          </p:nvPr>
        </p:nvGraphicFramePr>
        <p:xfrm>
          <a:off x="200176" y="844505"/>
          <a:ext cx="6468533" cy="8084175"/>
        </p:xfrm>
        <a:graphic>
          <a:graphicData uri="http://schemas.openxmlformats.org/drawingml/2006/table">
            <a:tbl>
              <a:tblPr firstRow="1" bandRow="1">
                <a:tableStyleId>{5C22544A-7EE6-4342-B048-85BDC9FD1C3A}</a:tableStyleId>
              </a:tblPr>
              <a:tblGrid>
                <a:gridCol w="1041400">
                  <a:extLst>
                    <a:ext uri="{9D8B030D-6E8A-4147-A177-3AD203B41FA5}">
                      <a16:colId xmlns:a16="http://schemas.microsoft.com/office/drawing/2014/main" val="2612250685"/>
                    </a:ext>
                  </a:extLst>
                </a:gridCol>
                <a:gridCol w="2150534">
                  <a:extLst>
                    <a:ext uri="{9D8B030D-6E8A-4147-A177-3AD203B41FA5}">
                      <a16:colId xmlns:a16="http://schemas.microsoft.com/office/drawing/2014/main" val="2977848637"/>
                    </a:ext>
                  </a:extLst>
                </a:gridCol>
                <a:gridCol w="982133">
                  <a:extLst>
                    <a:ext uri="{9D8B030D-6E8A-4147-A177-3AD203B41FA5}">
                      <a16:colId xmlns:a16="http://schemas.microsoft.com/office/drawing/2014/main" val="2935927166"/>
                    </a:ext>
                  </a:extLst>
                </a:gridCol>
                <a:gridCol w="2294466">
                  <a:extLst>
                    <a:ext uri="{9D8B030D-6E8A-4147-A177-3AD203B41FA5}">
                      <a16:colId xmlns:a16="http://schemas.microsoft.com/office/drawing/2014/main" val="4045735572"/>
                    </a:ext>
                  </a:extLst>
                </a:gridCol>
              </a:tblGrid>
              <a:tr h="366830">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Asunto:</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FF00"/>
                    </a:solidFill>
                  </a:tcPr>
                </a:tc>
                <a:tc>
                  <a:txBody>
                    <a:bodyPr/>
                    <a:lstStyle/>
                    <a:p>
                      <a:pPr algn="ctr"/>
                      <a:endPar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a:r>
                        <a:rPr lang="es-MX" sz="1800" b="1" dirty="0">
                          <a:solidFill>
                            <a:schemeClr val="tx1"/>
                          </a:solidFill>
                          <a:effectLst>
                            <a:glow rad="127000">
                              <a:schemeClr val="bg1"/>
                            </a:glow>
                          </a:effectLst>
                          <a:latin typeface="Century Gothic" panose="020B0502020202020204" pitchFamily="34" charset="0"/>
                          <a:ea typeface="AGSaidNoOneEver" panose="02000603000000000000" pitchFamily="2" charset="0"/>
                        </a:rPr>
                        <a:t>Fecha: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algn="ctr"/>
                      <a:endParaRPr lang="es-MX" sz="1800" b="1" dirty="0">
                        <a:solidFill>
                          <a:schemeClr val="tx1"/>
                        </a:solidFill>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70203083"/>
                  </a:ext>
                </a:extLst>
              </a:tr>
              <a:tr h="358730">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Orden del día:</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C000"/>
                    </a:solidFill>
                  </a:tcPr>
                </a:tc>
                <a:tc hMerge="1">
                  <a:txBody>
                    <a:bodyPr/>
                    <a:lstStyle/>
                    <a:p>
                      <a:endParaRPr lang="es-MX"/>
                    </a:p>
                  </a:txBody>
                  <a:tcPr/>
                </a:tc>
                <a:tc gridSpan="2">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Acuerdos: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96F8C9"/>
                    </a:solidFill>
                  </a:tcPr>
                </a:tc>
                <a:tc hMerge="1">
                  <a:txBody>
                    <a:bodyPr/>
                    <a:lstStyle/>
                    <a:p>
                      <a:endParaRPr lang="es-MX"/>
                    </a:p>
                  </a:txBody>
                  <a:tcPr/>
                </a:tc>
                <a:extLst>
                  <a:ext uri="{0D108BD9-81ED-4DB2-BD59-A6C34878D82A}">
                    <a16:rowId xmlns:a16="http://schemas.microsoft.com/office/drawing/2014/main" val="2665568997"/>
                  </a:ext>
                </a:extLst>
              </a:tr>
              <a:tr h="5187505">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p>
                      <a:endParaRPr lang="es-MX" sz="1800" b="1" dirty="0">
                        <a:effectLst>
                          <a:glow rad="127000">
                            <a:schemeClr val="bg1"/>
                          </a:glow>
                        </a:effectLst>
                        <a:latin typeface="Century Gothic" panose="020B0502020202020204" pitchFamily="34" charset="0"/>
                        <a:ea typeface="AGSaidNoOneEver"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2826088"/>
                  </a:ext>
                </a:extLst>
              </a:tr>
              <a:tr h="347278">
                <a:tc gridSpan="4">
                  <a:txBody>
                    <a:bodyPr/>
                    <a:lstStyle/>
                    <a:p>
                      <a:pPr algn="ctr"/>
                      <a:r>
                        <a:rPr lang="es-MX" sz="1800" b="1" dirty="0">
                          <a:effectLst>
                            <a:glow rad="127000">
                              <a:schemeClr val="bg1"/>
                            </a:glow>
                          </a:effectLst>
                          <a:latin typeface="Century Gothic" panose="020B0502020202020204" pitchFamily="34" charset="0"/>
                          <a:ea typeface="AGSaidNoOneEver" panose="02000603000000000000" pitchFamily="2" charset="0"/>
                        </a:rPr>
                        <a:t>compromisos</a:t>
                      </a: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accent1">
                        <a:lumMod val="60000"/>
                        <a:lumOff val="40000"/>
                      </a:schemeClr>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30502041"/>
                  </a:ext>
                </a:extLst>
              </a:tr>
              <a:tr h="1594252">
                <a:tc gridSpan="4">
                  <a:txBody>
                    <a:bodyPr/>
                    <a:lstStyle/>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p>
                      <a:endParaRPr lang="es-MX" sz="1600" dirty="0">
                        <a:latin typeface="Century Gothic" panose="020B0502020202020204" pitchFamily="34" charset="0"/>
                        <a:ea typeface="AGDryShampoo" panose="02000603000000000000" pitchFamily="2" charset="0"/>
                      </a:endParaRPr>
                    </a:p>
                  </a:txBody>
                  <a:tcP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sz="1400" dirty="0">
                        <a:latin typeface="AGDryShampoo" panose="02000603000000000000" pitchFamily="2" charset="0"/>
                        <a:ea typeface="AGDryShampoo" panose="02000603000000000000" pitchFamily="2"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97398299"/>
                  </a:ext>
                </a:extLst>
              </a:tr>
            </a:tbl>
          </a:graphicData>
        </a:graphic>
      </p:graphicFrame>
    </p:spTree>
    <p:extLst>
      <p:ext uri="{BB962C8B-B14F-4D97-AF65-F5344CB8AC3E}">
        <p14:creationId xmlns:p14="http://schemas.microsoft.com/office/powerpoint/2010/main" val="259292146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a 10">
            <a:extLst>
              <a:ext uri="{FF2B5EF4-FFF2-40B4-BE49-F238E27FC236}">
                <a16:creationId xmlns:a16="http://schemas.microsoft.com/office/drawing/2014/main" id="{49AC6740-7437-421C-9F53-D09CCEFC451A}"/>
              </a:ext>
            </a:extLst>
          </p:cNvPr>
          <p:cNvGraphicFramePr>
            <a:graphicFrameLocks noGrp="1"/>
          </p:cNvGraphicFramePr>
          <p:nvPr/>
        </p:nvGraphicFramePr>
        <p:xfrm>
          <a:off x="242991" y="656155"/>
          <a:ext cx="6343578" cy="8290560"/>
        </p:xfrm>
        <a:graphic>
          <a:graphicData uri="http://schemas.openxmlformats.org/drawingml/2006/table">
            <a:tbl>
              <a:tblPr firstRow="1" bandRow="1">
                <a:tableStyleId>{5C22544A-7EE6-4342-B048-85BDC9FD1C3A}</a:tableStyleId>
              </a:tblPr>
              <a:tblGrid>
                <a:gridCol w="423809">
                  <a:extLst>
                    <a:ext uri="{9D8B030D-6E8A-4147-A177-3AD203B41FA5}">
                      <a16:colId xmlns:a16="http://schemas.microsoft.com/office/drawing/2014/main" val="2881722052"/>
                    </a:ext>
                  </a:extLst>
                </a:gridCol>
                <a:gridCol w="3097743">
                  <a:extLst>
                    <a:ext uri="{9D8B030D-6E8A-4147-A177-3AD203B41FA5}">
                      <a16:colId xmlns:a16="http://schemas.microsoft.com/office/drawing/2014/main" val="1946321848"/>
                    </a:ext>
                  </a:extLst>
                </a:gridCol>
                <a:gridCol w="2822026">
                  <a:extLst>
                    <a:ext uri="{9D8B030D-6E8A-4147-A177-3AD203B41FA5}">
                      <a16:colId xmlns:a16="http://schemas.microsoft.com/office/drawing/2014/main" val="926741751"/>
                    </a:ext>
                  </a:extLst>
                </a:gridCol>
              </a:tblGrid>
              <a:tr h="218999">
                <a:tc>
                  <a:txBody>
                    <a:bodyPr/>
                    <a:lstStyle/>
                    <a:p>
                      <a:pPr algn="ctr"/>
                      <a:r>
                        <a:rPr lang="es-MX" sz="1200" dirty="0">
                          <a:solidFill>
                            <a:schemeClr val="tx1"/>
                          </a:solidFill>
                          <a:latin typeface="Century Gothic" panose="020B0502020202020204" pitchFamily="34"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2">
                        <a:lumMod val="40000"/>
                        <a:lumOff val="60000"/>
                      </a:schemeClr>
                    </a:solidFill>
                  </a:tcPr>
                </a:tc>
                <a:tc>
                  <a:txBody>
                    <a:bodyPr/>
                    <a:lstStyle/>
                    <a:p>
                      <a:pPr algn="ctr"/>
                      <a:r>
                        <a:rPr lang="es-MX" sz="1300" dirty="0">
                          <a:solidFill>
                            <a:schemeClr val="tx1"/>
                          </a:solidFill>
                          <a:latin typeface="Century Gothic" panose="020B0502020202020204" pitchFamily="34" charset="0"/>
                        </a:rPr>
                        <a:t>Nombre del Alumno (a)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96F8C9"/>
                    </a:solidFill>
                  </a:tcPr>
                </a:tc>
                <a:tc>
                  <a:txBody>
                    <a:bodyPr/>
                    <a:lstStyle/>
                    <a:p>
                      <a:pPr algn="ctr"/>
                      <a:r>
                        <a:rPr lang="es-MX" sz="1300" dirty="0">
                          <a:solidFill>
                            <a:schemeClr val="tx1"/>
                          </a:solidFill>
                          <a:latin typeface="Century Gothic" panose="020B0502020202020204" pitchFamily="34" charset="0"/>
                        </a:rPr>
                        <a:t>Firma del padre, madre o tutor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solidFill>
                  </a:tcPr>
                </a:tc>
                <a:extLst>
                  <a:ext uri="{0D108BD9-81ED-4DB2-BD59-A6C34878D82A}">
                    <a16:rowId xmlns:a16="http://schemas.microsoft.com/office/drawing/2014/main" val="243434111"/>
                  </a:ext>
                </a:extLst>
              </a:tr>
              <a:tr h="218999">
                <a:tc>
                  <a:txBody>
                    <a:bodyPr/>
                    <a:lstStyle/>
                    <a:p>
                      <a:r>
                        <a:rPr lang="es-MX" sz="900" dirty="0">
                          <a:latin typeface="Century Gothic" panose="020B0502020202020204" pitchFamily="34"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41302345"/>
                  </a:ext>
                </a:extLst>
              </a:tr>
              <a:tr h="222827">
                <a:tc>
                  <a:txBody>
                    <a:bodyPr/>
                    <a:lstStyle/>
                    <a:p>
                      <a:r>
                        <a:rPr lang="es-MX" sz="900" dirty="0">
                          <a:latin typeface="Century Gothic" panose="020B0502020202020204" pitchFamily="34"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8702186"/>
                  </a:ext>
                </a:extLst>
              </a:tr>
              <a:tr h="222827">
                <a:tc>
                  <a:txBody>
                    <a:bodyPr/>
                    <a:lstStyle/>
                    <a:p>
                      <a:r>
                        <a:rPr lang="es-MX" sz="900" dirty="0">
                          <a:latin typeface="Century Gothic" panose="020B0502020202020204" pitchFamily="34"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84667315"/>
                  </a:ext>
                </a:extLst>
              </a:tr>
              <a:tr h="222827">
                <a:tc>
                  <a:txBody>
                    <a:bodyPr/>
                    <a:lstStyle/>
                    <a:p>
                      <a:r>
                        <a:rPr lang="es-MX" sz="900" dirty="0">
                          <a:latin typeface="Century Gothic" panose="020B0502020202020204" pitchFamily="34" charset="0"/>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55813567"/>
                  </a:ext>
                </a:extLst>
              </a:tr>
              <a:tr h="222827">
                <a:tc>
                  <a:txBody>
                    <a:bodyPr/>
                    <a:lstStyle/>
                    <a:p>
                      <a:r>
                        <a:rPr lang="es-MX" sz="900" dirty="0">
                          <a:latin typeface="Century Gothic" panose="020B0502020202020204" pitchFamily="34" charset="0"/>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6551721"/>
                  </a:ext>
                </a:extLst>
              </a:tr>
              <a:tr h="222827">
                <a:tc>
                  <a:txBody>
                    <a:bodyPr/>
                    <a:lstStyle/>
                    <a:p>
                      <a:r>
                        <a:rPr lang="es-MX" sz="900" dirty="0">
                          <a:latin typeface="Century Gothic" panose="020B0502020202020204" pitchFamily="34" charset="0"/>
                        </a:rPr>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27216469"/>
                  </a:ext>
                </a:extLst>
              </a:tr>
              <a:tr h="222827">
                <a:tc>
                  <a:txBody>
                    <a:bodyPr/>
                    <a:lstStyle/>
                    <a:p>
                      <a:r>
                        <a:rPr lang="es-MX" sz="900" dirty="0">
                          <a:latin typeface="Century Gothic" panose="020B0502020202020204" pitchFamily="34" charset="0"/>
                        </a:rPr>
                        <a:t>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6017125"/>
                  </a:ext>
                </a:extLst>
              </a:tr>
              <a:tr h="222827">
                <a:tc>
                  <a:txBody>
                    <a:bodyPr/>
                    <a:lstStyle/>
                    <a:p>
                      <a:r>
                        <a:rPr lang="es-MX" sz="900" dirty="0">
                          <a:latin typeface="Century Gothic" panose="020B0502020202020204" pitchFamily="34" charset="0"/>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14652082"/>
                  </a:ext>
                </a:extLst>
              </a:tr>
              <a:tr h="222827">
                <a:tc>
                  <a:txBody>
                    <a:bodyPr/>
                    <a:lstStyle/>
                    <a:p>
                      <a:r>
                        <a:rPr lang="es-MX" sz="900" dirty="0">
                          <a:latin typeface="Century Gothic" panose="020B0502020202020204" pitchFamily="34" charset="0"/>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55779572"/>
                  </a:ext>
                </a:extLst>
              </a:tr>
              <a:tr h="222827">
                <a:tc>
                  <a:txBody>
                    <a:bodyPr/>
                    <a:lstStyle/>
                    <a:p>
                      <a:r>
                        <a:rPr lang="es-MX" sz="900" dirty="0">
                          <a:latin typeface="Century Gothic" panose="020B0502020202020204" pitchFamily="34" charset="0"/>
                        </a:rPr>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45722595"/>
                  </a:ext>
                </a:extLst>
              </a:tr>
              <a:tr h="222827">
                <a:tc>
                  <a:txBody>
                    <a:bodyPr/>
                    <a:lstStyle/>
                    <a:p>
                      <a:r>
                        <a:rPr lang="es-MX" sz="900" dirty="0">
                          <a:latin typeface="Century Gothic" panose="020B0502020202020204" pitchFamily="34" charset="0"/>
                        </a:rPr>
                        <a:t>11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16571396"/>
                  </a:ext>
                </a:extLst>
              </a:tr>
              <a:tr h="222827">
                <a:tc>
                  <a:txBody>
                    <a:bodyPr/>
                    <a:lstStyle/>
                    <a:p>
                      <a:r>
                        <a:rPr lang="es-MX" sz="900" dirty="0">
                          <a:latin typeface="Century Gothic" panose="020B0502020202020204" pitchFamily="34" charset="0"/>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91659473"/>
                  </a:ext>
                </a:extLst>
              </a:tr>
              <a:tr h="222827">
                <a:tc>
                  <a:txBody>
                    <a:bodyPr/>
                    <a:lstStyle/>
                    <a:p>
                      <a:r>
                        <a:rPr lang="es-MX" sz="900" dirty="0">
                          <a:latin typeface="Century Gothic" panose="020B0502020202020204" pitchFamily="34" charset="0"/>
                        </a:rPr>
                        <a:t>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32653727"/>
                  </a:ext>
                </a:extLst>
              </a:tr>
              <a:tr h="222827">
                <a:tc>
                  <a:txBody>
                    <a:bodyPr/>
                    <a:lstStyle/>
                    <a:p>
                      <a:r>
                        <a:rPr lang="es-MX" sz="900" dirty="0">
                          <a:latin typeface="Century Gothic" panose="020B0502020202020204" pitchFamily="34" charset="0"/>
                        </a:rPr>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78230690"/>
                  </a:ext>
                </a:extLst>
              </a:tr>
              <a:tr h="222827">
                <a:tc>
                  <a:txBody>
                    <a:bodyPr/>
                    <a:lstStyle/>
                    <a:p>
                      <a:r>
                        <a:rPr lang="es-MX" sz="900" dirty="0">
                          <a:latin typeface="Century Gothic" panose="020B0502020202020204" pitchFamily="34" charset="0"/>
                        </a:rPr>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10465308"/>
                  </a:ext>
                </a:extLst>
              </a:tr>
              <a:tr h="222827">
                <a:tc>
                  <a:txBody>
                    <a:bodyPr/>
                    <a:lstStyle/>
                    <a:p>
                      <a:r>
                        <a:rPr lang="es-MX" sz="900" dirty="0">
                          <a:latin typeface="Century Gothic" panose="020B0502020202020204" pitchFamily="34" charset="0"/>
                        </a:rPr>
                        <a:t>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07392367"/>
                  </a:ext>
                </a:extLst>
              </a:tr>
              <a:tr h="222827">
                <a:tc>
                  <a:txBody>
                    <a:bodyPr/>
                    <a:lstStyle/>
                    <a:p>
                      <a:r>
                        <a:rPr lang="es-MX" sz="900" dirty="0">
                          <a:latin typeface="Century Gothic" panose="020B0502020202020204" pitchFamily="34" charset="0"/>
                        </a:rPr>
                        <a:t>17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78179776"/>
                  </a:ext>
                </a:extLst>
              </a:tr>
              <a:tr h="222827">
                <a:tc>
                  <a:txBody>
                    <a:bodyPr/>
                    <a:lstStyle/>
                    <a:p>
                      <a:r>
                        <a:rPr lang="es-MX" sz="900" dirty="0">
                          <a:latin typeface="Century Gothic" panose="020B0502020202020204" pitchFamily="34" charset="0"/>
                        </a:rPr>
                        <a:t>18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20550478"/>
                  </a:ext>
                </a:extLst>
              </a:tr>
              <a:tr h="222827">
                <a:tc>
                  <a:txBody>
                    <a:bodyPr/>
                    <a:lstStyle/>
                    <a:p>
                      <a:r>
                        <a:rPr lang="es-MX" sz="900" dirty="0">
                          <a:latin typeface="Century Gothic" panose="020B0502020202020204" pitchFamily="34" charset="0"/>
                        </a:rPr>
                        <a:t>19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65280474"/>
                  </a:ext>
                </a:extLst>
              </a:tr>
              <a:tr h="222827">
                <a:tc>
                  <a:txBody>
                    <a:bodyPr/>
                    <a:lstStyle/>
                    <a:p>
                      <a:r>
                        <a:rPr lang="es-MX" sz="900" dirty="0">
                          <a:latin typeface="Century Gothic" panose="020B0502020202020204" pitchFamily="34" charset="0"/>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3141113"/>
                  </a:ext>
                </a:extLst>
              </a:tr>
              <a:tr h="222827">
                <a:tc>
                  <a:txBody>
                    <a:bodyPr/>
                    <a:lstStyle/>
                    <a:p>
                      <a:r>
                        <a:rPr lang="es-MX" sz="900" dirty="0">
                          <a:latin typeface="Century Gothic" panose="020B0502020202020204" pitchFamily="34" charset="0"/>
                        </a:rPr>
                        <a:t>21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57900386"/>
                  </a:ext>
                </a:extLst>
              </a:tr>
              <a:tr h="222827">
                <a:tc>
                  <a:txBody>
                    <a:bodyPr/>
                    <a:lstStyle/>
                    <a:p>
                      <a:r>
                        <a:rPr lang="es-MX" sz="900" dirty="0">
                          <a:latin typeface="Century Gothic" panose="020B0502020202020204" pitchFamily="34" charset="0"/>
                        </a:rPr>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0742425"/>
                  </a:ext>
                </a:extLst>
              </a:tr>
              <a:tr h="222827">
                <a:tc>
                  <a:txBody>
                    <a:bodyPr/>
                    <a:lstStyle/>
                    <a:p>
                      <a:r>
                        <a:rPr lang="es-MX" sz="900" dirty="0">
                          <a:latin typeface="Century Gothic" panose="020B0502020202020204" pitchFamily="34" charset="0"/>
                        </a:rPr>
                        <a:t>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39470106"/>
                  </a:ext>
                </a:extLst>
              </a:tr>
              <a:tr h="222827">
                <a:tc>
                  <a:txBody>
                    <a:bodyPr/>
                    <a:lstStyle/>
                    <a:p>
                      <a:r>
                        <a:rPr lang="es-MX" sz="900" dirty="0">
                          <a:latin typeface="Century Gothic" panose="020B0502020202020204" pitchFamily="34" charset="0"/>
                        </a:rPr>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26933327"/>
                  </a:ext>
                </a:extLst>
              </a:tr>
              <a:tr h="222827">
                <a:tc>
                  <a:txBody>
                    <a:bodyPr/>
                    <a:lstStyle/>
                    <a:p>
                      <a:r>
                        <a:rPr lang="es-MX" sz="900" dirty="0">
                          <a:latin typeface="Century Gothic" panose="020B0502020202020204" pitchFamily="34" charset="0"/>
                        </a:rPr>
                        <a:t>25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1492102"/>
                  </a:ext>
                </a:extLst>
              </a:tr>
              <a:tr h="222827">
                <a:tc>
                  <a:txBody>
                    <a:bodyPr/>
                    <a:lstStyle/>
                    <a:p>
                      <a:r>
                        <a:rPr lang="es-MX" sz="900" dirty="0">
                          <a:latin typeface="Century Gothic" panose="020B0502020202020204" pitchFamily="34" charset="0"/>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12131493"/>
                  </a:ext>
                </a:extLst>
              </a:tr>
              <a:tr h="222827">
                <a:tc>
                  <a:txBody>
                    <a:bodyPr/>
                    <a:lstStyle/>
                    <a:p>
                      <a:r>
                        <a:rPr lang="es-MX" sz="900" dirty="0">
                          <a:latin typeface="Century Gothic" panose="020B0502020202020204" pitchFamily="34" charset="0"/>
                        </a:rPr>
                        <a:t>27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38398421"/>
                  </a:ext>
                </a:extLst>
              </a:tr>
              <a:tr h="222827">
                <a:tc>
                  <a:txBody>
                    <a:bodyPr/>
                    <a:lstStyle/>
                    <a:p>
                      <a:r>
                        <a:rPr lang="es-MX" sz="900" dirty="0">
                          <a:latin typeface="Century Gothic" panose="020B0502020202020204" pitchFamily="34" charset="0"/>
                        </a:rPr>
                        <a:t>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25148652"/>
                  </a:ext>
                </a:extLst>
              </a:tr>
              <a:tr h="222827">
                <a:tc>
                  <a:txBody>
                    <a:bodyPr/>
                    <a:lstStyle/>
                    <a:p>
                      <a:r>
                        <a:rPr lang="es-MX" sz="900" dirty="0">
                          <a:latin typeface="Century Gothic" panose="020B0502020202020204" pitchFamily="34" charset="0"/>
                        </a:rPr>
                        <a:t>29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00152811"/>
                  </a:ext>
                </a:extLst>
              </a:tr>
              <a:tr h="222827">
                <a:tc>
                  <a:txBody>
                    <a:bodyPr/>
                    <a:lstStyle/>
                    <a:p>
                      <a:r>
                        <a:rPr lang="es-MX" sz="900" dirty="0">
                          <a:latin typeface="Century Gothic" panose="020B0502020202020204" pitchFamily="34" charset="0"/>
                        </a:rPr>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2506259"/>
                  </a:ext>
                </a:extLst>
              </a:tr>
              <a:tr h="222827">
                <a:tc>
                  <a:txBody>
                    <a:bodyPr/>
                    <a:lstStyle/>
                    <a:p>
                      <a:r>
                        <a:rPr lang="es-MX" sz="900" dirty="0">
                          <a:latin typeface="Century Gothic" panose="020B0502020202020204" pitchFamily="34" charset="0"/>
                        </a:rPr>
                        <a:t>31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53794795"/>
                  </a:ext>
                </a:extLst>
              </a:tr>
              <a:tr h="222827">
                <a:tc>
                  <a:txBody>
                    <a:bodyPr/>
                    <a:lstStyle/>
                    <a:p>
                      <a:r>
                        <a:rPr lang="es-MX" sz="900" dirty="0">
                          <a:latin typeface="Century Gothic" panose="020B0502020202020204" pitchFamily="34" charset="0"/>
                        </a:rPr>
                        <a:t>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65376163"/>
                  </a:ext>
                </a:extLst>
              </a:tr>
              <a:tr h="222827">
                <a:tc>
                  <a:txBody>
                    <a:bodyPr/>
                    <a:lstStyle/>
                    <a:p>
                      <a:r>
                        <a:rPr lang="es-MX" sz="900" dirty="0">
                          <a:latin typeface="Century Gothic" panose="020B0502020202020204" pitchFamily="34" charset="0"/>
                        </a:rPr>
                        <a:t>33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41895292"/>
                  </a:ext>
                </a:extLst>
              </a:tr>
              <a:tr h="222827">
                <a:tc>
                  <a:txBody>
                    <a:bodyPr/>
                    <a:lstStyle/>
                    <a:p>
                      <a:r>
                        <a:rPr lang="es-MX" sz="900" dirty="0">
                          <a:latin typeface="Century Gothic" panose="020B0502020202020204" pitchFamily="34" charset="0"/>
                        </a:rPr>
                        <a:t>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53477432"/>
                  </a:ext>
                </a:extLst>
              </a:tr>
              <a:tr h="222827">
                <a:tc>
                  <a:txBody>
                    <a:bodyPr/>
                    <a:lstStyle/>
                    <a:p>
                      <a:r>
                        <a:rPr lang="es-MX" sz="900" dirty="0">
                          <a:latin typeface="Century Gothic" panose="020B0502020202020204" pitchFamily="34" charset="0"/>
                        </a:rPr>
                        <a:t>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es-MX" sz="9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88340362"/>
                  </a:ext>
                </a:extLst>
              </a:tr>
            </a:tbl>
          </a:graphicData>
        </a:graphic>
      </p:graphicFrame>
      <p:sp>
        <p:nvSpPr>
          <p:cNvPr id="5" name="CuadroTexto 4"/>
          <p:cNvSpPr txBox="1"/>
          <p:nvPr/>
        </p:nvSpPr>
        <p:spPr>
          <a:xfrm>
            <a:off x="2139043" y="71380"/>
            <a:ext cx="2922814" cy="584775"/>
          </a:xfrm>
          <a:prstGeom prst="rect">
            <a:avLst/>
          </a:prstGeom>
          <a:noFill/>
        </p:spPr>
        <p:txBody>
          <a:bodyPr wrap="square" rtlCol="0">
            <a:spAutoFit/>
          </a:bodyPr>
          <a:lstStyle/>
          <a:p>
            <a:pPr algn="ctr"/>
            <a:r>
              <a:rPr lang="es-ES" sz="3200" b="1" dirty="0">
                <a:cs typeface="Segoe UI Semibold" panose="020B0702040204020203" pitchFamily="34" charset="0"/>
              </a:rPr>
              <a:t>ASISTENCIA</a:t>
            </a:r>
            <a:endParaRPr lang="en-US" sz="3200" b="1" dirty="0">
              <a:cs typeface="Segoe UI Semibold" panose="020B0702040204020203" pitchFamily="34" charset="0"/>
            </a:endParaRPr>
          </a:p>
        </p:txBody>
      </p:sp>
    </p:spTree>
    <p:extLst>
      <p:ext uri="{BB962C8B-B14F-4D97-AF65-F5344CB8AC3E}">
        <p14:creationId xmlns:p14="http://schemas.microsoft.com/office/powerpoint/2010/main" val="289204954"/>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595004" y="1908211"/>
            <a:ext cx="5964198" cy="1816100"/>
          </a:xfrm>
          <a:prstGeom prst="roundRect">
            <a:avLst/>
          </a:prstGeom>
          <a:solidFill>
            <a:srgbClr val="FFFFBD"/>
          </a:solid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rot="21554871">
            <a:off x="991840" y="2154768"/>
            <a:ext cx="5170525" cy="1200329"/>
          </a:xfrm>
          <a:prstGeom prst="rect">
            <a:avLst/>
          </a:prstGeom>
          <a:noFill/>
        </p:spPr>
        <p:txBody>
          <a:bodyPr wrap="square" rtlCol="0">
            <a:spAutoFit/>
          </a:bodyPr>
          <a:lstStyle/>
          <a:p>
            <a:pPr algn="ctr"/>
            <a:r>
              <a:rPr lang="es-ES" sz="7200" b="1" dirty="0"/>
              <a:t>INCIDENCIAS</a:t>
            </a:r>
            <a:endParaRPr lang="en-US" sz="7200" b="1" dirty="0"/>
          </a:p>
        </p:txBody>
      </p:sp>
      <p:pic>
        <p:nvPicPr>
          <p:cNvPr id="4" name="Imagen 3" descr="Imagen que contiene Forma&#10;&#10;Descripción generada automáticamente">
            <a:extLst>
              <a:ext uri="{FF2B5EF4-FFF2-40B4-BE49-F238E27FC236}">
                <a16:creationId xmlns:a16="http://schemas.microsoft.com/office/drawing/2014/main" id="{9A5DAE48-E049-89DA-E9C4-733931330F97}"/>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7" name="Imagen 6" descr="Imagen que contiene Logotipo&#10;&#10;Descripción generada automáticamente">
            <a:extLst>
              <a:ext uri="{FF2B5EF4-FFF2-40B4-BE49-F238E27FC236}">
                <a16:creationId xmlns:a16="http://schemas.microsoft.com/office/drawing/2014/main" id="{E0CC2BAA-317C-D74B-E083-C878A0D0E394}"/>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435815" y="3936982"/>
            <a:ext cx="3966065" cy="3960000"/>
          </a:xfrm>
          <a:prstGeom prst="rect">
            <a:avLst/>
          </a:prstGeom>
        </p:spPr>
      </p:pic>
    </p:spTree>
    <p:extLst>
      <p:ext uri="{BB962C8B-B14F-4D97-AF65-F5344CB8AC3E}">
        <p14:creationId xmlns:p14="http://schemas.microsoft.com/office/powerpoint/2010/main" val="21691915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80760FD9-2949-259C-F481-213677CC30F4}"/>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23470643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extLst>
              <p:ext uri="{D42A27DB-BD31-4B8C-83A1-F6EECF244321}">
                <p14:modId xmlns:p14="http://schemas.microsoft.com/office/powerpoint/2010/main" val="265076292"/>
              </p:ext>
            </p:extLst>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240944465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284319410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118980508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278661237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3150624255"/>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170862950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108786833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157973975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253594814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39792646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3741F20F-493C-6E04-30DC-9DF0172E05B4}"/>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428187382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4054773720"/>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295745429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71787928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61099114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a:extLst>
              <a:ext uri="{FF2B5EF4-FFF2-40B4-BE49-F238E27FC236}">
                <a16:creationId xmlns:a16="http://schemas.microsoft.com/office/drawing/2014/main" id="{A1CDC72B-1DD8-4144-AE7B-F9B9ABBBB1B6}"/>
              </a:ext>
            </a:extLst>
          </p:cNvPr>
          <p:cNvGraphicFramePr>
            <a:graphicFrameLocks noGrp="1"/>
          </p:cNvGraphicFramePr>
          <p:nvPr/>
        </p:nvGraphicFramePr>
        <p:xfrm>
          <a:off x="206733" y="998969"/>
          <a:ext cx="6444315" cy="7785748"/>
        </p:xfrm>
        <a:graphic>
          <a:graphicData uri="http://schemas.openxmlformats.org/drawingml/2006/table">
            <a:tbl>
              <a:tblPr firstRow="1" bandRow="1">
                <a:tableStyleId>{2D5ABB26-0587-4C30-8999-92F81FD0307C}</a:tableStyleId>
              </a:tblPr>
              <a:tblGrid>
                <a:gridCol w="1602134">
                  <a:extLst>
                    <a:ext uri="{9D8B030D-6E8A-4147-A177-3AD203B41FA5}">
                      <a16:colId xmlns:a16="http://schemas.microsoft.com/office/drawing/2014/main" val="2680450297"/>
                    </a:ext>
                  </a:extLst>
                </a:gridCol>
                <a:gridCol w="1521073">
                  <a:extLst>
                    <a:ext uri="{9D8B030D-6E8A-4147-A177-3AD203B41FA5}">
                      <a16:colId xmlns:a16="http://schemas.microsoft.com/office/drawing/2014/main" val="2402738195"/>
                    </a:ext>
                  </a:extLst>
                </a:gridCol>
                <a:gridCol w="116840">
                  <a:extLst>
                    <a:ext uri="{9D8B030D-6E8A-4147-A177-3AD203B41FA5}">
                      <a16:colId xmlns:a16="http://schemas.microsoft.com/office/drawing/2014/main" val="3015490490"/>
                    </a:ext>
                  </a:extLst>
                </a:gridCol>
                <a:gridCol w="1602134">
                  <a:extLst>
                    <a:ext uri="{9D8B030D-6E8A-4147-A177-3AD203B41FA5}">
                      <a16:colId xmlns:a16="http://schemas.microsoft.com/office/drawing/2014/main" val="103557746"/>
                    </a:ext>
                  </a:extLst>
                </a:gridCol>
                <a:gridCol w="641729">
                  <a:extLst>
                    <a:ext uri="{9D8B030D-6E8A-4147-A177-3AD203B41FA5}">
                      <a16:colId xmlns:a16="http://schemas.microsoft.com/office/drawing/2014/main" val="2932506918"/>
                    </a:ext>
                  </a:extLst>
                </a:gridCol>
                <a:gridCol w="960405">
                  <a:extLst>
                    <a:ext uri="{9D8B030D-6E8A-4147-A177-3AD203B41FA5}">
                      <a16:colId xmlns:a16="http://schemas.microsoft.com/office/drawing/2014/main" val="526537014"/>
                    </a:ext>
                  </a:extLst>
                </a:gridCol>
              </a:tblGrid>
              <a:tr h="294522">
                <a:tc>
                  <a:txBody>
                    <a:bodyPr/>
                    <a:lstStyle/>
                    <a:p>
                      <a:pPr algn="ctr"/>
                      <a:r>
                        <a:rPr lang="es-MX" sz="1200" b="1" dirty="0">
                          <a:latin typeface="+mn-lt"/>
                        </a:rPr>
                        <a:t>Nombre del alumno: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alpha val="80000"/>
                      </a:srgbClr>
                    </a:solidFill>
                  </a:tcPr>
                </a:tc>
                <a:tc gridSpan="3">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hMerge="1">
                  <a:txBody>
                    <a:bodyPr/>
                    <a:lstStyle/>
                    <a:p>
                      <a:r>
                        <a:rPr lang="es-MX" dirty="0"/>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a:txBody>
                    <a:bodyPr/>
                    <a:lstStyle/>
                    <a:p>
                      <a:pPr algn="ctr"/>
                      <a:r>
                        <a:rPr lang="es-MX" sz="1200" b="1" dirty="0">
                          <a:latin typeface="+mn-lt"/>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tc>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389917871"/>
                  </a:ext>
                </a:extLst>
              </a:tr>
              <a:tr h="533400">
                <a:tc>
                  <a:txBody>
                    <a:bodyPr/>
                    <a:lstStyle/>
                    <a:p>
                      <a:pPr algn="ctr"/>
                      <a:r>
                        <a:rPr lang="es-MX" sz="1200" b="1" dirty="0">
                          <a:latin typeface="+mn-lt"/>
                        </a:rPr>
                        <a:t>TIPO DE INCIDENCIA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60000"/>
                        <a:lumOff val="40000"/>
                      </a:schemeClr>
                    </a:solidFill>
                  </a:tcPr>
                </a:tc>
                <a:tc gridSpan="5">
                  <a:txBody>
                    <a:bodyPr/>
                    <a:lstStyle/>
                    <a:p>
                      <a:pPr algn="ct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92157"/>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2202421443"/>
                  </a:ext>
                </a:extLst>
              </a:tr>
              <a:tr h="334503">
                <a:tc>
                  <a:txBody>
                    <a:bodyPr/>
                    <a:lstStyle/>
                    <a:p>
                      <a:pPr algn="ctr"/>
                      <a:r>
                        <a:rPr lang="es-MX" sz="1100" b="1" i="0" kern="1200" dirty="0">
                          <a:solidFill>
                            <a:schemeClr val="tx1"/>
                          </a:solidFill>
                          <a:effectLst/>
                          <a:latin typeface="+mn-lt"/>
                          <a:ea typeface="+mn-ea"/>
                          <a:cs typeface="+mn-cs"/>
                        </a:rPr>
                        <a:t>¿</a:t>
                      </a:r>
                      <a:r>
                        <a:rPr lang="es-MX" sz="1100" b="1" dirty="0">
                          <a:latin typeface="+mn-lt"/>
                        </a:rPr>
                        <a:t>Dónde sucedió?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a:txBody>
                    <a:bodyPr/>
                    <a:lstStyle/>
                    <a:p>
                      <a:pPr algn="ctr"/>
                      <a:r>
                        <a:rPr lang="es-MX" sz="1100" b="1" i="0" kern="1200" dirty="0">
                          <a:solidFill>
                            <a:schemeClr val="tx1"/>
                          </a:solidFill>
                          <a:effectLst/>
                          <a:latin typeface="+mn-lt"/>
                          <a:ea typeface="+mn-ea"/>
                          <a:cs typeface="+mn-cs"/>
                        </a:rPr>
                        <a:t>¿</a:t>
                      </a:r>
                      <a:r>
                        <a:rPr lang="es-MX" sz="1100" b="1" dirty="0">
                          <a:latin typeface="+mn-lt"/>
                        </a:rPr>
                        <a:t>Cómo pasó?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gridSpan="2">
                  <a:txBody>
                    <a:bodyPr/>
                    <a:lstStyle/>
                    <a:p>
                      <a:pPr algn="l"/>
                      <a:r>
                        <a:rPr lang="es-MX" sz="1100" b="1" i="0" kern="1200" dirty="0">
                          <a:solidFill>
                            <a:schemeClr val="tx1"/>
                          </a:solidFill>
                          <a:effectLst/>
                          <a:latin typeface="+mn-lt"/>
                          <a:ea typeface="+mn-ea"/>
                          <a:cs typeface="+mn-cs"/>
                        </a:rPr>
                        <a:t>¿Quiénes </a:t>
                      </a:r>
                      <a:r>
                        <a:rPr lang="es-MX" sz="1100" b="1" i="0" kern="1200" baseline="0" dirty="0">
                          <a:solidFill>
                            <a:schemeClr val="tx1"/>
                          </a:solidFill>
                          <a:effectLst/>
                          <a:latin typeface="+mn-lt"/>
                          <a:ea typeface="+mn-ea"/>
                          <a:cs typeface="+mn-cs"/>
                        </a:rPr>
                        <a:t>estuvieron involucrados?</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l"/>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4DFD8C">
                        <a:alpha val="74902"/>
                      </a:srgbClr>
                    </a:solidFill>
                  </a:tcPr>
                </a:tc>
                <a:tc gridSpan="2">
                  <a:txBody>
                    <a:bodyPr/>
                    <a:lstStyle/>
                    <a:p>
                      <a:pPr algn="ctr"/>
                      <a:r>
                        <a:rPr lang="es-MX" sz="1100" b="1" i="0" kern="1200" dirty="0">
                          <a:solidFill>
                            <a:schemeClr val="tx1"/>
                          </a:solidFill>
                          <a:effectLst/>
                          <a:latin typeface="+mn-lt"/>
                          <a:ea typeface="+mn-ea"/>
                          <a:cs typeface="+mn-cs"/>
                        </a:rPr>
                        <a:t>¿</a:t>
                      </a:r>
                      <a:r>
                        <a:rPr lang="es-MX" sz="1100" b="1" dirty="0">
                          <a:latin typeface="+mn-lt"/>
                        </a:rPr>
                        <a:t>Cómo se</a:t>
                      </a:r>
                      <a:r>
                        <a:rPr lang="es-MX" sz="1100" b="1" baseline="0" dirty="0">
                          <a:latin typeface="+mn-lt"/>
                        </a:rPr>
                        <a:t> intervino?</a:t>
                      </a:r>
                      <a:endParaRPr lang="es-MX" sz="1100" b="1" dirty="0">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6F8C9"/>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15C2FF">
                        <a:alpha val="74902"/>
                      </a:srgbClr>
                    </a:solidFill>
                  </a:tcPr>
                </a:tc>
                <a:extLst>
                  <a:ext uri="{0D108BD9-81ED-4DB2-BD59-A6C34878D82A}">
                    <a16:rowId xmlns:a16="http://schemas.microsoft.com/office/drawing/2014/main" val="382907458"/>
                  </a:ext>
                </a:extLst>
              </a:tr>
              <a:tr h="676445">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8F8F8">
                        <a:alpha val="94902"/>
                      </a:srgbClr>
                    </a:solidFill>
                  </a:tcPr>
                </a:tc>
                <a:tc gridSpan="2">
                  <a:txBody>
                    <a:bodyPr/>
                    <a:lstStyle/>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gn="ctr"/>
                      <a:endParaRPr lang="es-MX" sz="110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772989701"/>
                  </a:ext>
                </a:extLst>
              </a:tr>
              <a:tr h="320806">
                <a:tc gridSpan="6">
                  <a:txBody>
                    <a:bodyPr/>
                    <a:lstStyle/>
                    <a:p>
                      <a:pPr algn="ctr"/>
                      <a:r>
                        <a:rPr lang="es-MX" sz="1100" b="1" dirty="0">
                          <a:latin typeface="+mn-lt"/>
                        </a:rPr>
                        <a:t>Acuerdos y Compromisos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DF2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9DC0B">
                        <a:alpha val="74902"/>
                      </a:srgbClr>
                    </a:solidFill>
                  </a:tcPr>
                </a:tc>
                <a:extLst>
                  <a:ext uri="{0D108BD9-81ED-4DB2-BD59-A6C34878D82A}">
                    <a16:rowId xmlns:a16="http://schemas.microsoft.com/office/drawing/2014/main" val="3151704786"/>
                  </a:ext>
                </a:extLst>
              </a:tr>
              <a:tr h="1294227">
                <a:tc gridSpan="6">
                  <a:txBody>
                    <a:bodyPr/>
                    <a:lstStyle/>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p>
                      <a:pPr algn="ctr"/>
                      <a:endParaRPr lang="es-MX" sz="1100"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n-US"/>
                    </a:p>
                  </a:txBody>
                  <a:tcPr/>
                </a:tc>
                <a:tc hMerge="1">
                  <a:txBody>
                    <a:bodyPr/>
                    <a:lstStyle/>
                    <a:p>
                      <a:endParaRPr lang="es-MX"/>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tc hMerge="1">
                  <a:txBody>
                    <a:bodyPr/>
                    <a:lstStyle/>
                    <a:p>
                      <a:pPr algn="ctr"/>
                      <a:endParaRPr lang="es-MX" sz="1100"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3552929524"/>
                  </a:ext>
                </a:extLst>
              </a:tr>
              <a:tr h="548640">
                <a:tc>
                  <a:txBody>
                    <a:bodyPr/>
                    <a:lstStyle/>
                    <a:p>
                      <a:pPr algn="ctr"/>
                      <a:r>
                        <a:rPr lang="es-MX" sz="1100" b="1" dirty="0">
                          <a:latin typeface="+mn-lt"/>
                        </a:rPr>
                        <a:t>Nombre y firma del</a:t>
                      </a:r>
                      <a:r>
                        <a:rPr lang="es-MX" sz="1100" b="1" baseline="0" dirty="0">
                          <a:latin typeface="+mn-lt"/>
                        </a:rPr>
                        <a:t> docente </a:t>
                      </a:r>
                      <a:endParaRPr lang="es-MX" sz="1100" b="1"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a:t>
                      </a:r>
                      <a:r>
                        <a:rPr lang="es-MX" sz="1100" b="1" baseline="0" dirty="0">
                          <a:latin typeface="+mn-lt"/>
                        </a:rPr>
                        <a:t> un</a:t>
                      </a:r>
                      <a:r>
                        <a:rPr lang="es-MX" sz="1100" b="1" dirty="0">
                          <a:latin typeface="+mn-lt"/>
                        </a:rPr>
                        <a:t> testigo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endParaRPr lang="en-US"/>
                    </a:p>
                  </a:txBody>
                  <a:tcPr/>
                </a:tc>
                <a:tc>
                  <a:txBody>
                    <a:bodyPr/>
                    <a:lstStyle/>
                    <a:p>
                      <a:pPr algn="ctr"/>
                      <a:r>
                        <a:rPr lang="es-MX" sz="1100" b="1" dirty="0">
                          <a:latin typeface="+mn-lt"/>
                        </a:rPr>
                        <a:t>Nombre y firma del padre de Familia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gridSpan="2">
                  <a:txBody>
                    <a:bodyPr/>
                    <a:lstStyle/>
                    <a:p>
                      <a:pPr algn="ctr"/>
                      <a:r>
                        <a:rPr lang="es-MX" sz="1100" b="1" dirty="0">
                          <a:latin typeface="+mn-lt"/>
                        </a:rPr>
                        <a:t>Nombre y firma del director</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40000"/>
                        <a:lumOff val="60000"/>
                      </a:schemeClr>
                    </a:solidFill>
                  </a:tcPr>
                </a:tc>
                <a:tc hMerge="1">
                  <a:txBody>
                    <a:bodyPr/>
                    <a:lstStyle/>
                    <a:p>
                      <a:pPr algn="ctr"/>
                      <a:endParaRPr lang="es-MX" sz="1100" b="1" dirty="0">
                        <a:latin typeface="Century Gothic" panose="020B0502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alpha val="74902"/>
                      </a:srgbClr>
                    </a:solidFill>
                  </a:tcPr>
                </a:tc>
                <a:extLst>
                  <a:ext uri="{0D108BD9-81ED-4DB2-BD59-A6C34878D82A}">
                    <a16:rowId xmlns:a16="http://schemas.microsoft.com/office/drawing/2014/main" val="3779599588"/>
                  </a:ext>
                </a:extLst>
              </a:tr>
              <a:tr h="676445">
                <a:tc>
                  <a:txBody>
                    <a:bodyPr/>
                    <a:lstStyle/>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n-US"/>
                    </a:p>
                  </a:txBody>
                  <a:tcPr/>
                </a:tc>
                <a:tc>
                  <a:txBody>
                    <a:bodyPr/>
                    <a:lstStyle/>
                    <a:p>
                      <a:endParaRPr lang="es-MX" dirty="0">
                        <a:latin typeface="+mn-lt"/>
                      </a:endParaRPr>
                    </a:p>
                    <a:p>
                      <a:endParaRPr lang="es-MX" dirty="0">
                        <a:latin typeface="+mn-lt"/>
                      </a:endParaRPr>
                    </a:p>
                    <a:p>
                      <a:endParaRPr lang="es-MX" dirty="0">
                        <a:latin typeface="+mn-lt"/>
                      </a:endParaRPr>
                    </a:p>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endParaRPr lang="es-MX" dirty="0">
                        <a:latin typeface="+mn-l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hMerge="1">
                  <a:txBody>
                    <a:bodyPr/>
                    <a:lstStyle/>
                    <a:p>
                      <a:endParaRPr lang="es-MX"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alpha val="74902"/>
                      </a:srgbClr>
                    </a:solidFill>
                  </a:tcPr>
                </a:tc>
                <a:extLst>
                  <a:ext uri="{0D108BD9-81ED-4DB2-BD59-A6C34878D82A}">
                    <a16:rowId xmlns:a16="http://schemas.microsoft.com/office/drawing/2014/main" val="1824847722"/>
                  </a:ext>
                </a:extLst>
              </a:tr>
            </a:tbl>
          </a:graphicData>
        </a:graphic>
      </p:graphicFrame>
      <p:sp>
        <p:nvSpPr>
          <p:cNvPr id="3" name="Rectángulo 2"/>
          <p:cNvSpPr/>
          <p:nvPr/>
        </p:nvSpPr>
        <p:spPr>
          <a:xfrm>
            <a:off x="1391056" y="192667"/>
            <a:ext cx="4075668" cy="523220"/>
          </a:xfrm>
          <a:prstGeom prst="rect">
            <a:avLst/>
          </a:prstGeom>
        </p:spPr>
        <p:txBody>
          <a:bodyPr wrap="none">
            <a:spAutoFit/>
          </a:bodyPr>
          <a:lstStyle/>
          <a:p>
            <a:pPr algn="ctr"/>
            <a:r>
              <a:rPr lang="es-ES" sz="2800" b="1" dirty="0"/>
              <a:t>REGISTRO DE INCIDENCIA </a:t>
            </a:r>
          </a:p>
        </p:txBody>
      </p:sp>
    </p:spTree>
    <p:extLst>
      <p:ext uri="{BB962C8B-B14F-4D97-AF65-F5344CB8AC3E}">
        <p14:creationId xmlns:p14="http://schemas.microsoft.com/office/powerpoint/2010/main" val="7451386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o 5">
            <a:extLst>
              <a:ext uri="{FF2B5EF4-FFF2-40B4-BE49-F238E27FC236}">
                <a16:creationId xmlns:a16="http://schemas.microsoft.com/office/drawing/2014/main" id="{1175BFDC-E309-1EB7-C218-EC08BE58F821}"/>
              </a:ext>
            </a:extLst>
          </p:cNvPr>
          <p:cNvGrpSpPr/>
          <p:nvPr/>
        </p:nvGrpSpPr>
        <p:grpSpPr>
          <a:xfrm>
            <a:off x="281060" y="2755900"/>
            <a:ext cx="5964198" cy="1816100"/>
            <a:chOff x="366404" y="3013109"/>
            <a:chExt cx="5964198" cy="1816100"/>
          </a:xfrm>
        </p:grpSpPr>
        <p:sp>
          <p:nvSpPr>
            <p:cNvPr id="11" name="Rectángulo redondeado 10"/>
            <p:cNvSpPr/>
            <p:nvPr/>
          </p:nvSpPr>
          <p:spPr>
            <a:xfrm rot="18996972">
              <a:off x="366404" y="3013109"/>
              <a:ext cx="5964198" cy="1816100"/>
            </a:xfrm>
            <a:prstGeom prst="roundRect">
              <a:avLst/>
            </a:prstGeom>
            <a:solidFill>
              <a:srgbClr val="C9FBE3"/>
            </a:solid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rot="18951843">
              <a:off x="960902" y="3320994"/>
              <a:ext cx="4775200" cy="1200329"/>
            </a:xfrm>
            <a:prstGeom prst="rect">
              <a:avLst/>
            </a:prstGeom>
            <a:noFill/>
          </p:spPr>
          <p:txBody>
            <a:bodyPr wrap="square" rtlCol="0">
              <a:spAutoFit/>
            </a:bodyPr>
            <a:lstStyle/>
            <a:p>
              <a:pPr algn="ctr"/>
              <a:r>
                <a:rPr lang="es-ES" sz="7200" b="1" dirty="0"/>
                <a:t>NOTAS</a:t>
              </a:r>
              <a:endParaRPr lang="en-US" sz="7200" b="1" dirty="0"/>
            </a:p>
          </p:txBody>
        </p:sp>
      </p:grpSp>
      <p:pic>
        <p:nvPicPr>
          <p:cNvPr id="4" name="Imagen 3" descr="Imagen que contiene Forma&#10;&#10;Descripción generada automáticamente">
            <a:extLst>
              <a:ext uri="{FF2B5EF4-FFF2-40B4-BE49-F238E27FC236}">
                <a16:creationId xmlns:a16="http://schemas.microsoft.com/office/drawing/2014/main" id="{D62A6A93-DE93-7675-2443-8F2B7DDD4540}"/>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25681"/>
            <a:ext cx="6984000" cy="827759"/>
          </a:xfrm>
          <a:prstGeom prst="rect">
            <a:avLst/>
          </a:prstGeom>
        </p:spPr>
      </p:pic>
      <p:pic>
        <p:nvPicPr>
          <p:cNvPr id="5" name="Imagen 4" descr="Icono&#10;&#10;Descripción generada automáticamente">
            <a:extLst>
              <a:ext uri="{FF2B5EF4-FFF2-40B4-BE49-F238E27FC236}">
                <a16:creationId xmlns:a16="http://schemas.microsoft.com/office/drawing/2014/main" id="{3F2411FE-8374-DB8D-3DB9-5B8B2BA9D4FA}"/>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12022" y="3404979"/>
            <a:ext cx="3914308" cy="3960000"/>
          </a:xfrm>
          <a:prstGeom prst="rect">
            <a:avLst/>
          </a:prstGeom>
        </p:spPr>
      </p:pic>
    </p:spTree>
    <p:extLst>
      <p:ext uri="{BB962C8B-B14F-4D97-AF65-F5344CB8AC3E}">
        <p14:creationId xmlns:p14="http://schemas.microsoft.com/office/powerpoint/2010/main" val="266979631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231208140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428743772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1963901975"/>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133697882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ECA03EE0-5443-37E8-410E-E9A1CF365C09}"/>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269080592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71822856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1653976518"/>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403089934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470" t="8333" r="8869"/>
          <a:stretch/>
        </p:blipFill>
        <p:spPr bwMode="auto">
          <a:xfrm>
            <a:off x="260712" y="731520"/>
            <a:ext cx="6336575" cy="8046720"/>
          </a:xfrm>
          <a:prstGeom prst="rect">
            <a:avLst/>
          </a:prstGeom>
          <a:noFill/>
          <a:extLst>
            <a:ext uri="{909E8E84-426E-40DD-AFC4-6F175D3DCCD1}">
              <a14:hiddenFill xmlns:a14="http://schemas.microsoft.com/office/drawing/2010/main">
                <a:solidFill>
                  <a:srgbClr val="FFFFFF"/>
                </a:solidFill>
              </a14:hiddenFill>
            </a:ext>
          </a:extLst>
        </p:spPr>
      </p:pic>
      <p:sp>
        <p:nvSpPr>
          <p:cNvPr id="9" name="CuadroTexto 8"/>
          <p:cNvSpPr txBox="1"/>
          <p:nvPr/>
        </p:nvSpPr>
        <p:spPr>
          <a:xfrm>
            <a:off x="4469130" y="223529"/>
            <a:ext cx="2128157"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sp>
        <p:nvSpPr>
          <p:cNvPr id="6" name="CuadroTexto 5"/>
          <p:cNvSpPr txBox="1"/>
          <p:nvPr/>
        </p:nvSpPr>
        <p:spPr>
          <a:xfrm>
            <a:off x="293915" y="223529"/>
            <a:ext cx="3914502" cy="369332"/>
          </a:xfrm>
          <a:prstGeom prst="rect">
            <a:avLst/>
          </a:prstGeom>
          <a:solidFill>
            <a:schemeClr val="bg1"/>
          </a:solidFill>
          <a:ln w="28575">
            <a:solidFill>
              <a:schemeClr val="tx1"/>
            </a:solidFill>
          </a:ln>
        </p:spPr>
        <p:txBody>
          <a:bodyPr wrap="square" rtlCol="0">
            <a:spAutoFit/>
          </a:bodyPr>
          <a:lstStyle/>
          <a:p>
            <a:r>
              <a:rPr lang="es-ES" b="1" dirty="0"/>
              <a:t> </a:t>
            </a:r>
            <a:endParaRPr lang="en-US" b="1" dirty="0"/>
          </a:p>
        </p:txBody>
      </p:sp>
    </p:spTree>
    <p:extLst>
      <p:ext uri="{BB962C8B-B14F-4D97-AF65-F5344CB8AC3E}">
        <p14:creationId xmlns:p14="http://schemas.microsoft.com/office/powerpoint/2010/main" val="1458853824"/>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upo 5">
            <a:extLst>
              <a:ext uri="{FF2B5EF4-FFF2-40B4-BE49-F238E27FC236}">
                <a16:creationId xmlns:a16="http://schemas.microsoft.com/office/drawing/2014/main" id="{1175BFDC-E309-1EB7-C218-EC08BE58F821}"/>
              </a:ext>
            </a:extLst>
          </p:cNvPr>
          <p:cNvGrpSpPr/>
          <p:nvPr/>
        </p:nvGrpSpPr>
        <p:grpSpPr>
          <a:xfrm>
            <a:off x="439556" y="3292348"/>
            <a:ext cx="5964198" cy="1816100"/>
            <a:chOff x="366404" y="3013109"/>
            <a:chExt cx="5964198" cy="1816100"/>
          </a:xfrm>
        </p:grpSpPr>
        <p:sp>
          <p:nvSpPr>
            <p:cNvPr id="11" name="Rectángulo redondeado 10"/>
            <p:cNvSpPr/>
            <p:nvPr/>
          </p:nvSpPr>
          <p:spPr>
            <a:xfrm rot="18996972">
              <a:off x="366404" y="3013109"/>
              <a:ext cx="5964198" cy="1816100"/>
            </a:xfrm>
            <a:prstGeom prst="roundRect">
              <a:avLst/>
            </a:prstGeom>
            <a:solidFill>
              <a:srgbClr val="FFFFF3"/>
            </a:solid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rot="18951843">
              <a:off x="960902" y="3320994"/>
              <a:ext cx="4775200" cy="1200329"/>
            </a:xfrm>
            <a:prstGeom prst="rect">
              <a:avLst/>
            </a:prstGeom>
            <a:noFill/>
          </p:spPr>
          <p:txBody>
            <a:bodyPr wrap="square" rtlCol="0">
              <a:spAutoFit/>
            </a:bodyPr>
            <a:lstStyle/>
            <a:p>
              <a:pPr algn="ctr"/>
              <a:r>
                <a:rPr lang="es-ES" sz="7200" b="1" dirty="0"/>
                <a:t>ANEXOS</a:t>
              </a:r>
              <a:endParaRPr lang="en-US" sz="7200" b="1" dirty="0"/>
            </a:p>
          </p:txBody>
        </p:sp>
      </p:grpSp>
      <p:pic>
        <p:nvPicPr>
          <p:cNvPr id="4" name="Imagen 3" descr="Imagen que contiene Forma&#10;&#10;Descripción generada automáticamente">
            <a:extLst>
              <a:ext uri="{FF2B5EF4-FFF2-40B4-BE49-F238E27FC236}">
                <a16:creationId xmlns:a16="http://schemas.microsoft.com/office/drawing/2014/main" id="{D62A6A93-DE93-7675-2443-8F2B7DDD4540}"/>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25681"/>
            <a:ext cx="6984000" cy="827759"/>
          </a:xfrm>
          <a:prstGeom prst="rect">
            <a:avLst/>
          </a:prstGeom>
        </p:spPr>
      </p:pic>
      <p:pic>
        <p:nvPicPr>
          <p:cNvPr id="7" name="Imagen 6"/>
          <p:cNvPicPr>
            <a:picLocks noChangeAspect="1"/>
          </p:cNvPicPr>
          <p:nvPr/>
        </p:nvPicPr>
        <p:blipFill>
          <a:blip r:embed="rId4" cstate="hqprint">
            <a:extLst>
              <a:ext uri="{BEBA8EAE-BF5A-486C-A8C5-ECC9F3942E4B}">
                <a14:imgProps xmlns:a14="http://schemas.microsoft.com/office/drawing/2010/main">
                  <a14:imgLayer r:embed="rId5">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3723131" y="4964442"/>
            <a:ext cx="2180069" cy="2180069"/>
          </a:xfrm>
          <a:prstGeom prst="rect">
            <a:avLst/>
          </a:prstGeom>
        </p:spPr>
      </p:pic>
    </p:spTree>
    <p:extLst>
      <p:ext uri="{BB962C8B-B14F-4D97-AF65-F5344CB8AC3E}">
        <p14:creationId xmlns:p14="http://schemas.microsoft.com/office/powerpoint/2010/main" val="407724065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PRIMER</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1211580" y="1767126"/>
            <a:ext cx="1501140" cy="1501140"/>
          </a:xfrm>
          <a:prstGeom prst="rect">
            <a:avLst/>
          </a:prstGeom>
        </p:spPr>
      </p:pic>
    </p:spTree>
    <p:extLst>
      <p:ext uri="{BB962C8B-B14F-4D97-AF65-F5344CB8AC3E}">
        <p14:creationId xmlns:p14="http://schemas.microsoft.com/office/powerpoint/2010/main" val="7179020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2749685022"/>
              </p:ext>
            </p:extLst>
          </p:nvPr>
        </p:nvGraphicFramePr>
        <p:xfrm>
          <a:off x="370389" y="707886"/>
          <a:ext cx="6180881" cy="7690232"/>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Escritura de nombres en la lengua materna.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su nombre y lo compara con los nombres de sus compañeros, lo usa para indicar la autoría de sus trabajos, marcar sus útiles escolares, registrar su asistencia,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nombres más largos o cortos que el suyo, nombres que empiezan o terminan con la misma letra que el propio, sus iniciales, el diminutivo de su nombre,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Lectura compartida en voz alta.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se lee y escribe de izquierda a derecha y de arriba abajo.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Sigue la lectura en voz alta que hace la o el maestro (u otras personas alfabetizadas) de recados, cartas, cuentos, notas informativas, poemas, canciones, anuncios publicitarios, instructivos,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correspondencias entre oralidad y escritura.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Hace comentarios y preguntas sobre textos que escucha y acerca de palabras o ideas que no entiende.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Verifica o confirma información acerca del contenido de textos, mediante la relectura de fragmentos o textos completos.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en voz alta letreros, carteles, recados, mensajes y otros textos de su elección.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Narración de actividades y eventos relevantes que tengan lugar en la familia, la escuela o el resto de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Relata historias relacionadas con actividades y eventos que tienen lugar en su entorno inmediato, cuidando el orden lógico de los hechos y el volumen de voz.</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la secuencia de acciones y a los protagonistas y otros personajes involucrados en una historia.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que, para que una narración se entienda, debe cuidarse tanto la coherencia como la claridad de lo que se expresa.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Responde preguntas que le hacen sobre su narración.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Recrea y comparte una historia personal con viñetas conformadas de dibujo y texto, cuidando el orden lógico de los hechos.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52659206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1272485428"/>
              </p:ext>
            </p:extLst>
          </p:nvPr>
        </p:nvGraphicFramePr>
        <p:xfrm>
          <a:off x="370389" y="617616"/>
          <a:ext cx="6180881" cy="8019734"/>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Escritura colectiva por medio del dictado.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espacios, alineación y direccionalidad, izquierda-derecha y arriba-abajo, entre palabras y enunciados.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Escribe, aunque no de manera convencional, ideas que quiere comunicar y las verbaliza para colaborar en la escritura colectiva de diferentes tipos de texto por medio del dictado al docente.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palabras que se repiten en distintos textos o en diferentes partes de un mismo texto y descubre que se escriben de la misma forma.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Descubre el valor sonoro convencional de las letras y lo utiliza como criterio para organizar su escritura.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Establece correspondencias entre la oralidad y la escritura.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Descripción de objetos, lugares y seres vivos.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de manera oral y/o escrita, en su lengua materna, objetos, lugares y seres vivos reales o ficticios.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Representa objetos, lugares y seres vivos de forma plástica, sonora, corporal, teatral y/o por medio de otros lenguajes artísticos.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Uso de convenciones de la escritura presentes en la cotidianeidad.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Distingue letras de números, u otros signos o marcas gráficas que identifica y traza en textos de uso cotidiano.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espacios, alineación y direccionalidad (izquierda-derecha y arriba-abajo) entre palabras y entre enunciados.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que cada letra tiene varias posibilidades de escritura: mayúsculas, minúsculas o variaciones de estilo.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Asocia los sonidos vocálicos con sus letras correspondientes, así como los sonidos consonánticos más significativos para ellos, o más usuales en su lengua.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de manera inicial otros signos que acompañan las letras en la escritura.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Conoce formas de organización de textos en otras lenguas: originarias, árabe, chino, hebreo, etcétera.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Uso del dibujo y/o la escritura para recordar actividades y acuerdos escolares.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Escribe y/o dibuja para realizar tareas en casa, recordar mensajes, llevar materiales a clase, registrar acuerdos, etcétera.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286097554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944629787"/>
              </p:ext>
            </p:extLst>
          </p:nvPr>
        </p:nvGraphicFramePr>
        <p:xfrm>
          <a:off x="370389" y="617616"/>
          <a:ext cx="6180881" cy="7987350"/>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Registro y/o resumen de información consultada en fuentes orales, escritas, audiovisuales, táctiles o sonoras, para estudiar y/o exponer.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Registra sobre un tema de su interés, por medio de la escritura, esquema, dibujo, fotografía y video, a partir de la escucha, lectura, observación u otra manera de interactuar con alguna fuente de información.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Comparte o expone la información registrada.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Empleo de textos con instrucciones para participar en juegos, usar o elaborar objetos, preparar alimentos u otros propósitos.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Sigue instrucciones, orales o escritas, para preparar un alimento sencillo y saludable (receta), utilizar o construir un objeto y/o participar en un juego o alguna otra actividad.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Explica a sus compañeras y compañeros las instrucciones que siguió y revisa el proceso, así como el resultado.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Producción e interpretación de avisos, carteles, anuncios publicitarios y letreros en la vida cotidiana.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las características y funciones de letreros, carteles, avisos y otros textos públicos que se hallan en su contexto escolar y, en general, comunitario.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Propone ideas para la elaboración colectiva de letreros, carteles y/o avisos que contribuyan a lograr propósitos individuales y colectivos.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Elaboración y difusión de notas informativas en la escuela y el resto de la comunidad.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las características de una nota informativa y sus funciones.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la importancia de la veracidad en las notas informativas.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Colabora en la escritura colectiva de notas informativas breves, respetando sus principales características y funciones.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Producción de textos dirigidos a autoridades y personas de la comunidad, en relación con necesidades, intereses o actividades escolares.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necesidades de la escuela y de la localidad a partir de preguntas y observaciones que involucran a las compañeras y los compañeros, familiares, las vecinas y los vecinos, las y los docentes, autoridades y otras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a personas de la comunidad que pueden contribuir a la solución de necesidades previstas.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Elabora, en colectivo, dibujos y textos que expliquen las necesidades identificadas y mediante los cuales soliciten la intervención de personas que podrían contribuir para satisfacerlas.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01205727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Lectura, escritura y otros tipos de interacción mediante lenguajes que ocurren en el contexto familiar.</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portadores de texto, como libros, revistas, documentos digitales, entre otras, que se encuentran en su ambiente familiar, si alguien los usa, con qué propósitos y en qué lengua están.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3089287"/>
                  </a:ext>
                </a:extLst>
              </a:tr>
            </a:tbl>
          </a:graphicData>
        </a:graphic>
      </p:graphicFrame>
    </p:spTree>
    <p:extLst>
      <p:ext uri="{BB962C8B-B14F-4D97-AF65-F5344CB8AC3E}">
        <p14:creationId xmlns:p14="http://schemas.microsoft.com/office/powerpoint/2010/main" val="2044117502"/>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4191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3114120739"/>
              </p:ext>
            </p:extLst>
          </p:nvPr>
        </p:nvGraphicFramePr>
        <p:xfrm>
          <a:off x="370389" y="1227216"/>
          <a:ext cx="6180881" cy="674782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Comunicación a distancia con familiares u otras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Participa con ideas en la elaboración de un texto para alguien que vive en otro lugar, a través del dictado a la o el docente o de la escritura autónoma.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los elementos y procedimientos necesarios para enviar un mensaje a personas que viven lejos, ya sea por medios físicos o electrónicos.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Conversaciones o entrevistas con personas de la comunidad y otros lugares.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Formula preguntas acordes al tema que abordará una persona invitada y escucha de manera atenta la información.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Recupera con sus palabras la información que escuchó sobre el tema que abordó una persona invitada.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Reconocimiento de la diversidad lingüística y cultural en la familia, la escuela y el resto de la comunidad.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distintas maneras de emplear la lengua materna en su familia, escuela y el resto de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las diferencias al emplear la lengua materna en función de la edad y el lugar de procedencia de los hablantes.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y aprecia la diversidad lingüística y cultural de su comunidad por medio del reconocimiento de expresiones en su lengua materna empleadas en la familia y la escuela.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Exploración de testimonios escritos, fotográficos y de audiovisuales del pasado familiar y comunitario.</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Expresa lo que sabe de su familia o de alguna persona cercana, a través de fotografías, eventos, objetos, comidas, entre otros elementos que permitan reconocer sus identidades individual y colectiva en relación con el reconocimiento del pasado.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diversos sucesos familiares y comunitarios que ocurrieron antes de que naciera y reflexiona sobre su relación con el presente.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Reflexión sobre los medios de comunicación.</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y opina sobre lo que ve o escucha cotidianamente en medios de comunicación, como radio y televisión.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lo que ve, escucha y siente al interactuar con distintos medios de comunicación.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629908734"/>
                  </a:ext>
                </a:extLst>
              </a:tr>
            </a:tbl>
          </a:graphicData>
        </a:graphic>
      </p:graphicFrame>
    </p:spTree>
    <p:extLst>
      <p:ext uri="{BB962C8B-B14F-4D97-AF65-F5344CB8AC3E}">
        <p14:creationId xmlns:p14="http://schemas.microsoft.com/office/powerpoint/2010/main" val="40494454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019713" y="174565"/>
            <a:ext cx="3929289" cy="584775"/>
          </a:xfrm>
          <a:prstGeom prst="rect">
            <a:avLst/>
          </a:prstGeom>
          <a:noFill/>
        </p:spPr>
        <p:txBody>
          <a:bodyPr wrap="square" rtlCol="0">
            <a:spAutoFit/>
          </a:bodyPr>
          <a:lstStyle/>
          <a:p>
            <a:pPr algn="ctr"/>
            <a:r>
              <a:rPr lang="es-ES" sz="3200" b="1" dirty="0"/>
              <a:t>EVENTOS ESPECIALES </a:t>
            </a:r>
            <a:endParaRPr lang="en-US" sz="3200" b="1" dirty="0"/>
          </a:p>
        </p:txBody>
      </p:sp>
      <p:sp>
        <p:nvSpPr>
          <p:cNvPr id="7" name="CuadroTexto 6"/>
          <p:cNvSpPr txBox="1"/>
          <p:nvPr/>
        </p:nvSpPr>
        <p:spPr>
          <a:xfrm>
            <a:off x="175871" y="981949"/>
            <a:ext cx="6506253" cy="769441"/>
          </a:xfrm>
          <a:prstGeom prst="rect">
            <a:avLst/>
          </a:prstGeom>
          <a:noFill/>
        </p:spPr>
        <p:txBody>
          <a:bodyPr wrap="square" rtlCol="0">
            <a:spAutoFit/>
          </a:bodyPr>
          <a:lstStyle/>
          <a:p>
            <a:r>
              <a:rPr lang="es-ES" dirty="0">
                <a:latin typeface="Segoe UI Semibold" panose="020B0702040204020203" pitchFamily="34" charset="0"/>
                <a:cs typeface="Segoe UI Semibold" panose="020B0702040204020203" pitchFamily="34" charset="0"/>
              </a:rPr>
              <a:t>Nombre del evento: </a:t>
            </a:r>
            <a:r>
              <a:rPr lang="es-ES" sz="2200" dirty="0">
                <a:latin typeface="Segoe UI Semibold" panose="020B0702040204020203" pitchFamily="34" charset="0"/>
                <a:cs typeface="Segoe UI Semibold" panose="020B0702040204020203" pitchFamily="34" charset="0"/>
              </a:rPr>
              <a:t>____________________________________</a:t>
            </a:r>
          </a:p>
          <a:p>
            <a:r>
              <a:rPr lang="es-ES" dirty="0">
                <a:latin typeface="Segoe UI Semibold" panose="020B0702040204020203" pitchFamily="34" charset="0"/>
                <a:cs typeface="Segoe UI Semibold" panose="020B0702040204020203" pitchFamily="34" charset="0"/>
              </a:rPr>
              <a:t>Fecha</a:t>
            </a:r>
            <a:r>
              <a:rPr lang="es-ES" sz="2200" dirty="0">
                <a:latin typeface="Segoe UI Semibold" panose="020B0702040204020203" pitchFamily="34" charset="0"/>
                <a:cs typeface="Segoe UI Semibold" panose="020B0702040204020203" pitchFamily="34" charset="0"/>
              </a:rPr>
              <a:t>:____________________________</a:t>
            </a:r>
            <a:endParaRPr lang="en-US" sz="2200" dirty="0">
              <a:latin typeface="Segoe UI Semibold" panose="020B0702040204020203" pitchFamily="34" charset="0"/>
              <a:cs typeface="Segoe UI Semibold" panose="020B0702040204020203" pitchFamily="34" charset="0"/>
            </a:endParaRPr>
          </a:p>
        </p:txBody>
      </p:sp>
      <p:graphicFrame>
        <p:nvGraphicFramePr>
          <p:cNvPr id="8" name="Tabla 7">
            <a:extLst>
              <a:ext uri="{FF2B5EF4-FFF2-40B4-BE49-F238E27FC236}">
                <a16:creationId xmlns:a16="http://schemas.microsoft.com/office/drawing/2014/main" id="{F7A79DA0-A79C-4326-A76A-F7035864AF3C}"/>
              </a:ext>
            </a:extLst>
          </p:cNvPr>
          <p:cNvGraphicFramePr>
            <a:graphicFrameLocks noGrp="1"/>
          </p:cNvGraphicFramePr>
          <p:nvPr/>
        </p:nvGraphicFramePr>
        <p:xfrm>
          <a:off x="242886" y="2003149"/>
          <a:ext cx="6372225" cy="6425520"/>
        </p:xfrm>
        <a:graphic>
          <a:graphicData uri="http://schemas.openxmlformats.org/drawingml/2006/table">
            <a:tbl>
              <a:tblPr firstRow="1" bandRow="1">
                <a:tableStyleId>{5C22544A-7EE6-4342-B048-85BDC9FD1C3A}</a:tableStyleId>
              </a:tblPr>
              <a:tblGrid>
                <a:gridCol w="2618950">
                  <a:extLst>
                    <a:ext uri="{9D8B030D-6E8A-4147-A177-3AD203B41FA5}">
                      <a16:colId xmlns:a16="http://schemas.microsoft.com/office/drawing/2014/main" val="164777071"/>
                    </a:ext>
                  </a:extLst>
                </a:gridCol>
                <a:gridCol w="2452141">
                  <a:extLst>
                    <a:ext uri="{9D8B030D-6E8A-4147-A177-3AD203B41FA5}">
                      <a16:colId xmlns:a16="http://schemas.microsoft.com/office/drawing/2014/main" val="1973875261"/>
                    </a:ext>
                  </a:extLst>
                </a:gridCol>
                <a:gridCol w="1301134">
                  <a:extLst>
                    <a:ext uri="{9D8B030D-6E8A-4147-A177-3AD203B41FA5}">
                      <a16:colId xmlns:a16="http://schemas.microsoft.com/office/drawing/2014/main" val="3029603127"/>
                    </a:ext>
                  </a:extLst>
                </a:gridCol>
              </a:tblGrid>
              <a:tr h="428368">
                <a:tc>
                  <a:txBody>
                    <a:bodyPr/>
                    <a:lstStyle/>
                    <a:p>
                      <a:pPr algn="ctr"/>
                      <a:r>
                        <a:rPr lang="es-MX" sz="1800" dirty="0">
                          <a:solidFill>
                            <a:schemeClr val="tx1"/>
                          </a:solidFill>
                        </a:rPr>
                        <a:t>COMISIÓN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s-MX" sz="1800" dirty="0">
                          <a:solidFill>
                            <a:schemeClr val="tx1"/>
                          </a:solidFill>
                        </a:rPr>
                        <a:t>RESPONSABLE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3F658"/>
                    </a:solidFill>
                  </a:tcPr>
                </a:tc>
                <a:tc>
                  <a:txBody>
                    <a:bodyPr/>
                    <a:lstStyle/>
                    <a:p>
                      <a:pPr algn="ctr"/>
                      <a:r>
                        <a:rPr lang="es-MX" sz="1800" dirty="0">
                          <a:solidFill>
                            <a:schemeClr val="tx1"/>
                          </a:solidFill>
                        </a:rPr>
                        <a:t>FECHA</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BD"/>
                    </a:solidFill>
                  </a:tcPr>
                </a:tc>
                <a:extLst>
                  <a:ext uri="{0D108BD9-81ED-4DB2-BD59-A6C34878D82A}">
                    <a16:rowId xmlns:a16="http://schemas.microsoft.com/office/drawing/2014/main" val="704729142"/>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77274878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465336093"/>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0306167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8562705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45748826"/>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39840100"/>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077569834"/>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52251911"/>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112463195"/>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609919723"/>
                  </a:ext>
                </a:extLst>
              </a:tr>
              <a:tr h="428368">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287831559"/>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65718457"/>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25091476"/>
                  </a:ext>
                </a:extLst>
              </a:tr>
              <a:tr h="428368">
                <a:tc>
                  <a:txBody>
                    <a:bodyPr/>
                    <a:lstStyle/>
                    <a:p>
                      <a:endParaRPr lang="es-MX" sz="13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endParaRPr lang="es-MX" sz="1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1276904334"/>
                  </a:ext>
                </a:extLst>
              </a:tr>
            </a:tbl>
          </a:graphicData>
        </a:graphic>
      </p:graphicFrame>
      <p:pic>
        <p:nvPicPr>
          <p:cNvPr id="2" name="Imagen 1">
            <a:extLst>
              <a:ext uri="{FF2B5EF4-FFF2-40B4-BE49-F238E27FC236}">
                <a16:creationId xmlns:a16="http://schemas.microsoft.com/office/drawing/2014/main" id="{72FBBD3A-00E6-7267-6EE3-60F12D7A5E09}"/>
              </a:ext>
            </a:extLst>
          </p:cNvPr>
          <p:cNvPicPr>
            <a:picLocks noChangeAspect="1"/>
          </p:cNvPicPr>
          <p:nvPr/>
        </p:nvPicPr>
        <p:blipFill>
          <a:blip r:embed="rId2"/>
          <a:stretch>
            <a:fillRect/>
          </a:stretch>
        </p:blipFill>
        <p:spPr>
          <a:xfrm>
            <a:off x="5556190" y="174565"/>
            <a:ext cx="735336" cy="792000"/>
          </a:xfrm>
          <a:prstGeom prst="rect">
            <a:avLst/>
          </a:prstGeom>
        </p:spPr>
      </p:pic>
    </p:spTree>
    <p:extLst>
      <p:ext uri="{BB962C8B-B14F-4D97-AF65-F5344CB8AC3E}">
        <p14:creationId xmlns:p14="http://schemas.microsoft.com/office/powerpoint/2010/main" val="2724268104"/>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3650738993"/>
              </p:ext>
            </p:extLst>
          </p:nvPr>
        </p:nvGraphicFramePr>
        <p:xfrm>
          <a:off x="370389" y="617616"/>
          <a:ext cx="6180881" cy="766095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Uso de elementos de los lenguajes artísticos en la vida cotidiana.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que los movimientos, imágenes y sonidos constituyen lenguajes que permiten la comunicación.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Experimenta con formas, colores, sonidos, texturas, movimientos o gestos para expresar sensaciones, emociones, sentimientos e ideas que surgen en el entorno.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Imita sonidos o imágenes del entorno con su cuerpo o con objetos a su disposición.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Uso de los lenguajes artísticos para expresar rasgos de las identidades personal y colectiva.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Representa lo que le significa su nombre; es decir, el sentido que le da, por medio de formas, colores, texturas, sonidos, movimientos y/o gestos.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Recrea elementos de la naturaleza que le despiertan asombro mediante formas, colores, sonidos, movimientos y gestos.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Crea una producción artística colectiva, como un mural, video, exposición de dibujos o fotografías, en la que se compartan y expresen gustos e intereses personales y colectivos.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Intervención del entorno familiar y escolar para imaginar y realizar propuestas de mejora.</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desde la perspectiva de género, las cualidades del entorno familiar y escolar y las representa mediante el uso intencional de formas, colores, texturas, sonidos, movimientos y gestos.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Experimenta creativamente con cambios en la disposición de objetos en el entorno escolar y lo interviene de manera temporal con imágenes, cantos, movimientos, producciones escritas y sonidos para resignificar la percepción del espacio.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Apreciación de canciones, rondas infantiles, arrullos y cuentos.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Escucha y canta diversas canciones, rondas infantiles y arrullos, elige las que son de su agrado y explica las razones de su elección.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Sigue la letra impresa de las canciones, rondas infantiles y arrullos conocidos, mientras la o el docente u otra persona los canta, e identifica la relación entre algunas palabras y frases que sigue en la letra impresa y las que escucha.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Sigue el ritmo y melodía de canciones, rondas infantiles y arrullos al cantarlas con la o el docente, y reflexiona sobre las características sonoras convencionales de las letras, palabras y frases que incluyen.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32960898"/>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3992814816"/>
              </p:ext>
            </p:extLst>
          </p:nvPr>
        </p:nvGraphicFramePr>
        <p:xfrm>
          <a:off x="215901" y="617616"/>
          <a:ext cx="6438900" cy="8019734"/>
        </p:xfrm>
        <a:graphic>
          <a:graphicData uri="http://schemas.openxmlformats.org/drawingml/2006/table">
            <a:tbl>
              <a:tblPr firstRow="1" bandRow="1">
                <a:tableStyleId>{5940675A-B579-460E-94D1-54222C63F5DA}</a:tableStyleId>
              </a:tblPr>
              <a:tblGrid>
                <a:gridCol w="2057399">
                  <a:extLst>
                    <a:ext uri="{9D8B030D-6E8A-4147-A177-3AD203B41FA5}">
                      <a16:colId xmlns:a16="http://schemas.microsoft.com/office/drawing/2014/main" val="1936899132"/>
                    </a:ext>
                  </a:extLst>
                </a:gridCol>
                <a:gridCol w="438150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Experimentación con elementos sonoros en composiciones literarias.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Escucha y lee poemas, trabalenguas y adivinanzas, para disfrutarlos y conocer algunos recursos lingüísticos, como la rima, la onomatopeya y el calambur.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la función y características de la rima (sonoridad, ritmo, musicalidad), así como la semejanza gráfica entre las palabras que riman.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Produce rimas sencillas a partir de situaciones cotidianas.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Interactúa con distintos poemas, trabalenguas y adivinanzas, para reconocer sus elementos sonoros.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Interacción con manifestaciones culturales y artísticas.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Interactúa con manifestaciones culturales y artísticas presentes en la comunidad, para reflexionar y dialogar sobre las emociones y sentimientos que le producen.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que los seres humanos expresan sensaciones, emociones, sentimientos e ideas por medio de los lenguajes empleados en las manifestaciones culturales y artísticas.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que las manifestaciones culturales y artísticas evidencian distintas formas de ser, estar y nombrar el mundo, haciendo uso de los elementos de los lenguajes artísticos; por ejemplo, formas, sonidos, colores, movimientos o gestos.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Recreación de historias mediante el uso artístico de las palabras, del cuerpo, del espacio y del tiempo.</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Interpreta historias sencillas.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características principales de diferentes historias (nudo, personajes, tiempo y espacio), para imaginar otros finales.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Crea cómics a partir de una experiencia personal o de una lectura.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Emplea el cuerpo en una secuencia de movimientos para contar una historia sencilla o representar una narración de su interés.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Juega a hacer improvisaciones teatrales modificando el espacio y tiempo por medio de la ficción para crear historias propias.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Representación de distintas formas de ser y estar en el mundo a partir de la ficción.</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Lee de forma individual y colectiva textos que contengan seres imaginarios, para representarlos empleando elementos de los lenguajes artísticos.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Crea personajes ficticios, empleando formas, colores, texturas, movimientos, gestos y sonidos, a partir de una narración, poema, canción, pintura, escultura, película, historieta u obra de teatro.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50557302"/>
                  </a:ext>
                </a:extLst>
              </a:tr>
            </a:tbl>
          </a:graphicData>
        </a:graphic>
      </p:graphicFrame>
    </p:spTree>
    <p:extLst>
      <p:ext uri="{BB962C8B-B14F-4D97-AF65-F5344CB8AC3E}">
        <p14:creationId xmlns:p14="http://schemas.microsoft.com/office/powerpoint/2010/main" val="164603099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3038341230"/>
              </p:ext>
            </p:extLst>
          </p:nvPr>
        </p:nvGraphicFramePr>
        <p:xfrm>
          <a:off x="370389" y="617616"/>
          <a:ext cx="6180881" cy="8215313"/>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Cuerpo humano: estructura externa, acciones para su cuidado y sus cambios como parte del crecimiento.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Compara y representa las partes externas del cuerpo humano, explica su funcionamiento; propone y practica acciones para cuidarlo y argumenta la frecuencia con que es recomendable llevarlas a cabo y por qué.</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sus características físicas y las de sus pares para favorecer el autoconocimiento y reconocer que todos los cuerpos son especiales, únicos e irrepetibles y merecen ser respetados.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representa cronológicamente y comunica cómo es ahora y cómo era antes con base en características físicas, gustos, intereses, o actividades que realiza, e infiere algunos cambios que tendrá en el futuro al compararse con personas mayores y reconoce que son parte del crecimiento.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Beneficios del consumo de alimentos saludables, de agua simple potable, y de la práctica de actividad física.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Indaga, registra y compara el tipo, la frecuencia y la cantidad de bebidas y alimentos que consume de manera personal en casa y la escuela.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Explica y representa los beneficios de consumir alimentos saludables (frutas, verduras, cereales, leguminosas y de origen animal), y agua simple potable, al compararlos con alimentos con alto contenido de azúcar, grasa y sal, y bebidas azucaradas; toma decisiones a favor de una alimentación saludable.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los alimentos y bebidas saludables que consume en casa, escuela y comunidad, y que junto con la práctica de actividad física le ayudan a crecer y evitar enfermedades.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Características del entorno natural y sociocultura.</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Distingue, describe y registra, en su lengua materna, las características del entorno natural: plantas, animales, cuerpos de agua, si hace frío o calor, frecuencia de lluvias y sequías, entre otras.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Observa, compara y registra características de plantas y animales, como color, estructura y cubierta corporal, si son domésticos o silvestres; tienen flores, frutos o tienen espinas, raíces u hojas, entre otras, para clasificarlos a partir de criterios propios o consensuados.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y describe algunas prácticas socioculturales que forman parte de su entorno, relacionadas con el tipo de vivienda, vestido, juego, formas de hablar, medir, celebraciones y cuidado de la naturaleza, entre otras.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062748750"/>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2691546769"/>
              </p:ext>
            </p:extLst>
          </p:nvPr>
        </p:nvGraphicFramePr>
        <p:xfrm>
          <a:off x="370389" y="617616"/>
          <a:ext cx="6180881" cy="8199121"/>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Representa en dibujos o croquis los componentes del entorno natural y sociocultural a partir de algunas referencias espaciales (enfrente, detrás, derecha, izquierda, cerca, lejos, entre otras) y el punto de referencia de la persona observadora.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Impacto de las actividades humanas en el entorno natural, así como acciones y prácticas socioculturales para su cuidado.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actividades personales, familiares y de la comunidad que impactan en la naturaleza y en la salud de las personas, las registra y clasifica como positivas o negativas.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Propone y participa en acciones y prácticas socioculturales de su comunidad que favorecen el cuidado del entorno natural; expresa la importancia de establecer relaciones más armónicas con la naturaleza.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Objetos del entorno: características, propiedades, estados físicos y usos en la vida cotidiana.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Observa, manipula y compara diversos objetos a partir de características como color, tamaño, olor, textura, material de qué están hechos (madera, vidrio, metal, plástico), entre otras, para clasificarlos con base en criterios propios o consensuados.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y experimenta con diversos materiales para explicar sus propiedades: flexible (se puede doblar o no); ligero o pesado; elástico (regresa o no a su forma original después de haber sido estirado) y resistente (difícil o fácil de romper); los clasifica de acuerdo con ellas y argumenta sus conclusiones.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Establece relaciones entre las propiedades de los materiales con el uso que se les da al elaborar ciertos objetos, como el plástico con el cual se hacen bolsas, envases, sillas, cubiertos, juguetes, plumas, entre otros; diseña y construye un objeto o juguete con base en las propiedades físicas de los materiales.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Efectos de la aplicación de fuerzas: movimiento y deformación.</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Observa de manera directa o en diversos medios, la trayectoria (recta, curva o circular) y rapidez (rápido o lento) de diferentes animales al desplazarse, como: mariposas, zopilotes, colibríes, hormigas, delfines, serpientes, entre otros, y registra sus conclusiones.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Experimenta con objetos al empujarlos y jalarlos para describir cómo se mueven, modifican su estado de reposo, se detiene, o cambian de sentido o rapidez; registra sus observaciones y conclusiones.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Caracteriza el movimiento con base en términos comunes, como “más lento que, más rápido que” y la descripción de diferentes trayectorias: recta, curva o circular.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89067501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557071073"/>
              </p:ext>
            </p:extLst>
          </p:nvPr>
        </p:nvGraphicFramePr>
        <p:xfrm>
          <a:off x="370389" y="617616"/>
          <a:ext cx="6208290" cy="7677151"/>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Características del sonido y la luz.</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Indaga y describe los sonidos producidos en su entorno; experimenta con diversos objetos o instrumentos musicales, para identificar la fuente sonora y cómo se produce el sonido (golpear, rasgar o soplar).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Distingue, clasifica y registra en tablas, algunas características del sonido a partir de percibir distintos sonidos, como intensidad o volumen (qué tan fuerte o débil es), tono (agudo o grave) y duración (largo o corto).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Establece relaciones entre la intensidad del sonido, la generación de problemas auditivos y la contaminación auditiva; propone y difunde medidas para el cuidado de la salud.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Indaga cómo fabricar un juguete o instrumento musical que produzca sonido, construye uno y explica su funcionamiento y las características del sonido que produce.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Cambios y regularidades de fenómenos naturales y actividades de las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la sucesión del día y la noche a partir de describir cronológicamente las actividades personales, familiares y comunitarias que se realizan, teniendo como referencia la presencia del Sol y la Luna, así como algunas de sus características perceptibles como forma, cambio de posición, y emisión de luz y calor.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y registra de manera cronológica cambios y regularidades del entorno natural durante el día, la noche y a lo largo de una semana, utilizando términos, como ayer, hoy, mañana, los nombres y orden de los días de la semana y las relaciones temporales “antes de” y “después de”.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Estudio de los números.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Expresa oralmente la sucesión numérica en su lengua materna y en español, primero hasta 20, luego hasta 40, posteriormente hasta 60 y finalmente hasta 120 elementos, o hasta donde sea posible en su lengua materna, de manera ascendente y descendente a partir de un número dado.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 través de situaciones cotidianas, cuenta, ordena, representa de diferentes formas, interpreta lee y escribe la cantidad de elementos de una colección, primero de hasta 5, después hasta de 10 y paulatinamente de hasta 100 elementos.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regularidades en la sucesión numérica hasta 100.</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154546633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8" y="1578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1263201952"/>
              </p:ext>
            </p:extLst>
          </p:nvPr>
        </p:nvGraphicFramePr>
        <p:xfrm>
          <a:off x="370388" y="820816"/>
          <a:ext cx="6180881" cy="6939281"/>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Construcción de la noción de suma y resta, y su relación como operaciones inversas.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a partir de la resolución de situaciones que implican agregar, quitar, juntar, comparar y completar, que la suma es el total de dos o más cantidades y la resta, como la pérdida de elementos en una colección.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Resuelve problemas vinculados a su contexto que implican sumas o restas (sin hacer uso del algoritmo convencional) con cantidades de hasta dos dígitos; representa de diversas formas (material concreto, representaciones gráficas) sumas y restas, incluyendo los signos “+”, “-“, “=” y numerales.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Utiliza, explica y comprueba sus estrategias para calcular mentalmente sumas o restas con números naturales de una cifra.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Cuerpos geométricos y sus características.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Observa y manipula objetos de su entorno para identificar y describir líneas rectas o curvas, caras planas o curvas; los representa mediante diversos procedimientos.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Figuras geométricas y sus características.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Representa animales, plantas u objetos utilizando el tangram y otras figuras geométricas, para reconocer y describir oralmente y por escrito sus nombres y propiedades (forma y número de lados y vértices), utilizando paulatinamente un lenguaje formal para referirse a ellas.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Medición de longitud, masa y capacidad.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Compara la longitud de objetos de manera directa e indirecta con apoyo de un intermediario (objetos o partes de su cuerpo); determina cuál es el mayor, el menor o si son iguales y expresa el resultado de la comparación en su lengua materna y en español, con dibujos y numerales.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Sopesa objetos para estimar cuál tiene mayor o menor masa; comprueba su estimación con el apoyo de una balanza.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Medición del tiempo.</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Utiliza términos como antes, después, hoy, ayer, mañana, etc., en su lengua materna y en español, para describir y registrar cronológicamente actividades en un periodo determinado (día, semana, mes) con el apoyo de calendarios; reconoce que la semana está integrada por siete días que ocurren cíclicamente.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579643809"/>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Organización e interpretación de datos.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Elabora registros de datos mediante distintos recursos como pictogramas o tablas para responder preguntas de su interés.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618309394"/>
                  </a:ext>
                </a:extLst>
              </a:tr>
            </a:tbl>
          </a:graphicData>
        </a:graphic>
      </p:graphicFrame>
    </p:spTree>
    <p:extLst>
      <p:ext uri="{BB962C8B-B14F-4D97-AF65-F5344CB8AC3E}">
        <p14:creationId xmlns:p14="http://schemas.microsoft.com/office/powerpoint/2010/main" val="118820825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123431156"/>
              </p:ext>
            </p:extLst>
          </p:nvPr>
        </p:nvGraphicFramePr>
        <p:xfrm>
          <a:off x="370389" y="617616"/>
          <a:ext cx="6208290" cy="7866508"/>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Diversos contextos sociales, naturales y territoriales: cambios y continuidades.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que es parte de un barrio, colonia, vecindad, comunidad, pueblo o localidad, y describe las características y diversidad de su entorno, en términos naturales, sociales y territoriales.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Ubica algunos sitios de interés del lugar donde vive y/o donde se encuentra la escuela con referencias básicas y los representa en dibujos y croquis.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Respeto, cuidado y empatía hacia la naturaleza, como parte de un todo interdependiente.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reconoce la existencia de otros seres vivos (animales, plantas, hongos y microorganismos), y componentes de la naturaleza (ríos, mares, lagos, distintos suelos, montañas, valles y aire, entre otros) presentes en el lugar donde vive.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las formas de interactuar y explora las relaciones de cuidado y afectividad, con otros seres vivos y componentes de la naturaleza, los sentimientos que provocan, la importancia de promover el respeto y la empatía hacia todos los seres vivos y a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cómo las acciones de los seres humanos pueden preservar, modificar o dañar los distintos componentes sociales y naturales del entorno.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Impacto de las actividades humanas en la naturaleza y sustentabilidad: actividades humanas que afectan a la naturaleza, y la necesidad de establecer compromisos que contribuyan a la preservación, prevención y disminución del impacto socio ambiental.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las actividades que se realizan de manera cotidiana en su casa, escuela y comunidad, e identifica en cada caso, la relación que dicha actividad guarda con la naturaleza, para reconocer situaciones que la benefician o dañan y así valorar sus acciones.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Cambios en la naturaleza del lugar donde vive, y su relación con las actividades humanas cotidianas que tienen orden cronológico, asociadas a ciclos agrícolas y festividades, así como su vínculo con la noción de tiempo y espacio histórico (“antes, durante y después”).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existen diferentes formas de nombrar y entender, tanto a las actividades humanas como su orden cronológico y temporal, de acuerdo con el contexto social y cultural.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197568221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570043093"/>
              </p:ext>
            </p:extLst>
          </p:nvPr>
        </p:nvGraphicFramePr>
        <p:xfrm>
          <a:off x="342979" y="719216"/>
          <a:ext cx="6208290" cy="7824154"/>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Los seres humanos son diversos y valiosos, y tienen derechos humanos.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que todas las personas son únicas, valiosas y tienen el derecho humano de ser parte de familias, grupos escolares, comunidades y pueblos y que esto es parte de sus derechos humanos.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acciones y reconoce su derecho a ejercer la libertad de manifestar opiniones, ideas, sentimientos, deseos y necesidades, expresiones que considera propias, así como de recibir cuidados por parte de su familia, comunidad y/o pueblos.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Atención a las necesidades básicas, como parte del ejercicio de los derechos humanos.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Relaciona la atención de sus necesidades básicas (alimentación, salud, y vivienda, entre otras) que forman parte del ejercicio de sus derechos humanos y comprende la importancia de que todas las personas accedan a ellos y los ejerzan, independientemente del género, edad, pueblo y comunidad, lengua, nacionalidad, religión, discapacidad o cualquier otro origen o condición.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Situaciones de violencia, injusticia o discriminación, que afectan a integrantes de nuestras familias, la escuela o la comunidad.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actos de violencia, injusticia, desventaja o discriminación que ocurren en diferentes espacios e instituciones (escuela, unidades médicas, servicios públicos, entre otros), y es sensible a la manera en que ello afecta a las personas, colectivos y comunidades que son excluidos por edad, identidad de género, orientación sexual, origen cultural o étnico, el idioma que hablan, su origen nacional, rasgos físicos, discapacidad, religión, condición social y económica, entre otras características.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Respeto a la dignidad e integridad: límites corporales y situaciones de riesgo para prevenir y denunciar situaciones de acoso, abuso y violencia de carácter sexual en la casa, la escuela, la comunidad y con el uso de internet y redes sociales.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la importancia del respeto a la dignidad e integridad a partir del cuidado de su cuerpo y reconocer sus límites corporales, diferenciando el contacto físico sano y reconfortante de aquél que nos causa incomodidad y amenaza nuestro bienestar físico o mental, para protección en la familia, en la escuela y la comunidad, considerando también el uso de internet y redes sociales.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y rechaza situaciones de riesgo y conductas nocivas que afectan la dignidad e integridad de las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Responsabilidad compartida en el cuidado de sí y el de nuestro entorno con la familia, la escuela, la comunidad, el uso de internet y redes sociales, para generar espacios de bienestar e inclusión, equidad e igualdad.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y describe las responsabilidades compartidas que tienen estudiantes, adultos, padres y autoridades, así como integrantes de la escuela y comunidad, para el cuidado de sí, articulado a la generación de espacios de bienestar e inclusión, equidad e igualdad y un uso responsable de internet y redes sociales.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988477074"/>
                  </a:ext>
                </a:extLst>
              </a:tr>
            </a:tbl>
          </a:graphicData>
        </a:graphic>
      </p:graphicFrame>
    </p:spTree>
    <p:extLst>
      <p:ext uri="{BB962C8B-B14F-4D97-AF65-F5344CB8AC3E}">
        <p14:creationId xmlns:p14="http://schemas.microsoft.com/office/powerpoint/2010/main" val="379829232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862404615"/>
              </p:ext>
            </p:extLst>
          </p:nvPr>
        </p:nvGraphicFramePr>
        <p:xfrm>
          <a:off x="342979" y="770016"/>
          <a:ext cx="6208290" cy="7498080"/>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Historia personal y familiar, diversidad de familias y el derecho a pertenecer a una.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diversas fuentes orales, escritas, digitales, objetos y testimonios, para construir la historia personal y familiar y la representa por medio de dibujos y gráficos como la línea del tiempo; explica similitudes y diferencias con las historias de sus pares, identificando orígenes nacionales o migratorios, étnicos, actividades y trabajos.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Construcción de la paz mediante el diálogo: situaciones de conflicto o discrepancia como parte de la interacción de los seres humanos en la casa, el aula,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de conflicto como parte de la interacción de los seres humanos, e identifica los que ha enfrentado o ha observado en su casa, el aula,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 identifica a personas que participan en situaciones de conflicto o discrepancia, y usa el diálogo para evitar trascender a la violencia. Reflexiona acerca de que la paz se construye en colectivo mediante el diálogo.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Democracia como forma de vida: construcción participativa de normas, reglas y acuerdos para alcanzar metas colectivas y contribuir a una convivencia pacífica en nuestra casa, el aula, la escuela y la comunidad, así como las consecuencias de no respetar acuerdos, reglas y normas escolares y comunitarias.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 revisión y construcción de acuerdos y reglas que regulan la convivencia en la familia y el grupo escolar, con la finalidad de atender las necesidades comunes, alcanzar metas colectivas, distribuir las responsabilidades y organizar el tiempo de mejor manera para convivir de forma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Funciones y responsabilidades de las autoridades, de la familia, la escuela y la comunidad para la organización de la convivencia, la resolución de conflictos y el cumplimiento de acuerdos y normas de manera participativa y pacífica.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funciones y responsabilidades de las autoridades de su casa, el aula, la escuela, las actividades que realizan, cómo toman las decisiones, cómo conocen las necesidades de los integrantes de su familia o escuela, cómo se distribuyen las tareas y responsabilidades; y establece compromisos para colaborar con las autoridades en favor de la convivencia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Situaciones de la vida diaria en las que niñas y niños pueden o no tomar decisiones, y en las que se requiere ayuda, valorando los límites y riesgos del entorno.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ejerce su capacidad para tomar decisiones, distinguiendo situaciones en las que niñas y niños pueden decidir, de aquellas en las que es necesario solicitar ayuda, para no ponerse en riesgo.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que cada decisión conlleva una responsabilidad y un compromiso consigo mismo o misma, con la comunidad y la sociedad.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bl>
          </a:graphicData>
        </a:graphic>
      </p:graphicFrame>
    </p:spTree>
    <p:extLst>
      <p:ext uri="{BB962C8B-B14F-4D97-AF65-F5344CB8AC3E}">
        <p14:creationId xmlns:p14="http://schemas.microsoft.com/office/powerpoint/2010/main" val="245660378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475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1055084485"/>
              </p:ext>
            </p:extLst>
          </p:nvPr>
        </p:nvGraphicFramePr>
        <p:xfrm>
          <a:off x="342979" y="1100216"/>
          <a:ext cx="6208290" cy="4996308"/>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 derecho a la igualdad de género y vida sin violencia: estereotipos de género que pueden inducir a formas de violencia, desigualdad y discriminación.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que niñas y niños tienen el derecho a participar con igualdad y pueden realizar las mismas actividades deportivas, artísticas y recreativas, tanto en casa como en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ideas sobre comportamientos de niñas y niños que limitan el derecho a la igualdad y la expresión de sentimientos y emociones, la participación en juegos y actividades.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participa de manera igualitaria en actividades en la casa y en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Manifestaciones culturales y símbolos que identifican a los diversos pueblos indígenas, afrodescendientes y migrantes y a México como nación.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valora manifestaciones culturales y símbolos que identifican a la comunidad, pueblo o ciudad que incluyen distintas tradiciones, lenguas, fiestas, danzas, música, historia oral, rituales, gastronomía, artes y saberes, entre otras características. Reconoce sus vínculos con los pueblos indígenas,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y/o migrantes,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Historia de la vida cotidiana: cambios en el tiempo y el espacio ocurridos en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orales, escritas, fotográficas, testimoniales y digitales, los cambios en la vida cotidiana, en el tiempo y el espacio, ocurridos en la comunidad, con relación a las viviendas, los trabajos y las áreas verdes.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Personas en situación de migración y sus derechos.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necesidad que tienen algunas personas de cambiar de lugar de residencia, para buscar mejores condiciones de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experiencias propias o de otras personas de su comunidad que han migrado dentro del país o fuera de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320744236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570593" y="2307436"/>
            <a:ext cx="5727699" cy="1816100"/>
          </a:xfrm>
          <a:prstGeom prst="roundRect">
            <a:avLst/>
          </a:prstGeom>
          <a:solidFill>
            <a:srgbClr val="D8FCEB"/>
          </a:solidFill>
          <a:ln w="762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EABBE"/>
              </a:solidFill>
            </a:endParaRPr>
          </a:p>
        </p:txBody>
      </p:sp>
      <p:sp>
        <p:nvSpPr>
          <p:cNvPr id="5" name="CuadroTexto 4"/>
          <p:cNvSpPr txBox="1"/>
          <p:nvPr/>
        </p:nvSpPr>
        <p:spPr>
          <a:xfrm>
            <a:off x="1149349" y="2661488"/>
            <a:ext cx="4775200" cy="1107996"/>
          </a:xfrm>
          <a:prstGeom prst="rect">
            <a:avLst/>
          </a:prstGeom>
          <a:noFill/>
        </p:spPr>
        <p:txBody>
          <a:bodyPr wrap="square" rtlCol="0">
            <a:spAutoFit/>
          </a:bodyPr>
          <a:lstStyle/>
          <a:p>
            <a:pPr algn="ctr"/>
            <a:r>
              <a:rPr lang="es-ES" sz="6600" b="1" dirty="0"/>
              <a:t>DIRECTORIO</a:t>
            </a:r>
            <a:endParaRPr lang="en-US" sz="6600" b="1" dirty="0"/>
          </a:p>
        </p:txBody>
      </p:sp>
      <p:cxnSp>
        <p:nvCxnSpPr>
          <p:cNvPr id="12" name="Conector recto de flecha 11"/>
          <p:cNvCxnSpPr>
            <a:cxnSpLocks/>
          </p:cNvCxnSpPr>
          <p:nvPr/>
        </p:nvCxnSpPr>
        <p:spPr>
          <a:xfrm>
            <a:off x="1556030" y="8271498"/>
            <a:ext cx="3843737"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CuadroTexto 10"/>
          <p:cNvSpPr txBox="1"/>
          <p:nvPr/>
        </p:nvSpPr>
        <p:spPr>
          <a:xfrm>
            <a:off x="4158904" y="4763839"/>
            <a:ext cx="2481726" cy="584775"/>
          </a:xfrm>
          <a:prstGeom prst="rect">
            <a:avLst/>
          </a:prstGeom>
          <a:noFill/>
        </p:spPr>
        <p:txBody>
          <a:bodyPr wrap="square" rtlCol="0">
            <a:spAutoFit/>
          </a:bodyPr>
          <a:lstStyle/>
          <a:p>
            <a:pPr algn="ctr"/>
            <a:r>
              <a:rPr lang="es-ES" sz="3200" b="1" dirty="0">
                <a:ln>
                  <a:solidFill>
                    <a:srgbClr val="000000"/>
                  </a:solidFill>
                </a:ln>
                <a:solidFill>
                  <a:schemeClr val="accent5">
                    <a:lumMod val="50000"/>
                  </a:schemeClr>
                </a:solidFill>
                <a:latin typeface="Chinacat" panose="00000400000000000000" pitchFamily="2" charset="0"/>
              </a:rPr>
              <a:t>ALUMNOS </a:t>
            </a:r>
            <a:endParaRPr lang="en-US" sz="3200" b="1" dirty="0">
              <a:ln>
                <a:solidFill>
                  <a:srgbClr val="000000"/>
                </a:solidFill>
              </a:ln>
              <a:solidFill>
                <a:schemeClr val="accent5">
                  <a:lumMod val="50000"/>
                </a:schemeClr>
              </a:solidFill>
              <a:latin typeface="Chinacat" panose="00000400000000000000" pitchFamily="2" charset="0"/>
            </a:endParaRPr>
          </a:p>
        </p:txBody>
      </p:sp>
      <p:sp>
        <p:nvSpPr>
          <p:cNvPr id="13" name="CuadroTexto 12"/>
          <p:cNvSpPr txBox="1"/>
          <p:nvPr/>
        </p:nvSpPr>
        <p:spPr>
          <a:xfrm>
            <a:off x="110843" y="4747133"/>
            <a:ext cx="3126575" cy="584775"/>
          </a:xfrm>
          <a:prstGeom prst="rect">
            <a:avLst/>
          </a:prstGeom>
          <a:noFill/>
        </p:spPr>
        <p:txBody>
          <a:bodyPr wrap="square" rtlCol="0">
            <a:spAutoFit/>
          </a:bodyPr>
          <a:lstStyle/>
          <a:p>
            <a:pPr algn="ctr"/>
            <a:r>
              <a:rPr lang="es-ES" sz="3200" b="1" dirty="0">
                <a:ln>
                  <a:solidFill>
                    <a:srgbClr val="000000"/>
                  </a:solidFill>
                </a:ln>
                <a:solidFill>
                  <a:schemeClr val="accent5">
                    <a:lumMod val="50000"/>
                  </a:schemeClr>
                </a:solidFill>
                <a:latin typeface="Chinacat" panose="00000400000000000000" pitchFamily="2" charset="0"/>
              </a:rPr>
              <a:t>COLECTIVO</a:t>
            </a:r>
            <a:endParaRPr lang="en-US" sz="3200" b="1" dirty="0">
              <a:ln>
                <a:solidFill>
                  <a:srgbClr val="000000"/>
                </a:solidFill>
              </a:ln>
              <a:solidFill>
                <a:schemeClr val="accent5">
                  <a:lumMod val="50000"/>
                </a:schemeClr>
              </a:solidFill>
              <a:latin typeface="Chinacat" panose="00000400000000000000" pitchFamily="2" charset="0"/>
            </a:endParaRPr>
          </a:p>
        </p:txBody>
      </p:sp>
      <p:pic>
        <p:nvPicPr>
          <p:cNvPr id="2" name="Imagen 1" descr="Imagen que contiene Forma&#10;&#10;Descripción generada automáticamente">
            <a:extLst>
              <a:ext uri="{FF2B5EF4-FFF2-40B4-BE49-F238E27FC236}">
                <a16:creationId xmlns:a16="http://schemas.microsoft.com/office/drawing/2014/main" id="{CF73848E-CC9C-08F7-0866-6DC2473BEAF9}"/>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10" name="Imagen 9" descr="Imagen que contiene Esquemático&#10;&#10;Descripción generada automáticamente">
            <a:extLst>
              <a:ext uri="{FF2B5EF4-FFF2-40B4-BE49-F238E27FC236}">
                <a16:creationId xmlns:a16="http://schemas.microsoft.com/office/drawing/2014/main" id="{63A63543-0F79-8A8E-0BF5-5D1876BDD353}"/>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89848" y="5289952"/>
            <a:ext cx="2658000" cy="2880000"/>
          </a:xfrm>
          <a:prstGeom prst="rect">
            <a:avLst/>
          </a:prstGeom>
        </p:spPr>
      </p:pic>
    </p:spTree>
    <p:extLst>
      <p:ext uri="{BB962C8B-B14F-4D97-AF65-F5344CB8AC3E}">
        <p14:creationId xmlns:p14="http://schemas.microsoft.com/office/powerpoint/2010/main" val="103869891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4082642241"/>
              </p:ext>
            </p:extLst>
          </p:nvPr>
        </p:nvGraphicFramePr>
        <p:xfrm>
          <a:off x="342979" y="770016"/>
          <a:ext cx="6208290" cy="7849617"/>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comunidad como el espacio en el que se vive y se encuentra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Ubica algunos referentes del lugar donde vive y se encuentra la escuela.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Platica sobre las características geográficas, climáticas, ambientales, socioculturales y lingüísticas de su comunidad y escuela.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Actitudes y prácticas que prevalecen entre los hombres y las mujeres en las familias,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Platica acerca de la organización de las responsabilidades y tareas en su familia.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la importancia de la participación equilibrada entre hombres y mujeres, adultos, niñas y niños en la cotidianeidad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de la pandemia de COVID-19 en las familias,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Comenta y reflexiona con sus compañeras y compañeros, acerca de los cambios que se produjeron durante la pandemia, en las actividades familiares, escolares y comunitarias, como: el uso de los espacios, el tiempo, las formas de comunicación,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Historia personal y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Platica sobre sucesos de su historia personal y familiar y los ordena en antes, después y ahora.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pertenencia a la familia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aspectos de la historia familiar y de la comunidad compartidos.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comparte valores, como: la solidaridad, la participación, la reciprocidad, el respeto, entre otros, así como estilos socioculturales propios de su familia y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descubre sus características y cambios (corporales, gustos, intereses, habilidades, necesidades y capacidades) que le hacen una persona única, con la finalidad de valorar y respetar la diversidad.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situaciones cotidianas que se presentan en la escuela y la casa, con la intención de proponer acuerdos que generen una mejor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las necesidades y logros que ha tenido en diferentes momentos de su historia, para comparar cambios que inciden en el desarrollo de la autonomía y una mayor participación.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las diversas formas de ser y actuar de hombres y mujeres a partir de distintas situaciones cotidianas, para reconocer manifestaciones en favor de una interacción respetuosa y convivencia sana.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bl>
          </a:graphicData>
        </a:graphic>
      </p:graphicFrame>
    </p:spTree>
    <p:extLst>
      <p:ext uri="{BB962C8B-B14F-4D97-AF65-F5344CB8AC3E}">
        <p14:creationId xmlns:p14="http://schemas.microsoft.com/office/powerpoint/2010/main" val="9870320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3369333810"/>
              </p:ext>
            </p:extLst>
          </p:nvPr>
        </p:nvGraphicFramePr>
        <p:xfrm>
          <a:off x="342979" y="770016"/>
          <a:ext cx="6208290" cy="8009703"/>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Capacidades y habilidades motrices.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Utiliza patrones básicos de movimiento ante situaciones que implican explorar los diferentes espacios, el tiempo y los objetos, para favorecer el conocimiento de sí.</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Posibilidades cognitivas, expresivas, motrices, creativas y de relación.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acciones motrices y expresivas en juegos y situaciones cotidianas que implican equilibrio, orientación espacial-temporal y coordinación motriz, para mejorar el conocimiento de sí.</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Participa en diferentes juegos para explorar alternativas que le permitan mantener una vida activa y saludable.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divergente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Busca distintas soluciones ante una misma situación de juego o cotidiana, con la intención de poner en práctica la creatividad.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Colabora en la definición de normas básicas de convivencia para reconocer su influencia en la interacción presente en juegos y situaciones cotidianas.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Acciones individuales que repercuten en la conservación y mejora de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importancia de la práctica de hábitos de higiene y limpieza en el cuidado personal, así como de otros seres vivos, con la intención de contribuir a la prevención de problemas de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la importancia de incluir alimentos saludables de los distintos grupos para colaborar en la modificación de hábitos de consumo personales y familiares que favorecen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Intercambia experiencias acerca de situaciones de riesgo, para compartir acciones encaminadas a su prevención.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comunidad y satisfacción de necesidades humanas.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ideas, conocimientos, prácticas culturales, formas de organización y acuerdos familiares, para compartir su importancia.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necesidades de las familias en diferentes contextos y las formas de utilizar el cuerpo u organizarse en su satisfacción, para explicar cambios y mejoras que se han presentado.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Situaciones de riesgo social en las familias, escuela y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situaciones de riesgos sociales en las familias, la escuela y la comunidad, así como la importancia del autocuidado, la no violencia y la convivencia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Prácticas de prevención y respuesta ante desastres ambientales.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las prácticas familiares de prevención y respuesta ante fenómenos naturales que ponen en riesgo su integridad.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0422335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Apoyos mutuos para favorecer los aprendizajes en el aula diversa.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valora la presencia de diferentes lenguas y lenguajes en el aula y ofrece apoyos a sus pares, si es necesario.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72835477"/>
                  </a:ext>
                </a:extLst>
              </a:tr>
            </a:tbl>
          </a:graphicData>
        </a:graphic>
      </p:graphicFrame>
    </p:spTree>
    <p:extLst>
      <p:ext uri="{BB962C8B-B14F-4D97-AF65-F5344CB8AC3E}">
        <p14:creationId xmlns:p14="http://schemas.microsoft.com/office/powerpoint/2010/main" val="4096445123"/>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extLst>
              <p:ext uri="{D42A27DB-BD31-4B8C-83A1-F6EECF244321}">
                <p14:modId xmlns:p14="http://schemas.microsoft.com/office/powerpoint/2010/main" val="2468239867"/>
              </p:ext>
            </p:extLst>
          </p:nvPr>
        </p:nvGraphicFramePr>
        <p:xfrm>
          <a:off x="342979" y="770016"/>
          <a:ext cx="6208290" cy="1966024"/>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Aproximación a las tecnologías de la información y la comunicación.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las tecnologías que se utilizan en su entorno y los beneficios que proporcionan en la comunicación y el aprendizaje.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las emociones básicas, su función y reacciones fisiológicas, para interactuar con sus pares.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emociones básicas en él o ella y en las demás personas, con el fin de identificar situaciones donde se necesite pedir u ofrecer ayuda.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45349626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SEGUNDO</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968519" y="1963698"/>
            <a:ext cx="1501140" cy="1501140"/>
          </a:xfrm>
          <a:prstGeom prst="rect">
            <a:avLst/>
          </a:prstGeom>
        </p:spPr>
      </p:pic>
    </p:spTree>
    <p:extLst>
      <p:ext uri="{BB962C8B-B14F-4D97-AF65-F5344CB8AC3E}">
        <p14:creationId xmlns:p14="http://schemas.microsoft.com/office/powerpoint/2010/main" val="346999477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07886"/>
          <a:ext cx="6180881" cy="6681154"/>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Escritura de nombres en la lengua materna.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Escribe su nombre y apellidos y de sus familiares, profesoras y profesores, pares y otras personas de su entorno para indicar autoría, pertenencia e identidad.</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Compara características de c, s, z, b, v, h, g, j, i, y, ll, k, q, r, </a:t>
                      </a:r>
                      <a:r>
                        <a:rPr lang="es-ES" sz="1100" kern="100" dirty="0" err="1">
                          <a:effectLst/>
                          <a:latin typeface="Tahoma" panose="020B0604030504040204" pitchFamily="34" charset="0"/>
                          <a:ea typeface="Calibri" panose="020F0502020204030204" pitchFamily="34" charset="0"/>
                          <a:cs typeface="Times New Roman" panose="02020603050405020304" pitchFamily="18" charset="0"/>
                        </a:rPr>
                        <a:t>rr</a:t>
                      </a:r>
                      <a:r>
                        <a:rPr lang="es-ES" sz="1100" kern="100" dirty="0">
                          <a:effectLst/>
                          <a:latin typeface="Tahoma" panose="020B0604030504040204" pitchFamily="34" charset="0"/>
                          <a:ea typeface="Calibri" panose="020F0502020204030204" pitchFamily="34" charset="0"/>
                          <a:cs typeface="Times New Roman" panose="02020603050405020304" pitchFamily="18" charset="0"/>
                        </a:rPr>
                        <a:t>, w, x, etcétera.</a:t>
                      </a: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Lectura compartida en voz alta.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Relee o pide que le relean en voz alta algún fragmento o pasaje para comprender mejor el significado de lo leído.</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Comenta con otras personas el contenido de textos que ha escuchado: actitudes de los protagonistas de una historia; datos o situaciones interesantes; alternativas para resolver un problema o atender una necesidad; experiencias personales; reportes sobre noticias, etcétera.</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Lee en voz alta, para otros y para sí, diversos textos, como cuentos, poemas, canciones, notas informativas, cartas, anuncios publicitarios, etcétera.</a:t>
                      </a: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200" kern="100">
                          <a:effectLst/>
                          <a:latin typeface="Tahoma" panose="020B0604030504040204" pitchFamily="34" charset="0"/>
                          <a:ea typeface="Calibri" panose="020F0502020204030204" pitchFamily="34" charset="0"/>
                          <a:cs typeface="Times New Roman" panose="02020603050405020304" pitchFamily="18" charset="0"/>
                        </a:rPr>
                        <a:t>Narración de actividades y eventos relevantes que tengan lugar en la familia, la escuela o el resto de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Narra actividades y eventos que han tenido lugar en la escuela, empleando una organización temporal y causal.</a:t>
                      </a:r>
                    </a:p>
                    <a:p>
                      <a:pPr algn="just">
                        <a:lnSpc>
                          <a:spcPct val="107000"/>
                        </a:lnSpc>
                        <a:spcAft>
                          <a:spcPts val="0"/>
                        </a:spcAft>
                      </a:pPr>
                      <a:endParaRPr lang="es-ES" sz="12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Escucha narraciones, comenta y pregunta sobre aquello que le interesa, no comprende o le causa extrañeza.</a:t>
                      </a:r>
                    </a:p>
                    <a:p>
                      <a:pPr algn="just">
                        <a:lnSpc>
                          <a:spcPct val="107000"/>
                        </a:lnSpc>
                        <a:spcAft>
                          <a:spcPts val="0"/>
                        </a:spcAft>
                      </a:pPr>
                      <a:endParaRPr lang="es-ES" sz="12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Regula, al narrar, las formas de expresarse, cuidando la claridad, secuencia de ideas y precisión.</a:t>
                      </a:r>
                    </a:p>
                    <a:p>
                      <a:pPr algn="just">
                        <a:lnSpc>
                          <a:spcPct val="107000"/>
                        </a:lnSpc>
                        <a:spcAft>
                          <a:spcPts val="0"/>
                        </a:spcAft>
                      </a:pPr>
                      <a:endParaRPr lang="es-ES" sz="12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Reconoce y respeta diferentes formas de interactuar, adecuadas a cada situación comunicativa, como la participación por turnos, la escucha activa, etcétera.</a:t>
                      </a:r>
                    </a:p>
                    <a:p>
                      <a:pPr algn="just">
                        <a:lnSpc>
                          <a:spcPct val="107000"/>
                        </a:lnSpc>
                        <a:spcAft>
                          <a:spcPts val="0"/>
                        </a:spcAft>
                      </a:pPr>
                      <a:endParaRPr lang="es-ES" sz="12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Recrea y comparte un evento de la escuela con viñetas constituidas por dibujo y texto, cuidando el orden temporal y causal.</a:t>
                      </a: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6032331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791127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Escritura colectiva por medio del dictado.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Produce diferentes textos de manera colectiva, mediante el dictado, tomando en cuenta el propósito comunicativo, las y los destinatarios y los tipos de texto.</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Elabora colectivamente cuentos, versos rimados y otros textos con secuencia lógica, descripción de personales y lugares.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Reconoce distintas formas de organización en los diferentes tipos de texto.</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Identifica otros signos que acompañan a las letras en la escritura (interrogación, exclamación, puntos, comas, vírgula, etcétera).</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Revisa y corrige el texto que dicta o le dictan, a fin de verificar que se entiende lo que se quiere comunicar; identifica palabras que se repiten y da sugerencias para sustituirlas.</a:t>
                      </a: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Descripción de objetos, lugares y seres vivos.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Describe de forma oral y escrita, en su lengua materna, objetos, lugares y seres vivos de su entorno natural y social.</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Representa objetos, lugares y seres vivos de forma plástica, sonora, corporal, teatral y/o por medio de otros lenguajes artísticos.</a:t>
                      </a: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Uso de convenciones de la escritura presentes en la cotidianeidad.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Identifica letras en textos escritos en español y en legua(s) indígena(s).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Diferencia convenciones de la escritura en español y en alguna(s) lengua(s) indígena(s).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Reconoce letras que puede relacionarse con sonidos diferentes, así como sonidos equivalentes que pueden relacionarse con letras distintas y asocia los sonidos vocálicos y consonánticos con sus letras correspondientes.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Escribe nombres propios iniciando con una mayúscula, empleando espacios entre palabras y comienza a hacer uso de signos de puntuación en su escritura, reflexionando sobre la existencia de las convenciones de los lenguajes.</a:t>
                      </a: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200" kern="100">
                          <a:effectLst/>
                          <a:latin typeface="Tahoma" panose="020B0604030504040204" pitchFamily="34" charset="0"/>
                          <a:ea typeface="Calibri" panose="020F0502020204030204" pitchFamily="34" charset="0"/>
                          <a:cs typeface="Times New Roman" panose="02020603050405020304" pitchFamily="18" charset="0"/>
                        </a:rPr>
                        <a:t>Uso del dibujo y/o la escritura para recordar actividades y acuerdos escolares.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Registra por escrito instrucciones breves para realizar actividades en casa, listas de materiales o datos, asentar normas,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411783216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980473" y="245308"/>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922416"/>
          <a:ext cx="6180881" cy="7302183"/>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Registro y/o resumen de información consultada en fuentes orales, escritas, audiovisuales, táctiles o sonoras, para estudiar y/o exponer.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Registra información sobre un tema, a partir de la indagación en familia y el resto de la comunidad.</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Expone con congruencia, de manera oral o, en su caso, lengua de señas, su registro del tema.</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Registra y organiza información a través de la escritura, videograbación, esquematización, modelación, sobre temas de su interés, a partir de indagación en libros, revistas, periódicos, audiovisuales y con personas de la comunidad.</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Expone información registrada y organizada, de manera oral o en lengua de señas, con apoyo de imágenes, sonidos, actuación u otros recursos.</a:t>
                      </a: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Empleo de textos con instrucciones para participar en juegos, usar o elaborar objetos, preparar alimentos u otros propósitos.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Realiza actividades a partir de la lectura de instructivos.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Explica a sus compañeras y compañeros el proceso a seguir para el uso o construcción de objetos y para llevar a cabo otra actividad.</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Escribe, con el apoyo opcional de imágenes, instrucciones para uso o construcción de objetos, realizar actividades o algún otro propósito.</a:t>
                      </a: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Producción e interpretación de avisos, carteles, anuncios publicitarios y letreros en la vida cotidiana.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Reconoce características y funciones de anuncios publicitarios, que se encuentran en su contexto escolar y, en general, comunitario.</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Elabora en forma individual y colectiva avisos publicitarios, escribe textos breves con formato de letreros, carteles y avisos, a partir de un propósito comunicativo establecido.</a:t>
                      </a: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Elaboración y difusión de notas informativas en la escuela y el resto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Comenta en forma cotidiana notas informativas leídas o escuchadas.</a:t>
                      </a:r>
                    </a:p>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hechos relevantes para su comunidad y elabora notas informativas escritas sobre estos, con o sin ilustraciones.</a:t>
                      </a:r>
                    </a:p>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Difunde notas informativas en portadores de texto impresos o electrónicos, como periódico mural, boletín comunitario, blogs, portales de internet.</a:t>
                      </a: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52058027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28593" y="757782"/>
          <a:ext cx="6338908" cy="8139114"/>
        </p:xfrm>
        <a:graphic>
          <a:graphicData uri="http://schemas.openxmlformats.org/drawingml/2006/table">
            <a:tbl>
              <a:tblPr firstRow="1" bandRow="1">
                <a:tableStyleId>{5940675A-B579-460E-94D1-54222C63F5DA}</a:tableStyleId>
              </a:tblPr>
              <a:tblGrid>
                <a:gridCol w="2172323">
                  <a:extLst>
                    <a:ext uri="{9D8B030D-6E8A-4147-A177-3AD203B41FA5}">
                      <a16:colId xmlns:a16="http://schemas.microsoft.com/office/drawing/2014/main" val="1936899132"/>
                    </a:ext>
                  </a:extLst>
                </a:gridCol>
                <a:gridCol w="4166585">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Producción de textos dirigidos a autoridades y personas de la comunidad, en relación con necesidades, intereses o actividades escolares.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Indaga sobre necesidades, intereses y actividades de la escuela, así como sobre las formas en que personas de la comunidad podrían participar a favor de éstos.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Redacta textos, de manera individual o colectiva, dirigidos a alguna persona o institución de la comunidad, a fin de solicitar su intervención para satisfacer alguna necesidad, interés o invitarle a participar en actividades escolares.</a:t>
                      </a:r>
                    </a:p>
                    <a:p>
                      <a:pPr algn="just">
                        <a:lnSpc>
                          <a:spcPct val="107000"/>
                        </a:lnSpc>
                        <a:spcAft>
                          <a:spcPts val="0"/>
                        </a:spcAft>
                      </a:pPr>
                      <a:endParaRPr lang="es-ES"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Tahoma" panose="020B0604030504040204" pitchFamily="34" charset="0"/>
                          <a:ea typeface="Calibri" panose="020F0502020204030204" pitchFamily="34" charset="0"/>
                          <a:cs typeface="Times New Roman" panose="02020603050405020304" pitchFamily="18" charset="0"/>
                        </a:rPr>
                        <a:t>Da seguimiento a la solicitud realizada, con apoyo de la o el docente y familiares.</a:t>
                      </a:r>
                    </a:p>
                  </a:txBody>
                  <a:tcPr marL="68580" marR="68580" marT="0" marB="0">
                    <a:solidFill>
                      <a:schemeClr val="bg1"/>
                    </a:solidFill>
                  </a:tcPr>
                </a:tc>
                <a:extLst>
                  <a:ext uri="{0D108BD9-81ED-4DB2-BD59-A6C34878D82A}">
                    <a16:rowId xmlns:a16="http://schemas.microsoft.com/office/drawing/2014/main" val="2012057272"/>
                  </a:ext>
                </a:extLst>
              </a:tr>
              <a:tr h="370840">
                <a:tc>
                  <a:txBody>
                    <a:bodyPr/>
                    <a:lstStyle/>
                    <a:p>
                      <a:pPr>
                        <a:lnSpc>
                          <a:spcPct val="107000"/>
                        </a:lnSpc>
                        <a:spcAft>
                          <a:spcPts val="0"/>
                        </a:spcAft>
                      </a:pPr>
                      <a:r>
                        <a:rPr lang="es-MX" sz="1200" kern="100">
                          <a:effectLst/>
                          <a:latin typeface="Tahoma" panose="020B0604030504040204" pitchFamily="34" charset="0"/>
                          <a:ea typeface="Calibri" panose="020F0502020204030204" pitchFamily="34" charset="0"/>
                          <a:cs typeface="Times New Roman" panose="02020603050405020304" pitchFamily="18" charset="0"/>
                        </a:rPr>
                        <a:t>Lectura, escritura y otros tipos de interacción mediante lenguajes que ocurren en el contexto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200" kern="100" dirty="0">
                          <a:effectLst/>
                          <a:latin typeface="Tahoma" panose="020B0604030504040204" pitchFamily="34" charset="0"/>
                          <a:ea typeface="Calibri" panose="020F0502020204030204" pitchFamily="34" charset="0"/>
                          <a:cs typeface="Times New Roman" panose="02020603050405020304" pitchFamily="18" charset="0"/>
                        </a:rPr>
                        <a:t>Realiza actividades de escritura con su familia y registra con quién escribe, qué escribe, para qué escribe, en qué lengua y con qué soporte (cuaderno, computadora, celular,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3089287"/>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Comunicación a distancia con familiares u otras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dirty="0">
                          <a:effectLst/>
                          <a:latin typeface="Tahoma" panose="020B0604030504040204" pitchFamily="34" charset="0"/>
                          <a:ea typeface="Calibri" panose="020F0502020204030204" pitchFamily="34" charset="0"/>
                        </a:rPr>
                        <a:t>Conoce diversas formas de comunicación a distancia, explica cómo funcionan y utiliza al menos una, de acuerdo con las posibilidades de su contexto.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8244841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Conversaciones o entrevistas con personas de la comunidad y otros lugares.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Formula y ajusta sus preguntas en función de la información que requiere.</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Recupera la información que escuchó, para relacionarla con otra información, en textos escritos o en otros medios y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38092760"/>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de la diversidad lingüística y cultural en la familia, la escuela y el resto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su lengua materna y otras lenguas, ya sean indígenas o extranjeras, que se hablan en su región.</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y aprecia la diversidad lingüística y cultural de su comunidad por medio de la escucha y la lectura de textos diversos, como poemas, canciones, mitos y leyendas.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Analiza y valora la importancia del uso y aprendizaje de su lengua materna.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79543282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Exploración de testimonios escritos, fotográficos y de audiovisuales del pasado familiar y comunitario.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Expresa ideas y emociones del pasado familiar y comunitario a través de fotografías, eventos, objetos, comidas, entre otros elementos que permitan reconocer sus identidades individual y colectiva en relación con el reconocimiento del pasado.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Produce textos y dibujos sobre sucesos familiares y comunitarios que ocurrieron antes de que naciera y su relación con el presente.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72216135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Reflexión sobre los medios de comunicación.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dirty="0">
                          <a:effectLst/>
                          <a:latin typeface="Tahoma" panose="020B0604030504040204" pitchFamily="34" charset="0"/>
                          <a:ea typeface="Calibri" panose="020F0502020204030204" pitchFamily="34" charset="0"/>
                        </a:rPr>
                        <a:t>Comenta y cuestiona los contenidos de programas que ve o escucha en los medios de comunicación, para comenzar a construir un criterio propio.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393818163"/>
                  </a:ext>
                </a:extLst>
              </a:tr>
            </a:tbl>
          </a:graphicData>
        </a:graphic>
      </p:graphicFrame>
    </p:spTree>
    <p:extLst>
      <p:ext uri="{BB962C8B-B14F-4D97-AF65-F5344CB8AC3E}">
        <p14:creationId xmlns:p14="http://schemas.microsoft.com/office/powerpoint/2010/main" val="2730190857"/>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46331"/>
          </a:xfrm>
          <a:prstGeom prst="rect">
            <a:avLst/>
          </a:prstGeom>
          <a:noFill/>
        </p:spPr>
        <p:txBody>
          <a:bodyPr wrap="square" rtlCol="0">
            <a:spAutoFit/>
          </a:bodyPr>
          <a:lstStyle/>
          <a:p>
            <a:pPr algn="ctr"/>
            <a:r>
              <a:rPr lang="es-ES" sz="3600" b="1" dirty="0">
                <a:ln w="12700">
                  <a:solidFill>
                    <a:schemeClr val="tx1"/>
                  </a:solidFill>
                </a:ln>
              </a:rPr>
              <a:t>LENGUAJES</a:t>
            </a:r>
            <a:endParaRPr lang="en-US" sz="3600" b="1" dirty="0">
              <a:ln w="12700">
                <a:solidFill>
                  <a:schemeClr val="tx1"/>
                </a:solidFill>
              </a:ln>
            </a:endParaRPr>
          </a:p>
        </p:txBody>
      </p:sp>
      <p:graphicFrame>
        <p:nvGraphicFramePr>
          <p:cNvPr id="6" name="Tabla 5"/>
          <p:cNvGraphicFramePr>
            <a:graphicFrameLocks noGrp="1"/>
          </p:cNvGraphicFramePr>
          <p:nvPr/>
        </p:nvGraphicFramePr>
        <p:xfrm>
          <a:off x="279401" y="554116"/>
          <a:ext cx="6375400" cy="8475663"/>
        </p:xfrm>
        <a:graphic>
          <a:graphicData uri="http://schemas.openxmlformats.org/drawingml/2006/table">
            <a:tbl>
              <a:tblPr firstRow="1" bandRow="1">
                <a:tableStyleId>{5940675A-B579-460E-94D1-54222C63F5DA}</a:tableStyleId>
              </a:tblPr>
              <a:tblGrid>
                <a:gridCol w="2184828">
                  <a:extLst>
                    <a:ext uri="{9D8B030D-6E8A-4147-A177-3AD203B41FA5}">
                      <a16:colId xmlns:a16="http://schemas.microsoft.com/office/drawing/2014/main" val="1936899132"/>
                    </a:ext>
                  </a:extLst>
                </a:gridCol>
                <a:gridCol w="4190572">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Uso de elementos de los lenguajes artísticos en la vida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situaciones cotidianas relacionadas con el entorno natural y social, por medio de movimientos, sonidos e imágenes para comunicar sensaciones, emociones, sentimientos e ideas.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secuencias con formas, colores, sonidos, texturas, movimientos o gestos para crear una historia que tenga lugar en su vida cotidiana.</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Experimenta lúdicamente mediante sonidos, movimientos y gestos distintas acciones que se llevan a cabo en la vida cotidiana, para imaginar otras formas de realizarlas.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Uso de los lenguajes artísticos para expresar rasgos de las identidades personal y colectiva.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representa aspectos característicos de su identidad personal a través del uso de formas, colores, texturas, sonidos, movimientos y/o gestos.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aspectos que conforman la identidad colectiva con sus pares y representa rasgos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identitarios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que comparten mediante formas, colores, texturas, sonidos, movimientos y/o gestos.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Representa por medio de formas, figuras, colores, texturas, sonidos, movimientos y/o gestos los elementos de la naturaleza que le despiertan distintas emociones, como curiosidad, temor, gusto y asombro.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Intervención del entorno familiar y escolar para imaginar y realizar propuestas de mejora.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sensaciones, emociones, sentimientos e ideas que le produce el entorno familiar y escolar para expresarlas mediante el uso intencional del cuerpo.</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Imagina posibilidades de cambio y mejora, desde la perspectiva de género, en el entorno familiar y escolar, y las representa usando distintos formatos visuales, sonoros y corporales en una producción artística.</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Interviene colectivamente el entorno escolar mediante cantos, producciones escritas, movimientos, bailes, objetos y figuras, partiendo de la toma de acuerdos, para identificar y plantear propuestas de solución a un problema.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200" kern="100">
                          <a:effectLst/>
                          <a:latin typeface="Tahoma" panose="020B0604030504040204" pitchFamily="34" charset="0"/>
                          <a:ea typeface="Calibri" panose="020F0502020204030204" pitchFamily="34" charset="0"/>
                          <a:cs typeface="Times New Roman" panose="02020603050405020304" pitchFamily="18" charset="0"/>
                        </a:rPr>
                        <a:t>Apreciación de canciones, rondas infantiles, arrullos y cuentos.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los elementos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paratextuales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de los libros (como portada, contraportada, título, ilustraciones, formato) que contienen los cuentos que escuchará y/o leerá, y anticipa su contenido.</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Escucha y/o lee cuentos de libros explorados, y, al finalizar, verifica las anticipaciones realizadas.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palabras cuya escritura conoce como pistas para la lectura de títulos y nombres de personajes y lugares donde se desarrollan las historias.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Identifica las historias y personajes principales de los cuentos escuchados y/o leídos, y representa algunos por medio de títeres, esculturas, dibujos u objetos cotidianos.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419874801"/>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2032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215901" y="820816"/>
          <a:ext cx="6438900" cy="7422834"/>
        </p:xfrm>
        <a:graphic>
          <a:graphicData uri="http://schemas.openxmlformats.org/drawingml/2006/table">
            <a:tbl>
              <a:tblPr firstRow="1" bandRow="1">
                <a:tableStyleId>{5940675A-B579-460E-94D1-54222C63F5DA}</a:tableStyleId>
              </a:tblPr>
              <a:tblGrid>
                <a:gridCol w="2057399">
                  <a:extLst>
                    <a:ext uri="{9D8B030D-6E8A-4147-A177-3AD203B41FA5}">
                      <a16:colId xmlns:a16="http://schemas.microsoft.com/office/drawing/2014/main" val="1936899132"/>
                    </a:ext>
                  </a:extLst>
                </a:gridCol>
                <a:gridCol w="438150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Experimentación con elementos sonoros en composiciones literarias.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rimas, onomatopeyas, calambures y otros elementos sonoros en diferentes composiciones literarias.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Participa lúdicamente en el disfrute y creación de juegos de palabras con cualidades sonoras, en las que se empleen recursos lingüísticos, como la rima, la onomatopeya y el calambur.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r>
                        <a:rPr lang="es-MX" sz="1100" dirty="0">
                          <a:effectLst/>
                          <a:latin typeface="Tahoma" panose="020B0604030504040204" pitchFamily="34" charset="0"/>
                          <a:ea typeface="Tahoma" panose="020B0604030504040204" pitchFamily="34" charset="0"/>
                          <a:cs typeface="Tahoma" panose="020B0604030504040204" pitchFamily="34" charset="0"/>
                        </a:rPr>
                        <a:t>Crea una secuencia sonora en la que explore variaciones de intensidad, duración, tono y timbre, para representar las sensaciones, emociones, sentimientos e ideas que le provocan las composiciones literarias.</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Interacción con manifestaciones culturales y artísticas.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manifestaciones culturales y artísticas y las relaciona con experiencias e ideas propias, para reconocerse como miembro de una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Interactúa con manifestaciones culturales y artísticas de su comunidad, para identificar rasgos de su identidad colectiva.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r>
                        <a:rPr lang="es-MX" sz="1100" dirty="0">
                          <a:effectLst/>
                          <a:latin typeface="Tahoma" panose="020B0604030504040204" pitchFamily="34" charset="0"/>
                          <a:ea typeface="Tahoma" panose="020B0604030504040204" pitchFamily="34" charset="0"/>
                          <a:cs typeface="Tahoma" panose="020B0604030504040204" pitchFamily="34" charset="0"/>
                        </a:rPr>
                        <a:t>Analiza elementos de los lenguajes presentes en manifestaciones culturales y artísticas de su comunidad, y les da un uso estético al representar rasgos de sus identidades personal y colectiva.</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Recreación de historias mediante el uso artístico de las palabras, del cuerpo, del espacio y del tiempo.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Lee algunas historietas de contenido sencillo y comenta sus impresiones.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recursos gráficos de los cómics (viñetas, globos, planos) e identifica la función de las onomatopeyas, al emplearlos en la elaboración de cómics que cuentan historias.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la función comunicativa de las onomatopeyas en la lectura y escritura de cómics que publica en el periódico mural o comunitario.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r>
                        <a:rPr lang="es-MX" sz="1100" dirty="0">
                          <a:effectLst/>
                          <a:latin typeface="Tahoma" panose="020B0604030504040204" pitchFamily="34" charset="0"/>
                          <a:ea typeface="Tahoma" panose="020B0604030504040204" pitchFamily="34" charset="0"/>
                          <a:cs typeface="Tahoma" panose="020B0604030504040204" pitchFamily="34" charset="0"/>
                        </a:rPr>
                        <a:t>Representa una historia inventada en colectivo, utilizando objetos cotidianos como personajes, a los cuales les crea voz y vestuario.</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Representación de distintas formas de ser y estar en el mundo a partir de la ficción.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Construye personajes combinando distintas características de las personas y seres vivos de su entorno.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Investiga sobre distintas formas de hablar, pensar, comer, moverse, vestirse y relacionarse de las personas de diferentes comunidades, para otorgarle características a un personaje creado por él.</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r>
                        <a:rPr lang="es-MX" sz="1100" dirty="0">
                          <a:effectLst/>
                          <a:latin typeface="Tahoma" panose="020B0604030504040204" pitchFamily="34" charset="0"/>
                          <a:ea typeface="Tahoma" panose="020B0604030504040204" pitchFamily="34" charset="0"/>
                          <a:cs typeface="Tahoma" panose="020B0604030504040204" pitchFamily="34" charset="0"/>
                        </a:rPr>
                        <a:t>Reconoce que el vestuario, el maquillaje y las máscaras, entre otros recursos, se usan en manifestaciones culturales y artísticas para enriquecer la caracterización de un personaje.</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50557302"/>
                  </a:ext>
                </a:extLst>
              </a:tr>
            </a:tbl>
          </a:graphicData>
        </a:graphic>
      </p:graphicFrame>
    </p:spTree>
    <p:extLst>
      <p:ext uri="{BB962C8B-B14F-4D97-AF65-F5344CB8AC3E}">
        <p14:creationId xmlns:p14="http://schemas.microsoft.com/office/powerpoint/2010/main" val="37811797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descr="Imagen que contiene Forma&#10;&#10;Descripción generada automáticamente">
            <a:extLst>
              <a:ext uri="{FF2B5EF4-FFF2-40B4-BE49-F238E27FC236}">
                <a16:creationId xmlns:a16="http://schemas.microsoft.com/office/drawing/2014/main" id="{E526FFA0-0004-429E-B8AB-47E8B1ABE2CF}"/>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
        <p:nvSpPr>
          <p:cNvPr id="5" name="CuadroTexto 4"/>
          <p:cNvSpPr txBox="1"/>
          <p:nvPr/>
        </p:nvSpPr>
        <p:spPr>
          <a:xfrm>
            <a:off x="813705" y="913909"/>
            <a:ext cx="4962255" cy="523220"/>
          </a:xfrm>
          <a:prstGeom prst="rect">
            <a:avLst/>
          </a:prstGeom>
          <a:noFill/>
        </p:spPr>
        <p:txBody>
          <a:bodyPr wrap="square" rtlCol="0">
            <a:spAutoFit/>
          </a:bodyPr>
          <a:lstStyle/>
          <a:p>
            <a:pPr algn="ctr"/>
            <a:r>
              <a:rPr lang="es-ES" sz="2800" b="1" dirty="0"/>
              <a:t>DIRECTORIO DEL COLECTIVO </a:t>
            </a:r>
            <a:endParaRPr lang="en-US" sz="2800" b="1" dirty="0"/>
          </a:p>
        </p:txBody>
      </p:sp>
      <p:graphicFrame>
        <p:nvGraphicFramePr>
          <p:cNvPr id="7" name="Tabla 6"/>
          <p:cNvGraphicFramePr>
            <a:graphicFrameLocks noGrp="1"/>
          </p:cNvGraphicFramePr>
          <p:nvPr>
            <p:extLst>
              <p:ext uri="{D42A27DB-BD31-4B8C-83A1-F6EECF244321}">
                <p14:modId xmlns:p14="http://schemas.microsoft.com/office/powerpoint/2010/main" val="3428527100"/>
              </p:ext>
            </p:extLst>
          </p:nvPr>
        </p:nvGraphicFramePr>
        <p:xfrm>
          <a:off x="250371" y="1639319"/>
          <a:ext cx="6324601" cy="7040880"/>
        </p:xfrm>
        <a:graphic>
          <a:graphicData uri="http://schemas.openxmlformats.org/drawingml/2006/table">
            <a:tbl>
              <a:tblPr firstRow="1" bandRow="1">
                <a:tableStyleId>{5940675A-B579-460E-94D1-54222C63F5DA}</a:tableStyleId>
              </a:tblPr>
              <a:tblGrid>
                <a:gridCol w="1941625">
                  <a:extLst>
                    <a:ext uri="{9D8B030D-6E8A-4147-A177-3AD203B41FA5}">
                      <a16:colId xmlns:a16="http://schemas.microsoft.com/office/drawing/2014/main" val="597308561"/>
                    </a:ext>
                  </a:extLst>
                </a:gridCol>
                <a:gridCol w="1591027">
                  <a:extLst>
                    <a:ext uri="{9D8B030D-6E8A-4147-A177-3AD203B41FA5}">
                      <a16:colId xmlns:a16="http://schemas.microsoft.com/office/drawing/2014/main" val="2288575358"/>
                    </a:ext>
                  </a:extLst>
                </a:gridCol>
                <a:gridCol w="1278834">
                  <a:extLst>
                    <a:ext uri="{9D8B030D-6E8A-4147-A177-3AD203B41FA5}">
                      <a16:colId xmlns:a16="http://schemas.microsoft.com/office/drawing/2014/main" val="978873325"/>
                    </a:ext>
                  </a:extLst>
                </a:gridCol>
                <a:gridCol w="1513115">
                  <a:extLst>
                    <a:ext uri="{9D8B030D-6E8A-4147-A177-3AD203B41FA5}">
                      <a16:colId xmlns:a16="http://schemas.microsoft.com/office/drawing/2014/main" val="1089358551"/>
                    </a:ext>
                  </a:extLst>
                </a:gridCol>
              </a:tblGrid>
              <a:tr h="323680">
                <a:tc>
                  <a:txBody>
                    <a:bodyPr/>
                    <a:lstStyle/>
                    <a:p>
                      <a:pPr algn="ctr"/>
                      <a:r>
                        <a:rPr lang="es-MX" sz="1600" b="1" dirty="0">
                          <a:solidFill>
                            <a:schemeClr val="tx1"/>
                          </a:solidFill>
                          <a:latin typeface="+mn-lt"/>
                          <a:ea typeface="GingerCookies" panose="02000603000000000000" pitchFamily="2" charset="0"/>
                        </a:rPr>
                        <a:t>NOMBRE</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DF2FF"/>
                    </a:solidFill>
                  </a:tcPr>
                </a:tc>
                <a:tc>
                  <a:txBody>
                    <a:bodyPr/>
                    <a:lstStyle/>
                    <a:p>
                      <a:pPr algn="ctr"/>
                      <a:r>
                        <a:rPr lang="es-MX" sz="1600" b="1" dirty="0">
                          <a:solidFill>
                            <a:schemeClr val="tx1"/>
                          </a:solidFill>
                          <a:latin typeface="+mn-lt"/>
                        </a:rPr>
                        <a:t>DIRECCIÓN</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a:txBody>
                    <a:bodyPr/>
                    <a:lstStyle/>
                    <a:p>
                      <a:pPr algn="ctr"/>
                      <a:r>
                        <a:rPr lang="es-MX" sz="1600" b="1" dirty="0">
                          <a:solidFill>
                            <a:schemeClr val="tx1"/>
                          </a:solidFill>
                          <a:latin typeface="+mn-lt"/>
                        </a:rPr>
                        <a:t>TELÉFONO</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a:txBody>
                    <a:bodyPr/>
                    <a:lstStyle/>
                    <a:p>
                      <a:pPr algn="ctr"/>
                      <a:r>
                        <a:rPr lang="es-MX" sz="1600" b="1" dirty="0">
                          <a:solidFill>
                            <a:schemeClr val="tx1"/>
                          </a:solidFill>
                          <a:latin typeface="+mn-lt"/>
                        </a:rPr>
                        <a:t>CORREO</a:t>
                      </a:r>
                    </a:p>
                  </a:txBody>
                  <a:tcPr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BD9E3"/>
                    </a:solidFill>
                  </a:tcPr>
                </a:tc>
                <a:extLst>
                  <a:ext uri="{0D108BD9-81ED-4DB2-BD59-A6C34878D82A}">
                    <a16:rowId xmlns:a16="http://schemas.microsoft.com/office/drawing/2014/main" val="88615681"/>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90066386"/>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97034923"/>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88419610"/>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73993081"/>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34663384"/>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48414906"/>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51086744"/>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516379912"/>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141837072"/>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321155402"/>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085070221"/>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42195909"/>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87723690"/>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7407580"/>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53649381"/>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196618420"/>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9510738"/>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54063777"/>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8719591"/>
                  </a:ext>
                </a:extLst>
              </a:tr>
              <a:tr h="323680">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6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97671266"/>
                  </a:ext>
                </a:extLst>
              </a:tr>
            </a:tbl>
          </a:graphicData>
        </a:graphic>
      </p:graphicFrame>
      <p:pic>
        <p:nvPicPr>
          <p:cNvPr id="4" name="Imagen 3" descr="Icono&#10;&#10;Descripción generada automáticamente">
            <a:extLst>
              <a:ext uri="{FF2B5EF4-FFF2-40B4-BE49-F238E27FC236}">
                <a16:creationId xmlns:a16="http://schemas.microsoft.com/office/drawing/2014/main" id="{3644732D-1F6D-A367-845B-2D413C6E30E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53054" y="759568"/>
            <a:ext cx="896093" cy="792000"/>
          </a:xfrm>
          <a:prstGeom prst="rect">
            <a:avLst/>
          </a:prstGeom>
        </p:spPr>
      </p:pic>
    </p:spTree>
    <p:extLst>
      <p:ext uri="{BB962C8B-B14F-4D97-AF65-F5344CB8AC3E}">
        <p14:creationId xmlns:p14="http://schemas.microsoft.com/office/powerpoint/2010/main" val="5381677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140066"/>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Cuerpo humano: estructura externa, acciones para su cuidado y sus cambios como parte del crecimiento.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y describe los órganos de los sentidos y su función; explica y representa acciones que los ponen en riesgo, así como aquellas que previenen accidentes y que favorecen su cuidado.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80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los órganos sexuales externos como una característica natural de las personas, utiliza los nombres correctos para referirse a ellos (vulva, pene y testículos), y reconoce la importancia de practicar hábitos de higiene.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r>
                        <a:rPr lang="es-MX" sz="1100" dirty="0">
                          <a:effectLst/>
                          <a:latin typeface="Tahoma" panose="020B0604030504040204" pitchFamily="34" charset="0"/>
                          <a:ea typeface="Tahoma" panose="020B0604030504040204" pitchFamily="34" charset="0"/>
                          <a:cs typeface="Tahoma" panose="020B0604030504040204" pitchFamily="34" charset="0"/>
                        </a:rPr>
                        <a:t>Reconoce que los órganos sexuales son partes privadas que no deben ser tocadas por otras personas, para propiciar el autoconocimiento, el autocuidado y el respeto.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Beneficios del consumo de alimentos saludables, de agua simple potable, y de la práctica de actividad física.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representa el tipo y la cantidad de alimentos que consume en comparación con el consumo de los adultos y con la actividad física que realizan.</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importancia de una alimentación saludable, que responda a las necesidades y características de la edad y la actividad física de cada persona.</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clasifica los alimentos y bebidas, que consume en la escuela y en su casa, en naturales, procesados y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ultraprocesados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e infiere sus implicaciones en la salud.</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Describe los alimentos y bebidas saludables que se producen localmente (frutas, verduras, carnes, lácteos, fermentados, entre otros) y se consumen en ciertos momentos del año, de acuerdo con su contexto y las prácticas socioculturales.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Características del entorno natural y sociocultural.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y describe las características naturales de diferentes lugares de México como desiertos, selvas, arrecifes de coral, manglares, entre otros; a partir de identificar cómo son, si hace frío o calor, la frecuencia con que llueve, cómo son las plantas y los animales que viven en los lugares, o de qué se alimentan.</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con apoyo de lupas y lentes de aumento, plantas y animales para comparar y representar sus características: forma y número de patas, lugar donde habitan, cómo se desplazan, qué comen o qué necesitan para vivir, textura y forma de las hojas, tallos, si son árboles, arbustos o yerbas; describe algunas interacciones de plantas y animales con otros componentes naturales (agua, suelo, aire, Sol).</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Reconoce y describe cómo las personas aprovechan los componentes naturales para satisfacer sus necesidades de vestido, alimentación y vivienda.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034899396"/>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48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74816"/>
          <a:ext cx="6180881" cy="693959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Impacto de las actividades humanas en el entorno natural, así como acciones y prácticas socioculturales para su 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representa el efecto que tienen las actividades humanas en plantas, animales, agua, suelo y aire; reflexiona en torno a la manera en cómo se aprovechan y toma decisiones que tengan un menor impacto en el entorno natural y la salud.</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Identifica, describe y participa en acciones y prácticas socioculturales para disminuir el impacto en plantas, animales, agua, suelo y aire y cuidar el entorno natural.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Objetos del entorno: características, propiedades, estados físicos y usos en la vida cotidiana.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Experimenta y compara la temperatura de diversos objetos con el uso de sus sentidos y del termómetro para proponer una escala en la que ubique los objetos de los más fríos a los más calientes; reconoce que este instrumento permite realizar mediciones de temperatura más precisas.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Identifica los materiales con que están hechos algunos objetos que hay en casa y que le protegen de las quemaduras o que permiten manipular objetos calientes; reconoce la importancia de prevenir quemaduras y propone acciones para evitarlas.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Identifica los estados físicos del agua a partir de experimentar con la variación de la temperatura y establecer relaciones causa-efecto; reconoce las características de sólidos y líquidos, (si tienen o no una forma definida) y extrapola dichas características a otros materiales.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de la aplicación de fuerzas: movimiento y deformación.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Experimenta con objetos de diversos materiales para identificar cómo se deforman al empujarlos, jalarlos, ejercer una presión sobre ellos o hacerlos chocar.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Reconoce la deformación de objetos como resultado de la aplicación de una fuerza y su relación con las propiedades de los materiales con los que están hechos.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103093489"/>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617616"/>
          <a:ext cx="6208290" cy="8335075"/>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Características del sonido y la luz.</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su entorno para distinguir y registrar fuentes naturales y artificiales de luz y su aprovechamiento en actividades cotidianas; indaga beneficios y riesgos de su uso, propone y difunde medidas para el cuidado de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y describe características perceptibles de la luz, a partir de la interacción con diferentes fuentes luminosas y materiales (vidrio, madera, metal, papel o, plástico) con los que están elaborados objetos transparentes, opacos o brillantes.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con fuentes de luz y objetos de diferentes materiales para generar sombras e identificar las condiciones necesarias para su 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Cambios y regularidades de fenómenos naturales y actividades de las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con personas de la comunidad u otros medios de información algunos fenómenos naturales que ocurren durante los meses y el año, y registra sus hallazgos, para establecer regularidades.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los cambios en la forma de la Luna a lo largo de un mes, los registra con dibujos teniendo como guía una hoja del calendario que corresponda al mes en que realiza la observación, sin pretender que reconozca los nombres de las fases lunares.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Estudio de los números.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oralmente la sucesión numérica hasta 1000, en español y hasta donde sea posible en su lengua materna, de manera ascendente y descendente a partir de un número dado.</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través de situaciones cotidianas cuenta, ordena, representa de diferentes formas, interpreta, lee y escribe la cantidad de elementos de colecciones con menos de 1000 elementos; identifica regularidades en los números que representan unidades, decenas y centenas.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Utiliza los símbolos “&lt;”, “&gt;” o “=” para comparar u ordenar dos números.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marL="0" marR="0" lvl="0" indent="0" algn="l" defTabSz="685800" rtl="0" eaLnBrk="1" fontAlgn="auto" latinLnBrk="0" hangingPunct="1">
                        <a:lnSpc>
                          <a:spcPct val="107000"/>
                        </a:lnSpc>
                        <a:spcBef>
                          <a:spcPts val="0"/>
                        </a:spcBef>
                        <a:spcAft>
                          <a:spcPts val="0"/>
                        </a:spcAft>
                        <a:buClrTx/>
                        <a:buSzTx/>
                        <a:buFontTx/>
                        <a:buNone/>
                        <a:tabLst/>
                        <a:defRPr/>
                      </a:pPr>
                      <a:r>
                        <a:rPr kumimoji="0" lang="es-MX" sz="1100" b="0" i="0" u="none" strike="noStrike" kern="100" cap="none" spc="0" normalizeH="0" baseline="0" noProof="0" dirty="0">
                          <a:ln>
                            <a:noFill/>
                          </a:ln>
                          <a:solidFill>
                            <a:prstClr val="black"/>
                          </a:solidFill>
                          <a:effectLst/>
                          <a:uLnTx/>
                          <a:uFillTx/>
                          <a:latin typeface="Tahoma" panose="020B0604030504040204" pitchFamily="34" charset="0"/>
                          <a:ea typeface="Calibri" panose="020F0502020204030204" pitchFamily="34" charset="0"/>
                          <a:cs typeface="Times New Roman" panose="02020603050405020304" pitchFamily="18" charset="0"/>
                        </a:rPr>
                        <a:t>Construcción de la noción de suma y resta, y su relación como operaciones inversas.</a:t>
                      </a:r>
                      <a:endParaRPr kumimoji="0" lang="en-US" sz="1100" b="0" i="0" u="none" strike="noStrike" kern="1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con diferentes expresiones aditivas (suma y resta) cantidades menores a 1000.</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problemas que implican avanzar (suma) y retroceder (resta) en la recta numérica.</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sumas utilizando agrupamientos y el algoritmo convencional con números de hasta dos cifras.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Utiliza, explica y comprueba sus estrategias para calcular mentalmente sumas o restas con números naturales de hasta dos cifras.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979284096"/>
                  </a:ext>
                </a:extLst>
              </a:tr>
            </a:tbl>
          </a:graphicData>
        </a:graphic>
      </p:graphicFrame>
    </p:spTree>
    <p:extLst>
      <p:ext uri="{BB962C8B-B14F-4D97-AF65-F5344CB8AC3E}">
        <p14:creationId xmlns:p14="http://schemas.microsoft.com/office/powerpoint/2010/main" val="393513491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8" y="2594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8" y="922416"/>
          <a:ext cx="6180881" cy="7738493"/>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dirty="0">
                          <a:effectLst/>
                          <a:latin typeface="Tahoma" panose="020B0604030504040204" pitchFamily="34" charset="0"/>
                          <a:ea typeface="Calibri" panose="020F0502020204030204" pitchFamily="34" charset="0"/>
                        </a:rPr>
                        <a:t>Construcción de la noción de multiplicación y división, y su relación como operaciones inversas.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problemas vinculados a su contexto que requieren multiplicar con apoyo de material concreto, sumas iteradas o arreglos rectangulares, que involucran números menores o iguales a 10; reconoce a la multiplicación como la operación que resuelve problemas en los que siempre se suma la misma cantidad y utiliza el signo “X” (por) para representarla.</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y explica diferencias entre problemas que se resuelven con sumas de sumandos diferentes y problemas que se resuelven con sumas de sumandos iguales.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y explica diversas estrategias para calcular mentalmente multiplicaciones de números naturales menores que 10.</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Resuelve, mediante diversos procedimientos, problemas que implican repartos con divisores menores que 10 y dividendo de dos cifras.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Cuerpos geométricos y sus características.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dirty="0">
                          <a:effectLst/>
                          <a:latin typeface="Tahoma" panose="020B0604030504040204" pitchFamily="34" charset="0"/>
                          <a:ea typeface="Calibri" panose="020F0502020204030204" pitchFamily="34" charset="0"/>
                        </a:rPr>
                        <a:t>Clasifica objetos de su entorno o cuerpos geométricos de acuerdo con distintos criterios (caras planas o curvas, caras iguales); los construye usando cajas, bloques o cubos.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Figuras geométricas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composiciones geométricas cada vez más complejas, por el tipo de figuras o por el número de “piezas”, con el uso del tangram y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geoplano</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Clasifica y describe polígonos por el número de lados en triángulos, cuadriláteros, pentágonos, hexágonos y octógonos, utilizando paulatinamente un lenguaje formal para referirse a sus propiedades (número de vértices y lados); los construye sobre retículas de cuadrados o puntos.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Medición de longitud, masa y capacidad.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Estima, mide, compara, ordena y registra longitudes, usando unidades arbitrarias (objetos o instrumentos de medida) de su comunidad y las representa en rectas numéricas.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Compara capacidades y masas, usando unidades de medida de la comunidad, o unidades arbitrarias; representa los resultados con dibujos y numerales.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Medición del tiempo.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dirty="0">
                          <a:effectLst/>
                          <a:latin typeface="Tahoma" panose="020B0604030504040204" pitchFamily="34" charset="0"/>
                          <a:ea typeface="Calibri" panose="020F0502020204030204" pitchFamily="34" charset="0"/>
                        </a:rPr>
                        <a:t>Describe y registra cronológicamente en tablas, pictogramas o calendarios, hechos y fenómenos naturales y sociales en periodos (día, semana, mes y año), utilizando los términos de su comunidad (actividad recurrente durante todo el ciclo escolar); reconoce que el año está integrado por doce meses que ocurren cíclicamente.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579643809"/>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Organización e interpretación de datos.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dirty="0">
                          <a:effectLst/>
                          <a:latin typeface="Tahoma" panose="020B0604030504040204" pitchFamily="34" charset="0"/>
                          <a:ea typeface="Calibri" panose="020F0502020204030204" pitchFamily="34" charset="0"/>
                        </a:rPr>
                        <a:t>Recolecta, organiza, representa e interpreta datos en tablas o pictogramas para responder preguntas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618309394"/>
                  </a:ext>
                </a:extLst>
              </a:tr>
            </a:tbl>
          </a:graphicData>
        </a:graphic>
      </p:graphicFrame>
    </p:spTree>
    <p:extLst>
      <p:ext uri="{BB962C8B-B14F-4D97-AF65-F5344CB8AC3E}">
        <p14:creationId xmlns:p14="http://schemas.microsoft.com/office/powerpoint/2010/main" val="2656271027"/>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102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33516"/>
          <a:ext cx="6208290" cy="7687120"/>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Diversos contextos sociales, naturales y territoriales: cambios y continuidades.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tanto de forma individual como colectiva, es parte de un contexto social, natural y territorial que se distingue de otros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algunos cambios y continuidades de su entorno, y se ubica espacialmente a través de croquis y mapas.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Respeto, cuidado y empatía hacia la naturaleza, como parte de un todo interdependiente.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 reconoce a sí mismo o a sí misma como parte del lugar donde vive y en relación con otros seres vivos (animales, plantas, hongos y microorganismos) y componentes de la naturaleza (cuerpos de agua, suelos, aire, desiertos, bosques, arrecifes e islas, entre otros); y dialoga acerca de los sentimientos que le provoca esa relación.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las responsabilidades hacia la naturaleza y muestra respeto, cuidado y empatía hacia sus componentes, proponiendo acciones a favor de la naturaleza, en general, y de los seres vivos, en particular en la medida de sus posibilidades.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Impacto de las actividades humanas en la naturaleza y sustentabilidad: actividades humanas que afectan a la naturaleza, y la necesidad de establecer compromisos que contribuyan a la preservación, prevención y disminución del impacto socio ambiental.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Relaciona las actividades humanas con la naturaleza, al identificar aquellas que pueden tener un efecto negativo, planteando la posibilidad de realizar cambios en las actividades y acciones individuales, familiares y comunitarias, para promover el cuidado responsable, la regeneración y la preservación de los seres vivos, el agua, el aire y el suelo en su entorno inmediato y lejano.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Cambios en la naturaleza del lugar donde vive, y su relación con las actividades humanas cotidianas que tienen orden cronológico, asociadas a ciclos agrícolas y festividades, así como su vínculo con la noción de tiempo y espacio histórico (“antes, durante y después”).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cambios en la naturaleza del lugar donde vive, y comprende su relación con las actividades humanas cotidianas, usando nociones como “antes, ahora y después” y en orden cronológico (semanas, meses, años, décadas, estaciones asociadas a ciclos agrícolas y festividades), reconociendo que existen diferentes formas de nombrarlas y entenderlas de acuerdo con el contexto.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aquellas actividades de los seres humanos que pueden tener un efecto negativo en la naturaleza, planteando la posibilidad de realizar cambios en las actividades individuales, familiares y comunitarias, para promover el cuidado responsable, la preservación de los seres vivos, el agua, el aire y el suelo en su entorno inmediato y lejano.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4190310394"/>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19216"/>
          <a:ext cx="6208290" cy="7657848"/>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Los seres humanos son diversos y valiosos, y tienen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Valora la importancia de pertenecer a una familia, grupo escolar, comunidad y/o pueblo donde niñas y niños sientan cuidado y protección; las manifestaciones socioculturales que considera propias y relevantes de su pueblo y comunidad, así como la relevancia de ejercer sus derechos humanos con un sentido de corresponsabilidad y reciprocidad.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Atención a las necesidades básicas, como parte del ejercicio de los derechos humanos.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Vincula la atención de sus necesidades con el ejercicio de sus derechos humanos, y conoce la responsabilidad de las instituciones e instancias encargadas de protegerlos, así como el derecho de todas las personas a ejercerlos sin distingos de género, edad, pueblo y comunidad, lengua, nacionalidad, religión, discapacidad u otro.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Situaciones de violencia, injusticia o discriminación, que afectan a integrantes de nuestras familias, la escuela o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Dialoga sobre los efectos de la violencia, injusticia y la discriminación hacia personas y grupos por características como edad, identidad de género, orientación sexual, origen cultural o étnico, el idioma que hablan, su origen nacional, características físicas, discapacidad, religión, condición social, económica o migratoria, entre otras.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Propone acciones y establece compromisos para favorecer el respeto a los derechos de todas las personas y los comparte con su familia y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Respeto a la dignidad e integridad: límites corporales y situaciones de riesgo para prevenir y denunciar situaciones de acoso, abuso y violencia de carácter sexual en la casa, la escuela, la comunidad y con el uso de internet y redes sociales.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y expresa su rechazo frente a comportamientos violentos y conductas de acoso o abuso sexual, que amenazan su integridad física y emocional de manera directa o con el uso de internet y redes sociales, y solicita apoyo y protección de integrantes de la familia, la escuela o la comunidad para su acompañamiento y, en caso de ser necesario, su denuncia.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Responsabilidad compartida en el cuidado de sí y el de nuestro entorno con la familia, la escuela, la comunidad, el uso de internet y redes sociales, para generar espacios de bienestar e inclusión, equidad e igualdad.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la importancia de la responsabilidad compartida de los padres, autoridades y los pares, en la escuela y en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Aporta elementos para el cuidado de sí, articulado a la creación de espacios de bienestar e inclusión, equidad e igualdad y un uso responsable de internet y redes sociales.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988477074"/>
                  </a:ext>
                </a:extLst>
              </a:tr>
            </a:tbl>
          </a:graphicData>
        </a:graphic>
      </p:graphicFrame>
    </p:spTree>
    <p:extLst>
      <p:ext uri="{BB962C8B-B14F-4D97-AF65-F5344CB8AC3E}">
        <p14:creationId xmlns:p14="http://schemas.microsoft.com/office/powerpoint/2010/main" val="180407751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8146288"/>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Historia personal y familiar, diversidad de familias y el derecho a pertenecer a una.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Valora la diversidad de familias y promueve el respeto entre las y los integrantes de estas, para el cuidado de sí, de su familia y de las familias de su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el derecho de pertenecer a una familia que le cuide, proteja y brinde afecto para su bienestar físico, emocional y afectivo.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 la paz mediante el diálogo: situaciones de conflicto o discrepancia como parte de la interacción de los seres humanos en la casa, el aula,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situaciones de conflicto o discrepancia en su casa, el aula, la escuela y la comunidad; habla de ellas, distingue a las personas participantes y afectadas, así como el motivo del conflicto o discrepancia.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y propone formas de solución a través del diálogo y la negociación en la que se beneficien las partes; reflexiona acerca de que al rechazar formas violentas para abordar los conflictos se construye la paz.</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Democracia como forma de vida: construcción participativa de normas, reglas y acuerdos para alcanzar metas colectivas y contribuir a una convivencia pacífica en nuestra casa, el aula, la escuela y la comunidad, así como las consecuencias de no respetar acuerdos, reglas y normas escolares y comunitarias.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Participa en la revisión y construcción de acuerdos, reglas y normas que sirven para atender necesidades compartidas, alcanzar metas comunes, resolver conflictos y promover la convivencia pacífica en el aula,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Comprende las consecuencias personales y colectivas de no respetar acuerdos, reglas y normas escolares y comunitarias.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Funciones y responsabilidades de las autoridades, de la familia, la escuela y la comunidad para la organización de la convivencia, la resolución de conflictos y el cumplimiento de acuerdos y normas de manera participativa y pacífica.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Analiza las responsabilidades de las autoridades de su escuela y comunidad, los asuntos que atienden, las acciones que realizan, cómo conocen las necesidades comunitarias, cómo toman decisiones, cómo intervienen ante los conflictos, y cuál es su papel en la construcción y el cumplimiento de acuerdos y normas; y establece compromisos para colaborar con las autoridades en favor de la convivencia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Situaciones de la vida diaria en las que niñas y niños pueden o no tomar decisiones, y en las que se requiere ayuda, valorando los límites y riesgos del entorno.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Valora su capacidad para tomar decisiones, distinguiendo las situaciones en las que puede tomar decisiones de aquellas en las que requiere ayuda, considerando los límites y riesgos del entorno.</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Comprende que las decisiones conllevan responsabilidades y compromisos consigo mismo o misma, con la comunidad y la sociedad.</a:t>
                      </a:r>
                    </a:p>
                  </a:txBody>
                  <a:tcPr marL="68580" marR="68580" marT="0" marB="0">
                    <a:solidFill>
                      <a:schemeClr val="bg1"/>
                    </a:solidFill>
                  </a:tcPr>
                </a:tc>
                <a:extLst>
                  <a:ext uri="{0D108BD9-81ED-4DB2-BD59-A6C34878D82A}">
                    <a16:rowId xmlns:a16="http://schemas.microsoft.com/office/drawing/2014/main" val="427845715"/>
                  </a:ext>
                </a:extLst>
              </a:tr>
            </a:tbl>
          </a:graphicData>
        </a:graphic>
      </p:graphicFrame>
    </p:spTree>
    <p:extLst>
      <p:ext uri="{BB962C8B-B14F-4D97-AF65-F5344CB8AC3E}">
        <p14:creationId xmlns:p14="http://schemas.microsoft.com/office/powerpoint/2010/main" val="202589044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475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100216"/>
          <a:ext cx="6208290" cy="641832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El derecho a la igualdad de género y vida sin violencia: estereotipos de género que pueden inducir a formas de violencia, desigualdad y discriminación.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estereotipos de género que pueden inducir formas de violencia, desigualdad y discriminación y argumenta por qué niñas y niños tienen el derecho de participar con igualdad en actividades educativas, deportivas, artísticas y lúdicas.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Dialoga sobre estereotipos de niñas y niños asociados al género que pueden inducir a formas de violencia, desigualdad y discriminación.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Promueve y participa en actividades igualitarias en su casa, la escuela y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Manifestaciones culturales y símbolos que identifican a los diversos pueblos indígenas, afrodescendientes y migrantes y a México como nación.</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y valora símbolos nacionales que nos identifican como parte de México (el himno, el escudo y la bandera).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Representa por medio de dibujos, líneas del tiempo, croquis con el uso de referencias básicas espaciales y de símbolos propios, los cambios y permanencias en la vida cotidiana de la comunidad, comparando tres generaciones: abuelos, padres y actual.</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Historia de la vida cotidiana: cambios en el tiempo y el espacio ocurridos en la comunidad.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orales, escritas, fotográficas, testimoniales y digitales, los cambios y permanencias en la vida cotidiana en el tiempo y el espacio ocurridos en la comunidad, con relación a las comunicaciones y los transportes, el uso de la tecnología en los trabajos, los centros de reunión, centros educativos, zonas de cultivo, parques, entre otros, y los representa por medio de dibujos, líneas del tiempo, croquis y mapas.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Personas en situación de migración y sus derechos.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algunos problemas que enfrentan las personas que migran, qué sucede en el lugar que dejan y qué pasa en el lugar al que llegan.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experiencias propias o de otras personas de su comunidad que han migrado dentro del país o fuera de México, cuáles son los motivos que los impulsan a tomar la decisión de migrar. Dialogan acerca de los derechos de las personas en situación de migración.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2539351396"/>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8828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15569" y="680086"/>
          <a:ext cx="6342380" cy="7971157"/>
        </p:xfrm>
        <a:graphic>
          <a:graphicData uri="http://schemas.openxmlformats.org/drawingml/2006/table">
            <a:tbl>
              <a:tblPr firstRow="1" bandRow="1">
                <a:tableStyleId>{5940675A-B579-460E-94D1-54222C63F5DA}</a:tableStyleId>
              </a:tblPr>
              <a:tblGrid>
                <a:gridCol w="2346215">
                  <a:extLst>
                    <a:ext uri="{9D8B030D-6E8A-4147-A177-3AD203B41FA5}">
                      <a16:colId xmlns:a16="http://schemas.microsoft.com/office/drawing/2014/main" val="1936899132"/>
                    </a:ext>
                  </a:extLst>
                </a:gridCol>
                <a:gridCol w="3996165">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comunidad como el espacio en el que se vive y se encuentra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las ventajas que conlleva: la seguridad, el intercambio, el sentido de pertenencia, la afectividad, el ser parte de una comunidad, barrio, unidad habitacional u otros espacios y grupos sociales.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diferentes problemáticas sociales y ambientales de su comunidad, y reflexiona sobre algunas acciones para solucionarlas.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Actitudes y prácticas que prevalecen entre los hombres y las mujeres en las familias,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las situaciones acerca de la participación de hombres y mujeres, en las actividades familiares, incluyendo el sostenimiento económico.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la aportación de mujeres y hombres, en las actividades de la escuela y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de la pandemia de COVID-19 en las familias,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Expresa, mediante diferentes recursos, sus experiencias sobre los cambios en la vida y las actividades durante la pandemia en las familias, la escuela y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en torno a sus experiencias en cuanto al aprendizaje en línea, cambios en las relaciones con sus pares y nuevas formas de comunicación a través de las tecnologías digitales.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Historia personal y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Escribe acerca de sucesos de su historia personal y familiar y los apoya con dibujos, fotografías o imágenes, ordenados cronológicamente.</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pertenencia a la familia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Entrevista a familiares o integrantes de su comunidad acerca de los aspectos que se comparten entre todas y todos.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Redacta breves textos acerca de lo que les es común a los miembros de la familia y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Responde sobre ¿quiénes somos?, ¿de dónde somos? y ¿qué tenemos en común?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sus posibilidades y las de otras personas para mostrar empatía acerca de las situaciones y condiciones que inciden en el desarrollo personal y colectivo.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Explora necesidades e intereses al expresar lo que significan individual y colectivamente para definir metas a lograr, que contribuyan a su atención.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logros al participar en diferentes situaciones familiares y escolares para replantear su actuación en favor de una mayor confianza, seguridad y bienestar.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308360348"/>
                  </a:ext>
                </a:extLst>
              </a:tr>
            </a:tbl>
          </a:graphicData>
        </a:graphic>
      </p:graphicFrame>
    </p:spTree>
    <p:extLst>
      <p:ext uri="{BB962C8B-B14F-4D97-AF65-F5344CB8AC3E}">
        <p14:creationId xmlns:p14="http://schemas.microsoft.com/office/powerpoint/2010/main" val="327834816"/>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809932"/>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Diferencia manifestaciones y prácticas presentes en distintos ámbitos (escolar, laboral, social, cultural u otros), para reconocer aquellas que inciden en la construcción de la identidad de género.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776037043"/>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Capacidades y habilidades motrices.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Combina diversos patrones básicos de movimiento para actuar con base en las características de cada juego o situación.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Posibilidades cognitivas, expresivas, motrices, creativas y de relación.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acciones que implican comunicación y expresión por medio del cuerpo, para asignar un carácter personal a sus movimientos y mejorar la interacción.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propuestas lúdicas o expresivas que fomentan su disfrute y práctica cotidiana para favorecer una vida activa y saludable.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divergente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soluciones ante retos y conflictos que se presentan en juegos y actividades, para promover la participación, el respeto y la colaboración.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las normas básicas de convivencia en el juego y las actividades cotidianas, con el propósito de asumir actitudes que fortalezcan la interacción.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Acciones individuales que repercuten en la conservación y mejora de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situaciones y comportamientos que ponen en riesgo la salud, para promover acciones orientadas a los cuidados personales.</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alimentos naturales y frescos, procesados y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ultraprocesados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que se consumen en su familia y la escuela, para valorar aquellos que contribuyen a mantener la salud.</a:t>
                      </a:r>
                      <a:endParaRPr lang="en-US" sz="105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Socializa alternativas de solución ante riesgo de accidentes, dependencias y formas de violencia, para valorar aquellas que puede llevar a cabo en su familia y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comunidad y satisfacción de necesidades humanas.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ideas, conocimientos, prácticas culturales y formas de organización, para explicar el significado que tienen en su familia y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las necesidades de su comunidad y las formas de satisfacerlas a partir del uso del cuerpo o los objetos y la organización de las personas para explorar otras alternativas de atenderlas.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Situaciones de riesgo social en las familias, escuela y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prácticas de autocuidado, de no violencia y convivencia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personas e instituciones que pueden ayudar en situaciones de riesgo.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bl>
          </a:graphicData>
        </a:graphic>
      </p:graphicFrame>
    </p:spTree>
    <p:extLst>
      <p:ext uri="{BB962C8B-B14F-4D97-AF65-F5344CB8AC3E}">
        <p14:creationId xmlns:p14="http://schemas.microsoft.com/office/powerpoint/2010/main" val="28135035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484022602"/>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3110443359"/>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2041746053"/>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6BE9D74B-9316-1598-B9D8-40FC9F10FFA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061247804"/>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1697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29096"/>
          <a:ext cx="6208290" cy="3548127"/>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Prácticas de prevención y respuesta ante desastres ambientales.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y redacta acuerdos y normas, para actuar adecuadamente ante situaciones de desastres ambientales en su contexto.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627368474"/>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Apoyos mutuos para favorecer los aprendizajes en el aula diversa.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Formula opciones de apoyo a sus pares, ante condiciones personales diferentes: lenguas, lenguajes, movilidad, entre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971340819"/>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Aproximación a las tecnologías de la información y la comunicación.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Utiliza las tecnologías de la información y la comunicación para investigar temas de su interés.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Comparte y organiza la información investigada con sus compañeras y compañeros.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Considera las reacciones emocionales para la toma de decisiones de forma asertiva ante situaciones de la vida diaria, con el fin de lograr bienestar individual y colectivo.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experiencias personales en las que las emociones le ayudaron en la resolución de situaciones cotidianas.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70869911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TERCER</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1211580" y="1767126"/>
            <a:ext cx="1501140" cy="1501140"/>
          </a:xfrm>
          <a:prstGeom prst="rect">
            <a:avLst/>
          </a:prstGeom>
        </p:spPr>
      </p:pic>
    </p:spTree>
    <p:extLst>
      <p:ext uri="{BB962C8B-B14F-4D97-AF65-F5344CB8AC3E}">
        <p14:creationId xmlns:p14="http://schemas.microsoft.com/office/powerpoint/2010/main" val="326246057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07886"/>
          <a:ext cx="6180881" cy="7876160"/>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Narración de sucesos del pasado y del presente.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comprende la función y las características principales de la narración.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usa las estructuras narrativas: lineal, circular,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in media res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 otras, de acuerdo con su propia cultura y gusto para narrar.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establece relaciones causa-efecto en una narración.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el punto y el punto y seguido para separar oraciones en un párrafo.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Descripción de personas, lugares, hechos y procesos.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a partir de la lectura de textos descriptivos, que hay formas detalladas para describir a las personas y los lugares, señalando características que van más allá de su apariencia.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uso de palabras y frases para describir personas, lugares y hechos: adjetivos, adverbios y frases adverbiales.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Planea, escribe, revisa y corrige textos en los que describe hechos en orden cronológico.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uso de la coma al enumerar cosas o elementos y la emplea.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mayúsculas al inicio de las oraciones y de los nombres propios.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Diálogo para la toma de acuerdos y el intercambio de puntos de vista.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usa pautas que norman los intercambios orales, como respetar el turno para hacer uso de la palabra, prestar atención, adecuar el volumen de voz, emplear fórmulas de cortesía, mantener el interés, plantear preguntas.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Escucha las ideas de otras y otros, y expresa las propias con respeto.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expresar sus ideas con claridad y acompañadas de las razones que las sustenta, son aspectos que ayudan a que otras personas las comprendan.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activamente en diálogos para tomar acuerdos, dando razones de sus preferencias o puntos de vista.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495449993"/>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23493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expositivos en los que se planteen: problema-solución, comparación-contraste, causa-consecuencia y enumeración.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Recurre a diversos soportes que contienen textos expositivos, para ampliar sus conocimientos sobre algún tema, así como a diccionarios para consultar definiciones.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textos expositivos que plantean un problema y la solución al mismo.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semejanzas y diferencias entre textos de comparación y de contraste.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antecedentes y consecuentes en el cuerpo de un texto expositivo, del tipo causa-consecuencia.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 apoya en la enumeración para identificar los principales elementos del tema que trata.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 planeación y escritura de algún texto expositivo, así como en su revisión y corrección, haciendo sugerencias de mejora. Reflexiona sobre palabras y frases que impliquen comparación: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algunos, otros, en cambio.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Búsqueda y manejo reflexivo de información.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Formula preguntas para realizar la búsqueda de información y las responde luego de localizar la información correspondiente. Emplea los signos de interrogación al elaborar preguntas.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variadas fuentes de consulta, entre ellas medios de comunicación y personas, recupera información pertinente, en función del propósito de búsqueda: resolver dudas, profundizar un tema, escribir un texto, preparar una exposición, generar contenido en las redes sociales,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orden alfabético en diccionarios e índices de otras obras de consulta y lo emplea para localizar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el sentido general de un texto informativo.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Comprensión y producción de textos discontinuos para organizar actividades y ordenar información.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características y funciones de los textos discontinuos, en particular de esquemas de partes de seres vivos y objetos, así como de la programación y/o calendarización de actividades.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 utilidad de los formatos para organizar actividades e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mayúsculas al comienzo de nombres propios y oraciones.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051959105"/>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279401" y="677108"/>
          <a:ext cx="6426200" cy="8234935"/>
        </p:xfrm>
        <a:graphic>
          <a:graphicData uri="http://schemas.openxmlformats.org/drawingml/2006/table">
            <a:tbl>
              <a:tblPr firstRow="1" bandRow="1">
                <a:tableStyleId>{5940675A-B579-460E-94D1-54222C63F5DA}</a:tableStyleId>
              </a:tblPr>
              <a:tblGrid>
                <a:gridCol w="1777999">
                  <a:extLst>
                    <a:ext uri="{9D8B030D-6E8A-4147-A177-3AD203B41FA5}">
                      <a16:colId xmlns:a16="http://schemas.microsoft.com/office/drawing/2014/main" val="1936899132"/>
                    </a:ext>
                  </a:extLst>
                </a:gridCol>
                <a:gridCol w="464820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resúmenes.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funciones y características del resumen, como un tipo de texto conciso, cuyo objetivo principal es exponer de forma clara, precisa y breve las ideas más importantes de la fuente consultada y no como uno producto de una tarea mecánica, alejada de la comprensión de las ideas expuestas.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Determina cuál considera que es la información más relevante del texto por resumir, en función de sus propósitos, y la registra con sus propias palabras.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diferencias entre paráfrasis y síntesis.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el punto y aparte para organizar un texto por párrafos.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Comprensión y producción de textos instructivos para realizar actividades escolares y participar en diversos juegos.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reflexiona sobre la función de los textos instructivos y sus características genéricas: organización de los datos; uso de numerales para ordenar cronológicamente los pasos de un procedimiento; brevedad y secuencia de la información; y precisión en las indicaciones.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utilidad de los recursos gráficos empleados en textos instructivos: diagramas de procesos, ilustraciones, cuadros y símbolos.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reflexiona respecto del vocabulario empleado en los instructivos: verbos en infinitivo o en imperativo para redactar instrucciones y términos secuenciales, como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primero, después, antes de, enseguida, finalmente.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signos de puntuación, como la coma, el punto y seguido, el punto y aparte, dos puntos.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Exposición sobre temas diversos.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características de la oralidad: recursos expresivos (estilo) y paralingüísticos o no lingüísticos, como movimiento corporal y gestos.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Expone sobre diversos temas considerando: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Como presentador o presentadora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-Planear su exposición, lo cual incluye la elaboración de materiales de apoyo.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-Realizar apuntes para usar como guía.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-Usar pronombres y nexos.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-Valorar el interés del auditorio.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Como audiencia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-Escuchar o atender lo que se comunica, siguiendo el hilo de lo que se dice.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-Tomar nota de lo que se quiere recordar.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240737839"/>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68416"/>
          <a:ext cx="6180881" cy="7876160"/>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Comunicación a distancia con personas y propósitos diversos.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y comenta cartas reales y/o literarias.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características y funciones de las cartas y otros textos epistolares enviados o recibidos por vía postal o electrónica.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Intercambia mensajes epistolares, por vía postal y/o electrónica, con otras personas a partir de propósitos determinados, como saludar, invitar, felicitar, dar recados, informar,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al comunicarse a distancia, sobre la necesidad de proteger sus datos personales y propone medidas para salvaguardar su integridad física y moral.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Análisis e intercambio de comentarios sobre empaques de productos y anuncios publicitarios.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reflexiona sobre información que contienen los empaques y otros recursos publicitarios de productos diversos.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de manera particular la relevancia de leer advertencias en el etiquetado de los productos por consumir y/o adquirir.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mensajes, recursos gráficos y audiovisuales utilizados en diversos anuncios publicitarios.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y comenta mensajes publicitarios para identificar beneficios y perjuicios derivados del consumo de los productos publicitados.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las ventajas del consumo responsable y de la toma de decisiones con base en la información que se señala en los productos.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Indagación, reelaboración y difusión de notas informativas con opiniones sobre hechos que afectan a la escuela y/o a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Interactúa con medios de comunicación y comenta hechos noticiosos o noticias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qué, quién, cómo, cuándo, dónde y por qué en una nota informativa o reporte de noticia.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entre notas informativas sobre noticias y opiniones acerca de las mismas.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Discute y comparte noticias y opiniones sobre éstas a través de medios a su alcance, como periódico mural o boletín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4163261799"/>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916973" y="889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935116"/>
          <a:ext cx="6180881" cy="733799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Uso de textos formales para atender diversos asuntos personales o del bienestar común.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y reconoce características de documentos personales, como acta de nacimiento, credenciales, cartilla de vacunación y comprobantes de estudio.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funciones que tienen los documentos personales.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situaciones en las que los documentos personales son necesarios y/o útiles.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utilidad y el significado de las siglas de las instituciones que expiden los documentos, así como el valor de los sellos y firmas de autorización.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Entrevistas con personas de la comunidad para conocer diversos temas.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las características de la entrevista y sus propósitos.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lee y comenta entrevistas.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utilidad de elaborar cuestionarios para obtener la información que desea, y reconoce la diferencia entre plantear preguntas cerradas y abiertas.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Entrevista a personas de la comunidad, o externas, con conocimiento sobre el tema y con propósitos y preguntas definidos previamente.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Respeta turnos para hablar y escuchar, presta atención a la persona entrevistada, adecua tono y volumen de voz, plantea preguntas elaboradas con antelación.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Indagación sobre la diversidad lingüística en su comunidad y el resto del país.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nombres de lugares, objetos y otras palabras cotidianas que tienen raíces en lenguas indígenas.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en forma oral y escrita, expresiones lingüísticas identificadas.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expresiones variantes de su lengua materna en comunidades diferentes.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lenguas diferentes a la suya, que se hablan en su localidad y en otras regiones del país.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409401276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284411" cy="8404569"/>
        </p:xfrm>
        <a:graphic>
          <a:graphicData uri="http://schemas.openxmlformats.org/drawingml/2006/table">
            <a:tbl>
              <a:tblPr firstRow="1" bandRow="1">
                <a:tableStyleId>{5940675A-B579-460E-94D1-54222C63F5DA}</a:tableStyleId>
              </a:tblPr>
              <a:tblGrid>
                <a:gridCol w="1715269">
                  <a:extLst>
                    <a:ext uri="{9D8B030D-6E8A-4147-A177-3AD203B41FA5}">
                      <a16:colId xmlns:a16="http://schemas.microsoft.com/office/drawing/2014/main" val="1936899132"/>
                    </a:ext>
                  </a:extLst>
                </a:gridCol>
                <a:gridCol w="4569142">
                  <a:extLst>
                    <a:ext uri="{9D8B030D-6E8A-4147-A177-3AD203B41FA5}">
                      <a16:colId xmlns:a16="http://schemas.microsoft.com/office/drawing/2014/main" val="2116156369"/>
                    </a:ext>
                  </a:extLst>
                </a:gridCol>
              </a:tblGrid>
              <a:tr h="361087">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1746698">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Uso de croquis y mapas para describir trayectos o localizar lugares.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croquis e identifica sus características y función.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convenciones gráficas usadas en croquis.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usa palabras para dar indicaciones sobre lugares o trayectos, como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esquina, derecha, izquierda, al lado, paralelo.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croquis para representar trayectos.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trayectos a partir de la información contenida en croquis.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244871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y reflexión sobre el uso de elementos de los lenguajes artísticos, en manifestaciones culturales y artísticas de la comunidad y del resto del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Realiza recreaciones orales o escritas, acompañadas de una representación gráfica, como dibujos,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cómics</a:t>
                      </a:r>
                      <a:r>
                        <a:rPr lang="es-MX" sz="1100" kern="100">
                          <a:effectLst/>
                          <a:latin typeface="Tahoma" panose="020B0604030504040204" pitchFamily="34" charset="0"/>
                          <a:ea typeface="Calibri" panose="020F0502020204030204" pitchFamily="34" charset="0"/>
                          <a:cs typeface="Times New Roman" panose="02020603050405020304" pitchFamily="18" charset="0"/>
                        </a:rPr>
                        <a:t>, historietas, secuencias de dibujos que realizan movimientos (“folioscopio” 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flip books</a:t>
                      </a:r>
                      <a:r>
                        <a:rPr lang="es-MX" sz="1100" kern="100">
                          <a:effectLst/>
                          <a:latin typeface="Tahoma" panose="020B0604030504040204" pitchFamily="34" charset="0"/>
                          <a:ea typeface="Calibri" panose="020F0502020204030204" pitchFamily="34" charset="0"/>
                          <a:cs typeface="Times New Roman" panose="02020603050405020304" pitchFamily="18" charset="0"/>
                        </a:rPr>
                        <a:t>), a partir de la observación de videos o de la asistencia a lugares en donde se lleven a cabo manifestaciones culturales y artísticas.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Compara movimientos, sonidos, formas, colores, gestos y objetos de manifestaciones culturales y artísticas de su comunidad con los de otros lugares.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Expresa sus gustos e intereses hacia las manifestaciones culturales y artísticas, y realiza descripciones orales o escritas, para agruparlas de acuerdo con sus similitudes en un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collage</a:t>
                      </a:r>
                      <a:r>
                        <a:rPr lang="es-MX" sz="1100" kern="100">
                          <a:effectLst/>
                          <a:latin typeface="Tahoma" panose="020B0604030504040204" pitchFamily="34" charset="0"/>
                          <a:ea typeface="Calibri" panose="020F0502020204030204" pitchFamily="34" charset="0"/>
                          <a:cs typeface="Times New Roman" panose="02020603050405020304" pitchFamily="18" charset="0"/>
                        </a:rPr>
                        <a:t> de dibujos, fotografías o recortes.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677789">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Creación de propuestas con intención artística para mejorar la escuela y el resto de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aspectos por mejorar de la escuela o del resto de la comunidad a partir de gustos e intereses propios, para generar ideas sobre distintas posibilidades de transformación y las representa mediante descripciones, dibujos, bocetos o maquetas.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sobre las transformaciones que han tenido distintos espacios escolares y del resto de la comunidad a partir de cambios impulsados a través de los lenguajes artísticos, como murales, esculturas, teatro callejero, recitales o bailes al aire libre.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y emplea movimientos, sonidos, formas, colores, texturas, gestos, objetos y palabras, para representar situaciones del espacio escolar o de la localidad.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producciones con distintos lenguajes, oral, escrito, musical, visual, teatral, dancístico, en las que destaque aspectos valiosos de la escuela o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propuestas artísticas de manera colectiva, a partir del uso de formas, colores, texturas, sonidos, movimientos y gestos, que permitan generar una mejora para el bien común.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75659288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2413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949186"/>
          <a:ext cx="6180881" cy="751738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Lectura y creación de poemas, canciones y juegos de palabras para su disfrute.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y escucha poemas, canciones y juegos de palabras, de acuerdo con sus gustos e intereses, para propiciar su disfrute.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rima y la aliteración como elementos rítmicos de poemas, canciones y juegos de palabras.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y combina sonidos y palabras para jugar con su acomodo y entonación, y modifica las palabras o la letra de una canción, siguiendo el ritmo original.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el contenido de distintos poemas y canciones y lo relaciona con experiencias personales o colectivas, para otorgarles un sentido propio.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 inferencias de sentido y significado, a partir de la lectura y socialización de trabalenguas, chistes, adivinanzas, refranes y acertijos.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Experimentación con elementos visuales y sonoros en producciones colectivas artísticas.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Combina secuencias de sonidos rápidos, lentos, agudos, graves, fuertes, débiles, con pausas y acentos, producidos con objetos del entorno, el cuerpo y/o la voz, para transmitir una idea colectiva.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 una composición visual colectiva con objetos a su alcance para representar distintas ideas y formas mediante esculturas efímeras,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performances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o instalaciones.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un libro de artista o libro objeto, previa selección de textos, en el que experimenta con materiales diversos, como cartón, reciclados, telas,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origami</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 con el uso de diferentes elementos de los lenguajes artísticos, como puntos, líneas, texturas, formas, colores e imágenes y los comparte con sus pares.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Reflexión y uso de los lenguajes artísticos, para recrear experiencias estéticas que tienen lugar en la vida cotidiana.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elementos de los lenguajes artísticos para representar experiencias significativas de su vida cotidiana; por ejemplo, un paseo familiar, puesta de sol, comida deliciosa.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recrea mediante el uso de formas, colores, texturas y sonidos, sensaciones, emociones, sentimientos e ideas que surgen de distintas experiencias significativas que tienen lugar en la vida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63913233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07886"/>
          <a:ext cx="6180881" cy="8234935"/>
        </p:xfrm>
        <a:graphic>
          <a:graphicData uri="http://schemas.openxmlformats.org/drawingml/2006/table">
            <a:tbl>
              <a:tblPr firstRow="1" bandRow="1">
                <a:tableStyleId>{5940675A-B579-460E-94D1-54222C63F5DA}</a:tableStyleId>
              </a:tblPr>
              <a:tblGrid>
                <a:gridCol w="2004511">
                  <a:extLst>
                    <a:ext uri="{9D8B030D-6E8A-4147-A177-3AD203B41FA5}">
                      <a16:colId xmlns:a16="http://schemas.microsoft.com/office/drawing/2014/main" val="1936899132"/>
                    </a:ext>
                  </a:extLst>
                </a:gridCol>
                <a:gridCol w="417637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Representación de hechos y experiencias significativas mediante el empleo de recursos textuales, visuales, corporales y sonoros.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lúdicamente una experiencia significativa con el uso de movimientos, formas, gestos, sonidos, colores y objetos para construir nuevos significados.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Reelabora acciones cotidianas al jugar con movimientos rápidos o lentos, fuertes o débiles, con pausas o acentos, imaginando distintos espacios donde se llevan a cabo para descubrir nuevas maneras de realizarlas.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Contrasta lúdicamente el lenguaje figurado y el literal, por medio de preguntas retóricas, comparaciones y metáforas.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un hecho significativo mediante la estructura narrativa de su elección, estableciendo para cada parte una secuencia de movimientos, con acompañamiento musical, lo cual complementa con desplazamientos, pausas, acentos y velocidades corporales.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Identificación del uso de la fantasía y la realidad en diferentes manifestaciones culturales y artísticas.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la fantasía de la realidad en manifestaciones culturales y artísticas de su comunidad, y de otros lugares del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Aprecia el uso intencional de formas, colores, sonidos, texturas, movimientos, gestos u objetos, que expresan la realidad y la fantasía en manifestaciones culturales y artísticas.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Comenta impresiones y sensaciones, a partir de la identificación del uso intencional de formas, colores, sonidos, texturas, movimientos o gestos, en las manifestaciones culturales y artísticas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Lectura dramatizada y representación teatral.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características de los textos dramáticos, como diálogos, acotaciones, listado de personajes, espacio y temporalidad, al realizar una lectura comprensiva de los mismos.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Transforma objetos y recursos a su alcance de manera creativa, para utilizarlos en la representación de personajes, al realizar una lectura dramatizada.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Improvisa con el uso del cuerpo y la voz algunas situaciones significativas, identificadas en distintas narraciones.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juegos de roles en los que representa diferentes personajes, en espacios y tiempos definidos.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posibilidades expresivas del cuerpo, el espacio y el tiempo, en la construcción de historias narrativas.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9990439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7179214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2213148367"/>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280969310"/>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2939692646"/>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A461845D-8A42-22C9-2904-0059A5911D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433515505"/>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4699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1177786"/>
          <a:ext cx="6180881" cy="2872613"/>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cuentos para su disfrute.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Escucha y lee cuentos de distintos orígenes y autores.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relaciones causa-efecto entre las partes de los cuentos.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Desarrolla una historia con una secuencia causal de hechos derivados de un conflicto inicial que se soluciona al final.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Planea, escribe, revisa, corrige y comparte cuentos sobre temas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semejanzas y diferencias entre los cuentos y los eventos de la vida cotidiana, para darles un sentido y significado propios.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bl>
          </a:graphicData>
        </a:graphic>
      </p:graphicFrame>
    </p:spTree>
    <p:extLst>
      <p:ext uri="{BB962C8B-B14F-4D97-AF65-F5344CB8AC3E}">
        <p14:creationId xmlns:p14="http://schemas.microsoft.com/office/powerpoint/2010/main" val="2559664565"/>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70" y="2467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935116"/>
          <a:ext cx="6180881" cy="7696772"/>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sistemas locomotor y digestivo, así como prácticas para su cuidado, desde su contexto sociocultural.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y describe que el sistema locomotor está conformado por el sistema óseo (huesos y columna vertebral), y el sistema muscular (músculos y articulaciones), y que sus funciones se relacionan con el soporte, protección y movimiento del cuerpo.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y representa el funcionamiento del sistema locomotor, con modelos que muestran la acción coordinada de los sistemas óseo, muscular y nervioso, en el movimiento del cuerpo.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acciones y prácticas socioculturales para el cuidado del sistema locomotor y la prevención de accidentes y lesiones, reconoce la importancia de la postura correcta, de acudir a los servicios de salud y evitar la automedicación.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 sexual; cambios en la pubertad e implicaciones socioculturales.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semejanzas y diferencias entre los órganos sexuales de las personas, sus nombres correctos y en su lengua materna, e identifica que estos determinan el sexo biológico; propone o practica acciones y hábitos de higiene para su cuidado como parte de la salud sexual.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los cuerpos cambian a lo largo del tiempo, al reconocer la variabilidad en tamaño, forma, funciones y características; explica que todas las culturas tienen maneras diferentes de ver los cuerpos y que todos merecen respeto, incluido el de las personas con discapacidad, como parte del derecho a una vida libre de violencia.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Alimentación saludable, con base en el Plato del Bien Comer, así como prácticas culturales y la toma de decisiones encaminadas a favorecer la salud y el medio ambiente y la economía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la importancia consumo de una alimentación higiénica y variada que incluya verduras y frutas; cereales y tubérculos; leguminosas y alimentos de origen animal acorde con el Plato del Bien Comer y sus prácticas culturales, para el buen funcionamiento del cuerpo.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practica acciones para favorecer una alimentación saludable, como consumir alimentos naturales, de la localidad y de temporada, en la cantidad recomendada para su edad, beber agua simple potable; disminuir el consumo de alimentos con exceso de grasas, azúcares y sal, entre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las personas tienen diferentes necesidades alimentarias, de acuerdo con su edad y actividad física, y que satisfacerlas impacta en la economía familiar.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612749670"/>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959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46216"/>
          <a:ext cx="6208290" cy="7866509"/>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Interacciones entre plantas, animales y el entorno natural: nutrición y locomoción.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describe la locomoción de animales, a partir de reconocer las formas en las que se mueven y desplazan en la búsqueda de alimento, agua o refugio y su relación con las características del lugar donde viven.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Clasifica animales en vertebrados e invertebrados, a partir de sus características, y reconoce que los seres humanos pertenecen al grupo de los vertebrados, con base en similitudes y diferencias en la locomoción de otros animales.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el movimiento y desplazamiento de algún animal vertebrado de su interés, con modelos que muestran la acción coordinada de los sistemas óseo y muscular.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Relaciones entre los factores físicos y biológicos que conforman los ecosistemas y favorecen la preservación de la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 importancia del aire, el agua, el suelo y el Sol para todos los seres vivos, a partir de representar las relaciones que establecen para su alimentación y protección.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describe las condiciones en las que se encuentra el aire, el suelo y el agua en el lugar en donde vive; y argumenta acerca del impacto de dichas condiciones en la vida de plantas, animales y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valora la presencia del aire, agua, suelo y Sol en las expresiones culturales de diversas personas y grupos.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Impacto de las actividades humanas en la naturaleza y en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describe el impacto de las actividades humanas del entorno natural del lugar donde vive, y establece relaciones causa-efecto en la naturaleza y en la salud de las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saberes y prácticas de diversos pueblos y culturas, para cuidar la naturaleza y establecer una relación armónica.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practica acciones que favorecen el cuidado de la naturaleza, la salud de las personas y el bienestar animal.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Propiedades de los materiales: masa y longitud; relación entre estados físicos y la temperatura.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 masa y la longitud como propiedades medibles de los materiales, a partir de experimentar con distintos objetos y materiales y el uso de instrumentos como balanza y regla, y establece relaciones entre el material, tamaño y forma.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al kilogramo (kg) como la unidad básica de medida de la masa, y al metro (m) como la unidad básica de medición de la longitud (distancia entre dos puntos), así como otras unidades que se utilizan en su comunidad para medir la masa y la longitud.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105610843"/>
                  </a:ext>
                </a:extLst>
              </a:tr>
            </a:tbl>
          </a:graphicData>
        </a:graphic>
      </p:graphicFrame>
    </p:spTree>
    <p:extLst>
      <p:ext uri="{BB962C8B-B14F-4D97-AF65-F5344CB8AC3E}">
        <p14:creationId xmlns:p14="http://schemas.microsoft.com/office/powerpoint/2010/main" val="127620150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229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947816"/>
          <a:ext cx="6208290" cy="7407212"/>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Formación de mezclas y sus propiedades.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al agua como disolvente a partir de experimentar con distintos materiales como aceite, talco, azúcar, sal, arena, y los clasifica en solubles o insolubles en agua.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 aplicación de la solubilidad del agua en actividades cotidianas y en la industria.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de la aplicación de fuerzas y del calor sobre los objetos.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representa los movimientos de personas, objetos y animales, considera la dirección (izquierda a derecha, de arriba, a abajo), la rapidez (lento o rápido), y su trayectoria (recta, curva o zigzag), así como los puntos de referencia.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el efecto de las fuerzas sobre los objetos: movimiento y reposo, al experimentar con los cambios en la rapidez o la dirección del movimiento, sin llegar a la noción de intensidad de la fuerza.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con la aplicación de fuerzas y el movimiento, con base en el diseño de distintos recorridos (circuitos), en los que interaccionan diversos objetos que chocan, son jalados o empujados, además de considerar diferentes distancias.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Sistema Tierra-Luna-Sol: interacciones, cambios y regularidades; diversas explicaciones acerca del movimiento de estos astros y su relación con algunos fenómenos naturales.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representa con modelos, los movimientos de rotación y traslación de la Tierra, y los asocia con la sucesión del día y la noche, con las estaciones del año y el cambio del punto de aparición y ocultamiento del Sol en el horizonte.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representa mediante modelos el movimiento de rotación y traslación de la Luna y su relación con sus fases.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aportaciones de diversas culturas en relación con el movimiento de la Tierra, la Luna y el Sol, y su influencia en aspectos socioculturales.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Estudio de los números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Expresa oralmente la sucesión numérica hasta cuatro cifras, en español y hasta donde sea posible, en su lengua materna, de manera ascendente y descendente a partir de un número natural dado.</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Identifica y usa los números ordinales, en español y en su lengua materna para ordenar objetos, o para indicar el lugar que ocupan dentro de una colección de hasta diez elementos.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673695588"/>
                  </a:ext>
                </a:extLst>
              </a:tr>
            </a:tbl>
          </a:graphicData>
        </a:graphic>
      </p:graphicFrame>
    </p:spTree>
    <p:extLst>
      <p:ext uri="{BB962C8B-B14F-4D97-AF65-F5344CB8AC3E}">
        <p14:creationId xmlns:p14="http://schemas.microsoft.com/office/powerpoint/2010/main" val="24524977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241379" y="1451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33516"/>
          <a:ext cx="6208290" cy="7732269"/>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través de situaciones cotidianas cuenta, representa de diferentes formas, interpreta, ordena, lee y escribe números naturales de hasta cuatro cifras; identifica regularidades en los números que representan decenas, centenas y millares.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con apoyo de material concreto y modelos gráficos, fracciones: medios, cuartos, octavos, dieciseisavos, para expresar el resultado de mediciones y repartos en situaciones vinculadas a su contexto.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 unidad de referencia en representaciones de medios, cuartos, octavos, dieciseisavos que expresan el resultado de mediciones y repartos.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80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expresiones aditivas equivalentes de medios, cuartos, octavos o dieciseisavos; también compara fracciones (con igual numerador o igual denominador) utilizando los signos &gt; (mayor que), &lt; (menor que) o = (igual).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r>
                        <a:rPr lang="es-MX" sz="1100" dirty="0">
                          <a:effectLst/>
                          <a:latin typeface="Tahoma" panose="020B0604030504040204" pitchFamily="34" charset="0"/>
                          <a:ea typeface="Calibri" panose="020F0502020204030204" pitchFamily="34" charset="0"/>
                        </a:rPr>
                        <a:t>Conoce y usa las fracciones 1/10 y 1/100 con el apoyo del metro graduado.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Suma y resta, su relación como operaciones inversas.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sumas de números naturales de hasta tres cifras utilizando el algoritmo convencional.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restas de números naturales de hasta tres cifras utilizando agrupamientos y el algoritmo convencional.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explica y comprueba sus estrategias para calcular mentalmente sumas o restas de números naturales de hasta tres cifras.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problemas de suma o resta vinculados a su contexto, que impliquen el uso de fracciones (medios, cuarto, octavos, dieciseisavos), con el apoyo de material concreto o representaciones gráficas.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Multiplicación y división, su relación como operaciones inversas.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marL="0" marR="0" indent="0" algn="just" defTabSz="685800" rtl="0" eaLnBrk="1" fontAlgn="auto" latinLnBrk="0" hangingPunct="1">
                        <a:lnSpc>
                          <a:spcPct val="107000"/>
                        </a:lnSpc>
                        <a:spcBef>
                          <a:spcPts val="0"/>
                        </a:spcBef>
                        <a:spcAft>
                          <a:spcPts val="0"/>
                        </a:spcAft>
                        <a:buClrTx/>
                        <a:buSzTx/>
                        <a:buFontTx/>
                        <a:buNone/>
                        <a:tabLst/>
                        <a:defRPr/>
                      </a:pPr>
                      <a:endPar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marL="0" marR="0" indent="0" algn="just" defTabSz="685800" rtl="0" eaLnBrk="1" fontAlgn="auto" latinLnBrk="0" hangingPunct="1">
                        <a:lnSpc>
                          <a:spcPct val="107000"/>
                        </a:lnSpc>
                        <a:spcBef>
                          <a:spcPts val="0"/>
                        </a:spcBef>
                        <a:spcAft>
                          <a:spcPts val="0"/>
                        </a:spcAft>
                        <a:buClrTx/>
                        <a:buSzTx/>
                        <a:buFontTx/>
                        <a:buNone/>
                        <a:tabLst/>
                        <a:defRPr/>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Resuelve multiplicaciones cuyo producto es un número natural de tres cifras, mediante diversos procedimientos (suma de multiplicaciones parciales, multiplicaciones por 10, 20, 30, entre otros).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164403776"/>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610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62116"/>
          <a:ext cx="6208290" cy="5634800"/>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350" kern="1200" dirty="0">
                          <a:solidFill>
                            <a:schemeClr val="tx1"/>
                          </a:solidFill>
                          <a:effectLst/>
                          <a:latin typeface="+mn-lt"/>
                          <a:ea typeface="+mn-ea"/>
                          <a:cs typeface="+mn-cs"/>
                        </a:rPr>
                        <a:t> </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Resuelve situaciones problemáticas vinculadas a su contexto que implican divisiones (reparto y agrupamiento), mediante diversos procedimientos, en particular con la multiplicación; representa la división como: a ÷ b = c.</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Construye y usa un repertorio multiplicativo de factores de una cifra, para resolver multiplicaciones y divisiones (cuántas veces está contenido el divisor en el dividendo).</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Utiliza, explica y comprueba sus estrategias para calcular mentalmente productos de números naturales de una cifra.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Cuerpos geométricos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las figuras geométricas que componen diversos objetos (edificios, casas, cajas, muebles, y cuerpos geométricos); construye prismas rectos a partir de reconocer la configuración de cuadrados y rectángulos que lo componen.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Figuras geométricas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partir de retículas de triángulos, cuadrados o puntos, construye, analiza y clasifica figuras geométricas a partir de sus lados y su simetría, en particular a los triángulos; explica los criterios utilizados para la clasificación.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Medición de longitud, masa y capacidad.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impliquen, medición, estimación y comparación, de longitudes, masas y capacidades, con el uso del metro, kilogramo, litro y medios y cuartos de estas unidades; en el caso de la longitud, el decímetro y centímetro.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0321244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Medición del tiempo.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relojes de manecillas y digitales; compara y ordena la duración de diferentes actividades cotidianas o acontecimientos de la comunidad, usando la hora, media hora, cuarto de hora y los minutos.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16377420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Organización e interpretación de datos.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Recolecta, organiza, representa e interpreta datos en tablas de frecuencias o pictogramas para responder preguntas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68624299"/>
                  </a:ext>
                </a:extLst>
              </a:tr>
            </a:tbl>
          </a:graphicData>
        </a:graphic>
      </p:graphicFrame>
    </p:spTree>
    <p:extLst>
      <p:ext uri="{BB962C8B-B14F-4D97-AF65-F5344CB8AC3E}">
        <p14:creationId xmlns:p14="http://schemas.microsoft.com/office/powerpoint/2010/main" val="320389158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19216"/>
          <a:ext cx="6208290" cy="7706424"/>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Representaciones cartográficas de la localidad y/o comunidad; su ubicación dentro de la entidad y del país, con relación al conocimiento, función y cuidados de los ecosistemas como sustento de la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representaciones cartográficas de la localidad o pueblo donde vive, considerando los puntos cardinales dentro de la 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los ecosistemas locales y sus características, y los concibe como espacios vivos y complejos de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las relaciones e interdependencias de sus componentes, como sustento de la vida en la Tierra y de los seres vivos que la habitamos.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situaciones de riesgo o amenazas a la preservación de los ecosistemas, y sus posibles causas locales.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cómo se puede contribuir a preservar los ecosistemas, así como sobre la importancia del respeto, responsabilidad y colaboración en su cuidado y aprovechamiento sustentable, a través del tiempo, con equidad y justicia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Valoración de los ecosistemas: características del territorio como espacio de vida y las interacciones de la comunidad con los ecosistemas, para su preservación responsable y sustentable.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cartográficamente las características del territorio de su comunidad, como espacio de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las interacciones de la comunidad con los ecosistemas del territorio, reconociendo: rasgos físicos, altitud, biodiversidad local (tipo de animales y plantas), tipos de suelo, tipos de cultivos, aire, agua (de dónde llega el agua que toman en su comunidad, manantiales, ríos, lagunas, barrancas).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cómo interactúa con ellos cotidianamente, así como los beneficios que obtiene para su supervivencia junto con su comunidad (alimentación, salud, vestido, economía, bienestar), su buen manejo (valores culturales de bienestar y conservación del territorio y sus ecosistemas en la vida cotidiana), su manejo inadecuado (valores culturales que degradan el territorio, sus ecosistemas, la vida, la salud y la tradición cultural de la comunidad), y evalúa los impactos positivos y negativos de sus interacciones y de la sociedad con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importancia de que las personas actuemos con responsabilidad, disminuyendo el deterioro de los ecosistemas, a partir de prácticas para la preservación de la vida y el bienestar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095471632"/>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8" y="719216"/>
          <a:ext cx="6311821" cy="8234934"/>
        </p:xfrm>
        <a:graphic>
          <a:graphicData uri="http://schemas.openxmlformats.org/drawingml/2006/table">
            <a:tbl>
              <a:tblPr firstRow="1" bandRow="1">
                <a:tableStyleId>{5940675A-B579-460E-94D1-54222C63F5DA}</a:tableStyleId>
              </a:tblPr>
              <a:tblGrid>
                <a:gridCol w="1859217">
                  <a:extLst>
                    <a:ext uri="{9D8B030D-6E8A-4147-A177-3AD203B41FA5}">
                      <a16:colId xmlns:a16="http://schemas.microsoft.com/office/drawing/2014/main" val="1936899132"/>
                    </a:ext>
                  </a:extLst>
                </a:gridCol>
                <a:gridCol w="445260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Interculturalidad y sustentabilidad: formas en las que los pueblos originarios y otras culturas del país se relacionan con la naturaleza para contribuir a reducir el impacto negativo de la humanidad en el medio natural y social, así como acciones colectivas para promover el bienestar con respeto y protección, a fin de preservar la naturaleza y fortalecer la conciencia geográfica.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analiza otras cosmovisiones o formas de relación de la sociedad con la naturaleza de pueblos originarios, campesinos y de otras culturas del país, que han establecido patrones de uso de los ecosistemas, sustentados en valores que tienen como principio una relación de respeto, equilibrio y reciprocidad con los ecosistemas de la Tierra y los otros seres vivos, así como su contribución en un manejo responsable o sustentable de su riqueza natural y en su preservación.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algunas de esas prácticas las puede desarrollar de manera personal y colectiva desde el ámbito escolar, reconociendo que con ello ayuda en el cuidado de la vida y de la Tierra, de sí mismo y de otras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que hay leyes que protegen los derechos humanos a la salud y a un medio ambiente sano para el desarrollo y bienestar.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Cuidado de los ecosistemas para su regeneración, preservación responsable y sustentable.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situaciones de riesgo o amenazas a la preservación de los ecosistemas, y sus posibles causas locales.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analiza cómo se puede contribuir a regenerar y preservar los ecosistemas, y argumenta la importancia de que las personas actuemos con responsabilidad y colaboración, disminuyendo el deterioro de los ecosistemas, a partir de prácticas para la preservación de la vida y el bienestar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Acciones de prevención ante peligros o amenazas de fenómenos naturales y acciones humanas y la importancia de actuar y participar en la escuela, barrio, pueblo, comunidad, entidad y país; promover la cultura de prevención, autoprotección, empatía y solidaridad con las personas afectadas y el entorno socioambiental.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orales, bibliográficas,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hemerográficas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 en medios digitales, desastres ocurridos en la localidad o en la entidad, localiza en mapas los lugares en los que ocurrieron los desastres y los relaciona con los fenómenos naturales, muestra empatía y solidaridad con las personas afectadas.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acciones individuales y colectivas, en la escuela, barrio, pueblo, comunidad y entidad como parte de una cultura de prevención y autoprotección.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zonas de seguridad o albergues ante peligros o amenazas en la localidad donde vive, asociados a fenómenos naturales como: sismos, huracanes, deslaves, inundaciones, tsunamis e incendios, entre otros. Elabora croquis y mapas para localizarlos y describe las rutas para llegar a ellos.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necesidad de participar en acciones individuales y colectivas, encaminadas a la prevención de riesgos, al autocuidado y cuidado de la familia, y otras personas en la casa, la escuela y la comunidad, como la implementación de una mochila de emergencia.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44619263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8" y="719216"/>
          <a:ext cx="6375321" cy="8234935"/>
        </p:xfrm>
        <a:graphic>
          <a:graphicData uri="http://schemas.openxmlformats.org/drawingml/2006/table">
            <a:tbl>
              <a:tblPr firstRow="1" bandRow="1">
                <a:tableStyleId>{5940675A-B579-460E-94D1-54222C63F5DA}</a:tableStyleId>
              </a:tblPr>
              <a:tblGrid>
                <a:gridCol w="1967150">
                  <a:extLst>
                    <a:ext uri="{9D8B030D-6E8A-4147-A177-3AD203B41FA5}">
                      <a16:colId xmlns:a16="http://schemas.microsoft.com/office/drawing/2014/main" val="1936899132"/>
                    </a:ext>
                  </a:extLst>
                </a:gridCol>
                <a:gridCol w="440817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Caracterización y localización del territorio donde vive, la entidad y México; identificación de los tipos de suelo, clima, vegetación, fauna, cuerpos de agua (ríos, lagos, cenotes, humedales), así como las formas culturales que se desarrollan, vinculadas al patrimonio biocultural de la entidad y región; reconocimiento de su organización política y cambios históricos, hasta su conformación actual.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las características de la comunidad y la entidad como suelo, clima, animales y plantas, cuerpos de agua, relieve; las representa en dibujos, croquis y mapas.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Localiza y reconoce la forma, extensión y límites territoriales, la organización política de la comunidad y la entidad, como parte de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los cambios en la conformación territorial, poblacional e histórica de la comunidad y la 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formas culturales que se desarrollan vinculadas al patrimonio biocultural de la entidad y región tales como la milpa y la chinampa.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Composición sociocultural de la entidad federativa y de México, y su configuración a través de la historia como un país pluricultural, integrado por pueblos originarios,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migrantes y diversas comunidades con características y necesidades, quienes han luchado por el reconocimiento de la igualdad en dignidad y derechos.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las aportaciones de pueblos originarios,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migrantes y diversas comunidades, entre otros, al patrimonio cultural y a la memoria colectiva de la comunidad y 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formas de pensar, hablar, convivir, vestir, celebrar y compartir en su comunidad y la 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las leyes garantizan el derecho a vivir con igualdad y dignidad, así como a expresar sus prácticas culturales y lingüísticas, y a respetar y valorar las prácticas de otras personas o grupo.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vida cotidiana antes de la primera invasión europea y en el México colonial: personas y grupos sociales que incidieron en la historia de la comunidad, entidad y el país, para reconocer sus aportes en lo social, cultural, político y económico.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primarias o secundarias bibliográficas, orales,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hemerográficas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digitales, iconográficas, materiales (objetos de uso cotidiano, edificaciones), sobre pueblos originarios que habitaron lo que hoy es el territorio nacional, antes de la primera invasión europea, por ejemplo, Olmecas, Teotihuacanos, Mayas, Zapotecas, Toltecas, Mixtecas y Mexicas. Si es el caso, identifica los pueblos originarios que habitaban el territorio que hoy ocupa su entidad antes de la primera invasión europea.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ubicación de pueblos originarios en mapas, códices y narraciones, analiza algunos aspectos de la vida cotidiana: ¿cómo vivían?, ¿cómo eran sus casas y a qué se dedicaban?, ¿cómo se alimentaban y vestían?, ¿cómo se organizaban y trabajaban en la familia y la comunidad?, ¿cuáles eran sus creencias?, ¿cómo se divertían?, ¿cómo educaban a sus hijas e hijos?, ¿cuáles eran las tareas de las mujeres?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708133555"/>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93779" y="475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93779" y="1100216"/>
          <a:ext cx="6208290" cy="6604255"/>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personas y grupos relevantes que incidieron en la historia de los pueblos que habitaban el territorio que hoy conocemos como México, antes de la primera invasión europea.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Origen histórico de algunos símbolos (territorio, lugares sagrados, figuras y colores, banderas, escudos, himnos, entre otros), que identifican a las comunidades, pueblos, la entidad y a México como país, en tanto referentes que dan sentido de identidad y pertenencia.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los símbolos de identidad y pertenencia en la comunidad, localidad o pueblo y en la entidad federativa, para comprender que la identidad nacional es un conjunto de identidades plurales, que pueden convivir respetuosamente, en la medida que exista igualdad de condiciones sociales, culturales, educativas, entre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 importancia de los símbolos para las comunidades, la entidad y para México, y reconoce la forma en que se representan.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El derecho a la protección de la integridad propia y la de todas las personas, reconociendo situaciones de riesgo, como el maltrato, el abuso,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bullying</a:t>
                      </a:r>
                      <a:r>
                        <a:rPr lang="es-MX" sz="1100" kern="100">
                          <a:effectLst/>
                          <a:latin typeface="Tahoma" panose="020B0604030504040204" pitchFamily="34" charset="0"/>
                          <a:ea typeface="Calibri" panose="020F0502020204030204" pitchFamily="34" charset="0"/>
                          <a:cs typeface="Times New Roman" panose="02020603050405020304" pitchFamily="18" charset="0"/>
                        </a:rPr>
                        <a:t> o la explotación de tipo sexual y la importancia de su prevención, al conocer las instancias para solicitar ayuda y/o denunciar.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situaciones y personas que representan un riesgo para la protección de la dignidad y la integridad física y mental de niñas y niños.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tiene derecho a la protección ante situaciones que ponen en riesgo su integridad como maltrato, abuso o explotación de tipo sexual y expresa lo que siente al respecto.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acciones individuales y colectivas para ejercer su derecho a la protección y minimizar situaciones de riesgo en el aula,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Experiencias de organización comunitaria del pasado y del presente, y las acciones de colaboración, reciprocidad, cuidado mutuo y trabajo por el bienestar de la escuela, barrio, comunidad, pueblo y colectivo social, para configurar ambientes seguros e igualitarios, con equidad y justicia.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orales o escritas acerca de formas de organización participativa, en el pasado y el presente de su comunidad, e identifica la importancia de la colaboración, la reciprocidad, el respeto y el cuidado mutuo.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para su aplicación en la escuela formas de organización participativa, que contribuyan al bienestar de la colectividad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36796116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3335142781"/>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1459179115"/>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2391772730"/>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06AA5EA1-81C5-7980-0298-17AA629A0D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146100732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19216"/>
          <a:ext cx="6208290" cy="805554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Situaciones de discriminación en el aula, la escuela, la comunidad, la entidad y el país, sobre la diversidad de género, cultural, étnica, lingüística, social, así como sobre rasgos físicos, desarrollo cognitivo y barreras de aprendizaje, y participación en ámbitos de convivencia, para la promoción de ambientes igualitarios, de respeto a la dignidad humana y a los derechos de todas las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e identifica en el aula, la escuela, la comunidad y la entidad, situaciones de discriminación y exclusión por motivo de diversidad de género, física, sensorial, intelectual, mental, cultural, étnica, lingüística o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Promueve en su entorno próximo de convivencia, acciones de trato igualitario, de respeto a la dignidad humana, a la diversidad cultural y a los derechos de niñas y niños.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Retos en el reconocimiento y ejercicio de los derechos humanos y la satisfacción de las necesidades básicas, físicas, sociales, de seguridad, emocionales y cognitivas de niñas, niños y adolescentes; así como situaciones injustas en el pasado y el presente, en las que no se respetan los derechos para satisfacer las necesidades básicas de todas las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las necesidades básicas: físicas, sociales, de seguridad, emocionales y cognitivas de niñas, niños y adolescentes, las relaciona con el ejercicio de sus derechos, comparte experiencias sobre cómo éstas son satisfechas en las familias y en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lo que ocurre cuando esas necesidades no son satisfechas, identifica a quiénes corresponde generar condiciones para que todas las personas satisfagan sus necesidades y garantizar que puedan ejercer sus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construcción colectiva de la paz: situaciones que generan diferencias y conflictos que afectan la convivencia entre las personas y grupos de pertenencia, causas y formas de resolverlo a través del diálogo, la comunicación y la empatía, para contribuir a la convivencia y la resolución de conflictos sin violencia.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la paz se construye al dialogar sobre tensiones surgidas por diferencias de intereses, puntos de vista, formas de vida y de organización, acceso a servicios, entre otros, que dan lugar a conflictos entre las personas con las que se convive, en los ámbitos escolar, con los pares, miembros de la familia y otras personas del entorno, e identifica las causas y formas de resolverlos sin violencia mediante la comunicación y la empatía sustentada en los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298602367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372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49416"/>
          <a:ext cx="6208290" cy="7148958"/>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Formas y procedimientos mediante las que se eligen a las autoridades de gobierno, y los cambios que han tenido a través del tiempo, en función del bienestar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analiza sobre cuáles son las autoridades de gobierno de su comunidad, municipio y entidad, cómo se eligen, cuáles son sus funciones y cómo colaboran con las personas y comunidad, empleando diversas formas de organización local para contribuir al bienestar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cómo se designaban o elegían las autoridades que gobernaban algunos pueblos que habitaban el territorio de México antes de la llegada de los españoles, así como cuáles eran sus funciones y cómo se relacionaban estas formas con una visión cultural diversa.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Democracia en la vida cotidiana: construcción, cumplimiento y aplicación justa de acuerdos, normas y leyes que contribuyen a la protección de los derechos de todas las personas, individuales y colectivos, y a la convivencia conforme a los principios de igualdad, justicia y responsabilidad.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democracia se ejerce en la vida cotidiana al participar en la construcción, el cumplimiento y la aplicación justa y honesta de los acuerdos y las normas, en los espacios de convivencia como la escuela y la familia.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 importancia de participar y contribuir a la protección de los derechos de todas las personas, conforme a los principios democráticos de igualdad, justicia y responsabilidad.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toma de decisiones ante situaciones cotidianas y de riesgos, con base en el cuidado de la dignidad de todas y todos, considerando posibles consecuencias de las acciones, para actuar con responsabilidad.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y distingue situaciones cotidianas en las que se ejerce la capacidad para tomar decisiones, empleando los criterios de valoración de los riesgos del entorno.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y analiza posibles consecuencias de las acciones, para actuar con responsabilidad.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Desigualdades por diferencias de género: causas y consecuencias en la vida cotidiana pasada y presente, para proponer acciones en favor de la igualdad, basadas en el reconocimiento y el respeto de los derechos de todas las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en la casa, la escuela y la comunidad desigualdades de género, así como sus causas y consecuencias.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casos en los que expresan desigualdades en el acceso a servicios educativos, de salud, recreación, deporte o cultura.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acciones en favor de la igualdad, en las que se respeten los derechos de todas las personas y colectivos con los que convive.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99628792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8016939"/>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comunidad como el espacio en el que se vive y se encuentra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acerca de ideas, conocimientos, prácticas culturales, formas de organización y acuerdos familiares, escolares y comunitarios, para compartir su importancia en la socialización.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Las familias como espacio de protección, cuidado, afecto y sustento para el desarrollo personal.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formas de convivencia y socialización en las familias, para distinguir formas de participación y colaboración.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los valores que posee y que han sido heredados de su familia, para fomentar cuidados afectivos.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Entendimiento mutuo en la escuela.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distintas situaciones para acordar reglas en su familia, escuela y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seguimiento de reglas para expresar las semejanzas y diferencias.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la importancia del entendimiento, para la convivencia pacífica.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escuela como espacio de convivencia, colaboración y aprendizaje.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 organización del aula y en la generación de normas, para el uso y disfrute de los materiales de apoyo y otros recursos existentes en la escuela, como el patio, el jardín y las canchas deportivas,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Platica con docentes y compañeras o compañeros sobre la importancia de reconocer situaciones interpersonales, sociales y ambientales problemáticas en su contexto, y sobre la posibilidad de contribuir para el logro de un mayor bienestar personal y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características que le hacen a una persona diferente y a la vez única, para favorecer la construcción de su identidad.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logros cotidianos, académicos y emocionales, así como los aspectos que inciden en estos y los retos que tiene, para valorar su nivel de independencia y replantear sus metas.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las influencias de su familia, comunidad y cultura en la historia personal, para visualizar oportunidades y dificultades a superar en el planteamiento y logro de metas.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Equidad de género en las familias,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prácticas equitativas que favorecen la convivencia en diversos contextos, como la distribución de las tareas y responsabilidades cotidianas para identificar y proponer mejores formas de relación entre hombres y mujeres.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bl>
          </a:graphicData>
        </a:graphic>
      </p:graphicFrame>
    </p:spTree>
    <p:extLst>
      <p:ext uri="{BB962C8B-B14F-4D97-AF65-F5344CB8AC3E}">
        <p14:creationId xmlns:p14="http://schemas.microsoft.com/office/powerpoint/2010/main" val="423739216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818251"/>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Explora formas de vivir y sentir el cuerpo, así como de los afectos, para identificar la diversidad de expresiones que agradan, incomodan y/o ponen en riesgo la integridad de las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en la vida de las personas, derivados de cambios sociales, culturales y en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hechos y sucesos que han afectado a su familia, para proponer posibles alternativas que permitan afrontarlos.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Reconocimiento de las necesidades y características propias y de las demás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 las características cognitivas, motrices, afectivas y sociales, así como las necesidades de sus compañeras y compañeros para expresar lo que les une como grupo.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con que personas se identifica, para reconocer la identidad del grupo.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lo que puede hacer para tener la oportunidad de reconocer a otras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pertenencia, identidad personal y social.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eventos importantes de la historia de la comunidad: fundación, logros, personas o lugares destacados, entre otros, que son motivos de orgullo compartido, para fortalecer la identidad individual y colectiva.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y describe prácticas socioculturales de su entorno; actividades productivas, comerciales, profesionales, de servicios, entre otras, para identificar concepciones, valores y proyectos compartidos por las personas que integran las familias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Capacidades y habilidades motrices.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Adapta sus movimientos, de acuerdo con los elementos básicos de los juegos, para responder a las condiciones que se presentan.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Posibilidades cognitivas, expresivas, motrices, creativas y de relación.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propuestas de códigos de comunicación por medio del cuerpo, para otorgarle una intención a sus movimientos al jugar e interactuar con las demás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Socializa actividades físicas que practica de manera cotidiana, con la intención de valorar su incidencia en el bienestar y cuidado de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estratégico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Toma decisiones estratégicas a partir de las características de las situaciones de juego y cotidianas, con el fin de solucionarlas asertivamente.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acuerdos ante situaciones de juego y cotidianas, a partir de la interacción, para valorar su aplicación y los resultados alcanzados.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04223356"/>
                  </a:ext>
                </a:extLst>
              </a:tr>
            </a:tbl>
          </a:graphicData>
        </a:graphic>
      </p:graphicFrame>
    </p:spTree>
    <p:extLst>
      <p:ext uri="{BB962C8B-B14F-4D97-AF65-F5344CB8AC3E}">
        <p14:creationId xmlns:p14="http://schemas.microsoft.com/office/powerpoint/2010/main" val="106471803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11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24016"/>
          <a:ext cx="6208290" cy="4637533"/>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Hábitos saludables, para promover el bienestar en los seres vivos.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Distingue alimentos saludables y no saludables para preparar alimentos y promover la alimentación saludable.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la importancia de la hidratación en el desarrollo del cuerpo de los seres vivos, para promover hábitos y actitudes saludables y de bienestar en la escuela y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Higiene para una vida saludable.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distintos hábitos y costumbres de higiene que se realizan en la vida cotidiana en su comunidad, para mejorar prácticas de higiene con sus compañeras y compañeros de clase.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Situaciones de riesgo social en la comunidad y región donde vive.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situaciones de riesgo social en la región, y propone algunas medidas para el autocuidado.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de riesgo social en la comunidad y el contexto donde vive, como la violencia doméstica y el vandalismo, y analiza estrategias de prevención.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los factores presentes en el contexto que influyen en la expresión de las emociones para favorecer reacciones asertivas.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previas y resultados obtenidos para adecuar su reacción emocional a favor del bienestar personal y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333125614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CUARTO</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968519" y="1963698"/>
            <a:ext cx="1501140" cy="1501140"/>
          </a:xfrm>
          <a:prstGeom prst="rect">
            <a:avLst/>
          </a:prstGeom>
        </p:spPr>
      </p:pic>
    </p:spTree>
    <p:extLst>
      <p:ext uri="{BB962C8B-B14F-4D97-AF65-F5344CB8AC3E}">
        <p14:creationId xmlns:p14="http://schemas.microsoft.com/office/powerpoint/2010/main" val="968312321"/>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05873" y="3683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57689" y="1076186"/>
          <a:ext cx="6180881" cy="7032499"/>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Narración de sucesos del pasado y del presente.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usa diversos estilos, recursos y estrategias narrativas.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relaciones causales y temporales entre acontecimientos.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los tiempos presente, pretérito y copretérito, para narrar sucesos.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Infiere el significado de las palabras, a partir de la información contextual de un 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Descripción de personas, lugares, hechos y procesos.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Planea, escribe, revisa y corrige textos donde describe, de manera lógica, procesos con los que tiene cierta familiaridad.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el uso de palabras y frases adjetivas y adverbiales para describir procesos.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Utiliza algunos conectores secuenciales, como </a:t>
                      </a:r>
                      <a:r>
                        <a:rPr lang="es-MX" sz="1100" i="1" kern="100" dirty="0">
                          <a:effectLst/>
                          <a:latin typeface="Tahoma" panose="020B0604030504040204" pitchFamily="34" charset="0"/>
                          <a:ea typeface="Tahoma" panose="020B0604030504040204" pitchFamily="34" charset="0"/>
                          <a:cs typeface="Tahoma" panose="020B0604030504040204" pitchFamily="34" charset="0"/>
                        </a:rPr>
                        <a:t>en</a:t>
                      </a:r>
                      <a:r>
                        <a:rPr lang="es-MX" sz="1100" kern="100" dirty="0">
                          <a:effectLst/>
                          <a:latin typeface="Tahoma" panose="020B0604030504040204" pitchFamily="34" charset="0"/>
                          <a:ea typeface="Tahoma" panose="020B0604030504040204" pitchFamily="34" charset="0"/>
                          <a:cs typeface="Tahoma" panose="020B0604030504040204" pitchFamily="34" charset="0"/>
                        </a:rPr>
                        <a:t> </a:t>
                      </a:r>
                      <a:r>
                        <a:rPr lang="es-MX" sz="1100" i="1" kern="100" dirty="0">
                          <a:effectLst/>
                          <a:latin typeface="Tahoma" panose="020B0604030504040204" pitchFamily="34" charset="0"/>
                          <a:ea typeface="Tahoma" panose="020B0604030504040204" pitchFamily="34" charset="0"/>
                          <a:cs typeface="Tahoma" panose="020B0604030504040204" pitchFamily="34" charset="0"/>
                        </a:rPr>
                        <a:t>primer lugar, posteriormente, finalmente; </a:t>
                      </a:r>
                      <a:r>
                        <a:rPr lang="es-MX" sz="1100" kern="100" dirty="0">
                          <a:effectLst/>
                          <a:latin typeface="Tahoma" panose="020B0604030504040204" pitchFamily="34" charset="0"/>
                          <a:ea typeface="Tahoma" panose="020B0604030504040204" pitchFamily="34" charset="0"/>
                          <a:cs typeface="Tahoma" panose="020B0604030504040204" pitchFamily="34" charset="0"/>
                        </a:rPr>
                        <a:t>y temporales, como</a:t>
                      </a:r>
                      <a:r>
                        <a:rPr lang="es-MX" sz="1100" i="1" kern="100" dirty="0">
                          <a:effectLst/>
                          <a:latin typeface="Tahoma" panose="020B0604030504040204" pitchFamily="34" charset="0"/>
                          <a:ea typeface="Tahoma" panose="020B0604030504040204" pitchFamily="34" charset="0"/>
                          <a:cs typeface="Tahoma" panose="020B0604030504040204" pitchFamily="34" charset="0"/>
                        </a:rPr>
                        <a:t> al mismo tiempo, simultáneamente, más tarde, antes</a:t>
                      </a:r>
                      <a:r>
                        <a:rPr lang="es-MX" sz="1100" kern="100" dirty="0">
                          <a:effectLst/>
                          <a:latin typeface="Tahoma" panose="020B0604030504040204" pitchFamily="34" charset="0"/>
                          <a:ea typeface="Tahoma" panose="020B0604030504040204" pitchFamily="34" charset="0"/>
                          <a:cs typeface="Tahoma" panose="020B0604030504040204" pitchFamily="34" charset="0"/>
                        </a:rPr>
                        <a:t>, cuando describe un proceso, a fin de dar claridad al texto.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Revisa y corrige las descripciones que realiza, para transmitir ideas de forma clara, evitando repeticiones innecesarias.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el uso del punto y coma y los dos puntos, y los emplea al enumerar diferentes elementos o aspectos.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Diálogo para la toma de acuerdos y el intercambio de puntos de vista.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Indica de manera respetuosa cuando no ha comprendido los puntos de vista o ideas de otros.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Utiliza información de varias fuentes orales y escritas, para explicar y argumentar sus propias ideas y puntos de vista.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Recupera de forma explícita experiencias y conocimientos, para tomar decisiones o asumir una postura.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Intercambia información, practica la escucha activa, empatía y/o negociación y toma acuerdos.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49702755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259011" cy="8228394"/>
        </p:xfrm>
        <a:graphic>
          <a:graphicData uri="http://schemas.openxmlformats.org/drawingml/2006/table">
            <a:tbl>
              <a:tblPr firstRow="1" bandRow="1">
                <a:tableStyleId>{5940675A-B579-460E-94D1-54222C63F5DA}</a:tableStyleId>
              </a:tblPr>
              <a:tblGrid>
                <a:gridCol w="1906756">
                  <a:extLst>
                    <a:ext uri="{9D8B030D-6E8A-4147-A177-3AD203B41FA5}">
                      <a16:colId xmlns:a16="http://schemas.microsoft.com/office/drawing/2014/main" val="1936899132"/>
                    </a:ext>
                  </a:extLst>
                </a:gridCol>
                <a:gridCol w="4352255">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Comprensión y producción de textos expositivos en los que se planteen: problema-solución, comparación-contraste, causa-consecuencia y enumeración.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los efectos de una situación o fenómeno planteados en la información que presenta un texto expositivo.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Planea, escribe, revisa y corrige sus propios textos expositivos del tipo: problema-solución, comparación-contraste, causa-consecuencia y enumeración.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 capaz de seleccionar fuentes y obtener información para proponer soluciones a problemas de su entorno.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Utiliza nexos, adverbios y frases adverbiales de secuencia como </a:t>
                      </a:r>
                      <a:r>
                        <a:rPr lang="es-MX" sz="1100" i="1" kern="100" dirty="0">
                          <a:effectLst/>
                          <a:latin typeface="Tahoma" panose="020B0604030504040204" pitchFamily="34" charset="0"/>
                          <a:ea typeface="Tahoma" panose="020B0604030504040204" pitchFamily="34" charset="0"/>
                          <a:cs typeface="Tahoma" panose="020B0604030504040204" pitchFamily="34" charset="0"/>
                        </a:rPr>
                        <a:t>luego, más adelante, después, antes, más temprano</a:t>
                      </a:r>
                      <a:r>
                        <a:rPr lang="es-MX" sz="1100" kern="100" dirty="0">
                          <a:effectLst/>
                          <a:latin typeface="Tahoma" panose="020B0604030504040204" pitchFamily="34" charset="0"/>
                          <a:ea typeface="Tahoma" panose="020B0604030504040204" pitchFamily="34" charset="0"/>
                          <a:cs typeface="Tahoma" panose="020B0604030504040204" pitchFamily="34" charset="0"/>
                        </a:rPr>
                        <a:t>, así como nexos para establecer comparaciones: en cambio, </a:t>
                      </a:r>
                      <a:r>
                        <a:rPr lang="es-MX" sz="1100" i="1" kern="100" dirty="0">
                          <a:effectLst/>
                          <a:latin typeface="Tahoma" panose="020B0604030504040204" pitchFamily="34" charset="0"/>
                          <a:ea typeface="Tahoma" panose="020B0604030504040204" pitchFamily="34" charset="0"/>
                          <a:cs typeface="Tahoma" panose="020B0604030504040204" pitchFamily="34" charset="0"/>
                        </a:rPr>
                        <a:t>por un lado, por otro lado, a diferencia de, al igual que.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08527339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Búsqueda y manejo reflexivo de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preguntas para localizar la información que requiere y reflexiona sobre el uso de acentos gráficos en palabras que se usan para preguntar: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qué, cómo, cuándo, dónde, por qué, para qué.</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elementos de los textos que organizan el contenido: títulos, subtítulos, viñetas, tipografía, palabras clave, para localizar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Hace anticipaciones sobre el contenido de un libro, a partir de la información de la portada y contraportada.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Diversifica el uso de fuentes de consulta en función del propósito y el tema, y reconoce la organización de materiales informativos y sus elementos.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Parafrasea y/o ejemplifica planteamientos que expone un texto informativo.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Consulta diccionarios y glosarios para resolver dudas relacionadas con el uso de ciertos términos.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discontinuos para organizar actividades y ordenar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características y funciones de los textos discontinuos, en particular de líneas del tiempo, tablas de doble entrada y gráficas.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uso de textos discontinuos, para resumir y ordenar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Produce textos discontinuos para organizar información que expone a otras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signos de puntuación como el punto y la coma.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489110976"/>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955073" y="2540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215901" y="931108"/>
          <a:ext cx="6426200" cy="7438772"/>
        </p:xfrm>
        <a:graphic>
          <a:graphicData uri="http://schemas.openxmlformats.org/drawingml/2006/table">
            <a:tbl>
              <a:tblPr firstRow="1" bandRow="1">
                <a:tableStyleId>{5940675A-B579-460E-94D1-54222C63F5DA}</a:tableStyleId>
              </a:tblPr>
              <a:tblGrid>
                <a:gridCol w="1777999">
                  <a:extLst>
                    <a:ext uri="{9D8B030D-6E8A-4147-A177-3AD203B41FA5}">
                      <a16:colId xmlns:a16="http://schemas.microsoft.com/office/drawing/2014/main" val="1936899132"/>
                    </a:ext>
                  </a:extLst>
                </a:gridCol>
                <a:gridCol w="464820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resúmenes.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Explora y analiza el contenido de los textos por resumir.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Relaciona el contenido del texto por resumir y los recursos complementarios: recuadros, tablas, gráficas e imágenes.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Registra, con sus propias palabras, la información más relevante del texto por resumir, en función de los propósitos predeterminados; por ejemplo: escribir un texto informativo o presentar una exposición.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Usa signos de interrogación y exclamación para distinguir una pregunta de la expresión de una emoción.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Revisa y corrige errores de concordancia de género y número.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Comprensión y producción de textos instructivos para realizar actividades escolares y participar en diversos juegos.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las características de diversos textos instructivos, como reglamentos, recetas médicas y de cocina, indicaciones para participar en un juego de mesa o de patio, e interpreta la información que presentan.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verbos en infinitivo o imperativo, así como términos secuenciales, para escribir instrucciones.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el orden secuencial de un procedimiento.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 ortografía de palabras homónimas.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signos de puntuación como el punto, la coma y los dos puntos.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Exposición sobre temas diversos.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Expone sobre diversos temas, considerando:</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i="1"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Como presentador o presentadora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-Planear su exposición, lo cual incluye la elaboración de materiales de apoyo.</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-Realizar apuntes para usar como guía.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-Reflexionar sobre el uso de sinónimos y antónimos.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-Mantener el interés del auditorio, ajustando el volumen de voz y usando elementos paralingüísticos.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-Responder dudas y atender inquietudes.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i="1"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Como audiencia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-Escuchar atenta y comprensivamente, tomando notas</a:t>
                      </a:r>
                      <a:r>
                        <a:rPr lang="es-MX" sz="1350" kern="1200" dirty="0">
                          <a:solidFill>
                            <a:schemeClr val="tx1"/>
                          </a:solidFill>
                          <a:effectLst/>
                          <a:latin typeface="+mn-lt"/>
                          <a:ea typeface="+mn-ea"/>
                          <a:cs typeface="+mn-cs"/>
                        </a:rPr>
                        <a:t>.</a:t>
                      </a:r>
                      <a:endParaRPr lang="en-US" sz="1350" kern="1200" dirty="0">
                        <a:solidFill>
                          <a:schemeClr val="tx1"/>
                        </a:solidFill>
                        <a:effectLst/>
                        <a:latin typeface="+mn-lt"/>
                        <a:ea typeface="+mn-ea"/>
                        <a:cs typeface="+mn-cs"/>
                      </a:endParaRPr>
                    </a:p>
                    <a:p>
                      <a:r>
                        <a:rPr lang="es-MX" sz="1350" kern="1200" dirty="0">
                          <a:solidFill>
                            <a:schemeClr val="tx1"/>
                          </a:solidFill>
                          <a:effectLst/>
                          <a:latin typeface="+mn-lt"/>
                          <a:ea typeface="+mn-ea"/>
                          <a:cs typeface="+mn-cs"/>
                        </a:rPr>
                        <a:t>-Plantear preguntas o comentar sobre lo expuesto.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904460092"/>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68416"/>
          <a:ext cx="6180881" cy="8123746"/>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Comunicación a distancia con personas y propósitos diversos.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Lee y analiza cartas reales y/o literarias.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Usa convenciones de cartas y otros textos epistolares, como lugar, fecha, destinatario, dirección, en el intercambio postal y/o electrónico de mensajes.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Mantiene comunicación a distancia con interlocutores y propósitos diversos, usando invitaciones, felicitaciones, recados, tarjetas postales y documentos adjuntos.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sobre la necesidad de proteger sus datos personales y acuerda medidas y acciones para salvaguardar su integridad física y moral.</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Análisis e intercambio de comentarios sobre empaques de productos y anuncios publicitarios.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advertencias e instrucciones incluidas en empaques y etiquetas de productos, así como la finalidad de sus anuncios publicitarios.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emisor, receptor y propósito de anuncios publicitarios difundidos en diferentes medios y reflexiona sobre su veracidad.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y comenta sobre la función persuasiva del lenguaje publicitario y el desarrollo del pensamiento crítico ante la publicidad.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Indagación, reelaboración y difusión de notas informativas con opiniones sobre hechos que afectan a la escuela y/o a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Conoce hechos noticiosos o noticias por medio de noticieros de radio y/o televisión.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Compara cómo se presenta una misma noticia en distintos medios de comunicación e identifica diferencias y semejanzas en su tratamiento.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Comenta y comparte sus impresiones sobre diferencias y semejanzas identificadas en el tratamiento de una noticia.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Uso de textos formales para atender diversos asuntos personales o del bienestar común.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Identifica formularios que se emplean en la gestión de determinados trámites personales.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Comprende el contenido de documentos de uso en trámites personales.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sobre las características gráficas y de diseño de dichos documentos: tipografía, logotipos, recuadros, subrayados.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Reconoce la relación entre los documentos personales, su identidad y el ejercicio de sus derechos.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09015635"/>
                  </a:ext>
                </a:extLst>
              </a:tr>
            </a:tbl>
          </a:graphicData>
        </a:graphic>
      </p:graphicFrame>
    </p:spTree>
    <p:extLst>
      <p:ext uri="{BB962C8B-B14F-4D97-AF65-F5344CB8AC3E}">
        <p14:creationId xmlns:p14="http://schemas.microsoft.com/office/powerpoint/2010/main" val="35615437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2702905325"/>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4162541764"/>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3580458959"/>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A26693FC-4822-8B3C-DC69-5AD3EE37292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1413559748"/>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916973" y="42418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1270396"/>
          <a:ext cx="6180881" cy="6894894"/>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Entrevistas con personas de la comunidad para conocer diversos temas.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entrevistas a distintos personajes de la comunidad acerca de condiciones problemáticas que padecen y posibilidades de solución.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preguntas pertinentes que recaben la información deseada y evita plantear redundantes. Usa signos de interrogación y puntuación para escribir las preguntas y respuestas.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Planifica entrevistas: define propósito(s), identifica persona(s) por entrevistar, plantea pregunta(s), duración, lugar, fecha.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pautas que norman intercambios orales: respetar turno para hacer uso de la palabra, prestar atención, adecuar tono y volumen de voz, emplear fórmulas de cortesía, plantear preguntas, exponer opiniones.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Indagación sobre la diversidad lingüística en su comunidad y el resto del país.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Observa y reproduce expresiones, orales y escritas, con raíces en lenguas originarias, que son usuales en su comunidad y en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lenguas que se hablan en su municipio y en su entidad, y en qué contextos y ocasiones.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la relevancia que tiene para la vida social hablar y escribir según el contexto y los interlocutores e interlocutoras.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variantes de su lengua materna que se usan en comunidades diferentes.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Uso de croquis y mapas para describir trayectos o localizar lugares.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Observa mapas e identifica sus características y función.</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Identifica convenciones gráficas usadas en mapas.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Comprende y usa vocabulario adecuado para dar indicaciones a fin de localizar lugares en un mapa.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Elabora mapas para representar lugares.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242333257"/>
                  </a:ext>
                </a:extLst>
              </a:tr>
            </a:tbl>
          </a:graphicData>
        </a:graphic>
      </p:graphicFrame>
    </p:spTree>
    <p:extLst>
      <p:ext uri="{BB962C8B-B14F-4D97-AF65-F5344CB8AC3E}">
        <p14:creationId xmlns:p14="http://schemas.microsoft.com/office/powerpoint/2010/main" val="2036706765"/>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7"/>
          <a:ext cx="6284411" cy="8378762"/>
        </p:xfrm>
        <a:graphic>
          <a:graphicData uri="http://schemas.openxmlformats.org/drawingml/2006/table">
            <a:tbl>
              <a:tblPr firstRow="1" bandRow="1">
                <a:tableStyleId>{5940675A-B579-460E-94D1-54222C63F5DA}</a:tableStyleId>
              </a:tblPr>
              <a:tblGrid>
                <a:gridCol w="1715269">
                  <a:extLst>
                    <a:ext uri="{9D8B030D-6E8A-4147-A177-3AD203B41FA5}">
                      <a16:colId xmlns:a16="http://schemas.microsoft.com/office/drawing/2014/main" val="1936899132"/>
                    </a:ext>
                  </a:extLst>
                </a:gridCol>
                <a:gridCol w="4569142">
                  <a:extLst>
                    <a:ext uri="{9D8B030D-6E8A-4147-A177-3AD203B41FA5}">
                      <a16:colId xmlns:a16="http://schemas.microsoft.com/office/drawing/2014/main" val="2116156369"/>
                    </a:ext>
                  </a:extLst>
                </a:gridCol>
              </a:tblGrid>
              <a:tr h="278711">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1781431">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y reflexión sobre el uso de elementos de los lenguajes artísticos, en manifestaciones culturales y artísticas de la comunidad y del resto del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Distingue movimientos, vestuarios, aromas, gestos, sonidos u objetos, en las manifestaciones culturales y artísticas de su comunidad y otros lugares del mundo, para reflexionar sobre su sentido y significado.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Interactúa con manifestaciones culturales y artísticas de su comunidad y las compara con las de otros lugares, compartiendo sus conclusiones, mediante fotografías o dibujos comentados, o bien, mediante un escrito.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la diversidad cultural y lingüística en su país y el mundo mediante la reflexión sobre algunas manifestaciones culturales y artísticas de su interés para conocer su contexto.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2527037">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Creación de propuestas con intención artística para mejorar la escuela y el resto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producciones con distintos lenguajes, oral, escrito, musical, visual, teatral, dancístico, que representen vínculos respetuosos con la diversidad para su participación en la mejora comunitaria.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una propuesta con intención artística, en colectivo, mediante movimientos, sonidos, formas, colores, gestos y objetos, para ofrecer propuestas de solución a situaciones o problemas identificados, ya sea en la escuela o en el resto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Opina de manera oral y escrita sobre propuestas realizadas por sus pares, así como de los elementos y recursos de los lenguajes que emplearon, y de qué manera consideran que éstas mejoran los espacios escolares y comunitarios.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con una variedad de formas, colores, texturas, sonidos, movimientos, gestos y objetos, para crear una propuesta artística colectiva que mejore el espacio que habita.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2369483">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Lectura y creación de poemas, canciones y juegos de palabras para su disfrute.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algunas características del contexto de creación de un poema, canción o juego de palabras, para realizar interpretaciones de su significado.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relaciones entre el texto y las experiencias de vida, a partir de lo que le sugiere su lectura (figuras de significación).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reflexiona sobre los elementos rítmicos y melódicos de los textos poéticos: ritmos y duraciones, repetición de frases, palabras, sílabas, etcétera, en los poemas, canciones y juegos de palabras.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Revisa de manera lúdica las variaciones que se dan en la lectura en voz alta, en cuanto a los tonos, pausas y acentos posibles. Asimismo, interpreta los diferentes tonos, pausas y acentos que realiza cada persona al leer en voz alta.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24880813"/>
                  </a:ext>
                </a:extLst>
              </a:tr>
            </a:tbl>
          </a:graphicData>
        </a:graphic>
      </p:graphicFrame>
    </p:spTree>
    <p:extLst>
      <p:ext uri="{BB962C8B-B14F-4D97-AF65-F5344CB8AC3E}">
        <p14:creationId xmlns:p14="http://schemas.microsoft.com/office/powerpoint/2010/main" val="298890410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967773" y="43180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1380986"/>
          <a:ext cx="6180881" cy="665886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marL="0" marR="0" indent="0" algn="just"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con la creación de poemas en verso y prosa, canciones o juegos de palabras, a partir del establecimiento de un tema que le sea significativo.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Experimentación con elementos visuales y sonoros en producciones colectivas artísticas.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un cortometraje colectivo, utilizando objetos cotidianos en animaciones con secuencias fotográficas y lo sonoriza para compartir ideas y experiencias.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Recrea una experiencia colectiva mediante la intervención o transformación de un objeto significativo, con el uso de colores, telas, materiales reciclados y elementos de la naturaleza,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una producción artística colectiva que le permita imaginar formas de incidir constructivamente en su entorno natural y social, utilizando elementos y recursos de los lenguajes artísticos.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Reflexión y uso de los lenguajes artísticos, para recrear experiencias estéticas que tienen lugar en la vida cotidiana.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formas, colores, texturas, sonidos y movimientos para recrear, mediante diferentes producciones artísticas, obras de arte que le han causado interés e impacto.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las formas, líneas, colores y texturas de su entorno natural y social, y lo recrea mediante distintas producciones artísticas individuales y colectivas para reflexionar sobre la presencia de los lenguajes artísticos en la vida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Representación de hechos y experiencias significativas mediante el empleo de recursos textuales, visuales, corporales y sonoros.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Selecciona los recursos textuales que le permiten recrear un hecho significativo, de acuerdo con el énfasis que busca comunicar.</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sobre una experiencia significativa que ha transformado su manera de ser o vivir, y la recrea por medio de una historia, que representa con objetos animados y sonidos corporales.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Realiza un cortometraje con imágenes de su entorno, o elabora un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folioscopio</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r>
                        <a:rPr lang="es-MX" sz="1100" i="1"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flip</a:t>
                      </a:r>
                      <a:r>
                        <a:rPr lang="es-MX" sz="1100" i="1"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r>
                        <a:rPr lang="es-MX" sz="1100" i="1"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book</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para narrar un acontecimiento significativo de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778334794"/>
                  </a:ext>
                </a:extLst>
              </a:tr>
            </a:tbl>
          </a:graphicData>
        </a:graphic>
      </p:graphicFrame>
    </p:spTree>
    <p:extLst>
      <p:ext uri="{BB962C8B-B14F-4D97-AF65-F5344CB8AC3E}">
        <p14:creationId xmlns:p14="http://schemas.microsoft.com/office/powerpoint/2010/main" val="272330548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07886"/>
          <a:ext cx="6180881" cy="7517385"/>
        </p:xfrm>
        <a:graphic>
          <a:graphicData uri="http://schemas.openxmlformats.org/drawingml/2006/table">
            <a:tbl>
              <a:tblPr firstRow="1" bandRow="1">
                <a:tableStyleId>{5940675A-B579-460E-94D1-54222C63F5DA}</a:tableStyleId>
              </a:tblPr>
              <a:tblGrid>
                <a:gridCol w="2004511">
                  <a:extLst>
                    <a:ext uri="{9D8B030D-6E8A-4147-A177-3AD203B41FA5}">
                      <a16:colId xmlns:a16="http://schemas.microsoft.com/office/drawing/2014/main" val="1936899132"/>
                    </a:ext>
                  </a:extLst>
                </a:gridCol>
                <a:gridCol w="417637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Identificación del uso de la fantasía y la realidad en diferentes manifestaciones culturales y artísticas.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 representación de distintas formas de ser y estar en el mundo, incluyendo al género, en manifestaciones culturales y artísticas que sean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un personaje, empleando elementos de los lenguajes artísticos, que retome aspectos reales y fantásticos de una manifestación cultural o artísticas, para expresar sus gustos e intereses.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comentarios críticos sobre manifestaciones culturales y artísticas, y los comparte por medio de una publicación física y/o electrónica elaborada con sus compañeras y compañeros.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Lectura dramatizada y representación teatral.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en colectivo el movimiento, el gesto, la forma, el color y el sonido, para recrear fragmentos de una lectura de su interés, por medio del teatro de títeres, sombras o papel.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 en colectivo, una lectura dramatizada o teatro de atril de un texto dramático, jugando con combinaciones de secuencias de sonidos rápidos, lentos, agudos, graves, fuertes, débiles, con pausa y con acentos variados.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 estructura externa del texto dramático, conformada por diálogos, listado de personajes y acotaciones.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otros tipos de textos en los que se puede realizar una lectura dramatizada: historieta, cómic, manga, que contienen onomatopeyas, símbolos, viñetas,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cuentos para su disfrute.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Selecciona, lee y escucha cuentos de distintos orígenes y autores.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el uso de los tiempos pretérito y copretérito para narrar sucesos pasados, y sobre el empleo del presente en diálogo directos.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Planea, escribe, revisa, corrige y comparte cuentos sobre diversos temas.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un cuento de manera colectiva y elabora los personajes con objetos cotidianos y realiza una presentación frente a un público.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668953806"/>
                  </a:ext>
                </a:extLst>
              </a:tr>
            </a:tbl>
          </a:graphicData>
        </a:graphic>
      </p:graphicFrame>
    </p:spTree>
    <p:extLst>
      <p:ext uri="{BB962C8B-B14F-4D97-AF65-F5344CB8AC3E}">
        <p14:creationId xmlns:p14="http://schemas.microsoft.com/office/powerpoint/2010/main" val="34373194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70" y="2467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935116"/>
          <a:ext cx="6180881" cy="7876160"/>
        </p:xfrm>
        <a:graphic>
          <a:graphicData uri="http://schemas.openxmlformats.org/drawingml/2006/table">
            <a:tbl>
              <a:tblPr firstRow="1" bandRow="1">
                <a:tableStyleId>{5940675A-B579-460E-94D1-54222C63F5DA}</a:tableStyleId>
              </a:tblPr>
              <a:tblGrid>
                <a:gridCol w="2029911">
                  <a:extLst>
                    <a:ext uri="{9D8B030D-6E8A-4147-A177-3AD203B41FA5}">
                      <a16:colId xmlns:a16="http://schemas.microsoft.com/office/drawing/2014/main" val="1936899132"/>
                    </a:ext>
                  </a:extLst>
                </a:gridCol>
                <a:gridCol w="415097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sistemas locomotor y digestivo, así como prácticas para su cuidado, desde su contexto sociocultural.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describe la estructura y funciones del sistema digestivo, así como su relación con el sistema circulatorio, a partir de representar la ruta de los alimentos durante la ingestión, digestión, absorción y transporte de nutrimentos, y los órganos que participan en estos procesos.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 participación de la saliva y los jugos gástricos en la transformación de los alimentos, a partir de experimentar con agua, vinagre, jugo de limón y diversos alimentos.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prácticas socioculturales como la herbolaria, para la atención de malestares e infecciones del sistema digestivo, y practica acciones para su 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 sexual; cambios en la pubertad e implicaciones socioculturales.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describe y representa mediante modelos, los caracteres sexuales primarios y secundarios, al comparar los cuerpos de niñas y niños con los de adolescentes; establece relaciones entre los cambios que se presentan durante la pubertad y la adolescencia, con el desarrollo biológico del ser humano.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importancia de llevar a cabo hábitos de higiene de los sistemas sexuales; practica acciones de autocuidado y toma decisiones para fortalecerlas.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menstruación es un ciclo natural de desarrollo físico de las niñas a partir de describir y representar sus fases; explica la diversidad de síntomas físicos y sensaciones que se pueden experimentar, algunas creencias y tabúes alrededor de ésta, así como medidas de cuidado e higiene personal.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comunica ideas, valores, prácticas, costumbres y estereotipos que existen en las familias y la comunidad, en torno a los cambios anatómicos y fisiológicos que se presentan tanto en la pubertad como en la adolescencia, para distinguir entre las niñas y los niños, de las y los adolescentes.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Alimentación saludable, con base en el Plato del Bien Comer, así como prácticas culturales y la toma de decisiones encaminadas a favorecer la salud y el medio ambiente y la economía familiar.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describe los nutrimentos que proporcionan los alimentos que consume e identifica los que necesita incluir en su alimentación, así como los beneficios para su salud y para realizar sus actividades diarias.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08055973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959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46216"/>
          <a:ext cx="6208290" cy="805554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analiza la influencia de diversos medios de comunicación o redes sociales en el consumo de alimentos con alto contenido de grasa, azúcares y sal, así como su impacto en la salud, y toma decisiones que mejoren tanto su alimentación como la economía personal y familiar.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valora las prácticas culturales, relacionadas con la alimentación saludable presentes en su comunidad, como la milpa, y la rotación de cultivos, que favorecen la producción y consumo responsable, la obtención de una variedad de alimentos y el cuidado del medio ambiente.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explica qué productos y alimentos son convenientes adquirir o consumir en su familia, por su costo económico y el impacto medio ambiental que provocan.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61939674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Interacciones entre plantas, animales y el entorno natural: nutrición y locomoción.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clasifica animales, con base en su tipo de alimentación: herbívoros, carnívoros y omnívoros, y su relación con el lugar donde viven.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representa y explica el proceso de nutrición de plantas, en el que intervienen la luz solar, el agua, las sales minerales y el dióxido de carbono, sin llegar al uso de fórmulas químicas.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y describe la estructura de cadenas alimentarias: productores (plantas), consumidores (animales), y descomponedores (hongos y bacterias), así como su relación con el lugar donde habitan.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las condiciones del entorno propicias para la existencia y sobrevivencia de plantas y animales, entre ellos el ser humano; reconociendo su compromiso para cuidarlo.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Relaciones entre los factores físicos y biológicos que conforman los ecosistemas y favorecen la preservación de la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representa y explica las interacciones entre los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fatores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biológicos (plantas, animales, incluido el ser humano, hongos y organismos microscópicos como bacterias), y los factores físicos (agua, aire, suelo y Sol) en la conformación de los ecosistemas.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y describe la dinámica de distintos ecosistemas de México, a partir de la diversidad de seres vivos que habitan en ellos y las características de los factores físicos que los conforman.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explica la importancia de los ecosistemas en la vida cotidiana de las personas y pueblos, así como en sus manifestaciones culturales.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382116823"/>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51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770016"/>
          <a:ext cx="6208290" cy="8149590"/>
        </p:xfrm>
        <a:graphic>
          <a:graphicData uri="http://schemas.openxmlformats.org/drawingml/2006/table">
            <a:tbl>
              <a:tblPr firstRow="1" bandRow="1">
                <a:tableStyleId>{5940675A-B579-460E-94D1-54222C63F5DA}</a:tableStyleId>
              </a:tblPr>
              <a:tblGrid>
                <a:gridCol w="1852111">
                  <a:extLst>
                    <a:ext uri="{9D8B030D-6E8A-4147-A177-3AD203B41FA5}">
                      <a16:colId xmlns:a16="http://schemas.microsoft.com/office/drawing/2014/main" val="1936899132"/>
                    </a:ext>
                  </a:extLst>
                </a:gridCol>
                <a:gridCol w="43561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Impacto de las actividades humanas en la naturaleza y en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y describe los problemas de contaminación de agua, aire y suelo, y generación de residuos sólidos en su comunidad; establece relaciones causa-efecto en los ecosistemas, así como en la salud de las personas y en el bienestar de pueblos y culturas.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Propone y practica acciones de consumo responsable para prevenir o mitigar la contaminación de agua, aire y suelo, así como la generación de residuos sólidos.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79282769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Propiedades de los materiales: masa y longitud; relación entre estados físicos y la temperatura.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representa los cambios físicos del ciclo del agua: evaporación, condensación, solidificación, y su relación con la variación de la temperatura.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describe los cambios de estado físico de los materiales, a partir de experimentar con la variación de la temperatura y sus efectos en diversos materiales (chocolate, mantequilla, agua, hielo, vela -cera-, alcohol, gelatina,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los avances tecnológicos en el diseño de termómetros más precisos y su aplicación en la vida cotidiana, la industria, la medicina y la investigación.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714659"/>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Formación de mezclas y sus propiedades.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una mezcla está formada por diversos materiales en diferentes proporciones, a partir de experimentar con mezclas de materiales como agua y arena, agua y aceite, semillas y clips.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con mezclas de diversos materiales y proporciones, para identificar sus propiedades de color y sabor.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Efectos de la aplicación de fuerzas y del calor sobre los objetos.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algunas formas de generar calor, como la fricción y el contacto, e indaga su importancia en la vida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los efectos del calor sobre los objetos, a partir de experimentar con ellos al frotarlos unos con otros; reconoce que la transferencia de calor va del objeto de mayor al de menor temperatura.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Diseña y construye un dispositivo o juguete sencillo que funcione con calor, y explica su funcionamiento.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Sistema Tierra-Luna-Sol: interacciones, cambios y regularidades; diversas explicaciones acerca del movimiento de estos astros y su relación con algunos fenómenos naturales.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Indaga la formación de eclipses de Sol y de Luna, y describe las similitudes y diferencias entre ellos.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Describe y representa con modelos, la formación de eclipses solares y lunares, en los que considera los movimientos de la Tierra y la Luna con respecto al Sol, los tamaños de los cuerpos celestes, las distancias a las que se encuentran,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3522318839"/>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241379" y="3229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11316"/>
          <a:ext cx="6208290" cy="7520496"/>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las propiedades de la luz, en particular su propagación rectilínea, así como el punto de referencia del observador.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que hay diversas maneras de explicar los fenómenos naturales, al recuperar narraciones y descripciones desde otras perspectivas culturales, alrededor de las causas y consecuencias de la formación de eclipses.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274487228"/>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Estudio de los números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oralmente la sucesión numérica hasta cinco cifras, en español y hasta donde sea posible, en su lengua materna, de manera ascendente y descendente a partir de un número natural 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usa los números ordinales, en español y en su lengua materna para ordenar objetos, o para indicar el lugar que ocupan dentro de una colección de hasta veinte elementos.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través de situaciones cotidianas y de diversos contextos, cuenta, representa de diferentes formas, interpreta, ordena, lee y escribe números naturales de hasta cinco cifras; identifica regularidades en los números.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partir de situaciones vinculadas a diferentes contextos, representa, interpreta, lee, escribe y ordena números decimales hasta centésimos en notación decimal y con letras apoyándose en modelos gráficos; comprende la equivalencia entre decimos, centésimos y la 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con el apoyo de material concreto y modelos gráficos, fracciones: tercios, quintos, sextos, novenos y décimos, para expresar el resultado de mediciones y repartos en diversos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expresiones aditivas equivalentes de tercios, quintos, sextos, novenos y décimos; también compara fracciones (con igual numerador o igual denominador) utilizando los signos &gt; (mayor que), &lt; (menor que) o = (igual).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representa la unidad de referencia, a partir de una fracción dada de esta en la resolución de situaciones problemáticas.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517908074"/>
                  </a:ext>
                </a:extLst>
              </a:tr>
            </a:tbl>
          </a:graphicData>
        </a:graphic>
      </p:graphicFrame>
    </p:spTree>
    <p:extLst>
      <p:ext uri="{BB962C8B-B14F-4D97-AF65-F5344CB8AC3E}">
        <p14:creationId xmlns:p14="http://schemas.microsoft.com/office/powerpoint/2010/main" val="1879502429"/>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610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62116"/>
          <a:ext cx="6208290" cy="7257861"/>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Suma y resta, su relación como operaciones inversas.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sumas o restas de números naturales de hasta cuatro cifras utilizando los algoritmos convencionales.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sumas o restas de dos números decimales hasta centésimos, con apoyo de material concreto y representaciones gráficas.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que implican sumas o restas de fracciones con diferente denominador (tercios, quintos, sextos, novenos y décimos) vinculados a su contexto, mediante diversos procedimientos, en particular, la equivalencia.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191094260"/>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Multiplicación y división, su relación como operaciones inversas.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implican multiplicaciones de números naturales de hasta tres por dos cifras, a partir de diversas descomposiciones aditivas y el algoritmo convencional.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su contexto que impliquen el uso de un algoritmo para dividir números naturales de hasta tres cifras entre un número de una o dos cifras; reconoce al cociente y al residuo como resultado de una división.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explica y comprueba sus estrategias para calcular mentalmente el doble o el triple de un número natural de dos cifras y la mitad de un número natural par de dos cifras.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604746657"/>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Cuerpos geométricos y sus características.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describe las características de distintos prismas rectos (números de vértices y aristas, número y formas de caras); reconoce los desarrollos planos que permiten construirlos, en particular el cubo.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Figuras geométricas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 el apoyo de instrumentos geométricos, construye, analiza y clasifica cuadriláteros a partir de sus lados, ángulos y diagonales; explica los criterios utilizados para la clasificación.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Cálculo de perímetro y área.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Distingue entre contorno y superficie de caras de objetos de su entorno y de figuras y cuerpos geométricos; reconoce al perímetro como la suma de las longitudes de sus lados y área como la medida de la superficie; estima y compara áreas de manera directa, con unidades no convencionales y con retículas de cuadrados.</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032124492"/>
                  </a:ext>
                </a:extLst>
              </a:tr>
            </a:tbl>
          </a:graphicData>
        </a:graphic>
      </p:graphicFrame>
    </p:spTree>
    <p:extLst>
      <p:ext uri="{BB962C8B-B14F-4D97-AF65-F5344CB8AC3E}">
        <p14:creationId xmlns:p14="http://schemas.microsoft.com/office/powerpoint/2010/main" val="277538734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610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62116"/>
          <a:ext cx="6208290" cy="1915160"/>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Tahoma" panose="020B0604030504040204" pitchFamily="34" charset="0"/>
                          <a:cs typeface="Tahoma" panose="020B0604030504040204" pitchFamily="34" charset="0"/>
                        </a:rPr>
                        <a:t>Medición del tiempo.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nSpc>
                          <a:spcPct val="107000"/>
                        </a:lnSpc>
                        <a:spcAft>
                          <a:spcPts val="0"/>
                        </a:spcAft>
                      </a:pP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Resuelve situaciones problemáticas que implican el uso de equivalencias entre diferentes escalas de tiempo: día, hora, minuto y segundo; reconoce al segundo como unidad básica de tiempo.</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Comprende y utiliza expresiones que indican temporalidad como quincena, bimestre, semestre, novenario, lustro, quinquenio, siglo, milenio, decenio, sexenio.</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163774208"/>
                  </a:ext>
                </a:extLst>
              </a:tr>
              <a:tr h="370840">
                <a:tc>
                  <a:txBody>
                    <a:bodyPr/>
                    <a:lstStyle/>
                    <a:p>
                      <a:pPr>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Organización e interpretación de datos.</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Interpreta tablas de frecuencias y gráficas de barras, y reconoce la moda de un conjunto de datos para responder preguntas.</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868624299"/>
                  </a:ext>
                </a:extLst>
              </a:tr>
            </a:tbl>
          </a:graphicData>
        </a:graphic>
      </p:graphicFrame>
    </p:spTree>
    <p:extLst>
      <p:ext uri="{BB962C8B-B14F-4D97-AF65-F5344CB8AC3E}">
        <p14:creationId xmlns:p14="http://schemas.microsoft.com/office/powerpoint/2010/main" val="36498155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249378640"/>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248897803"/>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803314859"/>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02CE4321-13DF-8071-9393-9C22559ACCA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383490402"/>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245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176416"/>
          <a:ext cx="6208290" cy="680948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Representaciones cartográficas de la localidad y/o comunidad; su ubicación dentro de la entidad y del país, con relación al conocimiento, función y cuidados de los ecosistemas como sustento de la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representaciones cartográficas de la entidad y el territorio nacional, considerando los puntos cardinales.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los cambios en los componentes del ecosistema (suelo, agua, aire y seres vivos, entre otros), por causas físicas o sociales.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las personas de distintas culturas interactúan de diferente manera con los ecosistemas, distinguiendo las formas de trabajo en que las mujeres y las personas de los pueblos originarios, afrodescendientes y otras culturas de su entidad o país, conviven de manera más armónica con los ecosistemas, protegiéndolos y preservándolos.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 la importancia del respeto y colaboración en su cuidado y aprovechamiento sustentable, con equidad y justicia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acciones para contribuir en la preservación de los ecosistemas, de manera personal y comunitaria, desde el trabajo y en la convivencia cotidiana de la comunidad, el barrio, el pueblo o la ciudad.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Valoración de los ecosistemas: características del territorio como espacio de vida y las interacciones de la comunidad con los ecosistemas, para su preservación responsable y sustentable.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la visión de su comunidad respecto a su relación con la naturaleza y las tradiciones culturales construidas, a partir de su interacción con los ecosistemas del territorio.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otras formas de interacción de las sociedades con la naturaleza, que afectan los sistemas de vida en su territorio y en su comunidad, reconociendo que la vida humana y la de otros seres vivos depende de que se establezcan prácticas que reduzcan el impacto negativo, no sólo en la naturaleza, sino también en la sociedad, tales como el consumo sustentable, el comercio justo o economía solidaria, la agroecología y la protección del patrimonio biocultural.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sobre el derecho humano a un ambiente sano, adecuado para su desarrollo y bienestar y cómo es posible ejercerlo.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704299672"/>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215979" y="4880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8" y="1227216"/>
          <a:ext cx="6311821" cy="6809486"/>
        </p:xfrm>
        <a:graphic>
          <a:graphicData uri="http://schemas.openxmlformats.org/drawingml/2006/table">
            <a:tbl>
              <a:tblPr firstRow="1" bandRow="1">
                <a:tableStyleId>{5940675A-B579-460E-94D1-54222C63F5DA}</a:tableStyleId>
              </a:tblPr>
              <a:tblGrid>
                <a:gridCol w="1859217">
                  <a:extLst>
                    <a:ext uri="{9D8B030D-6E8A-4147-A177-3AD203B41FA5}">
                      <a16:colId xmlns:a16="http://schemas.microsoft.com/office/drawing/2014/main" val="1936899132"/>
                    </a:ext>
                  </a:extLst>
                </a:gridCol>
                <a:gridCol w="445260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Interculturalidad y sustentabilidad: formas en las que los pueblos originarios y otras culturas del país se relacionan con la naturaleza para contribuir a reducir el impacto negativo de la humanidad en el medio natural y social, así como acciones colectivas para promover el bienestar con respeto y protección, a fin de preservar la naturaleza y fortalecer la conciencia geográfica.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y analiza formas diversas en que las mujeres contribuyen en el cuidado y la preservación del ambiente y la salud, así como acciones sociales y políticas que se orientan a recuperar prácticas tradicionales que ayuden a reducir y a transformar el deterioro que ocasiona la cultura capitalista dominante en la naturaleza y la sociedad.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la importancia de una alimentación saludable y revalora la cultura de la Milpa y el Maíz en México, desarrollando acciones colectivas colaborativas en su escuela, involucrando a la comunidad, para socializar sus beneficios en la alimentación nacional.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cómo se ejerce el derecho humano a un ambiente sano y adecuado, para el desarrollo y bienestar planetario, y se compromete a respetar los ecosistemas, actuar con reciprocidad, cuidándolos y contribuyendo en su preservación, mediante acciones personales, colectivas y comunitarias críticas, para contribuir al consumo sustentable.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Cuidado de los ecosistemas para su regeneración, preservación responsable y sustentable.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analiza formas diversas en que las mujeres de diversas culturas contribuyen en el cuidado, la regeneración y la preservación del ambiente y la salud, así como acciones sociales y políticas que se orientan a recuperar prácticas que ayuden a reducir el deterioro en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juicios éticos y dialoga respecto de la importancia del respeto y colaboración en el cuidado y aprovechamiento sustentable de los ecosistemas, con equidad y justicia.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lleva a la práctica acciones para contribuir en la regeneración y preservación de los ecosistemas, de manera personal y comunitaria en la convivencia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muchas de las especies endémicas que se han ido perdiendo fueron producto de desarrollos históricos de largo tiempo; identifica la relación de esos procesos con la historia de las personas y los pueblos.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28414410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28600" y="719216"/>
          <a:ext cx="6489699" cy="8049007"/>
        </p:xfrm>
        <a:graphic>
          <a:graphicData uri="http://schemas.openxmlformats.org/drawingml/2006/table">
            <a:tbl>
              <a:tblPr firstRow="1" bandRow="1">
                <a:tableStyleId>{5940675A-B579-460E-94D1-54222C63F5DA}</a:tableStyleId>
              </a:tblPr>
              <a:tblGrid>
                <a:gridCol w="2002442">
                  <a:extLst>
                    <a:ext uri="{9D8B030D-6E8A-4147-A177-3AD203B41FA5}">
                      <a16:colId xmlns:a16="http://schemas.microsoft.com/office/drawing/2014/main" val="1936899132"/>
                    </a:ext>
                  </a:extLst>
                </a:gridCol>
                <a:gridCol w="4487257">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Acciones de prevención ante peligros o amenazas de fenómenos naturales y acciones humanas y la importancia de actuar y participar en la escuela, barrio, pueblo, comunidad, entidad y país; promover la cultura de prevención, autoprotección, empatía y solidaridad con las personas afectadas y el entorno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socioambiental</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en fuentes orales, bibliográficas, hemerográficas, digitales algunos desastres asociados a fenómenos naturales y/o generados por acciones humanas ocurridos en la entidad y el país, a lo largo de la historia; utiliza entrevistas generacionales como recursos para obtener los testimonios.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Elabora mapas para localizar los lugares en los que ocurrieron los desastres y los relaciona con los fenómenos naturales o con acciones humanas. Identifica qué desastres han ocurrido en algunas entidades que no se presentan en otras y argumenta acerca de las causas.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sobre planes y protocolos de emergencia, (sismos, terremotos, huracanes, inundaciones, tsunamis, entre otros); participa acciones colectivas encaminadas a una cultura de prevención y autoprotección y muestra empatía por las personas afectadas por un desastre para proponer acciones de ayuda solidaria.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17584067"/>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Caracterización y localización del territorio donde vive, la entidad y México; identificación de los tipos de suelo, clima, vegetación, fauna, cuerpos de agua (ríos, lagos, cenotes, humedales), así como las formas culturales que se desarrollan, vinculadas al patrimonio biocultural de la entidad y región; reconocimiento de su organización política y cambios históricos, hasta su conformación actual.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Localiza y reconoce características del territorio de México, como suelo, clima, regiones naturales, relieve, cuerpos de agua, extensión, límites terrestres, marítimos y aéreos, así como las entidades federativas que lo integran.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representaciones cartográficas del territorio nacional y su diversidad natural.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los cambios en la conformación territorial de México, y reconoce pérdidas y anexiones territoriales, así como continuidades de pueblos originarios, más allá de las fronteras políticas actuales (comparaciones en imágenes y mapas).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Composición sociocultural de la entidad federativa y de México, y su configuración a través de la historia como un país pluricultural, integrado por pueblos originarios, </a:t>
                      </a:r>
                      <a:r>
                        <a:rPr lang="es-MX" sz="1100" kern="100" dirty="0" err="1">
                          <a:effectLst/>
                          <a:latin typeface="Tahoma" panose="020B0604030504040204" pitchFamily="34" charset="0"/>
                          <a:ea typeface="Tahoma" panose="020B0604030504040204" pitchFamily="34" charset="0"/>
                          <a:cs typeface="Tahoma" panose="020B0604030504040204" pitchFamily="34" charset="0"/>
                        </a:rPr>
                        <a:t>afromexicanos</a:t>
                      </a:r>
                      <a:r>
                        <a:rPr lang="es-MX" sz="1100" kern="100" dirty="0">
                          <a:effectLst/>
                          <a:latin typeface="Tahoma" panose="020B0604030504040204" pitchFamily="34" charset="0"/>
                          <a:ea typeface="Tahoma" panose="020B0604030504040204" pitchFamily="34" charset="0"/>
                          <a:cs typeface="Tahoma" panose="020B0604030504040204" pitchFamily="34" charset="0"/>
                        </a:rPr>
                        <a:t>, migrantes y diversas comunidades con características y necesidades, quienes han luchado por el reconocimiento de la igualdad en dignidad y derechos.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tc>
                  <a:txBody>
                    <a:bodyPr/>
                    <a:lstStyle/>
                    <a:p>
                      <a:endPar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Analiza la conformación pluricultural y plurilingüe de México que se expresa en pueblos originarios,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afromexicanos</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migrantes y diversas comunidades que habitan México, que tienen prácticas culturales e historias que se manifiestan en formas de pensar, hablar, convivir, vestir, celebrar y compartir, apreciando sus aportaciones al patrimonio cultural del país y reconociendo los problemas y dificultades que enfrentan.</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p>
                    <a:p>
                      <a:pPr marL="0" marR="0" indent="0" algn="l" defTabSz="685800" rtl="0" eaLnBrk="1" fontAlgn="auto" latinLnBrk="0" hangingPunct="1">
                        <a:lnSpc>
                          <a:spcPct val="100000"/>
                        </a:lnSpc>
                        <a:spcBef>
                          <a:spcPts val="0"/>
                        </a:spcBef>
                        <a:spcAft>
                          <a:spcPts val="0"/>
                        </a:spcAft>
                        <a:buClrTx/>
                        <a:buSzTx/>
                        <a:buFontTx/>
                        <a:buNone/>
                        <a:tabLst/>
                        <a:defRPr/>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Representa en mapas la ubicación de los pueblos originarios y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afromexicanos</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que habitan en su entidad y el territorio nacional.</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02373193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93779" y="475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93779" y="1100216"/>
          <a:ext cx="6208290" cy="7883525"/>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Reconoce que en la Constitución Política de los Estados Unidos Mexicanos se garantiza el derecho a vivir con igualdad y dignidad, así como a expresar prácticas culturales y lingüísticas de los pueblos originarios y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afromexicanos</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y a respetar y valorar las prácticas de diversos grupos y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966297735"/>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vida cotidiana antes de la primera invasión europea y en el México colonial: personas y grupos sociales que incidieron en la historia de la comunidad, entidad y el país, para reconocer sus aportes en lo social, cultural, político y económico.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Indaga en fuentes primarias o secundarias bibliográficas,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hemerográficas</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digitales, orales sobre la invasión española, y analiza algunos de sus impactos en las poblaciones originarias.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Identifica, en el período de la conquista, cómo contribuyeron los diversos grupos sociales y cuáles fueron los que tuvieron más poder y mejores condiciones, en contraste a la situación de injusticia y dialoga acerca de la desigualdad que vivieron mujeres, hombres, niñas y niños de los pueblos originarios, afrodescendientes y personas esclavizadas.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de manera intercultural crítica sobre el 12 de octubre para desmontar la idea del “encuentro de dos mundos o día de la raza” y la resistencia de los pueblos originarios y afrodescendientes.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Indaga en diversas fuentes bibliográficas, </a:t>
                      </a:r>
                      <a:r>
                        <a:rPr lang="es-MX" sz="1100" kern="1200" dirty="0" err="1">
                          <a:solidFill>
                            <a:schemeClr val="tx1"/>
                          </a:solidFill>
                          <a:effectLst/>
                          <a:latin typeface="Tahoma" panose="020B0604030504040204" pitchFamily="34" charset="0"/>
                          <a:ea typeface="Tahoma" panose="020B0604030504040204" pitchFamily="34" charset="0"/>
                          <a:cs typeface="Tahoma" panose="020B0604030504040204" pitchFamily="34" charset="0"/>
                        </a:rPr>
                        <a:t>hemerográficas</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o digitales sobre el México colonial, ¿cómo era la vida cotidiana?, ¿qué eran las castas y qué implicaciones tuvieron en la vida de las personas?, ¿en qué trabajaban?, ¿cómo educaban a sus hijas e hijos?, ¿qué papel tuvo la religión en la vida de las personas y los pueblos?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Relaciona las leyes de castas del periodo colonial como organización social que ayuda a explicar el racismo mexicano como fenómeno histórico y contemporáneo.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176975623"/>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Origen histórico de algunos símbolos (territorio, lugares sagrados, figuras y colores, banderas, escudos, himnos, entre otros), que identifican a las comunidades, pueblos, la entidad y a México como país, en tanto referentes que dan sentido de identidad y pertenencia.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Reconoce los símbolos nacionales que identifican a México como país (himno, escudo y bandera); indaga sobre su significado, cómo y dónde surgieron, los elementos que los conforman, así como su transformación histórica, para comprender cómo ayudaron a construir una identidad nacional.</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Dialoga sobre la importancia que tiene reconocer a la diversidad de símbolos, como el territorio, los lugares sagrados, las banderas, los himnos, entre otros, para respetar la diversidad de identidades socioculturales que conforman al país.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de manera crítica posibles efectos negativos de los nacionalismos en las sociedades multiculturales como México.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693622490"/>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19216"/>
          <a:ext cx="6208290" cy="7158610"/>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 derecho a la protección de la integridad propia y la de todas las personas, reconociendo situaciones de riesgo, como el maltrato, el abuso, </a:t>
                      </a:r>
                      <a:r>
                        <a:rPr lang="es-MX" sz="1100" i="1" kern="100" dirty="0" err="1">
                          <a:effectLst/>
                          <a:latin typeface="Tahoma" panose="020B0604030504040204" pitchFamily="34" charset="0"/>
                          <a:ea typeface="Calibri" panose="020F0502020204030204" pitchFamily="34" charset="0"/>
                          <a:cs typeface="Times New Roman" panose="02020603050405020304" pitchFamily="18" charset="0"/>
                        </a:rPr>
                        <a:t>bullying</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o la explotación de tipo sexual y la importancia de su prevención, al conocer las instancias para solicitar ayuda y/o denunciar.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Dialoga acerca del derecho a que la niñez sea protegida contra toda forma de maltrato, abuso o explotación de tipo sexual.</a:t>
                      </a:r>
                      <a:endParaRPr lang="en-US" sz="1100" kern="10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 </a:t>
                      </a:r>
                      <a:endParaRPr lang="en-US" sz="1100" kern="10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Propone y practica algunas medidas preventivas ante situaciones o personas que representan un riesgo para la protección de la integridad.</a:t>
                      </a:r>
                      <a:endParaRPr lang="en-US" sz="1100" kern="10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 </a:t>
                      </a:r>
                      <a:endParaRPr lang="en-US" sz="1100" kern="10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a:effectLst/>
                          <a:latin typeface="Tahoma" panose="020B0604030504040204" pitchFamily="34" charset="0"/>
                          <a:ea typeface="Tahoma" panose="020B0604030504040204" pitchFamily="34" charset="0"/>
                          <a:cs typeface="Tahoma" panose="020B0604030504040204" pitchFamily="34" charset="0"/>
                        </a:rPr>
                        <a:t>Analiza situaciones de maltrato, abuso o explotación de tipo sexual, que puedan ocurrir en el aula, la escuela y la comunidad, y propone acciones para su denuncia y erradicación.</a:t>
                      </a:r>
                      <a:endParaRPr lang="en-US" sz="1100" kern="10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308898290"/>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Experiencias de organización comunitaria del pasado y del presente, y las acciones de colaboración, reciprocidad, cuidado mutuo y trabajo por el bienestar de la escuela, barrio, comunidad, pueblo y colectivo social, para configurar ambientes seguros e igualitarios, con equidad y justicia.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Analiza críticamente el papel que juegan los valores y actitudes, así como las capacidades y responsabilidades de las personas en los procesos de organización participativa, para la conformación de ambientes igualitarios que permitan contribuir al bienestar de la comunidad.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933557044"/>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Situaciones de discriminación en el aula, la escuela, la comunidad, la entidad y el país, sobre la diversidad de género, cultural, étnica, lingüística, social, así como sobre rasgos físicos, desarrollo cognitivo y barreras de aprendizaje, y participación en ámbitos de convivencia, para la promoción de ambientes igualitarios, de respeto a la dignidad humana y a los derechos de todas las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2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Conoce y analiza críticamente situaciones de discriminación y exclusión por género, física, sensorial, intelectual, mental, cultural, étnica, lingüística o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200" kern="100" dirty="0">
                          <a:effectLst/>
                          <a:latin typeface="Tahoma" panose="020B0604030504040204" pitchFamily="34" charset="0"/>
                          <a:ea typeface="Calibri" panose="020F0502020204030204" pitchFamily="34" charset="0"/>
                          <a:cs typeface="Times New Roman" panose="02020603050405020304" pitchFamily="18" charset="0"/>
                        </a:rPr>
                        <a:t>Analiza las causas de la discriminación y exclusión, y propone acciones para promover ambientes igualitarios, de respeto a la dignidad humana, a las diversidades y a los derechos de todas las personas, en la comunidad, entidad y en el país.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2991423971"/>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372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49416"/>
          <a:ext cx="6208290" cy="7540626"/>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Retos en el reconocimiento y ejercicio de los derechos humanos y la satisfacción de las necesidades básicas, físicas, sociales, de seguridad, emocionales y cognitivas de niñas, niños y adolescentes; así como situaciones injustas en el pasado y el presente, en las que no se respetan los derechos para satisfacer las necesidades básicas de todas las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Comprende y analiza críticamente sobre las condiciones de diversos grupos sociales del país, que en el presente y el pasado no han podido satisfacer sus necesidades básicas, cómo los distintos colectivos históricamente demandaron que sus necesidades fueran satisfechas y por el reconocimiento de sus derechos.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Dialoga y elabora conclusiones acerca de las causas por las que determinados grupos no han cubierto sus necesidades, y reconoce que esta situación es injusta.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Propone alternativas para superar la desigualdad y favorecer la justicia, desde la comprensión de los derechos humanos, cuyo ejercicio no está condicionado y el Estado tiene la obligación a garantizarlos.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a quiénes corresponde generar condiciones para que todas las personas satisfagan sus necesidades.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50212223"/>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La construcción colectiva de la paz: situaciones que generan diferencias y conflictos que afectan la convivencia entre las personas y grupos de pertenencia, causas y formas de resolverlo a través del diálogo, la comunicación y la empatía, para contribuir a la convivencia y la resolución de conflictos sin violencia.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paz es una construcción colectiva que demanda analizar críticamente las causas, desarrollo y consecuencias, de conflictos entre personas y/o grupos de pertenencia, y realiza propuestas para enfrentar las tensiones sin violencia, mediante la comunicación dialógica y la empatía.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61076690"/>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y procedimientos mediante las que se eligen a las autoridades de gobierno, y los cambios que han tenido a través del tiempo, en función del bienestar colectivo.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Indaga cómo se designaron las autoridades que gobernaban en el México colonial, cuáles eran sus funciones, cuáles son las características de la monarquía, qué eran los ayuntamientos, las encomiendas y cuáles fueron sus funciones en la Nueva España.</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Compara y analiza críticamente cómo se eligen actualmente las autoridades de gobierno en nuestro país, y nuestra comunidad y/o pueblo, bajo el régimen democrático y/o de asambleas comunitarias, qué son los ayuntamientos o alcaldías en la actualidad y cuáles son sus funciones, reconoce las formas tradicionales de organización que se emplean en su contexto.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3039637846"/>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372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49416"/>
          <a:ext cx="6208290" cy="4826572"/>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Democracia en la vida cotidiana: construcción, cumplimiento y aplicación justa de acuerdos, normas y leyes que contribuyen a la protección de los derechos de todas las personas, individuales y colectivos, y a la convivencia conforme a los principios de igualdad, justicia y responsabilidad.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y argumenta sobre la importancia de la participación democrática en la construcción, el cumplimiento y la aplicación justa de acuerdos, normas y leyes en el ámbito de la escuela, la comunidad, el barrio, la colonia, la vecindad, el pueblo o la localidad, entre otros, para contribuir a la protección de los derechos humanos de todas las personas y colectivos, como los pueblos indígenas,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grupos LGBTTTIQ+, religiosos, migrantes, entre otros, así como a la sana convivencia, conforme a los principios democráticos que nos rigen.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toma de decisiones ante situaciones cotidianas y de riesgos, con base en el cuidado de la dignidad de todas y todos, considerando posibles consecuencias de las acciones, para actuar con responsabilidad.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cotidianas para la toma de decisiones, con base en criterios que priorizan el cuidado de la dignidad propia, así como de otras personas y colectivos.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y valora los riesgos del entorno y las posibles consecuencias de las acciones, para actuar con responsabilidad.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Desigualdades por diferencias de género: causas y consecuencias en la vida cotidiana pasada y presente, para proponer acciones en favor de la igualdad, basadas en el reconocimiento y el respeto de los derechos de todas las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situaciones de desigualdad de género, en los ámbitos educativo, laboral, cultural o de participación política, comparando cómo ocurrían en el pasado y el presente.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en favor de la igualdad, con base en el reconocimiento y el respeto de la dignidad y los derechos de todas las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3538664201"/>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901943"/>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comunidad como el espacio en el que se vive y se encuentra la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ideas, conocimientos, prácticas culturales y formas de organización, para explicar el significado que tienen en su familia, escuela y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Las familias como espacio de protección, cuidado, afecto y sustento para el desarrollo personal.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sobre el valor de la familia y de la aportación de sus integrantes, para favorecer su desarrollo personal y afectivo.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los valores que distinguen a su familia, para entenderlos como elementos de desarrollo social y personal.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Entendimiento mutuo en la escuela.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Comparte ideas y experiencias sobre diferentes temas, para aprender la importancia de escuchar.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distintos puntos de vista, para favorecer el entendimiento y la negociación con las demás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escuela como espacio de convivencia, colaboración y aprendizaje.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 toma de decisiones sobre el funcionamiento de la escuela, y la relación escuela-comunidad, para favorecer la colaboración.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alternativas que favorezcan la colaboración entre las personas que integran la escuela y su comunidad para enriquecer sus experiencias, saberes y conocimientos.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Comparte los cambios que afronta en sus capacidades y las formas de ser, pensar, actuar y relacionarse para valorar la manera en que las demás personas inciden en la construcción de su identidad.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Reconoce cambios en sus necesidades, intereses y logros, para ajustar metas y diseñar estrategias que permitan cumplirlas.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acerca de los factores culturales, sociales u otros presentes en la conformación de las ideas, preferencias, necesidades y circunstancias, para determinar aspectos que posibilitan o limitan el desarrollo personal y colectivo.</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Equidad de género en las familias,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acerca de los estilos de relación y distribución de responsabilidades, para tomar decisiones respecto de aquellos que inciden positivamente en el bienestar de todas y todos.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Valora y aprecia las formas de expresar el carácter y los afectos para tomar decisiones orientadas a salvaguardar su integridad.</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96351293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Efectos en la vida de las personas, derivados de cambios sociales, culturales y en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Dialoga acerca de situaciones que conoce o ha vivido en su familia o comunidad, para comprender causas y efectos en la vida de las personas.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10637282"/>
                  </a:ext>
                </a:extLst>
              </a:tr>
            </a:tbl>
          </a:graphicData>
        </a:graphic>
      </p:graphicFrame>
    </p:spTree>
    <p:extLst>
      <p:ext uri="{BB962C8B-B14F-4D97-AF65-F5344CB8AC3E}">
        <p14:creationId xmlns:p14="http://schemas.microsoft.com/office/powerpoint/2010/main" val="3313836952"/>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469128"/>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de las necesidades y características propias y de las demás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lo que las personas le aportan en la atención de sus necesidades e intereses para reconocer la importancia del enriquecimiento mutuo.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Invita a otras personas a participar en una representación dramatizada, sobre la importancia del reconocimiento de todas y todos.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pertenencia, identidad personal y social.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Reconstruye la historia de su familia, escuela y comunidad, a partir de narraciones y/o documentos en los que respondan a cuestionamientos como ¿quiénes somos?, y ¿de dónde vinieron nuestros antepasados?, para descubrir los diversos aportes socioculturales y lingüísticos que pueden ser parte de su identidad.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Consulta, por diversos medios físicos y electrónicos, información para entender la articulación de su comunidad local con la región, alcaldía, estado, según se trate de contextos rurales o urbanos.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Capacidades y habilidades motrices.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Pone en práctica sus habilidades motrices en situaciones lúdicas, individuales y colectivas, para valorar la diversidad de posibilidades que contribuyen a mejorar su actuación.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Posibilidades cognitivas, expresivas, motrices, creativas y de relación.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sus capacidades y habilidades motrices, al representar con el cuerpo situaciones e historias, a fin de favorecer la construcción de la imagen corporal.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 juegos y otras actividades físicas, para analizar avances y logros personales o grupales, en favor de asumir una vida saludable.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estratégico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estrategias para atender situaciones o resolver problemas y conflictos que se presentan en el juego y en actividades cotidianas.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situaciones caracterizadas por la cooperación y oposición, con el fin de reconocer sus implicaciones en la interacción y el logro de metas.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0422335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Hábitos saludables, para promover el bienestar en los seres vivos.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las características de una alimentación saludable, para diseñar estrategias que mejoren sus hábitos alimentarios en el contexto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 prácticas de hidratación saludable para promover prácticas de alimentación, vinculadas con la salud en su escuela y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47148338"/>
                  </a:ext>
                </a:extLst>
              </a:tr>
            </a:tbl>
          </a:graphicData>
        </a:graphic>
      </p:graphicFrame>
    </p:spTree>
    <p:extLst>
      <p:ext uri="{BB962C8B-B14F-4D97-AF65-F5344CB8AC3E}">
        <p14:creationId xmlns:p14="http://schemas.microsoft.com/office/powerpoint/2010/main" val="922587724"/>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4118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24016"/>
          <a:ext cx="6208290" cy="5005960"/>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Higiene para una vida saludable.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Comparte experiencias para mejorar la higiene en su escuela y su comunidad, y organiza campañas de higiene en la escuela y la comunidad.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Situaciones de riesgo social en la comunidad y región donde vive.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de riesgo social en la comunidad y región donde vive.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situaciones de riesgo social en la región, y propone algunas medidas para el autocuidado.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la violencia doméstica y el vandalismo son situaciones que ponen en riesgo la sana convivencia, y analiza estrategias de prevención al respecto.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 campañas en su grupo y escuela, para prevenir problemas sociales, como la violencia escolar, el vandalismo, las adicciones,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problemas sociales en su contexto y país, para analizar sus causas y efectos.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conocimientos previos sobre las diferentes expresiones emocionales para aprovechar su función en situaciones cotidianas.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Considera las reacciones emocionales ante situaciones comunes e identifica las más adecuadas para lograr sus metas y el bien común.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30255541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4242657017"/>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680950700"/>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2666078534"/>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EE813191-6A5D-BCFC-89CC-BD4890B9AE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231281551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QUINTO</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968519" y="1963698"/>
            <a:ext cx="1501140" cy="1501140"/>
          </a:xfrm>
          <a:prstGeom prst="rect">
            <a:avLst/>
          </a:prstGeom>
        </p:spPr>
      </p:pic>
    </p:spTree>
    <p:extLst>
      <p:ext uri="{BB962C8B-B14F-4D97-AF65-F5344CB8AC3E}">
        <p14:creationId xmlns:p14="http://schemas.microsoft.com/office/powerpoint/2010/main" val="145995798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77108"/>
          <a:ext cx="6180881" cy="7863079"/>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Narración de sucesos autobiográficos.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Lee textos autobiográficos y reflexiona sobre las razones por las que suelen estar narrados en primera persona del singular.</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Determina los sucesos autobiográficos que desea narrar y los organiza lógicamente, resaltando los aspectos más significativos.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Escribe la narración de los hechos autobiográficos, haciendo uso de comas, puntos y seguido, puntos y aparte y dos puntos, para dar claridad y orden a las ideas.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Describe personas, lugares y hechos a través del uso de reiteraciones, frases adjetivas, símiles e imágenes, y mantiene la referencia a los mismos en toda la narración por medio de pronombres y sinónimos.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Hace y recibe sugerencias sobre aspectos de mejora, y comparte con la comunidad educativa las versiones finales.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explicativos.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distintos tipos de textos explicativos y reflexiona sobre sus características y funciones.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Expone las diferencias entre una descripción y una explicación, y entre un texto descriptivo y uno explicativo.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Recupera información de distintas fuentes, como artículos de divulgación, libros de texto, reportes de investigación, para producir un texto explicativo sobre temas diversos y con propósitos particulares.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relaciones causales y emplea expresiones como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en</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consecuencia, por lo tanto, debido a, a causa de, porque, por consiguiente.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sus propias palabras de la paráfrasis y citas textuales, y registra la información bibliográfica de las fuentes consultadas: autor, título, editorial, lugar y fecha de publicación, páginas consultadas,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Participación en debates sobre temas de interés común.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Reconoce que hay temas donde las opiniones se dividen, y es necesario sustentar las propias.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Conoce la función y organización de un debate.</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606418550"/>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29183"/>
          <a:ext cx="6180881" cy="785996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Investiga y toma notas de las ideas centrales y otros datos significativos con relación al tema del debate, con la intención de construir sus argumentos.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Identifica la función de los nexos de subordinación en textos argumentativos.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Hace su presentación, opina sobre lo que dicen otros y otras participantes y reconocen que es posible cambiar de opinión, a partir de las opiniones argumentadas de las demás personas.</a:t>
                      </a: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argumentativos.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textos sobre temas polémicos, y distingue las opiniones de los datos y hechos concretos.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distintas formas de construir y expresar argumentos, siempre en un marco de respeto.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sus opiniones oralmente, basado en argumentos, sobre textos que incluyen temas polémicos.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informativos, para ampliar sus conocimientos sobre temas de interés tanto colectivo como individual.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Selecciona y lee textos informativos sobre temas sobre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Formula preguntas para guiar la búsqueda de información específica, para lo cual usa los signos de interrogación.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el tema central de los textos leídos.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textos informativos, empleando signos de puntuación: coma, dos puntos, punto y seguido, y punto y aparte, para organizar las ideas dentro de los párrafos.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Comprensión y producción de textos discontinuos, para organizar y presentar información.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mediante el análisis, las características y funciones de los textos discontinuos, en particular de tablas de doble entrada, líneas del tiempo y cuadros cronológicos.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 utilidad de los textos discontinuos para organizar y presentar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Selecciona información para organizarla y presentarla por medio de textos discontinuos.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Produce textos discontinuos, considerando al destinatario y tomando en cuenta aspectos gráficos como el tamaño de la letra empleada, a fin de garantizar su legibilidad.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01357196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23493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Elaboración e intercambio de reseñas de diversos textos y/o audiovisuales.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las características y función de las reseñas.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un texto leído y construye una opinión acerca del mismo, explicando su parecer.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Usa expresiones como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creo que, en mi opinión, pienso que, de acuerdo con, desde mi punto de vista, considero que,</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para organizar y compartir su opinión.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Registra datos de identificación del texto: título, autor, editorial y lugar y fecha de publicación, número de páginas.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Revisa y corrige reiteraciones innecesarias en la escritura de la reseña: errores de concordancia y de ortografía en general.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Comparación y producción de documentos que regulan la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varios reglamentos escolares, e identifica características como brevedad o concisión y uso de verbos y numerales.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y explica la función de los reglamentos.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la elaboración del reglamento del aula.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Revisa y corrige errores de concordancia y ortografía en el 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Exposición sobre temas relacionados con el cuidado de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Como presentador o presentadora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-Recupera e integra información de diversas fuentes, gráficas, orales y/o escritas, para preparar su presentación.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palabras clave y/o notas breves para usarlas como guía y exponer de manera lógica y secuenciada, empleando un léxico formal.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cuadros sinópticos, esquemas, tablas de doble entrada u otros recursos gráficos, como material de apoyo para la exposición.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-Conserva la atención de las espectadoras y los espectadores, resuelve dudas y hace comentarios acerca de lo que le plantean.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Como audiencia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-Mantiene la atención en lo que presenta la expositora o el expositor, toma notas sobre lo que le parece más relevante, le causa duda o quiere comentar, y pide y hace uso de la palabra para plantear preguntas, hacer comentarios o compartir su opinión.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245412007"/>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23493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Producción y envío de cartas 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distintas cartas personales reales y literarias.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características y funciones de las cartas personales enviadas por correo postal y electrónico.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sentimientos, ideas y experiencias por medio de cartas, pensando en destinatarias y destinatarios específicos.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palabras y expresiones que señalan tiempo y espacio en las cartas personales: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allá, aquí, ahí, acá, hace tiempo.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Envía las cartas que escribe a través del correo postal y/o electrónico.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Interpretación y producción de anuncios publicitarios de productos o servicios ofrecidos en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anuncios publicitarios impresos y electrónicos, e identifica sus características y funciones.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los recursos empleados para persuadir a los consumidores, como las imágenes que utilizan y, en particular, las características del lenguaje escrito; por ejemplo, uso de adjetivos, rimas, juegos de palabras, metáforas y comparaciones, así como la brevedad.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los productos y servicios ofrecidos en su comunidad que desea publicitar.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anuncios publicitarios en los que emplea distintas estrategias textuales para persuadir a su público objetivo, cuidando la distribución gráfica; por ejemplo, el tamaño y colocación de texto e imagen, así como la claridad.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Difunde con las personas de la comunidad los anuncios publicitarios elaborados.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Seguimiento crítico de noticias en diferentes medios de comunicación escrita.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interés por una noticia particular y busca notas informativas relacionadas en distintos medios de comunicación escrita: periódicos, revistas, portales de internet.</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Da seguimiento a las noticias de su interés en diferentes medios de comunicación escrita.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los elementos que componen las notas informativas sobre noticias de su interés en los diferentes medios de comunicación escrita: títulos, balazos, entradillas, tipografías, usos de espacios, puntuación, elementos gráficos, formas de referirse a las personas o lugares involucrados.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57075789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7866507"/>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las diferencias y similitudes en las distintas formas de presentar las noticias de su interés.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Comparte sus reflexiones sobre los hechos noticiosos de su interés y sobre la experiencia de darles seguimiento en diferentes medios de comunicación escrita.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para gestionar servicios públicos.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distintos formularios para gestionar servicios públicos: los que brinda la escuela, la biblioteca o, en general,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tanto sobre la utilidad de esta clase de documentos como sobre sus características y funciones.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Llena diferentes formularios e identifica el tipo de información que incluyen y solicitan.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utilidad de los formularios para gestionar servicios públicos.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Elaboración de un tríptico informativo sobre la prevención de algún problema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Recopila y analiza distintos trípticos informativos para conocer sus características y funciones.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Determina, por medio del diálogo con sus compañeras y compañeros, algún problema colectivo que pueda prevenirse, relacionado con la salud, la violencia, el bienestar.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en varias fuentes sobre el problema colectivo que quieren prevenir y, en común acuerdo con sus pares, integra la información más relevante en un texto breve que incluya nexos que ayuden a que las ideas se presenten de manera ordenada y coherente.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 la información textual y gráfica en un tríptico en el que se defina el problema que quieren prevenir y las razones para hacerlo, así como las medidas de prevención y las personas, fuentes o instituciones a las cuales es posible recurrir para profundizar en el asunto o buscar ayuda.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Presenta y difunde el tríptico con la comunidad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de la diversidad lingüística de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en fuentes impresas y/o electrónicas sobre la diversidad lingüística en México y sobre la influencia de las lenguas originarias en el español en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369123498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40758"/>
          <a:ext cx="6180881" cy="7866508"/>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Averigua por medio de entrevistas con personas adultas mayores y la consulta de diccionarios, algunas palabras usuales en el español mexicano que provienen de lenguas originarias.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Registra las palabras sobre las que averiguó, comprende su significado y, de ser posible, indaga en su historia. Comparte el resultado de su investigación.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 diversidad lingüística en México y valora su riqueza.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Interpretación y valoración de manifestaciones culturales y artísticas de México y del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manifestaciones culturales y artísticas de diversos orígenes, e identifica sus elementos, para recrearlos mediante textos y otras producciones artísticas, que amplíen sus concepciones de ser y estar en 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Relaciona el uso de textos, imágenes, colores, objetos, sonidos, silencios, aromas y movimientos, presentes en manifestaciones culturales y artísticas, con los que infiere su significado, a partir de intereses, perspectivas y creencias propias.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significados en lo individual y colectivo, a partir de la observación y comprensión de sonidos, gestos, formas, colores, texturas, objetos, aromas, movimientos, así como del contexto de creación de manifestaciones culturales y artísticas.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Apropiación e intervención artística en el espacio comunitario.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Plantea propuestas creativas de atención y/o solución, al identificar y socializar necesidades, intereses y problemas de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problemas detectadas en su comunidad, por medio de historietas, maquetas, improvisaciones teatrales, una secuencia dancística o una canción popular donde modifique su letra para compartir su perspectiva con otras personas.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Planea e interviene un espacio de la escuela o la comunidad, utilizando objetos y materiales a su alcance, así como su cuerpo, sonidos y gestos.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Análisis de cuentos y poemas para su disfrute y comprensión.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y selecciona cuentos y poemas mexicanos a partir de sus intereses y gustos, y comparte los motivos de su elección.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cuentos y poemas, y expresa oralmente sus interpretaciones de estos.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167012443"/>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225283"/>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las características tanto de cuentos como de poemas.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 y participa en un recital literario en el que lee en voz alta cuentos y poemas para la comunidad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poemas y cuentos en colectivo a partir de historias propias, familiares o populares.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Combinación de elementos visuales, sonoros y corporales, en composiciones artísticas colectivas, para expresar rasgos de sus identidades personal y colectiva.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Relaciona movimientos corporales con sonidos producidos con objetos del entorno, el cuerpo y/o la voz, en secuencias colectivas que narran una historia propia que les es significativa.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sonidos graves, agudos, rápidos, lentos, fuertes, débiles, largos, cortos, con pausas y acentos, para relacionarlos con la voz y características de un personaje, que crea a partir de objetos cotidianos y de sus rasgos de identidad personal.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Recrea colectivamente una misma escena o paisaje de su entorno natural o social, con movimientos corporales y sonidos, y posteriormente con objetos en una secuencia animada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stop </a:t>
                      </a:r>
                      <a:r>
                        <a:rPr lang="es-MX" sz="1100" i="1" kern="100" dirty="0" err="1">
                          <a:effectLst/>
                          <a:latin typeface="Tahoma" panose="020B0604030504040204" pitchFamily="34" charset="0"/>
                          <a:ea typeface="Calibri" panose="020F0502020204030204" pitchFamily="34" charset="0"/>
                          <a:cs typeface="Times New Roman" panose="02020603050405020304" pitchFamily="18" charset="0"/>
                        </a:rPr>
                        <a:t>motion</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o una historieta.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propuestas artísticas de manera grupal, a partir del uso de formas, colores, texturas, sonidos, movimientos y gestos, que representen su identidad colectiva.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Expresión, mediante el uso de los lenguajes artísticos, de experiencias estéticas que tienen lugar en la naturaleza.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Comparte sensaciones, emociones, sentimientos e ideas, a partir del asombro generado por la interacción con la naturaleza y representa su experiencia en una producción artística.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formas, colores, texturas, sonidos y movimientos algunos componentes de la naturaleza y los recrea por medio de los lenguajes artísticos.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Creación y representación de narrativas a partir de acontecimientos relevantes de la comunidad, empleando recursos literarios, visuales, corporales y sonoros.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Combina secuencias de movimientos, gestos, formas, sonidos, colores y objetos, a partir de cuentos que lee o escucha.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Desarrolla relatos escritos o crea narrativas corporales a partir del significado de su nombre y la historia familiar de cómo y por qué eligieron ese nombre.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Narra y representa teatral o dancísticamente historias o situaciones cotidianas de su comunidad que sean trágicas, cómicas, románticas,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2797104959"/>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055547"/>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Combinación de la realidad y la ficción en elementos simbólicos de las manifestaciones culturales y artísticas, que dan identidad y sentido de pertenencia.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movimientos, gestos y formas que crean los objetos y los cuerpos en una manifestación cultural o artística, para reflexionar sobre aquello que simbolizan.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colores, sonidos y silencios en una manifestación cultural o artística de su interés, y los contrasta con el significado que representan.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Combina intencionalmente secuencias de formas, colores, texturas, sonidos, silencios, movimientos, gestos y objetos, para recrear un fragmento de una manifestación cultural o artística con elementos simbólicos propios.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Análisis y representación de guiones teatrales.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Lee y analiza guiones teatrales de su elección, para reflexionar en colectivo sobre sus argumentos o tramas, las características de los personajes, así como los temas y conflictos que abordan.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Realiza lecturas en voz alta de guiones teatrales y los representa en colectivo, mediante el empleo del cuerpo, procurando respetar los elementos que le permiten ser escenificados, tales como la presencia de acción, el conflicto, los diálogos, los personajes, las acotaciones y la tipografía empleada para distinguirlos.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Crea personajes y escenografías para la historia de una obra de teatro infantil y la sonoriza para representarla ante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Lectura y análisis de mitos y leyendas, para su disfrute y valoración.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mitos y leyendas de México e identifica las características y funciones de cada tipo de texto.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sobre el origen de los mitos y leyendas leídos.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elementos de realidad y fantasía tanto en mitos como en leyendas.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con las personas adultas mayores de su comunidad, para conocer los mitos y leyendas que forman parte de la cultura de su región.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Escenifica un mito o leyenda de su interés frente a público.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 riqueza cultural que encierran los mitos y las leyendas.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375019397"/>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0695"/>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802811"/>
          <a:ext cx="6180881" cy="7885811"/>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sistemas circulatorio, respiratorio e inmunológico, y su relación con la salud ambiental, así como acciones para su cuidado.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y representa mediante modelos, la relación de la nariz, tráquea y pulmones, como parte del sistema respiratorio, con el intercambio de gases.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y explica con modelos, la función general del corazón y los vasos sanguíneos (arterias y venas), que forman parte del sistema circulatorio y su relación con el intercambio de gases.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la frecuencia cardiaca es el número de latidos del corazón en un minuto, que se puede medir en los puntos en los que se ubican arterias (muñecas, cuello, tobillos) a través del pulso cardiaco; establece relaciones entre la actividad física y la frecuencia cardiaca.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los factores del medio ambiente que inciden en la salud de los sistemas circulatorio y respiratorio; propone y practica acciones para prevenir infecciones y enfermedades y favorecer su cuidado.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Etapas del desarrollo humano: proceso de reproducción y prevención de infecciones de transmisión sexual (ITS) y embarazos en adolescentes, en el marco de la salud sexual y reproductiva.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a la infancia, adolescencia, madurez y vejez como parte del desarrollo humano, así como las características, necesidades, responsabilidades, formas de pensar y cuidados generales en cada una de ellas.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el embarazo es resultado de una relación sexual, a partir de describir y representar con modelos el proceso general de la reproducción en los seres humanos: fecundación, embarazo y parto, que implica la toma de decisiones libres e informadas y su prevención y planificación es responsabilidad tanto de hombres como de mujeres, y que forma parte de sus derechos sexuales y reproductivos.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diversas situaciones acordes a su contexto relacionadas con el ejercicio de la sexualidad para reconocerlo como un derecho de todas las personas, y de vivirla de manera libre, informada, segura como parte de la salud sexual.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acerca de la importancia de los vínculos afectivos, la igualdad, el respeto, la responsabilidad, y la comunicación en las relaciones de pareja, con la finalidad de prevenir violencia en el noviazgo y embarazos en la adolescencia, considerando su proyecto de vida y el inicio de la actividad sexual.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232562982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3702118024"/>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289934865"/>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2875371604"/>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D22C4B2F-5CE7-0AD3-81B9-B9E628A661E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1418996999"/>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0695"/>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25960"/>
          <a:ext cx="6208290" cy="7706424"/>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Alimentación saludable: características de la dieta correcta, costumbres de la comunidad, riesgos del consumo de alimentos ultraprocesados, y acciones para mejorar la alimentación.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las características de la dieta correcta: variada, completa, equilibrada, inocua, suficiente, y las contrasta con sus hábitos de alimentación para tomar decisiones en beneficio de su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posibles riesgos de los hábitos de alimentación personales y familiares, como diabetes, hipertensión, colesterol elevado, entre otros; propone posibles cambios en su alimentación a partir de las alternativas que están disponibles en su localidad y en las prácticas de higiene relacionadas con la preparación y consumo de alimentos.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de dónde provienen y cómo se producen o procesan los alimentos que consume y los beneficios nutrimentales que estos tienen; diseña distintos menús basados en las características de la dieta correcta.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su alimentación está relacionada con las costumbres de la familia y los productos de consumo disponibles en su comunidad, a partir de compararla con otras formas de alimentación en diferentes regiones del país y con otros países.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y explica la relación que tiene mantener una dieta correcta con el crecimiento y funcionamiento adecuado del organismo, así como para prevenir enfermedades no transmisibles como la diabetes o la hipertensión.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Funciones vitales que caracterizan a plantas y animales como seres vivos, y su relación con el entorno natural, así como sus cambios a través del tiempo.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Explica la reproducción en plantas por semillas, tallos, hojas, raíces y su interacción con otros seres vivos y el entorno natural; identifica y representa las estructuras de una flor que participan en la reproducción.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interacciones que ocurren entre los factores físicos y biológicos que intervienen en el proceso de reproducción de las plantas: polinización, dispersión de semillas y frutos, o germinación.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el tipo de desarrollo y nacimiento de diversos animales (insectos, arácnidos, moluscos, aves, mamíferos, reptiles, peces y anfibios) para clasificarlos en vivíparos y ovíparos.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reproducción es una función que caracteriza a todas las plantas y los animales como seres vivos.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3045650869"/>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0695"/>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14386"/>
          <a:ext cx="6208290" cy="7876160"/>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Factores que conforman la biodiversidad y el medio ambiente, la riqueza natural de México y su relevancia como parte del patrimonio biocultural de la humanidad, y la importancia de su conservación.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biodiversidad es la cantidad y variedad de ecosistemas y de seres vivos (animales, plantas, hongos y bacterias); e identifica la cantidad total de especies identificadas hasta el momento por la ciencia a nivel mundial.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los factores que favorecen la presencia en México de una variedad de ecosistemas y seres vivos, que lo hacen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megadiverso</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valora la importancia natural y sociocultural de su conservación.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los servicios ambientales de la biodiversidad: producción de oxígeno, regulación de climas, abastecimiento de agua, moderación en el impacto de fenómenos naturales, control de plagas, obtención de materias primas, espacios vitales para plantas y animales, espacios para actividades recreativas y culturales,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Pérdida de biodiversidad, problemas medio ambientales en la comunidad, México y el mundo, acciones orientadas a fortalecer estilos de vida sustentables.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y explica el impacto de las actividades humanas en la biodiversidad, en particular sobre la variedad y cantidad de seres vivos que habitan en la comunidad, y en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relacionadas con la pérdida de biodiversidad a nivel local y nacional, reconoce las causas y las consecuencias para la salud y la dinámica de los ecosistemas; identifica y explica prácticas locales y estrategias estatales o nacionales para el cuidado de la biodiversidad.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importancia que tiene la biodiversidad y el valor del cuidado de los seres vivos y las condiciones naturales que favorecen su existencia; propone y practica acciones, como el consumo responsable que favorecen su 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Costos y beneficios del consumo de agua, energía eléctrica y combustibles en la satisfacción de necesidades 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analiza la cantidad de agua que se consume en diversas actividades en la casa, compara su consumo diario e identifica en qué actividades se utiliza una mayor o menor cantidad de agua.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problemas relacionados con el agua presentes en la casa, escuela y comunidad; reconoce la importancia de su consumo y practica acciones para aprovecharla de manera responsable.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calcula la cantidad de “agua virtual” que se utiliza en la producción de satisfactores (productos y servicios) y reflexiona acerca del consumo de aquellos productos que son necesarios y aquellos que no lo son, para tomar decisiones de consumo responsable y favorecer el cuidado del medio ambiente.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2681547808"/>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617616"/>
          <a:ext cx="6208290" cy="8234934"/>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Propiedades de los materiales: dureza, flexibilidad y permeabilidad y su aplicación en la satisfacción de necesidades; caracterización de los gases con base en sus propiedades.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Experimenta con diversos materiales las propiedades de dureza -resistencia que tiene al rayado y el corte en su superficie- flexibilidad -cambio de forma al doblarse sin romperse- y permeabilidad -paso de un líquido a través de él sin que se altere su composición-.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Relaciona las propiedades de dureza, flexibilidad y permeabilidad de los materiales con su uso, para la satisfacción de algunas necesidades; toma decisiones sobre cuál es el más adecuado y de las consecuencias de su uso excesivo para el medio ambiente.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y construye objetos con base en las propiedades de dureza, flexibilidad y permeabilidad de algunos materiales (vidrio, papel, cartón, plástico, unicel o metales).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la relevancia de los materiales como aporte de la ciencia y la tecnología en la satisfacción de necesidades, así como los efectos de su uso inadecuado o poco ético en el medio ambiente.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Cambios permanentes en los materiales y sus implicaciones en la vida diaria.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que, un cambio temporal, implica la transformación de la forma e incluso de las propiedades de los materiales, pero no de su composición, mientras que, en un cambio permanente, las propiedades y composición de los materiales se modifican, por lo que no vuelven a su estado original, ya que se transforman en otros diferentes.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a la cocción y descomposición de los alimentos como cambios permanentes, a partir de experimentar con alimentos y la variación de la temperatura.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describe los beneficios de la cocción de los alimentos, en función de las variables de temperatura y tiempo; así como, los factores que aceleran o retardan la descomposición de los alimentos y las implicaciones para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valora las técnicas utilizadas por diferentes pueblos y culturas relacionados con la cocción y conservación de alimentos.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 del magnetismo y de la fuerza de gravedad.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el magnetismo es una fuerza que actúa a distancia en los objetos, a partir de experimentar con imanes y el movimiento de objetos de diversos materiales.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las características de los imanes: polos (norte y sur) y sus efectos de atracción y repulsión; establece relaciones entre el tipo de materiales y el efecto de los imanes.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100029275"/>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193119" y="739536"/>
          <a:ext cx="6385560" cy="8045895"/>
        </p:xfrm>
        <a:graphic>
          <a:graphicData uri="http://schemas.openxmlformats.org/drawingml/2006/table">
            <a:tbl>
              <a:tblPr firstRow="1" bandRow="1">
                <a:tableStyleId>{5940675A-B579-460E-94D1-54222C63F5DA}</a:tableStyleId>
              </a:tblPr>
              <a:tblGrid>
                <a:gridCol w="1970309">
                  <a:extLst>
                    <a:ext uri="{9D8B030D-6E8A-4147-A177-3AD203B41FA5}">
                      <a16:colId xmlns:a16="http://schemas.microsoft.com/office/drawing/2014/main" val="1936899132"/>
                    </a:ext>
                  </a:extLst>
                </a:gridCol>
                <a:gridCol w="441525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marL="0" marR="0" indent="0" algn="just"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la interacción de fuerzas magnéticas es la base de tecnologías modernas, incluidos motores eléctricos y generadores; indaga los cambios que su introducción ha significado en actividades humanas como la comunicación (celulares y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WiFi</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 el transporte.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Transformaciones de la energía térmica y eléctrica, así como su aplicación tecnológica.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el calor es una forma de energía, que fluye entre objetos con diferente temperatura al ponerlos en contacto, siempre del objeto de mayor al de menor temperatura.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experimenta y representa diferentes tipos de transferencia de energía térmica: conducción y convección; identifica su aplicación en las actividades humanas.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los beneficios y riesgos generados en el medio ambiente y en la salud por la generación y consumo de energía térmica.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Sistema Solar y Universo: características de sus componentes, y aportaciones culturales, científicas y tecnológicas que han favorecido su conocimiento.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describe y representa con modelos las características de forma, ubicación, color, tamaño, distancia al Sol, temperatura, masa, número de satélites naturales y anillos, entre otras, de los componentes del Sistema Solar: Sol, planetas, satélites y asteroides.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explica las características del movimiento de rotación y de traslación de los planetas y otros componentes del Sistema Solar: velocidad, dirección y trayectoria.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y valora diversas aportaciones culturales, científicas y tecnológicas, entre ellas, la invención del telescopio, para el conocimiento del Sistema Solar.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Estudio de los números.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oralmente la sucesión numérica hasta seis cifras, en español y hasta donde sea posible, en su lengua materna, de manera ascendente y descendente a partir de un número natural 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través de situaciones vinculadas a diferentes contextos ordena, lee, escribe e identifica regularidades en números naturales de hasta nueve cifras.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escribe y ordena números decimales hasta diezmilésimos en notación decimal y letra, y los interpreta en diferentes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que implican comprar y ordenar fracciones a partir de construir fracciones equivalentes al multiplicar o dividir al numerador y al denominador por un mismo número.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interpreta y utiliza las fracciones ½, 1/4, ¾, 1/5 y 1/8 expresados en notación decimal viceversa en diferentes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735690633"/>
                  </a:ext>
                </a:extLst>
              </a:tr>
            </a:tbl>
          </a:graphicData>
        </a:graphic>
      </p:graphicFrame>
    </p:spTree>
    <p:extLst>
      <p:ext uri="{BB962C8B-B14F-4D97-AF65-F5344CB8AC3E}">
        <p14:creationId xmlns:p14="http://schemas.microsoft.com/office/powerpoint/2010/main" val="42828625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92367"/>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933302"/>
          <a:ext cx="6208290" cy="732110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Suma y resta, su relación como operaciones inversas.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Propone y resuelve situaciones problemáticas que implican sumas y restas con números decimales utilizando el algoritmo convencional y fracciones con diferentes denominadores.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Utiliza, explica y comprueba sus estrategias para calcular mentalmente sumas y restas de dos números múltiplos de 100 y dos fracciones cuyos denominadores son múltiplos.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Multiplicación y división, su relación como operaciones inversas.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multiplicar números fraccionarios y números decimales, con un número natural como multiplicador.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dividir números naturales y el cociente resulte un número decimal.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Relaciones de proporcionalidad.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de proporcionalidad en las que determina valores faltantes de números naturales, a partir de diferentes estrategias (cálculo del valor unitario, de dobles, triples o mitades).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comparar razones expresadas con dos números naturales.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que los porcentajes de 50%, 25%, 20%, 10% tienen relación con las fracciones ½, ¼, 1/5, 1/10, a partir de resolver situaciones problemáticas que implican el cálculo de porcentajes.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Cuerpos geométricos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y describe semejanzas y diferencias entre un prisma y una pirámide; propone desarrollos planos para construir prismas rectos cuadrangulares o rectangulares.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959194123"/>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Figuras geométricas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 el apoyo de instrumentos geométricos, construye círculos a partir de distintos datos (longitud del diámetro o del radio, a partir de dos puntos); distingue la diferencia entre circunferencia y círculo e identifica el diámetro y el radio.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38450718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Ubicación espacial.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Elabora e interpreta croquis para comunicar la ubicación de seres vivos, objetos, trayectos o lugares.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981291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Medición de longitud, masa y capacidad.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requieren calcular longitudes, masas o capacidades utilizando unidades convencionales, además del kilómetro y la tonelada.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24832804"/>
                  </a:ext>
                </a:extLst>
              </a:tr>
            </a:tbl>
          </a:graphicData>
        </a:graphic>
      </p:graphicFrame>
    </p:spTree>
    <p:extLst>
      <p:ext uri="{BB962C8B-B14F-4D97-AF65-F5344CB8AC3E}">
        <p14:creationId xmlns:p14="http://schemas.microsoft.com/office/powerpoint/2010/main" val="3742234291"/>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92367"/>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889759"/>
          <a:ext cx="6208290" cy="3929635"/>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Perímetro, área y noción de volumen.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unidades lineales de cuadráticas, al calcular, con el apoyo de retículas cuadriculadas, el perímetro y área de diferentes polígonos para reconocer que existen: a) figuras diferentes con el mismo perímetro y diferente área; b) figuras diferentes con la misma área y diferente perímetro; c) figuras diferentes con el mismo perímetro y con la misma área.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y usa fórmulas para calcular el perímetro de cualquier polígono, a partir de sumar la longitud de todos sus lados o multiplicar el número de lados por la medida de uno de ellos.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y usa fórmulas para calcular el área de rectángulos, romboides y triángulos; utiliza unidades convencionales (m² y cm²) para expresar sus resultados.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Organización e interpretación de datos.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tablas y gráficas de barras, e interpreta información cuantitativa y cualitativa contenida en ellas; interpreta la moda para responder preguntas vinculadas a diferentes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Nociones de probabilidad.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situaciones de distintos contextos en las que interviene o no el azar; registra resultados de experiencias aleatorias en tablas de frecuencias y expresa la frecuencia absoluta y la relativa.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5164745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8057262"/>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Valoración de la biodiversidad en el territorio donde se ubica la localidad, entidad, México y el mundo, valores y acciones sustentables.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la biodiversidad, su función como elemento vital en la Tierra y en el equilibrio de la biosfera, así como la importancia para la vida humana y de las demás especies.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e interpreta representaciones cartográficas de la biodiversidad de México, su entidad y localidad, reconociendo su distribución y los elementos que la hacen posible (características y dinámica del suelo, tipo de clima, altitud, latitud y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continentalidad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cómo y por qué está desapareciendo la biodiversidad, incluyendo los cambios del clima global y sus riesgos para la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realiza acciones que ayuden a proteger la biodiversidad, de acuerdo con sus posibilidades, desde una perspectiva crítica.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Valoración de la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mexicana: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en México, diversidad cultural, relaciones ser humano-naturaleza y representaciones distintas de las diferentes culturas o grupos sociales, sobre la biodiversidad y su manejo, acorde a sus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por qué México es un país biodiverso y biocultural, así como la biodiversidad local y su influencia en las tradiciones culturales de la comunidad (cultivos, alimentos, indumentaria, herbolaria, fiestas, ritos, entre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los grupos sociales generan conocimientos distintos sobre la biodiversidad y su manejo, acorde a sus contextos y que éstos influyen en la conformación de culturas diversas con formas propias de representar el mundo, la vida y sus relaciones con la naturaleza, entre sí y con los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Sustentabilidad de la biodiversidad y humanismo: rasgos de los estilos de vida y modelos de desarrollo dominantes y su impacto en la biodiversidad, Implicaciones socioambientales de la preservación.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estilos de vida y modelos de desarrollo dominantes en las sociedades del Mundo y de México a través del tiempo, así como su impacto desfavorable en la biodiversidad y el ambiente de su comunidad y del país (plantas, animales, suelos, aire, cuerpos de agua, manglares, agricultura, salud humana,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críticamente cómo es que, bajo el ideal de satisfacer las necesidades humanas, los patrones de producción y venta de consumibles se vinculan con la extracción de los bienes naturales, el consumo irracional de energía en su procesamiento y desecho, y los riesgos ambientales locales y globales.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245238589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15569" y="770016"/>
          <a:ext cx="6235700" cy="7498081"/>
        </p:xfrm>
        <a:graphic>
          <a:graphicData uri="http://schemas.openxmlformats.org/drawingml/2006/table">
            <a:tbl>
              <a:tblPr firstRow="1" bandRow="1">
                <a:tableStyleId>{5940675A-B579-460E-94D1-54222C63F5DA}</a:tableStyleId>
              </a:tblPr>
              <a:tblGrid>
                <a:gridCol w="2306751">
                  <a:extLst>
                    <a:ext uri="{9D8B030D-6E8A-4147-A177-3AD203B41FA5}">
                      <a16:colId xmlns:a16="http://schemas.microsoft.com/office/drawing/2014/main" val="1936899132"/>
                    </a:ext>
                  </a:extLst>
                </a:gridCol>
                <a:gridCol w="392894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marL="0" marR="0" indent="0" algn="just"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los valores e implicaciones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socioambientales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de la mercantilización de la biodiversidad, e identifica otros valores y formas de relación con la naturaleza, cuya prioridad sea la de cuidar su estabilidad y construir un mundo más seguro y humanista.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Ética y biodiversidad: factores sociales que propician la convivencia armónica con el medio ambiente basada en el respeto, responsabilidad, justicia social y equidad con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los valores que necesitamos promover para conservar y proteger a la biodiversidad.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Elige y pone en práctica, de manera crítica, acciones de bienestar común para la regeneración y preservación de su biodiversidad en la vida cotidiana, promoviendo que autoridades, personas y familias de su comunidad, colaboren responsablemente para el logro de tal fin.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y construye juicios éticos acerca de los derechos de los seres vivos, y establece compromisos para su trato respetuoso y digno, así como su protección y preservación.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Derechos humanos: a un ambiente sano y acceso al agua potable.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del derecho humano a un ambiente sano y adecuado para su desarrollo y bienestar.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la relación entre el derecho a un ambiente sano y las soluciones locales basadas en el trabajo colectivo, crítico y justo, para restaurar o reducir la destrucción de la biodiversidad y promover en la escuela, barrio, pueblo o ciudad, su respeto, con responsabilidad y colaboración para protegerla, y aprovecharla de manera sustentable, con equidad y justicia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responsabilidad compartida, el respeto y el consumo sustentable: acciones colectivas a favor de la protección, regeneración y preservación de la biodiversidad y el bienestar socioambiental.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el largo camino que recorren los productos para llegar a sus hogares, los medios que se utilizan para imponer patrones de consumo y la importancia de consumir lo local, eligiendo lo que compramos de manera responsable y consciente.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Riesgos de desastre y crisis humanitarias, asociados a fenómenos naturales y generados por acciones humanas: sus causas y consecuencias, para contribuir, de manera solidaria, a minimizar sus efectos.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los desastres no son naturales, sino eventos repentinos que ocasionan daños materiales, humanos y sociales, y que sus efectos pueden ser prevenidos o mitigados.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bl>
          </a:graphicData>
        </a:graphic>
      </p:graphicFrame>
    </p:spTree>
    <p:extLst>
      <p:ext uri="{BB962C8B-B14F-4D97-AF65-F5344CB8AC3E}">
        <p14:creationId xmlns:p14="http://schemas.microsoft.com/office/powerpoint/2010/main" val="267596741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15900" y="770016"/>
          <a:ext cx="6438900" cy="8065199"/>
        </p:xfrm>
        <a:graphic>
          <a:graphicData uri="http://schemas.openxmlformats.org/drawingml/2006/table">
            <a:tbl>
              <a:tblPr firstRow="1" bandRow="1">
                <a:tableStyleId>{5940675A-B579-460E-94D1-54222C63F5DA}</a:tableStyleId>
              </a:tblPr>
              <a:tblGrid>
                <a:gridCol w="2171700">
                  <a:extLst>
                    <a:ext uri="{9D8B030D-6E8A-4147-A177-3AD203B41FA5}">
                      <a16:colId xmlns:a16="http://schemas.microsoft.com/office/drawing/2014/main" val="1936899132"/>
                    </a:ext>
                  </a:extLst>
                </a:gridCol>
                <a:gridCol w="426720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algunos componentes de un desastre, tales como los agentes perturbadores, que pueden ser de origen natural o humano; los agentes afectables, representados por la infraestructura y la comunidad; y los agentes reguladores, que son las instituciones encargadas de dar protección y ayuda a las personas afectadas.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en mapas de la localidad y la entidad, zonas de seguridad, y describe las rutas para llegar a ellas.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los efectos de los desastres dependen de las decisiones que las personas tomen, tanto en sus vidas como para su entorno; por ejemplo, cómo y dónde se producen los alimentos y se construyen las viviendas, lo que puede constituir un riesgo, así como cuáles son los programas de gobierno destinados a la prevención, atención y reconstrucción en caso de desastre.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y dialoga acerca de las responsabilidades compartidas, para la reducción del riesgo de desastres, con relación a qué le corresponde a la ciudadanía, a las autoridades, al gobierno, a empresarias y empresarios, a las organizaciones de la sociedad civil, así como, la importancia de participar en acciones individuales y colectivas encaminadas a la prevención en su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Promueve la empatía con personas que han vivido una situación de desastre, y organizar acciones de ayuda.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 la cultura de paz: análisis de conflictos vecinales y/o territoriales del pasado y del presente entre personas, grupos, comunidades y pueblos para identificar sus causas, cómo se desarrollaron y cómo se resolvieron, destacando el diálogo, la negociación y la tolerancia.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 orales, escritas o digitales acerca de conflictos vecinales entre personas y/o grupos de su comunidad, barrio, colonia o ciudad que han ocurrido en años recientes. Analiza críticamente las causas, desarrollo y resolución del conflicto.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de forma gráfica o artística el proceso que ha seguido el conflicto.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la negociación, la mediación, el diálogo y la empatía, como formas pacíficas para resolver conflictos, y las aplica en algunos ejemplos de conflictos cotidianos de su escuela o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por qué es necesario resolver los conflictos, privilegiando el diálogo, la empatía, la negociación y la mediación para erradicar la violencia y promover la cultura de paz.</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502341693"/>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22528" y="681116"/>
          <a:ext cx="6421782" cy="8225283"/>
        </p:xfrm>
        <a:graphic>
          <a:graphicData uri="http://schemas.openxmlformats.org/drawingml/2006/table">
            <a:tbl>
              <a:tblPr firstRow="1" bandRow="1">
                <a:tableStyleId>{5940675A-B579-460E-94D1-54222C63F5DA}</a:tableStyleId>
              </a:tblPr>
              <a:tblGrid>
                <a:gridCol w="2187499">
                  <a:extLst>
                    <a:ext uri="{9D8B030D-6E8A-4147-A177-3AD203B41FA5}">
                      <a16:colId xmlns:a16="http://schemas.microsoft.com/office/drawing/2014/main" val="1936899132"/>
                    </a:ext>
                  </a:extLst>
                </a:gridCol>
                <a:gridCol w="4234283">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democracia como forma de gobierno en México y su construcción a través de la historia.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las transformaciones en las formas de gobierno de nuestro país, durante el siglo XIX, destacando las luchas entre federalistas y centralistas, mismas que sentaron las bases para la constitución de una República representativa, democrática, laica y federal; así como la participación política de las mujeres en México en el siglo XIX.</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por qué se requiere de la participación de todas las personas y pueblos que integran una sociedad, considerando el carácter pluricultural y lingüístico del país, para que la democracia sea una forma de vida, en los distintos ámbitos de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Cultura democrática: principios éticos que subyacen en los acuerdos, normas y leyes democráticas, importancia de su cumplimiento y evaluación de su aplicación justa, equitativa e igualitaria en la vida cotidiana.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cultura democrática se sustenta en acuerdos, normas y leyes que expresan los principios éticos de igualdad, respeto, responsabilidad, libertad, justicia, honestidad, legalidad, interculturalidad, inclusión, entre otros. Analiza críticamente algunos ejemplos de acuerdos, normas y leyes que expresan los principios democráticos.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en favor del cumplimiento de los principios éticos y analiza, de forma crítica, los beneficios que aportan en los ámbitos personal y colectivo, así como en la interrelación de la sociedad.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Desafíos para la construcción de sociedades inclusivas y equitativas: la violencia de género como un problema estructural, con un peso social, cultural e histórico, a fin de visibilizar sus causas y consecuencias, para erradicarlas, buscando la equidad como derecho.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las causas y consecuencias sociales, culturales e históricas de la violencia de género, asociadas a estereotipos o prejuicios sobre la feminidad y la masculinidad en sociedades y comunidades patriarcales, que pueden llevar a un trato desigual.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sobre cómo transformar los estereotipos o prejuicios de género, para desarrollar masculinidades positivas, que contribuyan a la construcción de comunidades y sociedades inclusivas, equitativas y libres de violencias.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Contribuciones al bienestar colectivo: servicios públicos e infraestructura para satisfacer las necesidades de salud, educación, esparcimiento, comunicación, seguridad y justicia de las personas que habitan la comunidad y el país, así como la rendición de cuentas y el uso transparente de los recursos como parte de una sociedad democrática.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las necesidades de salud, esparcimiento, comunicación, seguridad y justicia de las personas de su comunidad, e identifica la infraestructura y servicios públicos que se requieren para satisfacerlas y alcanzar el bienestar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de qué manera las personas contribuyen con sus aportaciones y trabajo al funcionamiento de los servicios públicos.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del derecho al acceso a la información pública: en qué consiste, por qué es importante y cómo se puede ejercer.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42833100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1441643308"/>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2584435942"/>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1207807902"/>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8A0016AF-8594-E8B5-B465-3A31F48F99B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03947864"/>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8036244"/>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El derecho a la protección de la integridad física y mental, ante cualquier forma de maltrato, abuso o explotación de tipo sexual o laboral, así como, la identificación de personas e instituciones que pueden apoyar para el ejercicio de ese derecho.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el derecho de niñas, niños y adolescentes a la protección, al respeto de su integridad y de sus datos 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la importancia de hacer valer sus derechos, así como a las personas, instituciones y leyes que promueven el respeto a los derechos de todas las personas para su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lucha por el reconocimiento de los derechos humanos: la protección de la dignidad de todas las personas y grupos sociales para vivir con gozo y armonía, sin importar las diferencias.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primarias y secundarias, orales, escritas, bibliográficas,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hemerográficas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digitales objetos, entre otras situaciones del pasado y del presente que den cuenta de demandas y luchas sociales de personas y grupos por el reconocimiento de sus derechos humanos como el derecho al voto de las mujeres, los derechos de los trabajadores, el reconocimiento de los grupos LGBTTTIQ+, pueblos originarios entre otros. Identifica las consecuencias de no respetar los derechos de las personas y se compromete a promover su respeto en sus distintos ámbitos de convivencia (familia, escuela y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Cumplimiento de los derechos humanos: estudio de casos de actos de discriminación, racismo o violencias que suceden actualmente en México y el mundo.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un caso de racismo, discriminación o violencias en México, identificando las causas y las consecuencias culturales, económicas, políticas y sociales que se derivan del análisis, y propone acciones solidarias que favorezcan el respeto y el cumplimiento de los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Valores y prácticas de los pueblos originarios y afromexicanos: el respeto, la reciprocidad y el beneficio mutuo como valores fundamentales de la relación con la naturaleza y con otras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las características de la convivencia, sustentada en la práctica del respeto, la reciprocidad y el beneficio mutuo, en la relación armónica con la naturaleza, y con otros seres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experiencias de convivencia en algunos pueblos originarios,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o grupos urbanos, a fin de valorar los beneficios de esta forma de interacción, para practicar el buen vivir.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Pueblos y culturas de América y el mundo: el respeto a las costumbres, tradiciones y formas de vivir de diferentes culturas.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la vida cotidiana de pueblos originarios, comunidades y grupos sociales de diferentes lugares del Continente Americano, del pasado y el presente.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cambios y permanencias de diversas identidades culturales y cosmovisiones, que expresan formas de relacionarse con los demás, con la naturaleza, con el cosmos y consigo mismo.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bl>
          </a:graphicData>
        </a:graphic>
      </p:graphicFrame>
    </p:spTree>
    <p:extLst>
      <p:ext uri="{BB962C8B-B14F-4D97-AF65-F5344CB8AC3E}">
        <p14:creationId xmlns:p14="http://schemas.microsoft.com/office/powerpoint/2010/main" val="1522144164"/>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563879" y="157896"/>
            <a:ext cx="5987389"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8065199"/>
        </p:xfrm>
        <a:graphic>
          <a:graphicData uri="http://schemas.openxmlformats.org/drawingml/2006/table">
            <a:tbl>
              <a:tblPr firstRow="1" bandRow="1">
                <a:tableStyleId>{5940675A-B579-460E-94D1-54222C63F5DA}</a:tableStyleId>
              </a:tblPr>
              <a:tblGrid>
                <a:gridCol w="1912541">
                  <a:extLst>
                    <a:ext uri="{9D8B030D-6E8A-4147-A177-3AD203B41FA5}">
                      <a16:colId xmlns:a16="http://schemas.microsoft.com/office/drawing/2014/main" val="1936899132"/>
                    </a:ext>
                  </a:extLst>
                </a:gridCol>
                <a:gridCol w="429574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Localiza el Continente Americano y describe las características (clima, relieve, aguas continentales y oceánicas, poblaciones, diversidad sociocultural y lingüística).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los criterios a partir de los cuales el Continente Americano se subdivide en regiones geográficas de América del Norte, América Central, las Antillas y Sudamérica o América del Sur, así como sus rasgos culturales y algunos procesos históricos vividos en lo que se ha denominado América anglosajona y América Latina, identificando algunas causas de las desigualdades sociales, económicas y educativas entre ambas regiones.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Movimientos sociales en el México de los siglos XIX y XX: la Independencia y la Revolución Mexicana.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bibliográficas,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hemerográficas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digitales y fotográficas, las causas del movimiento de independencia, la injusticia social, las confrontaciones ideológicas entre grupos de criollos y peninsulares.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los ideales que impulsaron el movimiento independentista, tales como la libertad, la justicia, la abolición de la esclavitud, la igualdad de derechos y la defensa de la soberanía.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 participación de las y los protagonistas del movimiento de independencia, por ejemplo: Miguel Hidalgo y Costilla, Josefa Ortiz de Domínguez, José María Morelos y Pavón, Ignacio Allende, Leona Vicario, Vicente Guerrero y Agustín de Iturbide.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la participación de grupos no visibilizados: personas esclavizadas, pueblos originarios, afrodescendientes, migrantes, mujeres, niñas, niños, jóvenes y personas adultas mayores,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acontecimientos, personas y lugares representativos desde el inicio hasta la consumación de la independencia de México, reconociendo los cambios en el territorio de lo que aún se denominaba la Nueva España.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cómo la construcción de una identidad nacional, denominada mexicana, impactó en la constitución de las identidades culturales de los pueblos originarios y afrodescendientes que habitaban nuestro territorio.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en mapas, los lugares estratégicos y emblemáticos de las luchas por la independencia, así como, las rutas seguidas por los personajes que encabezaron este movimiento.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939080428"/>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895463"/>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México independiente: la vida cotidiana, las intervenciones extranjeras durante el siglo XIX, causas y consecuencias de conflictos territoriales, la defensa de la soberanía nacional y la conformación del estado laico. (Quinto grado)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en fuentes bibliográficas,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hemerográficas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iconográficas, objetos y construcciones acerca de la vida cotidiana en el México independiente, qué estragos dejó la guerra en las familias, comunidades y pueblos, cómo vivían las personas, cómo eran los pueblos y ciudades donde vivían, cuáles eran los principales trabajos y oficios, cómo era la educación de niñas y niños, cómo se divertían las personas, entre otros aspectos.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los inicios del México independiente, cuáles eran las condiciones sociales, económicas, políticas y culturales, por qué se designó a Iturbide como emperador, identificar el contexto internacional, qué países querían dominar a México y el impacto en el territorio nacional de las invasiones extranjeras.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causas y consecuencias de las invasiones al territorio mexicano por los Estados Unidos de América: la Guerra de Texas y la apropiación del territorio, así como las implicaciones del Tratado de Guadalupe-Hidalgo en la modificación de los límites territoriales de nuestro país.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del papel de las instituciones, como el de la Marina en la intervención de la defensa del puerto de Veracruz, y de los grupos sociales que lucharon por la defensa de la soberanía nacional ante las invasiones extranjeras.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las causas y las implicaciones sociales de la intervención francesa, así como de la constitución del segundo imperio mexicano, con Maximiliano de Habsburgo.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las causas y las implicaciones sociales en la restauración de la República.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el papel de Benito Juárez en la construcción y el establecimiento de las Leyes de Reforma (1859), mismas que sentaron las bases para la constitución de un estado laico en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Conoce y dialoga acerca de las implicaciones de una educación laica, crítica y sin dogmas.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191656981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7981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968136"/>
          <a:ext cx="6208290" cy="5025263"/>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Migración y derechos humanos: migración interna y externa, causas y consecuencias sociales, económicas, culturales, políticas y ambientales.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los procesos de migración que se realizan en el territorio nacional (interna) y de México hacia otros países (externa).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noticias, documentales y testimonios de personas migrantes, que le permitan identificar algunos de los motivos (sociales, económicos, políticos, culturales y/o ambientales), que originaron su desplazamiento, así como las características del lugar del destino al que pretende llegar.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Ubica en mapas, las rutas que siguen los migrantes, desde su lugar de origen, hasta su destino.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los impactos de las migraciones en la identidad y pertenencia de las personas, así como, los prejuicios que generan aspectos como la discriminación.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acerca de las dificultades que enfrentan las personas migrantes, para ejercer sus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algunos tratados internacionales que protegen los derechos de todas las personas, sin distinción de su condición migratoria.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las acciones que se podrían implementar para la protección de los derechos de las personas migrantes.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2350437874"/>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12325"/>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911531"/>
          <a:ext cx="6208290" cy="7469127"/>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Las familias como espacio para el desarrollo del sentido de pertenencia y autonomía, para una sana convivencia.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Participa en distintas formas de convivencia en la familia, para fortalecer su sentido de pertenencia y afecto.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 los valores heredados de la familia, para el desarrollo de una sana convivencia en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Alternativas ante conflictos y problemas de la vida en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sobre los conflictos que tiene en la escuela y la familia, para valorar las posibles alternativas de solución.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 la pertenencia del diálogo, para solucionar los conflictos interpersonales.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escuela como ventana hacia el futuro.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Intercambia experiencias de estudio, para visualizar las opciones que tiene en su futuro.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sobre sus preferencias, para imaginar sus proyectos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comunidad, como espacio para el aprendizaje y el bienestar común.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Argumenta la pertinencia y vigencia de las ideas, conocimientos y prácticas culturales de su comunidad, para valorar sus beneficios en el bienestar común.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Experimenta diferentes tipos de organización, medios, recursos y procesos, para contribuir en el desarrollo sustentable de su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acerca de las formas de ser, pensar, actuar y relacionarse que tienen las personas y los factores que las originan para propiciar el entendimiento mutuo.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Replantea las formas de satisfacer las necesidades e intereses, para promover la autodeterminación orientada al cumplimiento de metas.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los intereses individuales y aquellos que comparte, para identificar situaciones en las que se requiere pedir apoyo y en las que se pueden acordar propuestas conjuntas.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Intercambia experiencias acerca de sensaciones de placer o displacer que se presentan en la interacción, para argumentar las causas, prever situaciones de riesgo y realizar prácticas seguras.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Equidad de género.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situaciones asociadas con la diversidad de identidades y género, para proponer acciones en contra de la discriminación.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bl>
          </a:graphicData>
        </a:graphic>
      </p:graphicFrame>
    </p:spTree>
    <p:extLst>
      <p:ext uri="{BB962C8B-B14F-4D97-AF65-F5344CB8AC3E}">
        <p14:creationId xmlns:p14="http://schemas.microsoft.com/office/powerpoint/2010/main" val="3962373630"/>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99410"/>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998616"/>
          <a:ext cx="6208290" cy="6940617"/>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Capacidades, habilidades y destrezas motrices.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posibilidades y límites al participar en situaciones de juego e iniciación deportiva, individuales y colectivas, para valorar su desempeño y determinar posibles mejoras.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Potencialidades cognitivas, expresivas, motrices, creativas y de relación.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Integra sus capacidades y habilidades en situaciones lúdicas y expresivas (individuales y colectivas), para lograr mayor seguridad y confianza.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Plantea alternativas de actividades físicas que puede practicar dentro y fuera de la escuela, con la intención de desarrollar un estilo de vida activo.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estratégico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Planifica e implementa estrategias ante situaciones de juego y cotidianas, para contar con opciones que incrementen la efectividad de su actuación.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Promueve ambientes de participación en situaciones de juego, iniciación deportiva y cotidianas, para valorar posibles interacciones en favor de una sana convivencia.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Acciones individuales que repercuten en la conservación y mejora de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Construye alternativas saludables y sostenibles asociadas con hábitos de higiene personal y limpieza de los espacios, para promover la toma de conciencia sobre su impacto en el bienestar personal y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los hábitos alimentarios presentes en la familia y comunidad, para valorar su impacto en favor de un consumo responsable.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Practica diversas estrategias que permiten reaccionar a cambios o afrontar situaciones de riesgo relacionadas con accidentes, adicciones y formas de violencia, para favorecer el bienestar personal y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comunidad y satisfacción de necesidades humanas.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acerca de la pertinencia de ideas, conocimientos y prácticas culturales de la comunidad, para valorar sus beneficios y áreas de oportunidad en favor del bienestar individual y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Experimenta formas de organización y representación gráfica, así como medios, recursos y procesos empleados en la satisfacción de necesidades, con el fin de proponer mejoras orientadas a fomentar el desarrollo sostenible.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bl>
          </a:graphicData>
        </a:graphic>
      </p:graphicFrame>
    </p:spTree>
    <p:extLst>
      <p:ext uri="{BB962C8B-B14F-4D97-AF65-F5344CB8AC3E}">
        <p14:creationId xmlns:p14="http://schemas.microsoft.com/office/powerpoint/2010/main" val="1453986106"/>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3102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42158"/>
          <a:ext cx="6208290" cy="3042349"/>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Toma de decisiones y creatividad, ante problemas de la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los problemas que se presentan en su vida, para reflexionar sobre posibles soluciones.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sobre las posibles alternativas de solución ante problemas para analizar la toma de decisiones.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 si en la toma de decisiones interviene causa-efecto para establecer causalidades del problema o se sustenta en el juicio crítico.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Distingue los factores que influyen en el estado de ánimo y la vida cotidiana, para mejorar la convivencia y el autocuidado.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las reacciones emocionales ante diversas situaciones y contextos para mejorar la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102564431"/>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08857" y="239486"/>
            <a:ext cx="6651172" cy="8708571"/>
          </a:xfrm>
          <a:prstGeom prst="rect">
            <a:avLst/>
          </a:prstGeom>
          <a:noFill/>
          <a:ln w="76200">
            <a:solidFill>
              <a:schemeClr val="tx2">
                <a:lumMod val="60000"/>
                <a:lumOff val="40000"/>
              </a:schemeClr>
            </a:solidFill>
          </a:ln>
        </p:spPr>
        <p:txBody>
          <a:bodyPr wrap="square" rtlCol="0">
            <a:spAutoFit/>
          </a:bodyPr>
          <a:lstStyle/>
          <a:p>
            <a:endParaRPr lang="en-US" dirty="0"/>
          </a:p>
        </p:txBody>
      </p:sp>
      <p:sp>
        <p:nvSpPr>
          <p:cNvPr id="4" name="Rectángulo redondeado 3"/>
          <p:cNvSpPr/>
          <p:nvPr/>
        </p:nvSpPr>
        <p:spPr>
          <a:xfrm>
            <a:off x="952500" y="1244600"/>
            <a:ext cx="5168900" cy="2552700"/>
          </a:xfrm>
          <a:prstGeom prst="roundRect">
            <a:avLst/>
          </a:prstGeom>
          <a:solidFill>
            <a:srgbClr val="FFFFBD"/>
          </a:solidFill>
          <a:ln w="76200">
            <a:solidFill>
              <a:schemeClr val="tx2">
                <a:lumMod val="60000"/>
                <a:lumOff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2235200" y="1409700"/>
            <a:ext cx="3886200" cy="1107996"/>
          </a:xfrm>
          <a:prstGeom prst="rect">
            <a:avLst/>
          </a:prstGeom>
          <a:noFill/>
        </p:spPr>
        <p:txBody>
          <a:bodyPr wrap="square" rtlCol="0">
            <a:spAutoFit/>
          </a:bodyPr>
          <a:lstStyle/>
          <a:p>
            <a:pPr algn="ctr"/>
            <a:r>
              <a:rPr lang="es-ES" sz="6600" b="1" dirty="0"/>
              <a:t>SEXTO</a:t>
            </a:r>
            <a:endParaRPr lang="en-US" sz="6600" b="1" dirty="0"/>
          </a:p>
        </p:txBody>
      </p:sp>
      <p:sp>
        <p:nvSpPr>
          <p:cNvPr id="7" name="CuadroTexto 6"/>
          <p:cNvSpPr txBox="1"/>
          <p:nvPr/>
        </p:nvSpPr>
        <p:spPr>
          <a:xfrm>
            <a:off x="2235200" y="2414814"/>
            <a:ext cx="3886200" cy="1107996"/>
          </a:xfrm>
          <a:prstGeom prst="rect">
            <a:avLst/>
          </a:prstGeom>
          <a:noFill/>
        </p:spPr>
        <p:txBody>
          <a:bodyPr wrap="square" rtlCol="0">
            <a:spAutoFit/>
          </a:bodyPr>
          <a:lstStyle/>
          <a:p>
            <a:pPr algn="ctr"/>
            <a:r>
              <a:rPr lang="es-ES" sz="6600" b="1" dirty="0"/>
              <a:t>GRADO</a:t>
            </a:r>
            <a:endParaRPr lang="en-US" sz="6600" b="1" dirty="0"/>
          </a:p>
        </p:txBody>
      </p:sp>
      <p:sp>
        <p:nvSpPr>
          <p:cNvPr id="9" name="CuadroTexto 8"/>
          <p:cNvSpPr txBox="1"/>
          <p:nvPr/>
        </p:nvSpPr>
        <p:spPr>
          <a:xfrm>
            <a:off x="906235" y="4855028"/>
            <a:ext cx="5261429" cy="1107996"/>
          </a:xfrm>
          <a:prstGeom prst="rect">
            <a:avLst/>
          </a:prstGeom>
          <a:noFill/>
        </p:spPr>
        <p:txBody>
          <a:bodyPr wrap="square" rtlCol="0">
            <a:spAutoFit/>
          </a:bodyPr>
          <a:lstStyle/>
          <a:p>
            <a:pPr algn="ctr"/>
            <a:r>
              <a:rPr lang="es-ES" sz="6600" b="1" dirty="0"/>
              <a:t>CONTENIDOS</a:t>
            </a:r>
            <a:endParaRPr lang="en-US" sz="6600" b="1" dirty="0"/>
          </a:p>
        </p:txBody>
      </p:sp>
      <p:sp>
        <p:nvSpPr>
          <p:cNvPr id="10" name="CuadroTexto 9"/>
          <p:cNvSpPr txBox="1"/>
          <p:nvPr/>
        </p:nvSpPr>
        <p:spPr>
          <a:xfrm>
            <a:off x="1544864" y="5951872"/>
            <a:ext cx="3886200" cy="1107996"/>
          </a:xfrm>
          <a:prstGeom prst="rect">
            <a:avLst/>
          </a:prstGeom>
          <a:noFill/>
        </p:spPr>
        <p:txBody>
          <a:bodyPr wrap="square" rtlCol="0">
            <a:spAutoFit/>
          </a:bodyPr>
          <a:lstStyle/>
          <a:p>
            <a:pPr algn="ctr"/>
            <a:r>
              <a:rPr lang="es-ES" sz="6600" b="1" dirty="0"/>
              <a:t>Y PDA</a:t>
            </a:r>
            <a:endParaRPr lang="en-US" sz="6600" b="1" dirty="0"/>
          </a:p>
        </p:txBody>
      </p:sp>
      <p:cxnSp>
        <p:nvCxnSpPr>
          <p:cNvPr id="12" name="Conector recto de flecha 11"/>
          <p:cNvCxnSpPr/>
          <p:nvPr/>
        </p:nvCxnSpPr>
        <p:spPr>
          <a:xfrm>
            <a:off x="1674131" y="7257142"/>
            <a:ext cx="3725636" cy="3810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3" name="Imagen 2"/>
          <p:cNvPicPr>
            <a:picLocks noChangeAspect="1"/>
          </p:cNvPicPr>
          <p:nvPr/>
        </p:nvPicPr>
        <p:blipFill>
          <a:blip r:embed="rId2" cstate="hqprint">
            <a:extLst>
              <a:ext uri="{BEBA8EAE-BF5A-486C-A8C5-ECC9F3942E4B}">
                <a14:imgProps xmlns:a14="http://schemas.microsoft.com/office/drawing/2010/main">
                  <a14:imgLayer r:embed="rId3">
                    <a14:imgEffect>
                      <a14:backgroundRemoval t="409" b="99796" l="0" r="98023">
                        <a14:foregroundMark x1="22836" y1="5999" x2="21881" y2="81254"/>
                        <a14:foregroundMark x1="32584" y1="11520" x2="29584" y2="82277"/>
                        <a14:foregroundMark x1="24131" y1="8044" x2="73074" y2="13292"/>
                        <a14:foregroundMark x1="30607" y1="22018" x2="78596" y2="24267"/>
                        <a14:foregroundMark x1="19632" y1="8044" x2="17382" y2="72529"/>
                        <a14:foregroundMark x1="15337" y1="26517" x2="15337" y2="49489"/>
                        <a14:foregroundMark x1="19359" y1="82277" x2="68575" y2="88003"/>
                        <a14:foregroundMark x1="33879" y1="29039" x2="70825" y2="32038"/>
                        <a14:foregroundMark x1="34833" y1="41990" x2="75119" y2="41990"/>
                        <a14:foregroundMark x1="26108" y1="52761" x2="66326" y2="51738"/>
                        <a14:foregroundMark x1="30607" y1="60532" x2="67621" y2="60532"/>
                        <a14:foregroundMark x1="31629" y1="73551" x2="64349" y2="72802"/>
                        <a14:foregroundMark x1="41581" y1="85549" x2="80573" y2="81527"/>
                        <a14:foregroundMark x1="77573" y1="60532" x2="75324" y2="80027"/>
                        <a14:foregroundMark x1="84117" y1="24267" x2="63327" y2="70279"/>
                      </a14:backgroundRemoval>
                    </a14:imgEffect>
                  </a14:imgLayer>
                </a14:imgProps>
              </a:ext>
              <a:ext uri="{28A0092B-C50C-407E-A947-70E740481C1C}">
                <a14:useLocalDpi xmlns:a14="http://schemas.microsoft.com/office/drawing/2010/main" val="0"/>
              </a:ext>
            </a:extLst>
          </a:blip>
          <a:stretch>
            <a:fillRect/>
          </a:stretch>
        </p:blipFill>
        <p:spPr>
          <a:xfrm>
            <a:off x="968519" y="1963698"/>
            <a:ext cx="1501140" cy="1501140"/>
          </a:xfrm>
          <a:prstGeom prst="rect">
            <a:avLst/>
          </a:prstGeom>
        </p:spPr>
      </p:pic>
    </p:spTree>
    <p:extLst>
      <p:ext uri="{BB962C8B-B14F-4D97-AF65-F5344CB8AC3E}">
        <p14:creationId xmlns:p14="http://schemas.microsoft.com/office/powerpoint/2010/main" val="1326797549"/>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77108"/>
          <a:ext cx="6180881" cy="8091869"/>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Narración de sucesos autobiográficos.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Lee textos autobiográficos e identifica las relaciones temporales de secuencia, simultaneidad y duración.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distintos sucesos de su vida para elegir los más significativos y organizarlos de manera coherente en una narración.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Determina al destinatario y la forma en que desea narrar sucesos autobiográficos significativos, para causar efectos particulares.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Usa reflexivamente adverbios, frases adverbiales y nexos temporales, para indicar secuencia, simultaneidad y duración en los sucesos narrados.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Colabora en la edición de un libro de textos autobiográficos, y sugiere formas de reproducirlo para que cada alumna y alumno tenga el suyo.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explicativos.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Localiza y lee textos explicativos de temas variados.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con sus palabras las ideas que comprende de los textos que lee y elabora resúmenes que le permitan reconstruir las ideas principales y los elementos de los textos explicativos.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y emplea relaciones de causa-consecuencia.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palabras como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primero, finalmente, luego, después, posteriormente, durante,</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para organizar las oraciones.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palabras nuevas y/o técnicas en el texto explicativo que produce para compartir.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Participación en debates sobre temas de interés común.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Prepara su participación en un debate y formula los argumentos por presentar, cuidando que la exposición del tema por discutir resulte coherente y suficiente, los argumentos claros, pertinentes y fundamentados, y se expliciten las referencias bibliográficas y citas textuales que dan soporte a la información que se comparte.</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Identifica la función de los conectivos causales, temporales y lógicos en textos argumentativos.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Escucha y opina de manera crítica durante su desempeño como participante, moderador, moderadora o público en un debate.</a:t>
                      </a: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00613240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111168" y="92597"/>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914378"/>
          <a:ext cx="6180881" cy="7400672"/>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argumentativos.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Lee textos sobre temas polémicos, e identifica los argumentos que sustentan cada postura.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Registra los principales argumentos y las conclusiones de las autoras y los autores de los textos leídos.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sobre la relación entre los argumentos principales y las conclusiones.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Escribe un texto, a partir de las ideas que registró, en el que expresa sus propias opiniones sobre los temas tratados, y en el que emplea nexos que anteceden los argumentos, como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porque, ya que, si bien, en consecuencia.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informativos, para ampliar sus conocimientos sobre temas de interés tanto colectivo como individual.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textos informativos y reflexiona sobre su organización.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información específica sobre asuntos de su interés, y comprende el tema central.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vínculos entre el contenido de textos informativos, respecto del contraste, la complementariedad y la causa-consecuencia del tema abordado.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textos informativos en los que registra, de manera convencional, los datos de las fuentes consultadas: autor, título, editorial, fecha y lugar de publicación, páginas consultadas,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discontinuos, para organizar y presentar información.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MX" sz="1350" kern="1200" dirty="0">
                          <a:solidFill>
                            <a:schemeClr val="tx1"/>
                          </a:solidFill>
                          <a:effectLst/>
                          <a:latin typeface="+mn-lt"/>
                          <a:ea typeface="+mn-ea"/>
                          <a:cs typeface="+mn-cs"/>
                        </a:rPr>
                        <a:t>Reconoce, mediante el análisis, las características y </a:t>
                      </a:r>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funciones de los textos discontinuos, en particular de gráficas, cuadros sinópticos y mapas conceptuales.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Reflexiona sobre las posibilidades de los textos discontinuos para organizar la información que expone a otras personas.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Sintetiza información, sin perder el significado original, para organizarla y presentarla por medio de textos discontinuos.</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 </a:t>
                      </a:r>
                      <a:endParaRPr lang="en-US"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endParaRPr>
                    </a:p>
                    <a:p>
                      <a:r>
                        <a:rPr lang="es-MX" sz="1100" kern="1200" dirty="0">
                          <a:solidFill>
                            <a:schemeClr val="tx1"/>
                          </a:solidFill>
                          <a:effectLst/>
                          <a:latin typeface="Tahoma" panose="020B0604030504040204" pitchFamily="34" charset="0"/>
                          <a:ea typeface="Tahoma" panose="020B0604030504040204" pitchFamily="34" charset="0"/>
                          <a:cs typeface="Tahoma" panose="020B0604030504040204" pitchFamily="34" charset="0"/>
                        </a:rPr>
                        <a:t>Produce textos discontinuos, considerando al destinatario y empleando elementos gráficos útiles para organizar y presentar información, como tipografía, viñetas, espacios de la página, interlineado, signos de puntuación, mayúsculas y minúsculas.</a:t>
                      </a:r>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bl>
          </a:graphicData>
        </a:graphic>
      </p:graphicFrame>
    </p:spTree>
    <p:extLst>
      <p:ext uri="{BB962C8B-B14F-4D97-AF65-F5344CB8AC3E}">
        <p14:creationId xmlns:p14="http://schemas.microsoft.com/office/powerpoint/2010/main" val="381820425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4261850763"/>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432920102"/>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3433664310"/>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CE09B341-8686-6AC2-A37B-88B0002FF3E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42911462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617616"/>
          <a:ext cx="6180881" cy="8236649"/>
        </p:xfrm>
        <a:graphic>
          <a:graphicData uri="http://schemas.openxmlformats.org/drawingml/2006/table">
            <a:tbl>
              <a:tblPr firstRow="1" bandRow="1">
                <a:tableStyleId>{5940675A-B579-460E-94D1-54222C63F5DA}</a:tableStyleId>
              </a:tblPr>
              <a:tblGrid>
                <a:gridCol w="1863525">
                  <a:extLst>
                    <a:ext uri="{9D8B030D-6E8A-4147-A177-3AD203B41FA5}">
                      <a16:colId xmlns:a16="http://schemas.microsoft.com/office/drawing/2014/main" val="1936899132"/>
                    </a:ext>
                  </a:extLst>
                </a:gridCol>
                <a:gridCol w="4317356">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Elaboración e intercambio de reseñas de diversos textos y/o audiovisuales.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la utilidad de las reseñas y comenta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el material audiovisual consultado y registra los datos de identificación de este: título, tema, director, protagonistas, institución o empresa productora, fecha de realización, etcétera.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Elabora una opinión sustentada acerca de un material reseñado.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Usa conectores como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porque, ya que, puesto que, por, debido a,</a:t>
                      </a:r>
                      <a:r>
                        <a:rPr lang="es-MX" sz="1100" kern="100">
                          <a:effectLst/>
                          <a:latin typeface="Tahoma" panose="020B0604030504040204" pitchFamily="34" charset="0"/>
                          <a:ea typeface="Calibri" panose="020F0502020204030204" pitchFamily="34" charset="0"/>
                          <a:cs typeface="Times New Roman" panose="02020603050405020304" pitchFamily="18" charset="0"/>
                        </a:rPr>
                        <a:t> etcétera, con los que apoya la argumentación de sus opiniones.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Revisa y corrige reiteraciones innecesarias, y errores de concordancia y ortografía en general.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Comparación y producción de documentos que regulan la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función e importancia de cumplir las pautas o normas establecidas en reglamentos para regular la convivencia.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y comprende la concisión de las reglas, el empleo de verbos (modo y tiempo) y el uso de numerales.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las reglas para lograr una convivencia respetuosa, incluyente, equitativa e igualitaria en la escuela, tomando en consideración sus experiencias a lo largo de la primaria.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oraciones breves y decide si debe emplear subtítulos, viñetas o incisos.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Revisa y corrige errores en cuanto al contenido, concordancia y ortografía en el texto, hasta que logra la versión final del reglamento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Exposición sobre temas relacionados con el cuidado de la salud.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Como presentador o presentadora</a:t>
                      </a:r>
                    </a:p>
                    <a:p>
                      <a:pPr algn="just">
                        <a:lnSpc>
                          <a:spcPct val="107000"/>
                        </a:lnSpc>
                        <a:spcAft>
                          <a:spcPts val="0"/>
                        </a:spcAft>
                      </a:pPr>
                      <a:endParaRPr lang="es-E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-Elabora un guion para presentar de manera ordenada la información que investigó en diversas fuentes, gráficas, orales y/o escritas, y usó para construir su exposición.</a:t>
                      </a: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-Prepara diversos materiales de apoyo para enriquecer su presentación.</a:t>
                      </a: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-Usa un léxico formal y mantiene o recupera la atención de la audiencia haciendo inflexiones de voz, ademanes, gestos, preguntas.</a:t>
                      </a: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-Aclara las dudas que le plantean y, en general, atiende los comentarios u opiniones que le comparten acerca de lo expuesto.</a:t>
                      </a:r>
                    </a:p>
                    <a:p>
                      <a:pPr algn="just">
                        <a:lnSpc>
                          <a:spcPct val="107000"/>
                        </a:lnSpc>
                        <a:spcAft>
                          <a:spcPts val="0"/>
                        </a:spcAft>
                      </a:pPr>
                      <a:endParaRPr lang="es-E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Como audiencia</a:t>
                      </a:r>
                    </a:p>
                    <a:p>
                      <a:pPr algn="just">
                        <a:lnSpc>
                          <a:spcPct val="107000"/>
                        </a:lnSpc>
                        <a:spcAft>
                          <a:spcPts val="0"/>
                        </a:spcAft>
                      </a:pPr>
                      <a:endParaRPr lang="es-E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ES" sz="1100" kern="100" dirty="0">
                          <a:effectLst/>
                          <a:latin typeface="Calibri" panose="020F0502020204030204" pitchFamily="34" charset="0"/>
                          <a:ea typeface="Calibri" panose="020F0502020204030204" pitchFamily="34" charset="0"/>
                          <a:cs typeface="Times New Roman" panose="02020603050405020304" pitchFamily="18" charset="0"/>
                        </a:rPr>
                        <a:t>-Comprende lo que escucha, apunta lo que le interesa, pregunta y comenta sobre lo expuesto, y argumenta sus opiniones y divergencias.</a:t>
                      </a: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578066612"/>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145892" y="138896"/>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405113" y="906983"/>
          <a:ext cx="6180881" cy="7347649"/>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Producción y envío de cartas 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distintas cartas personales reales y literarias y analiza sus características.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Discute sobre las similitudes y diferencias, así como sobre las ventajas y desventajas del correo postal y el electrónico.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 estructura de la información de las direcciones postales y electrónicas de destinatarias, destinatarios y remitentes.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sentimientos, ideas y experiencias por medio de cartas, en función de las destinatarias y los destinatarios y empleando adverbios de tiempo y lugar: </a:t>
                      </a:r>
                      <a:r>
                        <a:rPr lang="es-MX" sz="1100" i="1" kern="100" dirty="0">
                          <a:effectLst/>
                          <a:latin typeface="Tahoma" panose="020B0604030504040204" pitchFamily="34" charset="0"/>
                          <a:ea typeface="Calibri" panose="020F0502020204030204" pitchFamily="34" charset="0"/>
                          <a:cs typeface="Times New Roman" panose="02020603050405020304" pitchFamily="18" charset="0"/>
                        </a:rPr>
                        <a:t>ayer, hoy, mañana, anoche, ahora, después, luego, nunca, jamás, aquí, allá, allí, arriba, abajo.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Envía las cartas que escribe a través del correo postal y/o electrónico.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Interpretación y producción de anuncios publicitarios de productos o servicios ofrecidos en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Recopila y analiza anuncios publicitarios elaborados con distintos fines; por ejemplo, comerciales, políticos y sociales.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características y funciones de las frases publicitarias empleadas en anuncios publicados en medios impresos y electrónicos, y analiza el uso de estereotipos, frases sugestivas, juegos de palabras y demás recursos lingüísticos y gráficos.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Adopta una postura crítica ante los mensajes publicitarios y discute sobre ella con sus compañeras y compañeros.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anuncios publicitarios sobre los productos y servicios ofrecidos en su comunidad, en los que considera la disposición gráfica y el uso de adjetivos, frases adjetivas, adverbios y figuras retóricas como analogías, metáforas, comparaciones, rimas, hipérboles y demás juegos de palabras.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Difunde con las personas de la comunidad los anuncios publicitarios elaborados, así como su postura crítica ante los mensajes publicitarios analizados.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18793805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254643"/>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81964" y="1184775"/>
          <a:ext cx="6180881" cy="7168262"/>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Seguimiento crítico de noticias en diferentes medios de comunicación escrita.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Consulta distintos medios de comunicación escrita y selecciona noticias de su interés, justificando las razones de su elección.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Da seguimiento a las noticias de su interés en distintos medios de comunicación escrita e identifica las fuentes de las que proviene la información: testimonios, agencias de noticias, otros diarios y revistas.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relaciones de contraste, complementariedad, causa-consecuencia y temporalidad entre las diferentes notas informativas sobre el mismo hecho noticioso.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diferentes formas de expresar y abordar el mismo hecho noticioso en diferentes medios de comunicación escrita: extensión, manera de presentarlo, opiniones de las autoras y los autores, tipo de información que se revela.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y comparte sus conclusiones sobre el hecho noticioso y sus reflexiones sobre las razones por las que pueden presentarse de diferente manera en cada medio de comunicación escrita.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11290814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Comprensión y producción de textos para gestionar servicios públicos.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Dialoga con sus pares sobre los servicios públicos que podrían gestionar para mejorar su entorno natural y social, define con sus compañeras y compañeros cuál gestionarán y averiguan a qué persona o institución deben dirigirse.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las características de las cartas formales.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Escribe con sus compañeras y compañeros una carta formal, en la que explican, por un lado, el servicio público que solicitan, y, por otro, las razones.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mayúsculas al inicio de los párrafos y de los nombres propios, así como punto y seguido, punto y aparte, dos puntos y coma para ordenar las oraciones y los párrafos.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Envía, con apoyo del profesor o profesora, la carta formal y le da seguimiento a la solicitud.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239479011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243068" y="617616"/>
          <a:ext cx="6481823" cy="8221854"/>
        </p:xfrm>
        <a:graphic>
          <a:graphicData uri="http://schemas.openxmlformats.org/drawingml/2006/table">
            <a:tbl>
              <a:tblPr firstRow="1" bandRow="1">
                <a:tableStyleId>{5940675A-B579-460E-94D1-54222C63F5DA}</a:tableStyleId>
              </a:tblPr>
              <a:tblGrid>
                <a:gridCol w="2051363">
                  <a:extLst>
                    <a:ext uri="{9D8B030D-6E8A-4147-A177-3AD203B41FA5}">
                      <a16:colId xmlns:a16="http://schemas.microsoft.com/office/drawing/2014/main" val="1936899132"/>
                    </a:ext>
                  </a:extLst>
                </a:gridCol>
                <a:gridCol w="443046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Elaboración de un tríptico informativo sobre la prevención de algún problema colectivo.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reflexiona sobre las características y funciones de los trípticos informativos.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en diferentes fuentes impresas y electrónicas, y por medio de entrevistas con personas de la comunidad, sobre algún problema colectivo que pueda prevenirse y sobre las maneras de lograrlo.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Comparte con sus compañeras y compañeros la información investigada y dialoga para que, entre todos y todas, reflexionen sobre la relevancia de la prevención y elijan el problema colectivo sobre el que harán un tríptico informativo.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con mayor profundidad sobre el problema colectivo que hayan elegido e integran la información en un texto breve que incluirán en un tríptico que contenga portada, imágenes, gráficas, tablas, cuadros, fuentes de consulta, datos de personas o instituciones de apoyo, etcétera.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Presenta y difunde el tríptico con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Reconocimiento de la diversidad lingüística de México.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Identifica qué lenguas se hablan en su familia, localidad y/o región.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Investiga sobre las lenguas que se hablan en su familia, localidad y/o región, por medio entrevistas y fuentes impresas y electrónicas.</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Escribe un texto sobre los resultados de su investigación, empleando comillas para diferenciar las palabras de otras y otros de las suyas, e incluyendo las referencias de las fuentes consultadas. Comparte el resultado de su investigación.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 </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Reflexiona sobre las diferentes formas de valorar las lenguas en diversos contextos y sobre las posibles razones por las que esto ocurre.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Interpretación y valoración de manifestaciones culturales y artísticas de México y del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Reconoce ideales y temáticas sociales que se imprimieron en ciertas manifestaciones culturales y artísticas, en un tiempo y espacio determinados.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Analiza las partes y elementos que conforman una manifestación cultural o artística, y reconoce la multiplicidad de significados, puntos de vista y concepciones del mundo en ella.</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Reconoce símbolos presentes en manifestaciones culturales y artísticas, a partir del análisis e interpretación de formas, colores, texturas, sonidos, objetos, aromas, movimientos y gestos, que contienen.</a:t>
                      </a:r>
                    </a:p>
                  </a:txBody>
                  <a:tcPr marL="68580" marR="68580" marT="0" marB="0">
                    <a:solidFill>
                      <a:schemeClr val="bg1"/>
                    </a:solidFill>
                  </a:tcPr>
                </a:tc>
                <a:extLst>
                  <a:ext uri="{0D108BD9-81ED-4DB2-BD59-A6C34878D82A}">
                    <a16:rowId xmlns:a16="http://schemas.microsoft.com/office/drawing/2014/main" val="806370960"/>
                  </a:ext>
                </a:extLst>
              </a:tr>
            </a:tbl>
          </a:graphicData>
        </a:graphic>
      </p:graphicFrame>
    </p:spTree>
    <p:extLst>
      <p:ext uri="{BB962C8B-B14F-4D97-AF65-F5344CB8AC3E}">
        <p14:creationId xmlns:p14="http://schemas.microsoft.com/office/powerpoint/2010/main" val="881471943"/>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740758"/>
          <a:ext cx="6180881" cy="8228395"/>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Apropiación e intervención artística en el espacio comunitario.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en colectivo acerca de las maneras en que un espacio puede ser mejorado, y lo lleva a cabo mediante la planeación de expresiones artísticas, tales como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performance,</a:t>
                      </a:r>
                      <a:r>
                        <a:rPr lang="es-MX" sz="1100" kern="100">
                          <a:effectLst/>
                          <a:latin typeface="Tahoma" panose="020B0604030504040204" pitchFamily="34" charset="0"/>
                          <a:ea typeface="Calibri" panose="020F0502020204030204" pitchFamily="34" charset="0"/>
                          <a:cs typeface="Times New Roman" panose="02020603050405020304" pitchFamily="18" charset="0"/>
                        </a:rPr>
                        <a:t> videoarte, instalación, escultura, o teatro comunitario.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Representa en colectivo problemas de la comunidad para visibilizarlas mediante propuestas artísticas ante los demás.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Crea producciones artísticas con distintos lenguajes: oral, escrito, alternativo, musical, visual, teatral o dancístico, para transformar de manera efímera, o incluso permanentemente, un espacio público de la comunidad, a favor del bienestar social.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Análisis de cuentos y poemas para su disfrute y comprensión.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Selecciona y lee cuentos y poemas del mundo a partir de sus intereses y gustos.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Intercambia con sus pares los cuentos y poemas que más le gustaron, y discute sobre su significado.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las características tanto de cuentos como de poemas.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Elabora una antología con los cuentos y poemas seleccionados, así como con cuentos de producción propia, que incluya título, portada, portadilla, índice, ilustraciones, comentarios sobre la interpretación de cada texto y nombres de las y los participantes.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Comparte la antología con la comunidad educativa y deja un ejemplar en la biblioteca escolar.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Tahoma" panose="020B0604030504040204" pitchFamily="34" charset="0"/>
                          <a:cs typeface="Tahoma" panose="020B0604030504040204" pitchFamily="34" charset="0"/>
                        </a:rPr>
                        <a:t>Combinación de elementos visuales, sonoros y corporales, en composiciones artísticas colectivas, para expresar rasgos de sus identidades personal y colectiva.</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Combina formas, colores, texturas, sonidos, movimientos y gestos para representar personajes, lugares y situaciones y los guarda en video o los presenta en vivo al montar una exposición en la que se invite a familiares y el resto de la comunidad escolar, para su apreciación y disfrute.</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Recrea lugares y experiencias significativas, a partir de una composición visual colectiva que sonoriza con objetos a su alcance, mientras la narra en un audiovisual.</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Combina secuencias de formas, colores, texturas, sonidos, movimientos, gestos y objetos, para explorar distintas maneras de expresar, en colectivo, una misma experiencia con distintos elementos.</a:t>
                      </a:r>
                    </a:p>
                  </a:txBody>
                  <a:tcPr marL="68580" marR="68580" marT="0" marB="0">
                    <a:solidFill>
                      <a:schemeClr val="bg1"/>
                    </a:solidFill>
                  </a:tcPr>
                </a:tc>
                <a:extLst>
                  <a:ext uri="{0D108BD9-81ED-4DB2-BD59-A6C34878D82A}">
                    <a16:rowId xmlns:a16="http://schemas.microsoft.com/office/drawing/2014/main" val="3588149300"/>
                  </a:ext>
                </a:extLst>
              </a:tr>
            </a:tbl>
          </a:graphicData>
        </a:graphic>
      </p:graphicFrame>
    </p:spTree>
    <p:extLst>
      <p:ext uri="{BB962C8B-B14F-4D97-AF65-F5344CB8AC3E}">
        <p14:creationId xmlns:p14="http://schemas.microsoft.com/office/powerpoint/2010/main" val="4223424068"/>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018573" y="0"/>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243068" y="677108"/>
          <a:ext cx="6423949" cy="8045895"/>
        </p:xfrm>
        <a:graphic>
          <a:graphicData uri="http://schemas.openxmlformats.org/drawingml/2006/table">
            <a:tbl>
              <a:tblPr firstRow="1" bandRow="1">
                <a:tableStyleId>{5940675A-B579-460E-94D1-54222C63F5DA}</a:tableStyleId>
              </a:tblPr>
              <a:tblGrid>
                <a:gridCol w="1817226">
                  <a:extLst>
                    <a:ext uri="{9D8B030D-6E8A-4147-A177-3AD203B41FA5}">
                      <a16:colId xmlns:a16="http://schemas.microsoft.com/office/drawing/2014/main" val="1936899132"/>
                    </a:ext>
                  </a:extLst>
                </a:gridCol>
                <a:gridCol w="4606723">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Expresión, mediante el uso de los lenguajes artísticos, de experiencias estéticas que tienen lugar en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Utiliza formas, colores, texturas, sonidos y movimientos, para expresar las emociones que surgen de una experiencia significativa en el entorno natural y las representa en colectivo mediante un mural o </a:t>
                      </a:r>
                      <a:r>
                        <a:rPr lang="es-MX" sz="1100" i="1" kern="100">
                          <a:effectLst/>
                          <a:latin typeface="Tahoma" panose="020B0604030504040204" pitchFamily="34" charset="0"/>
                          <a:ea typeface="Calibri" panose="020F0502020204030204" pitchFamily="34" charset="0"/>
                          <a:cs typeface="Times New Roman" panose="02020603050405020304" pitchFamily="18" charset="0"/>
                        </a:rPr>
                        <a:t>performance.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la disposición de formas, colores, texturas, sonidos y movimientos en el entorno natural y usa elementos de los lenguajes artísticos para representar una experiencia significativa de sus vínculos con la naturaleza.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Creación y representación de narrativas a partir de acontecimientos relevantes de la comunidad, empleando recursos literarios, visuales, corporales y sonoros.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Representa un acontecimiento de la comunidad, experimentando con movimientos suaves, fuertes, rápidos, lentos, fluidos o pausados en distintas trayectorias, desplazamientos y con acompañamiento musical.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Explora, en colectivo, movimientos, gestos, formas, colores, sonidos y silencios, y acuerda una estructura creativa para crear un acontecimiento improvisado (</a:t>
                      </a:r>
                      <a:r>
                        <a:rPr lang="es-MX" sz="1100" i="1" kern="100" dirty="0" err="1">
                          <a:effectLst/>
                          <a:latin typeface="Tahoma" panose="020B0604030504040204" pitchFamily="34" charset="0"/>
                          <a:ea typeface="Calibri" panose="020F0502020204030204" pitchFamily="34" charset="0"/>
                          <a:cs typeface="Times New Roman" panose="02020603050405020304" pitchFamily="18" charset="0"/>
                        </a:rPr>
                        <a:t>flashmoob</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en su escuela o en la comunidad, donde se invite a todas las personas a participar en el momento en que se está llevando a cabo.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7673872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Combinación de la realidad y la ficción en elementos simbólicos de las manifestaciones culturales y artísticas, que dan identidad y sentido de pertenencia.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Explora diversos elementos simbólicos que se encuentran en el entorno, a través del uso del color y las formas.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Infiere la intención del autor o autora al utilizar los siguientes elementos: movimiento, gesto, forma, sonido y/o color en una manifestación cultural y artística, y compara sus ideas con las de sus pares.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Reinterpreta una manifestación cultural o artística con un lenguaje artístico distinto al que se utilizó en su creación, para crear nuevas formas de simbolización.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Aprecia y recrea una danza ritual colectiva, con elementos simbólicos propios de cada participante.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208784753"/>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Análisis y representación de guiones teatrales.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Formula comentarios críticos respecto de un guion teatral de su elección, para expresar sus gustos, intereses e ideas, así como para desarrollar la argumentación.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Realiza una representación teatral en colectivo, jugando con combinaciones de secuencias de sonidos y movimientos rápidos, lentos, agudos, graves, fuertes, débiles, pausas y con acentos variados.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Emplea diversos elementos de los lenguajes artísticos, para crear escenografía, vestuario y maquillaje en la escenificación de una obra de teatro infantil o una situación improvisada a la que se invite a familiares y otros miembros de la comunidad como espectadores y espectadoras.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093343238"/>
                  </a:ext>
                </a:extLst>
              </a:tr>
            </a:tbl>
          </a:graphicData>
        </a:graphic>
      </p:graphicFrame>
    </p:spTree>
    <p:extLst>
      <p:ext uri="{BB962C8B-B14F-4D97-AF65-F5344CB8AC3E}">
        <p14:creationId xmlns:p14="http://schemas.microsoft.com/office/powerpoint/2010/main" val="186252070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111168" y="150471"/>
            <a:ext cx="4699321" cy="677108"/>
          </a:xfrm>
          <a:prstGeom prst="rect">
            <a:avLst/>
          </a:prstGeom>
          <a:noFill/>
        </p:spPr>
        <p:txBody>
          <a:bodyPr wrap="square" rtlCol="0">
            <a:spAutoFit/>
          </a:bodyPr>
          <a:lstStyle/>
          <a:p>
            <a:pPr algn="ctr"/>
            <a:r>
              <a:rPr lang="es-ES" sz="3800" b="1" dirty="0">
                <a:ln w="12700">
                  <a:solidFill>
                    <a:schemeClr val="tx1"/>
                  </a:solidFill>
                </a:ln>
              </a:rPr>
              <a:t>LENGUAJES</a:t>
            </a:r>
            <a:endParaRPr lang="en-US" sz="3800" b="1" dirty="0">
              <a:ln w="12700">
                <a:solidFill>
                  <a:schemeClr val="tx1"/>
                </a:solidFill>
              </a:ln>
            </a:endParaRPr>
          </a:p>
        </p:txBody>
      </p:sp>
      <p:graphicFrame>
        <p:nvGraphicFramePr>
          <p:cNvPr id="6" name="Tabla 5"/>
          <p:cNvGraphicFramePr>
            <a:graphicFrameLocks noGrp="1"/>
          </p:cNvGraphicFramePr>
          <p:nvPr/>
        </p:nvGraphicFramePr>
        <p:xfrm>
          <a:off x="370389" y="918558"/>
          <a:ext cx="6180881" cy="3220720"/>
        </p:xfrm>
        <a:graphic>
          <a:graphicData uri="http://schemas.openxmlformats.org/drawingml/2006/table">
            <a:tbl>
              <a:tblPr firstRow="1" bandRow="1">
                <a:tableStyleId>{5940675A-B579-460E-94D1-54222C63F5DA}</a:tableStyleId>
              </a:tblPr>
              <a:tblGrid>
                <a:gridCol w="2118167">
                  <a:extLst>
                    <a:ext uri="{9D8B030D-6E8A-4147-A177-3AD203B41FA5}">
                      <a16:colId xmlns:a16="http://schemas.microsoft.com/office/drawing/2014/main" val="1936899132"/>
                    </a:ext>
                  </a:extLst>
                </a:gridCol>
                <a:gridCol w="406271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Tahoma" panose="020B0604030504040204" pitchFamily="34" charset="0"/>
                          <a:cs typeface="Tahoma" panose="020B0604030504040204" pitchFamily="34" charset="0"/>
                        </a:rPr>
                        <a:t>Lectura y análisis de mitos y leyendas, para su disfrute y valoración.</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Lee mitos y leyendas de México y del mundo, y reconoce las características y funciones de cada tipo de texto.</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Analiza mitos y leyendas de México y del mundo, y discute sobre su significado.</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Distingue las diferencias y similitudes entre los mitos y leyendas.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Recupera mitos y leyendas con las personas de su comunidad y de libros, y las compila.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Elabora un compendio de mitos y leyendas para compartir, que incluye título, portada, portadilla, introducción e índice.</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Representa un mito o leyenda de su interés mediante una escultura, cómic, performance, entre otros.</a:t>
                      </a: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763384517"/>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0695"/>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54643" y="802811"/>
          <a:ext cx="6324036" cy="8065199"/>
        </p:xfrm>
        <a:graphic>
          <a:graphicData uri="http://schemas.openxmlformats.org/drawingml/2006/table">
            <a:tbl>
              <a:tblPr firstRow="1" bandRow="1">
                <a:tableStyleId>{5940675A-B579-460E-94D1-54222C63F5DA}</a:tableStyleId>
              </a:tblPr>
              <a:tblGrid>
                <a:gridCol w="1817225">
                  <a:extLst>
                    <a:ext uri="{9D8B030D-6E8A-4147-A177-3AD203B41FA5}">
                      <a16:colId xmlns:a16="http://schemas.microsoft.com/office/drawing/2014/main" val="1936899132"/>
                    </a:ext>
                  </a:extLst>
                </a:gridCol>
                <a:gridCol w="450681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Estructura y funcionamiento del cuerpo humano: sistemas circulatorio, respiratorio e inmunológico, y su relación con la salud ambiental, así como acciones para su cuidado.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la participación del sistema inmunológico en la defensa y protección del cuerpo humano ante infecciones y enfermedades, algunas de las células y órganos que lo conforman, sin profundizar en características y funciones específicas.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los beneficios y practica acciones para fortalecer y cuidar el sistema inmunológico: vacunación, higiene, alimentación saludable, consumo de agua simple potable, descanso, actividades físicas y recreativas.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Argumenta la importancia de las vacunas como aportes científicos y tecnológicos para prevenir enfermedades transmisibles y de la Cartilla Nacional de Salud para dar seguimiento a su estado de salud, así como de prácticas culturales para prevenirlas.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los factores que ponen en riesgo la salud y aquellos que la favorecen al analizar diversas situaciones y propone acciones para reducir la propagación de enfermedades transmisibles en los entornos familiar, escolar y comunitario.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4315414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Etapas del desarrollo humano: proceso de reproducción y prevención de infecciones de transmisión sexual (ITS) y embarazos en adolescentes, en el marco de la salud sexual y reproductiva.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y argumenta las implicaciones y riesgos del embarazo a temprana edad o en adolescentes, y las consecuencias en los ámbitos de salud, personal, familiar, educativo, social y económico.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Toma decisiones responsables e informadas relacionadas con la salud sexual y reproductiva, a partir de comprender que el ejercicio de la sexualidad es una decisión propia, en la que permean los valores, formas de pensar de cada persona y la cultura, y forma parte de los derechos sexuales.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Compara y argumenta ventajas y desventajas de llevar a cabo conductas sexuales responsables para evitar embarazos e ITS, incluido el VIH: uso del condón, retraso de la actividad sexual o la abstención.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creencias e ideas falsas en torno a las ITS, con base en las vías de transmisión y prevención, el uso de métodos anticonceptivos (variedad, efectividad y accesibilidad) y las conductas de autocuidado.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el consumo de alcohol y otras sustancias adictivas, el rechazo al uso de métodos anticonceptivos, entre otros, son factores que propician conductas violentas vinculadas al ejercicio de la sexualidad: abuso sexual, hostigamiento, violación, violencia infantil y de género.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3970041283"/>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70389" y="29116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115327"/>
          <a:ext cx="6208290" cy="6988874"/>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Alimentación saludable: características de la dieta correcta, costumbres de la comunidad, riesgos del consumo de alimentos ultraprocesados, y acciones para mejorar la alimentación.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Establece relaciones entre problemas asociados a la alimentación: sobrepeso, obesidad y desnutrición con factores de riesgo como consumo de alimentos y bebidas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ultraprocesadas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analiza las causas y riesgos de trastornos de la alimentación como la anorexia y la bulimia.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etiquetas de diversos productos que consume regularmente para conocer los ingredientes que los componen, así como su contenido y aporte nutrimental, y tomar decisiones a favor de una alimentación saludable.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platillos para el consumo familiar en los que incorpora alimentos regionales y de temporada que brinden una alimentación saludable a bajo costo.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practica acciones para prevenir enfermedades no transmisibles como sobrepeso, obesidad y desnutrición, vinculadas con factores protectores como actividad física diaria, alimentación baja en azúcares, sal y grasas, además de beber agua simple potable.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Funciones vitales que caracterizan a plantas y animales como seres vivos, y su relación con el entorno natural, así como sus cambios a través del tiempo.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explica cambios en los seres vivos y en el entorno natural a través del tiempo, a partir de reconocer causas y consecuencias de su extinción hace más de 10 000 años y en la actualidad, en México y el mundo.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y explica la importancia de los fósiles como evidencia para la reconstrucción de la vida en el pasado, su relación con organismos y entornos actuales, y la evolución de los seres vivos; describe cómo se lleva a cabo el proceso de fosilización a partir de construir modelos.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Propone y practica acciones para cuidar a los seres vivos actuales y prevenir su extinción.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las funciones vitales de nutrición, reproducción y relación con el entorno natural caracterizan a los seres vivos, incluido el ser humano.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23573847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140695"/>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196770" y="814386"/>
          <a:ext cx="6381909" cy="8055547"/>
        </p:xfrm>
        <a:graphic>
          <a:graphicData uri="http://schemas.openxmlformats.org/drawingml/2006/table">
            <a:tbl>
              <a:tblPr firstRow="1" bandRow="1">
                <a:tableStyleId>{5940675A-B579-460E-94D1-54222C63F5DA}</a:tableStyleId>
              </a:tblPr>
              <a:tblGrid>
                <a:gridCol w="1817225">
                  <a:extLst>
                    <a:ext uri="{9D8B030D-6E8A-4147-A177-3AD203B41FA5}">
                      <a16:colId xmlns:a16="http://schemas.microsoft.com/office/drawing/2014/main" val="1936899132"/>
                    </a:ext>
                  </a:extLst>
                </a:gridCol>
                <a:gridCol w="4564684">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Factores que conforman la biodiversidad y el medio ambiente, la riqueza natural de México y su relevancia como parte del patrimonio biocultural de la humanidad, y la importancia de su conservación.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el medio ambiente es el conjunto de componentes naturales (factores biológicos: seres vivos, y factores físicos: agua, aire, suelo, Sol, clima, entre otros) en interacción con los componentes sociales (aspectos culturales, económicos, científicos, tecnológicos y políticos).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situaciones que se relacionan con problemas medio ambientales de la comunidad y el impacto que tienen en la salud ambiental.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Propone y practica acciones que favorecen el cuidado del medio ambiente; comprende el estrecho vínculo que tienen con el bienestar común, por lo que se requiere establecer una relación armónica con el medio ambiente.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Pérdida de biodiversidad, problemas medio ambientales en la comunidad, México y el mundo, acciones orientadas a fortalecer estilos de vida sustentables.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y explica algunos problemas medio ambientales de la comunidad, México y el mundo, sus causas y consecuencias en la salud ambiental.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el efecto invernadero es un proceso natural que favorece la vida en el planeta; establece relaciones entre su alteración, la contaminación del aire y el cambio climático, así como las consecuencias en el medio ambiente y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y propone acciones orientadas a promover el consumo responsable en la escuela, familia y comunidad para favorecer estilos de vida sustentables y el bienestar común.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proyectos de mejora del medio ambiente desarrollados por diversos pueblos, culturas, grupos y organizaciones de la sociedad civil, dependencias estatales o nacionales; y, reconoce el papel que desempeñan en la prevención y mitigación de diferentes problemáticas medio ambientales.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Costos y beneficios del consumo de agua, energía eléctrica y combustibles en la satisfacción de necesidades personales.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en qué actividades de la casa y la escuela, se utilizan recursos energéticos: energía eléctrica y diversos combustibles (madera, petróleo, carbón, gas), y analiza cómo impactan en el medio ambiente.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y calcula el consumo de energía eléctrica, de gas o carbón que se utiliza en cada actividad; reconoce y practica acciones concretas para disminuir su consumo en casa y escuela.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el costo ambiental que implica el uso de combustibles y energía eléctrica para tomar decisiones de consumo responsable en casa, escuela y comunidad, y disminuir el impacto en el medio ambiente.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118245826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uadroTexto 11"/>
          <p:cNvSpPr txBox="1"/>
          <p:nvPr/>
        </p:nvSpPr>
        <p:spPr>
          <a:xfrm>
            <a:off x="1051126" y="246206"/>
            <a:ext cx="3911601" cy="461665"/>
          </a:xfrm>
          <a:prstGeom prst="rect">
            <a:avLst/>
          </a:prstGeom>
          <a:noFill/>
        </p:spPr>
        <p:txBody>
          <a:bodyPr wrap="square" rtlCol="0">
            <a:spAutoFit/>
          </a:bodyPr>
          <a:lstStyle/>
          <a:p>
            <a:pPr algn="ctr"/>
            <a:r>
              <a:rPr lang="es-ES" sz="2400" b="1" dirty="0"/>
              <a:t> DIRECTORIO DE ALUMNOS</a:t>
            </a:r>
            <a:endParaRPr lang="en-US" sz="2400" b="1" dirty="0"/>
          </a:p>
        </p:txBody>
      </p:sp>
      <p:graphicFrame>
        <p:nvGraphicFramePr>
          <p:cNvPr id="2" name="Tabla 1"/>
          <p:cNvGraphicFramePr>
            <a:graphicFrameLocks noGrp="1"/>
          </p:cNvGraphicFramePr>
          <p:nvPr>
            <p:extLst>
              <p:ext uri="{D42A27DB-BD31-4B8C-83A1-F6EECF244321}">
                <p14:modId xmlns:p14="http://schemas.microsoft.com/office/powerpoint/2010/main" val="3641927805"/>
              </p:ext>
            </p:extLst>
          </p:nvPr>
        </p:nvGraphicFramePr>
        <p:xfrm>
          <a:off x="495298" y="1033340"/>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DAF6F3"/>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9" name="Tabla 8"/>
          <p:cNvGraphicFramePr>
            <a:graphicFrameLocks noGrp="1"/>
          </p:cNvGraphicFramePr>
          <p:nvPr>
            <p:extLst>
              <p:ext uri="{D42A27DB-BD31-4B8C-83A1-F6EECF244321}">
                <p14:modId xmlns:p14="http://schemas.microsoft.com/office/powerpoint/2010/main" val="2146931629"/>
              </p:ext>
            </p:extLst>
          </p:nvPr>
        </p:nvGraphicFramePr>
        <p:xfrm>
          <a:off x="495298" y="3692978"/>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FFBD"/>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graphicFrame>
        <p:nvGraphicFramePr>
          <p:cNvPr id="10" name="Tabla 9"/>
          <p:cNvGraphicFramePr>
            <a:graphicFrameLocks noGrp="1"/>
          </p:cNvGraphicFramePr>
          <p:nvPr>
            <p:extLst>
              <p:ext uri="{D42A27DB-BD31-4B8C-83A1-F6EECF244321}">
                <p14:modId xmlns:p14="http://schemas.microsoft.com/office/powerpoint/2010/main" val="545552140"/>
              </p:ext>
            </p:extLst>
          </p:nvPr>
        </p:nvGraphicFramePr>
        <p:xfrm>
          <a:off x="495298" y="6342289"/>
          <a:ext cx="5715000" cy="2377440"/>
        </p:xfrm>
        <a:graphic>
          <a:graphicData uri="http://schemas.openxmlformats.org/drawingml/2006/table">
            <a:tbl>
              <a:tblPr firstRow="1" bandRow="1">
                <a:tableStyleId>{5940675A-B579-460E-94D1-54222C63F5DA}</a:tableStyleId>
              </a:tblPr>
              <a:tblGrid>
                <a:gridCol w="2141596">
                  <a:extLst>
                    <a:ext uri="{9D8B030D-6E8A-4147-A177-3AD203B41FA5}">
                      <a16:colId xmlns:a16="http://schemas.microsoft.com/office/drawing/2014/main" val="2701078801"/>
                    </a:ext>
                  </a:extLst>
                </a:gridCol>
                <a:gridCol w="3573404">
                  <a:extLst>
                    <a:ext uri="{9D8B030D-6E8A-4147-A177-3AD203B41FA5}">
                      <a16:colId xmlns:a16="http://schemas.microsoft.com/office/drawing/2014/main" val="1490400028"/>
                    </a:ext>
                  </a:extLst>
                </a:gridCol>
              </a:tblGrid>
              <a:tr h="216919">
                <a:tc gridSpan="2">
                  <a:txBody>
                    <a:bodyPr/>
                    <a:lstStyle/>
                    <a:p>
                      <a:r>
                        <a:rPr lang="es-ES" sz="1400" b="1" dirty="0"/>
                        <a:t>NOMBRE:</a:t>
                      </a:r>
                      <a:endParaRPr lang="en-US" sz="1400" b="1"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6">
                        <a:lumMod val="40000"/>
                        <a:lumOff val="60000"/>
                      </a:schemeClr>
                    </a:solidFill>
                  </a:tcPr>
                </a:tc>
                <a:tc hMerge="1">
                  <a:txBody>
                    <a:bodyPr/>
                    <a:lstStyle/>
                    <a:p>
                      <a:endParaRPr lang="en-US" dirty="0"/>
                    </a:p>
                  </a:txBody>
                  <a:tcPr/>
                </a:tc>
                <a:extLst>
                  <a:ext uri="{0D108BD9-81ED-4DB2-BD59-A6C34878D82A}">
                    <a16:rowId xmlns:a16="http://schemas.microsoft.com/office/drawing/2014/main" val="2448284409"/>
                  </a:ext>
                </a:extLst>
              </a:tr>
              <a:tr h="256387">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Domicilio: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7095514"/>
                  </a:ext>
                </a:extLst>
              </a:tr>
              <a:tr h="171980">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Fecha</a:t>
                      </a:r>
                      <a:r>
                        <a:rPr lang="es-MX" sz="1100" b="1" baseline="0" dirty="0">
                          <a:latin typeface="Century Gothic" panose="020B0502020202020204" pitchFamily="34" charset="0"/>
                        </a:rPr>
                        <a:t> de nacimiento:</a:t>
                      </a:r>
                      <a:endParaRPr lang="es-MX"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567857215"/>
                  </a:ext>
                </a:extLst>
              </a:tr>
              <a:tr h="187220">
                <a:tc>
                  <a:txBody>
                    <a:bodyPr/>
                    <a:lstStyle/>
                    <a:p>
                      <a:r>
                        <a:rPr lang="es-ES" sz="1100" b="1" dirty="0">
                          <a:latin typeface="Century Gothic" panose="020B0502020202020204" pitchFamily="34" charset="0"/>
                        </a:rPr>
                        <a:t>CURP</a:t>
                      </a:r>
                      <a:endParaRPr lang="en-US" sz="1100" b="1" dirty="0">
                        <a:latin typeface="Century Gothic" panose="020B0502020202020204" pitchFamily="34" charset="0"/>
                      </a:endParaRP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6815843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Nombre de mamá: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69140589"/>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papá:</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1133004"/>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Servicio médico:</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25936656"/>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Alergias:</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75481063"/>
                  </a:ext>
                </a:extLst>
              </a:tr>
              <a:tr h="208322">
                <a:tc>
                  <a: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s-MX" sz="1100" b="1" dirty="0">
                          <a:latin typeface="Century Gothic" panose="020B0502020202020204" pitchFamily="34" charset="0"/>
                        </a:rPr>
                        <a:t>Teléfono de emergencia:</a:t>
                      </a:r>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endParaRPr lang="en-US" sz="1100" dirty="0"/>
                    </a:p>
                  </a:txBody>
                  <a:tcP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50392294"/>
                  </a:ext>
                </a:extLst>
              </a:tr>
            </a:tbl>
          </a:graphicData>
        </a:graphic>
      </p:graphicFrame>
      <p:pic>
        <p:nvPicPr>
          <p:cNvPr id="3" name="Imagen 2" descr="Icono&#10;&#10;Descripción generada automáticamente">
            <a:extLst>
              <a:ext uri="{FF2B5EF4-FFF2-40B4-BE49-F238E27FC236}">
                <a16:creationId xmlns:a16="http://schemas.microsoft.com/office/drawing/2014/main" id="{B9165CE9-D3B7-CFD3-1EEF-2F312511B4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06750" y="171852"/>
            <a:ext cx="896093" cy="792000"/>
          </a:xfrm>
          <a:prstGeom prst="rect">
            <a:avLst/>
          </a:prstGeom>
        </p:spPr>
      </p:pic>
    </p:spTree>
    <p:extLst>
      <p:ext uri="{BB962C8B-B14F-4D97-AF65-F5344CB8AC3E}">
        <p14:creationId xmlns:p14="http://schemas.microsoft.com/office/powerpoint/2010/main" val="3045954400"/>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94396"/>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89367" y="617616"/>
          <a:ext cx="6289312" cy="8234935"/>
        </p:xfrm>
        <a:graphic>
          <a:graphicData uri="http://schemas.openxmlformats.org/drawingml/2006/table">
            <a:tbl>
              <a:tblPr firstRow="1" bandRow="1">
                <a:tableStyleId>{5940675A-B579-460E-94D1-54222C63F5DA}</a:tableStyleId>
              </a:tblPr>
              <a:tblGrid>
                <a:gridCol w="1876119">
                  <a:extLst>
                    <a:ext uri="{9D8B030D-6E8A-4147-A177-3AD203B41FA5}">
                      <a16:colId xmlns:a16="http://schemas.microsoft.com/office/drawing/2014/main" val="1936899132"/>
                    </a:ext>
                  </a:extLst>
                </a:gridCol>
                <a:gridCol w="4413193">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Propiedades de los materiales: dureza, flexibilidad y permeabilidad y su aplicación en la satisfacción de necesidades; caracterización de los gases con base en sus propiedades.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el aire es un gas, a partir de describir sus características: color, olor, sabor y si se puede comprimir, asir o introducir a un recipiente.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propiedades de los gases al contrastarlos con sólidos y líquidos, con base en el volumen -espacio que ocupan-, la compresibilidad -propiedad de reducir su volumen- y la fluidez -propiedad de ocupar todo el espacio del recipiente que los contiene-.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los gases, al igual que los líquidos y los sólidos, tienen masa a partir de medirla con ayuda de una balanza.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los cambios de volumen que presenta un gas a partir de experimentar con la variación de la temperatura; comprende que lo ocurrido es por la expansión del gas y no por el aumento de la cantidad de materia de este.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Cambios permanentes en los materiales y sus implicaciones en la vida diaria.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la combustión y la oxidación de diferentes materiales como cambios permanentes, los factores que intervienen en ellos e identifica sus implicaciones en la vida diaria.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Plantea y comprueba hipótesis relacionadas con la combustión, al experimentar con diversos materiales como madera o papel, y describir el cambio en sus propiedades, antes y después del proceso (trasformación de las propiedades originales).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y describe la oxidación de materiales en su entorno, como la de los alimentos (manzanas, plátanos o aguacate), y de metales (hierro), así como, las sustancias o materiales que se utilizan para evitar la oxidación.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y describe las implicaciones medio ambientales, económicas y sociales de los procesos de combustión y oxidación, y acciones que pueden realizarse para disminuir su efecto.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Efecto del magnetismo y de la fuerza de gravedad.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el efecto de la fuerza gravitacional sobre los cuerpos, a partir de experimentar con la caída y reposo de objetos, explica y representa con modelos los cambios ocurridos en la caída de objetos.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masa es la cantidad de materia de un cuerpo, a diferencia del peso, que es la fuerza con la que la Tierra atrae dicho cuerpo por acción de la gravedad, a partir de actividades prácticas o simuladores que ejemplifiquen la caída de diversos objetos con masas iguales y diferentes, e identifica que el tiempo de caída es independiente de la masa.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78284585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233293"/>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68049" y="1005754"/>
          <a:ext cx="6385560" cy="7696773"/>
        </p:xfrm>
        <a:graphic>
          <a:graphicData uri="http://schemas.openxmlformats.org/drawingml/2006/table">
            <a:tbl>
              <a:tblPr firstRow="1" bandRow="1">
                <a:tableStyleId>{5940675A-B579-460E-94D1-54222C63F5DA}</a:tableStyleId>
              </a:tblPr>
              <a:tblGrid>
                <a:gridCol w="1970309">
                  <a:extLst>
                    <a:ext uri="{9D8B030D-6E8A-4147-A177-3AD203B41FA5}">
                      <a16:colId xmlns:a16="http://schemas.microsoft.com/office/drawing/2014/main" val="1936899132"/>
                    </a:ext>
                  </a:extLst>
                </a:gridCol>
                <a:gridCol w="441525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Transformaciones de la energía térmica y eléctrica, así como su aplicación tecnológica.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que la electricidad es una forma de energía que se caracteriza por el movimiento o acumulación de cargas eléctricas, y experimenta con las propiedades de conducción o aislamiento eléctrico, para identificar algunos materiales, como los metales que poseen conductividad eléctrica.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que hay dos tipos de cargas eléctricas, “positiva (+)” y “negativa (-)”, a partir de las cuales se determinan las interacciones entre los objetos; cuando dos objetos cargados eléctricamente se atraen, significa que sus cargas eléctricas son diferentes (+ -), y si se repelen significa que sus cargas eléctricas son iguales (++;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las propiedades que tienen los materiales para conducir la corriente eléctrica (conductores) y aquellos que no la conducen (aislantes), y los aplica en un circuito eléctrico; experimenta y describe interacciones de atracción y repulsión eléctrica (electricidad estática) de objetos.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acerca del uso de la energía eléctrica para satisfacer necesidades y el impacto negativo en el medio ambiente que produce su generación y consumo.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Sistema Solar y Universo: características de sus componentes, y aportaciones culturales, científicas y tecnológicas que han favorecido su conocimiento.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características de forma, ubicación, tamaño, distancia, color y temperatura de algunos componentes del Universo: galaxias y estrellas.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Describe las características principales de la Vía Láctea, y la reconoce como la galaxia en la que se ubica el Sistema Solar.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argumenta y valora la importancia de diversas aportaciones culturales, científicas y tecnológicas, entre ellas, los telescopios, satélites artificiales y sondas espaciales en la investigación y conocimiento del Universo.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Estudio de los números.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Expresa oralmente la sucesión numérica hasta billones, en español y hasta donde sea posible, en su lengua materna, de manera ascendente y descendente a partir de un número natural dado.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Ordena, lee y escribe números naturales de más de nueve cifras e interpreta números decimales en diferentes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semejanzas y diferencias entre el sistema de numeración decimal y otros sistemas como el maya y el romano.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735690633"/>
                  </a:ext>
                </a:extLst>
              </a:tr>
            </a:tbl>
          </a:graphicData>
        </a:graphic>
      </p:graphicFrame>
    </p:spTree>
    <p:extLst>
      <p:ext uri="{BB962C8B-B14F-4D97-AF65-F5344CB8AC3E}">
        <p14:creationId xmlns:p14="http://schemas.microsoft.com/office/powerpoint/2010/main" val="3698490808"/>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342838"/>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72199"/>
          <a:ext cx="6208290" cy="7510147"/>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Suma y resta, su relación como operaciones inversas.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 partir de situaciones problemáticas vinculadas a diferentes contextos, suma y resta números decimales y fracciones con diferentes denominadores.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Utiliza, explica y comprueba sus estrategias para calcular mentalmente sumas y restas de dos números decimales hasta centésimos.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Multiplicación y división, su relación como operaciones inversas.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dividir números decimales entre naturales.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dividir números fraccionarios entre números naturales.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Relaciones de proporcionalidad.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partir de situaciones problemáticas de proporcionalidad vinculadas a diferentes contextos, determina valores faltantes en las que en ocasiones se conoce el valor unitario y en otras 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comparar razones expresadas con dos números naturales y con una fracción.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explica y comprueba sus estrategias para calcular mentalmente los porcentajes: 50%, 25%, 10%, y 1%, de un número natural.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vinculadas a diferentes contextos que implican calcular el tanto por ciento de una cantidad o el porcentaje que representa una cantidad de otra.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Cuerpos geométricos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Explora y reconoce las características del cilindro y cono; anticipa y comprueba desarrollos planos que permiten construirlos.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959194123"/>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Figuras geométricas y sus características.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Identifica y comprueba en diferentes objetos y dibujos con forma circular, la relación que existe entre la circunferencia y el diámetro (valor aproximado de </a:t>
                      </a:r>
                      <a:r>
                        <a:rPr lang="es-MX" sz="1100" b="1" i="0" kern="100" dirty="0">
                          <a:solidFill>
                            <a:srgbClr val="5F6368"/>
                          </a:solidFill>
                          <a:effectLst/>
                          <a:latin typeface="Tahoma" panose="020B0604030504040204" pitchFamily="34" charset="0"/>
                          <a:ea typeface="Calibri" panose="020F0502020204030204" pitchFamily="34" charset="0"/>
                          <a:cs typeface="Times New Roman" panose="02020603050405020304" pitchFamily="18" charset="0"/>
                        </a:rPr>
                        <a:t>π).</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Utiliza instrumentos geométricos para trazar polígonos regulares.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38450718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Ubicación espacial.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Lee, interpreta y elabora planos para comunicar la ubicación de seres vivos y objetos.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que requieren ubicar puntos en el primer cuadrante del plano cartesiano.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898129102"/>
                  </a:ext>
                </a:extLst>
              </a:tr>
            </a:tbl>
          </a:graphicData>
        </a:graphic>
      </p:graphicFrame>
    </p:spTree>
    <p:extLst>
      <p:ext uri="{BB962C8B-B14F-4D97-AF65-F5344CB8AC3E}">
        <p14:creationId xmlns:p14="http://schemas.microsoft.com/office/powerpoint/2010/main" val="2038016195"/>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42979" y="284964"/>
            <a:ext cx="6235700" cy="523220"/>
          </a:xfrm>
          <a:prstGeom prst="rect">
            <a:avLst/>
          </a:prstGeom>
          <a:noFill/>
        </p:spPr>
        <p:txBody>
          <a:bodyPr wrap="square" rtlCol="0">
            <a:spAutoFit/>
          </a:bodyPr>
          <a:lstStyle/>
          <a:p>
            <a:pPr algn="ctr"/>
            <a:r>
              <a:rPr lang="es-ES" sz="2800" b="1" dirty="0">
                <a:ln w="12700">
                  <a:solidFill>
                    <a:schemeClr val="tx1"/>
                  </a:solidFill>
                </a:ln>
              </a:rPr>
              <a:t>SABERES Y PENSAMIENTO CIENTÍFICO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70389" y="1040230"/>
          <a:ext cx="6208290" cy="4467798"/>
        </p:xfrm>
        <a:graphic>
          <a:graphicData uri="http://schemas.openxmlformats.org/drawingml/2006/table">
            <a:tbl>
              <a:tblPr firstRow="1" bandRow="1">
                <a:tableStyleId>{5940675A-B579-460E-94D1-54222C63F5DA}</a:tableStyleId>
              </a:tblPr>
              <a:tblGrid>
                <a:gridCol w="1915611">
                  <a:extLst>
                    <a:ext uri="{9D8B030D-6E8A-4147-A177-3AD203B41FA5}">
                      <a16:colId xmlns:a16="http://schemas.microsoft.com/office/drawing/2014/main" val="1936899132"/>
                    </a:ext>
                  </a:extLst>
                </a:gridCol>
                <a:gridCol w="4292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Perímetro, área y noción de volumen.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situaciones problemáticas que implican calcular el perímetro y área de figuras compuestas por triángulos y cuadriláteros; utiliza unidades convencionales (m, cm, m² y cm²) para expresar sus resultados.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Resuelve problemas que implican construir, estimar y comparar el volumen de cuerpos y prismas rectos rectangulares mediante el conteo de cubos, y reconoce que existen diferentes cuerpos con el mismo volumen.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Organización e interpretación de datos.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Interpreta información cuantitativa y cualitativa contenida en tablas, gráficas de barras y circulares para responder preguntas vinculadas a diferentes contextos; construye gráficas de barras.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Genera y organiza datos, determina la moda, la media aritmética y el rango para responder preguntas vinculadas a diferentes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Nociones de probabilidad.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Clasifica eventos de diversos contextos utilizando términos como seguro, imposible, probable, muy probable o poco probable que sucedan.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 partir de distintas situaciones azarosas, determina los resultados posibles y los representa en tablas de doble entrada o en diagramas de árbol.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bl>
          </a:graphicData>
        </a:graphic>
      </p:graphicFrame>
    </p:spTree>
    <p:extLst>
      <p:ext uri="{BB962C8B-B14F-4D97-AF65-F5344CB8AC3E}">
        <p14:creationId xmlns:p14="http://schemas.microsoft.com/office/powerpoint/2010/main" val="2762090699"/>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885811"/>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Valoración de la biodiversidad en el territorio donde se ubica la localidad, entidad, México y el mundo, valores y acciones sustentables.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la biodiversidad en la Tierra, su sistema de relaciones e interdependencia global.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Interpreta representaciones cartográficas de la riqueza en biodiversidad de continentes (África, América, Antártida, Asia, Europa, Oceanía), aguas oceánicas y continentales.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Explica los procesos ecosistémicos de la biodiversidad, en relación con la circulación de energía, mediante las interacciones entre los seres humanos, otros seres vivos, el agua, el aire y el suelo, así como sus beneficios ambientales.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relaciones sociales económicas, culturales y políticas en diversas interacciones mediadas por intereses (formas de producción, abastecimiento, distribución, estilos de consumo en el mundo, percepciones del entorno, tradiciones alimenticias, culturales, identidad cultural, sentido de pertenencia, inspiración estética o espiritual), así como formas de concebir la naturaleza, que favorecen relaciones armónicas o desfavorecen su integridad y su función para la vida incidiendo en el desbalance de la biósfera como lo evidencia el cambio climático.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críticamente formas de cuidar, respetar y proteger la biodiversidad sustentablemente.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Valoración de la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mexicana: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en México, diversidad cultural, relaciones ser humano-naturaleza y representaciones distintas de las diferentes culturas o grupos sociales, sobre la biodiversidad y su manejo, acorde a sus contextos.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sobre las características geográficas y las regiones biogeográficas que hacen de México un país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megadiverso</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y biocultural, relacionándolas con las zonas climáticas, los espacios económicos, la distribución de la población en México y los países con mayor biodiversidad.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y argumenta cómo la biodiversidad local influye en las tradiciones culturales de la comunidad (cultivos, alimentos, indumentaria, herbolaria, fiestas, ritos, entre otras).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por qué la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megadiversidad</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de México es parte de su patrimonio biocultural, para comprender su estrecha vinculación con el desarrollo social, la salud y el bienestar de la población, y ejemplifica elementos del patrimonio biocultural de México reconocidos a nivel mundial.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0769417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402655"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15569" y="824445"/>
          <a:ext cx="6235700" cy="7785100"/>
        </p:xfrm>
        <a:graphic>
          <a:graphicData uri="http://schemas.openxmlformats.org/drawingml/2006/table">
            <a:tbl>
              <a:tblPr firstRow="1" bandRow="1">
                <a:tableStyleId>{5940675A-B579-460E-94D1-54222C63F5DA}</a:tableStyleId>
              </a:tblPr>
              <a:tblGrid>
                <a:gridCol w="2306751">
                  <a:extLst>
                    <a:ext uri="{9D8B030D-6E8A-4147-A177-3AD203B41FA5}">
                      <a16:colId xmlns:a16="http://schemas.microsoft.com/office/drawing/2014/main" val="1936899132"/>
                    </a:ext>
                  </a:extLst>
                </a:gridCol>
                <a:gridCol w="392894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Sustentabilidad de la biodiversidad y humanismo: rasgos de los estilos de vida y modelos de desarrollo dominantes y su impacto en la biodiversidad, Implicaciones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socioambientales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de la preservación.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Valora las causas y los factores sociales que impactan en la problemática ambiental, en la salud de los ecosistemas, en los seres humanos y demás seres vivos, entre otros riesgos que amenazan la continuidad de la vida en la Tierra.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Analiza críticamente las implicaciones </a:t>
                      </a:r>
                      <a:r>
                        <a:rPr lang="es-ES" sz="1100" dirty="0" err="1">
                          <a:latin typeface="Tahoma" panose="020B0604030504040204" pitchFamily="34" charset="0"/>
                          <a:ea typeface="Tahoma" panose="020B0604030504040204" pitchFamily="34" charset="0"/>
                          <a:cs typeface="Tahoma" panose="020B0604030504040204" pitchFamily="34" charset="0"/>
                        </a:rPr>
                        <a:t>socioambientales</a:t>
                      </a:r>
                      <a:r>
                        <a:rPr lang="es-ES" sz="1100" dirty="0">
                          <a:latin typeface="Tahoma" panose="020B0604030504040204" pitchFamily="34" charset="0"/>
                          <a:ea typeface="Tahoma" panose="020B0604030504040204" pitchFamily="34" charset="0"/>
                          <a:cs typeface="Tahoma" panose="020B0604030504040204" pitchFamily="34" charset="0"/>
                        </a:rPr>
                        <a:t> de la mercantilización de la biodiversidad, y propone alternativas sustentables para favorecer la estabilidad y seguridad de la convivencia humana con la naturaleza.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Propone y realiza acciones de consumo sustentable en su casa, escuela y comunidad para proteger y contribuir a regenerar y preservar la biodiversidad.</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Dialoga acerca de qué manera, los posibles efectos del cambio climático pueden afectar a la biodiversidad y a las personas de acuerdo con el género y la edad o si viven en zona urbana o rural.</a:t>
                      </a:r>
                    </a:p>
                  </a:txBody>
                  <a:tcPr marL="68580" marR="68580" marT="0" marB="0">
                    <a:solidFill>
                      <a:schemeClr val="bg1"/>
                    </a:solidFill>
                  </a:tcPr>
                </a:tc>
                <a:extLst>
                  <a:ext uri="{0D108BD9-81ED-4DB2-BD59-A6C34878D82A}">
                    <a16:rowId xmlns:a16="http://schemas.microsoft.com/office/drawing/2014/main" val="3167715091"/>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Ética y biodiversidad: factores sociales que propician la convivencia armónica con el medio ambiente basada en el respeto, responsabilidad, justicia social y equidad con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Valorar la importancia del respeto y la colaboración en el cuidado y aprovechamiento sustentable de la biodiversidad, considerándola como parte imprescindible para la vida humana, y cuya protección debe promover la justicia social, desde la equidad y la solidaridad.</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y evalúa situaciones que impactan la biodiversidad de México, considerando los valores, las interacciones y acciones personales, familiares, comunitarias y de otras sociedades.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Propone y pone en práctica, de manera crítica, con juicio ético y de acuerdo con sus posibilidades, acciones de bienestar común para la regeneración y preservación de la biodiversidad en la vida cotidiana; reflexionando acerca de los derechos de la naturaleza.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Argumenta sobre la responsabilidad de todos los sectores sociales, para llevar a cabo medidas necesarias y solidarias que protejan a la </a:t>
                      </a:r>
                      <a:r>
                        <a:rPr lang="es-ES" sz="1100" dirty="0" err="1">
                          <a:latin typeface="Tahoma" panose="020B0604030504040204" pitchFamily="34" charset="0"/>
                          <a:ea typeface="Tahoma" panose="020B0604030504040204" pitchFamily="34" charset="0"/>
                          <a:cs typeface="Tahoma" panose="020B0604030504040204" pitchFamily="34" charset="0"/>
                        </a:rPr>
                        <a:t>megadiversidad</a:t>
                      </a:r>
                      <a:r>
                        <a:rPr lang="es-ES" sz="1100" dirty="0">
                          <a:latin typeface="Tahoma" panose="020B0604030504040204" pitchFamily="34" charset="0"/>
                          <a:ea typeface="Tahoma" panose="020B0604030504040204" pitchFamily="34" charset="0"/>
                          <a:cs typeface="Tahoma" panose="020B0604030504040204" pitchFamily="34" charset="0"/>
                        </a:rPr>
                        <a:t> del país y del mundo, bajo un enfoque ético y comprometido con la sustentabilidad, para garantizar su regeneración, preservación, el bienestar común y el derecho humano a un ambiente sano de las presentes y futuras generaciones.</a:t>
                      </a:r>
                    </a:p>
                    <a:p>
                      <a:endParaRPr lang="en-US" dirty="0"/>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162030366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15900" y="770016"/>
          <a:ext cx="6438900" cy="7818502"/>
        </p:xfrm>
        <a:graphic>
          <a:graphicData uri="http://schemas.openxmlformats.org/drawingml/2006/table">
            <a:tbl>
              <a:tblPr firstRow="1" bandRow="1">
                <a:tableStyleId>{5940675A-B579-460E-94D1-54222C63F5DA}</a:tableStyleId>
              </a:tblPr>
              <a:tblGrid>
                <a:gridCol w="2171700">
                  <a:extLst>
                    <a:ext uri="{9D8B030D-6E8A-4147-A177-3AD203B41FA5}">
                      <a16:colId xmlns:a16="http://schemas.microsoft.com/office/drawing/2014/main" val="1936899132"/>
                    </a:ext>
                  </a:extLst>
                </a:gridCol>
                <a:gridCol w="4267200">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Derechos humanos: a un ambiente sano y acceso al agua potable.</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Indaga, comprende y dialoga sobre la importancia del agua y su balance con otros elementos del ecosistema global, para garantizar la supervivencia de la biodiversidad, incluido el ser humano.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la Constitución Política de los Estados Unidos Mexicanos, las leyes nacionales y los tratados internacionales suscritos por México, garantizan los derechos a la salud, a un medio ambiente sano, y el acceso a agua potable.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Dialoga y argumenta acerca de cómo ejerce sus derechos humanos a la salud, al agua potable y a un ambiente sano y adecuado para su desarrollo y bienestar, y se compromete a respetar la biodiversidad, actuar con reciprocidad, cuidándola y contribuyendo en su regeneración y preservación.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responsabilidad compartida, el respeto y el consumo sustentable: acciones colectivas a favor de la protección, regeneración y preservación de la biodiversidad y el bienestar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socioambiental</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endParaRPr lang="es-MX" sz="1100" kern="100" dirty="0">
                        <a:effectLst/>
                        <a:latin typeface="Tahoma" panose="020B060403050404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Investiga acciones de consumo sustentable del agua y la biodiversidad, para contribuir a mitigar el impacto negativo de la sociedad en estos sistemas de la naturaleza.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556599781"/>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Riesgos de desastre y crisis humanitarias, asociados a fenómenos naturales y generados por acciones humanas: sus causas y consecuencias, para contribuir, de manera solidaria, a minimizar sus efectos.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Investiga en noticias, lecturas o narraciones, desastres ocurridos en México y otros países del mundo.</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sobre riesgos de desastre en el territorio nacional, asociados a fenómenos naturales, los representa de manera cartográfica y localiza las zonas de seguridad.</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Investiga, en distintas fuentes, acerca de las crisis humanitarias actuales, causadas por desastres de tipo natural o antrópico, y que generan desplazamiento de grandes grupos de personas, considerando las razones por las que tuvieron que desplazarse de esa región, ¿a qué lugar llegaron a refugiarse?, ¿cuáles son las situaciones de peligro que enfrentan en su camino?, ¿por qué se les considera refugiados?; y a ¿quién le corresponde proporcionarles ayuda?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Dialoga acerca de cómo se sienten las personas al ser obligadas a abandonar su lugar de origen, dejando atrás su patrimonio y su forma de vida, ¿qué pasa con las familias?, ¿cómo viven niñas, niños y adolescentes?, y ¿cómo afecta esta situación a las mujeres y personas con discapacidad?</a:t>
                      </a:r>
                    </a:p>
                  </a:txBody>
                  <a:tcPr marL="68580" marR="68580" marT="0" marB="0">
                    <a:solidFill>
                      <a:schemeClr val="bg1"/>
                    </a:solidFill>
                  </a:tcPr>
                </a:tc>
                <a:extLst>
                  <a:ext uri="{0D108BD9-81ED-4DB2-BD59-A6C34878D82A}">
                    <a16:rowId xmlns:a16="http://schemas.microsoft.com/office/drawing/2014/main" val="3587625388"/>
                  </a:ext>
                </a:extLst>
              </a:tr>
            </a:tbl>
          </a:graphicData>
        </a:graphic>
      </p:graphicFrame>
    </p:spTree>
    <p:extLst>
      <p:ext uri="{BB962C8B-B14F-4D97-AF65-F5344CB8AC3E}">
        <p14:creationId xmlns:p14="http://schemas.microsoft.com/office/powerpoint/2010/main" val="60864943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15900" y="770016"/>
          <a:ext cx="6438900" cy="8249920"/>
        </p:xfrm>
        <a:graphic>
          <a:graphicData uri="http://schemas.openxmlformats.org/drawingml/2006/table">
            <a:tbl>
              <a:tblPr firstRow="1" bandRow="1">
                <a:tableStyleId>{5940675A-B579-460E-94D1-54222C63F5DA}</a:tableStyleId>
              </a:tblPr>
              <a:tblGrid>
                <a:gridCol w="1808843">
                  <a:extLst>
                    <a:ext uri="{9D8B030D-6E8A-4147-A177-3AD203B41FA5}">
                      <a16:colId xmlns:a16="http://schemas.microsoft.com/office/drawing/2014/main" val="1936899132"/>
                    </a:ext>
                  </a:extLst>
                </a:gridCol>
                <a:gridCol w="4630057">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Identifica los mecanismos de prevención que se utilizan en México y otros países, tales como la alerta sísmica, la alerta temprana para ciclones, la alerta temprana para tsunamis, el monitoreo de volcanes, entre otros, que permiten mitigar el impacto económico y social derivado de dichas eventualidades.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acerca de los organismos internacionales que proporcionan ayuda humanitaria, así como cuáles son sus funciones y qué tipo de ayuda proporciona.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Comprende que las crisis humanitarias precisan de la colaboración de otros países, aportando ayuda humanitaria.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Propone acciones que pueden llevar a cabo las personas o comunidades, para minimizar los efectos de las crisis humanitarias en su entidad, país o en otra parte del mundo.</a:t>
                      </a:r>
                    </a:p>
                  </a:txBody>
                  <a:tcPr marL="68580" marR="68580" marT="0" marB="0">
                    <a:solidFill>
                      <a:schemeClr val="bg1"/>
                    </a:solidFill>
                  </a:tcPr>
                </a:tc>
                <a:extLst>
                  <a:ext uri="{0D108BD9-81ED-4DB2-BD59-A6C34878D82A}">
                    <a16:rowId xmlns:a16="http://schemas.microsoft.com/office/drawing/2014/main" val="181922044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Construcción de la cultura de paz: análisis de conflictos vecinales y/o territoriales del pasado y del presente entre personas, grupos, comunidades y pueblos para identificar sus causas, cómo se desarrollaron y cómo se resolvieron, destacando el diálogo, la negociación y la tolerancia.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Analiza críticamente algunos ejemplos de conflictos territoriales en México en el pasado o el presente vinculados con la disposición, obtención, despojo de recursos, diferencias económicas, políticas, culturales, indefinición de límites territoriales, para valorar las relaciones de justicia, respeto, colaboración, reciprocidad y convivencia armónica, que deben existir entre las personas y países para promover la cultura de paz.</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en fuentes bibliográficas, </a:t>
                      </a:r>
                      <a:r>
                        <a:rPr lang="es-ES" sz="1100" dirty="0" err="1">
                          <a:latin typeface="Tahoma" panose="020B0604030504040204" pitchFamily="34" charset="0"/>
                          <a:ea typeface="Tahoma" panose="020B0604030504040204" pitchFamily="34" charset="0"/>
                          <a:cs typeface="Tahoma" panose="020B0604030504040204" pitchFamily="34" charset="0"/>
                        </a:rPr>
                        <a:t>hemerográficas</a:t>
                      </a:r>
                      <a:r>
                        <a:rPr lang="es-ES" sz="1100" dirty="0">
                          <a:latin typeface="Tahoma" panose="020B0604030504040204" pitchFamily="34" charset="0"/>
                          <a:ea typeface="Tahoma" panose="020B0604030504040204" pitchFamily="34" charset="0"/>
                          <a:cs typeface="Tahoma" panose="020B0604030504040204" pitchFamily="34" charset="0"/>
                        </a:rPr>
                        <a:t> o en narraciones orales, cómo se desarrolló el conflicto, así como los recursos que se usaron para abordarlo.</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Realiza propuestas para promover la cultura de paz en distintos ámbitos de convivencia.</a:t>
                      </a: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democracia como forma de gobierno en México y su construcción a través de la historia.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Analiza críticamente las transformaciones en la forma de gobierno en México durante el siglo XX: el fin del </a:t>
                      </a:r>
                      <a:r>
                        <a:rPr lang="es-ES" sz="1100" dirty="0" err="1">
                          <a:latin typeface="Tahoma" panose="020B0604030504040204" pitchFamily="34" charset="0"/>
                          <a:ea typeface="Tahoma" panose="020B0604030504040204" pitchFamily="34" charset="0"/>
                          <a:cs typeface="Tahoma" panose="020B0604030504040204" pitchFamily="34" charset="0"/>
                        </a:rPr>
                        <a:t>porfiriato</a:t>
                      </a:r>
                      <a:r>
                        <a:rPr lang="es-ES" sz="1100" dirty="0">
                          <a:latin typeface="Tahoma" panose="020B0604030504040204" pitchFamily="34" charset="0"/>
                          <a:ea typeface="Tahoma" panose="020B0604030504040204" pitchFamily="34" charset="0"/>
                          <a:cs typeface="Tahoma" panose="020B0604030504040204" pitchFamily="34" charset="0"/>
                        </a:rPr>
                        <a:t>, la Revolución Mexicana y la promulgación de la Constitución de 1917, que reafirma el sistema federal, la separación y equilibrio de Poderes; las posteriores reformas legales que garantizan la participación política equitativa e igualitaria, tales como la reforma constitucional de 1953 que reconoce el derecho al voto de las mujeres.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Identifica cómo se retomaron las demandas históricas y los conflictos en la construcción de la República representativa, democrática, laica, federal, pluricultural y plurilingüe, que hoy nos rige como país.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y analiza críticamente algunas experiencias de organización de pueblos originarios, </a:t>
                      </a:r>
                      <a:r>
                        <a:rPr lang="es-ES" sz="1100" dirty="0" err="1">
                          <a:latin typeface="Tahoma" panose="020B0604030504040204" pitchFamily="34" charset="0"/>
                          <a:ea typeface="Tahoma" panose="020B0604030504040204" pitchFamily="34" charset="0"/>
                          <a:cs typeface="Tahoma" panose="020B0604030504040204" pitchFamily="34" charset="0"/>
                        </a:rPr>
                        <a:t>afromexicanos</a:t>
                      </a:r>
                      <a:r>
                        <a:rPr lang="es-ES" sz="1100" dirty="0">
                          <a:latin typeface="Tahoma" panose="020B0604030504040204" pitchFamily="34" charset="0"/>
                          <a:ea typeface="Tahoma" panose="020B0604030504040204" pitchFamily="34" charset="0"/>
                          <a:cs typeface="Tahoma" panose="020B0604030504040204" pitchFamily="34" charset="0"/>
                        </a:rPr>
                        <a:t> y migrantes, así como otros pueblos y colectivos que dan cuenta de la toma de decisiones conjuntas, para el ejercicio de la autoridad y la corresponsabilidad en la búsqueda del bienestar común.</a:t>
                      </a:r>
                    </a:p>
                  </a:txBody>
                  <a:tcPr marL="68580" marR="68580" marT="0" marB="0">
                    <a:solidFill>
                      <a:schemeClr val="bg1"/>
                    </a:solidFill>
                  </a:tcPr>
                </a:tc>
                <a:extLst>
                  <a:ext uri="{0D108BD9-81ED-4DB2-BD59-A6C34878D82A}">
                    <a16:rowId xmlns:a16="http://schemas.microsoft.com/office/drawing/2014/main" val="243987874"/>
                  </a:ext>
                </a:extLst>
              </a:tr>
            </a:tbl>
          </a:graphicData>
        </a:graphic>
      </p:graphicFrame>
    </p:spTree>
    <p:extLst>
      <p:ext uri="{BB962C8B-B14F-4D97-AF65-F5344CB8AC3E}">
        <p14:creationId xmlns:p14="http://schemas.microsoft.com/office/powerpoint/2010/main" val="385780305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22528" y="681116"/>
          <a:ext cx="6421782" cy="8226997"/>
        </p:xfrm>
        <a:graphic>
          <a:graphicData uri="http://schemas.openxmlformats.org/drawingml/2006/table">
            <a:tbl>
              <a:tblPr firstRow="1" bandRow="1">
                <a:tableStyleId>{5940675A-B579-460E-94D1-54222C63F5DA}</a:tableStyleId>
              </a:tblPr>
              <a:tblGrid>
                <a:gridCol w="2187499">
                  <a:extLst>
                    <a:ext uri="{9D8B030D-6E8A-4147-A177-3AD203B41FA5}">
                      <a16:colId xmlns:a16="http://schemas.microsoft.com/office/drawing/2014/main" val="1936899132"/>
                    </a:ext>
                  </a:extLst>
                </a:gridCol>
                <a:gridCol w="4234283">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Cultura democrática: principios éticos que subyacen en los acuerdos, normas y leyes democráticas, importancia de su cumplimiento y evaluación de su aplicación justa, equitativa e igualitaria en la vida cotidiana.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Evalúa la aplicación justa, equitativa e igualitaria de acuerdos, normas y leyes en situaciones cotidianas del ámbito local o nacional, comprende que esto favorece la cultura democrática.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Argumenta en favor del cumplimiento de los principios de igualdad, respeto, inclusión, responsabilidad, libertad, justicia, legalidad, honestidad, interculturalidad, entre otros, y analiza, de forma crítica, los beneficios de llevarlos a cabo, en los ámbitos personal y colectivo, así como en la interrelación de la sociedad.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Desafíos para la construcción de sociedades inclusivas y equitativas: la violencia de género como un problema estructural, con un peso social, cultural e histórico, a fin de visibilizar sus causas y consecuencias, para erradicarlas, buscando la equidad como derecho.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Analiza críticamente las causas y consecuencias de la violencia de género en México y el mundo, como un problema estructural, social, cultural e histórico.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cómo se naturaliza la desigualdad de género, lo que contribuye a su reproducción.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Identifica algunas formas en las que está presente la desigualdad en las relaciones de pares, en la escuela y la comunidad; por ejemplo, en los juegos, en los deportes, en las TIC’S, entre otras, y propone cómo transformarlas en nuevas formas de relación, que favorezcan la equidad, respeten y aprecien la diversidad.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Contribuciones al bienestar colectivo: servicios públicos e infraestructura para satisfacer las necesidades de salud, educación, esparcimiento, comunicación, seguridad y justicia de las personas que habitan la comunidad y el país, así como la rendición de cuentas y el uso transparente de los recursos como parte de una sociedad democrática.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los servicios públicos y la infraestructura que benefician a las personas de su comunidad y del país, e identifica cómo es posible contribuir en su mantenimiento y cuidado, con un manejo transparente de los recursos, desde los ámbitos de la sociedad, como el pago de impuestos, trabajo comunitario, tequio, entre otros.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Comprende qué es la rendición de cuentas y la transparencia en el manejo de los recursos públicos, por qué es importante que los ciudadanos la demanden a sus gobernantes y cómo pueden hacerlo.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El derecho a la protección de la integridad física y mental, ante cualquier forma de maltrato, abuso o explotación de tipo sexual o laboral, así como, la identificación de personas e instituciones que pueden apoyar para el ejercicio de ese derecho.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Ejerce el derecho a la protección de la dignidad, integridad y los datos personales contra cualquier forma de maltrato, abuso o explotación de tipo sexual o laboral, de manera presencial o a través de medios electrónicos, en los distintos ámbitos de convivencia (familia, escuela y comunidad).</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Identifica Instituciones que brindan protección a niñas, niños y adolescentes ante situaciones de maltrato, abuso o explotación de tipo sexual y laboral y propone acciones de defensa y protección a los derechos de todas las personas.</a:t>
                      </a:r>
                    </a:p>
                    <a:p>
                      <a:pPr algn="just">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161658214"/>
                  </a:ext>
                </a:extLst>
              </a:tr>
            </a:tbl>
          </a:graphicData>
        </a:graphic>
      </p:graphicFrame>
    </p:spTree>
    <p:extLst>
      <p:ext uri="{BB962C8B-B14F-4D97-AF65-F5344CB8AC3E}">
        <p14:creationId xmlns:p14="http://schemas.microsoft.com/office/powerpoint/2010/main" val="1061426694"/>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3737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100216"/>
          <a:ext cx="6208290" cy="6979222"/>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La lucha por el reconocimiento de los derechos humanos: la protección de la dignidad de todas las personas y grupos sociales para vivir con gozo y armonía, sin importar las diferencias.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que los logros de las luchas históricas por el reconocimiento a los derechos humanos se han plasmado en la constitución y los tratados internacionales.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Reconoce que los derechos humanos son universales, indivisibles, interdependientes, progresivos, inalienables, irrenunciables.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Dialoga acerca de que las leyes y los tratados internacionales son instrumentos que podemos utilizar para la demanda y ejercicio de los derechos humanos.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Investiga sobre grupos y organizaciones, que en la actualidad luchan por el reconocimiento de sus derechos y por la justicia social.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Dialoga acerca de por qué los derechos a la memoria colectiva, la verdad y la justicia son importantes contra la impunidad y la no repetición de actos que violentan la dignidad y los derechos humanos.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Cumplimiento de los derechos humanos: estudio de casos de actos de discriminación, racismo o violencias que suceden actualmente en México y el mundo.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críticamente un caso de racismo, discriminación o violencias en el continente americano o en otros países del mundo, e identifica las causas y las consecuencias culturales, económicas, políticas y sociales que derivan del caso analizado, y propone acciones solidarias que favorezcan el respeto y el cumplimiento de los derechos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Valores y prácticas de los pueblos originarios y afromexicanos: el respeto, la reciprocidad y el beneficio mutuo como valores fundamentales de la relación con la naturaleza y con otras personas.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acerca de experiencias de convivencia en algunos pueblos originarios, </a:t>
                      </a:r>
                      <a:r>
                        <a:rPr lang="es-MX" sz="1100" kern="100" dirty="0" err="1">
                          <a:effectLst/>
                          <a:latin typeface="Tahoma" panose="020B0604030504040204" pitchFamily="34" charset="0"/>
                          <a:ea typeface="Calibri" panose="020F0502020204030204" pitchFamily="34" charset="0"/>
                          <a:cs typeface="Times New Roman" panose="02020603050405020304" pitchFamily="18" charset="0"/>
                        </a:rPr>
                        <a:t>afromexicanos</a:t>
                      </a: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o grupos urbanos de México y del Continente Americano, que se sustentan en respeto, la reciprocidad y el beneficio mutuo, en la relación armónica con la naturaleza, y con otros seres humanos.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Reconoce que su convivencia se sustenta en el trabajo colectivo, la reciprocidad, el aprovechamiento sustentable de la naturaleza en el territorio, la búsqueda del beneficio mutuo, y valora los beneficios que ello implica, para practicar el buen vivir.</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bl>
          </a:graphicData>
        </a:graphic>
      </p:graphicFrame>
    </p:spTree>
    <p:extLst>
      <p:ext uri="{BB962C8B-B14F-4D97-AF65-F5344CB8AC3E}">
        <p14:creationId xmlns:p14="http://schemas.microsoft.com/office/powerpoint/2010/main" val="85991015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595004" y="1973672"/>
            <a:ext cx="5964198" cy="1816100"/>
          </a:xfrm>
          <a:prstGeom prst="roundRect">
            <a:avLst/>
          </a:prstGeom>
          <a:solidFill>
            <a:schemeClr val="accent4">
              <a:lumMod val="20000"/>
              <a:lumOff val="80000"/>
            </a:schemeClr>
          </a:solidFill>
          <a:ln w="762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rot="21554871">
            <a:off x="1189502" y="2281557"/>
            <a:ext cx="4775200" cy="1200329"/>
          </a:xfrm>
          <a:prstGeom prst="rect">
            <a:avLst/>
          </a:prstGeom>
          <a:noFill/>
        </p:spPr>
        <p:txBody>
          <a:bodyPr wrap="square" rtlCol="0">
            <a:spAutoFit/>
          </a:bodyPr>
          <a:lstStyle/>
          <a:p>
            <a:pPr algn="ctr"/>
            <a:r>
              <a:rPr lang="es-ES" sz="7200" b="1" dirty="0"/>
              <a:t>REGISTROS</a:t>
            </a:r>
            <a:endParaRPr lang="en-US" sz="7200" b="1" dirty="0"/>
          </a:p>
        </p:txBody>
      </p:sp>
      <p:pic>
        <p:nvPicPr>
          <p:cNvPr id="2" name="Imagen 1" descr="Imagen que contiene Forma&#10;&#10;Descripción generada automáticamente">
            <a:extLst>
              <a:ext uri="{FF2B5EF4-FFF2-40B4-BE49-F238E27FC236}">
                <a16:creationId xmlns:a16="http://schemas.microsoft.com/office/drawing/2014/main" id="{2F3648B1-3640-DED8-DB16-A5998BA64151}"/>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6" name="Imagen 5" descr="Un dibujo animado con letras&#10;&#10;Descripción generada automáticamente con confianza media">
            <a:extLst>
              <a:ext uri="{FF2B5EF4-FFF2-40B4-BE49-F238E27FC236}">
                <a16:creationId xmlns:a16="http://schemas.microsoft.com/office/drawing/2014/main" id="{137AE601-5371-DCCE-3080-087C24E0912E}"/>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821751" y="4066366"/>
            <a:ext cx="3713684" cy="4320000"/>
          </a:xfrm>
          <a:prstGeom prst="rect">
            <a:avLst/>
          </a:prstGeom>
        </p:spPr>
      </p:pic>
    </p:spTree>
    <p:extLst>
      <p:ext uri="{BB962C8B-B14F-4D97-AF65-F5344CB8AC3E}">
        <p14:creationId xmlns:p14="http://schemas.microsoft.com/office/powerpoint/2010/main" val="476763135"/>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563879" y="157896"/>
            <a:ext cx="5987389"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914640"/>
        </p:xfrm>
        <a:graphic>
          <a:graphicData uri="http://schemas.openxmlformats.org/drawingml/2006/table">
            <a:tbl>
              <a:tblPr firstRow="1" bandRow="1">
                <a:tableStyleId>{5940675A-B579-460E-94D1-54222C63F5DA}</a:tableStyleId>
              </a:tblPr>
              <a:tblGrid>
                <a:gridCol w="1912541">
                  <a:extLst>
                    <a:ext uri="{9D8B030D-6E8A-4147-A177-3AD203B41FA5}">
                      <a16:colId xmlns:a16="http://schemas.microsoft.com/office/drawing/2014/main" val="1936899132"/>
                    </a:ext>
                  </a:extLst>
                </a:gridCol>
                <a:gridCol w="429574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marL="0" marR="0" indent="0" algn="l" defTabSz="685800" rtl="0" eaLnBrk="1" fontAlgn="auto" latinLnBrk="0" hangingPunct="1">
                        <a:lnSpc>
                          <a:spcPct val="107000"/>
                        </a:lnSpc>
                        <a:spcBef>
                          <a:spcPts val="0"/>
                        </a:spcBef>
                        <a:spcAft>
                          <a:spcPts val="0"/>
                        </a:spcAft>
                        <a:buClrTx/>
                        <a:buSzTx/>
                        <a:buFontTx/>
                        <a:buNone/>
                        <a:tabLst/>
                        <a:defRPr/>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Pueblos y culturas de América y el mundo: el respeto a las costumbres, tradiciones y formas de vivir de diferentes culturas.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Indaga algunos momentos en los que las culturas del mundo han interactuado, producto de las migraciones, de la búsqueda e intercambio de productos y materiales, de las relaciones comerciales, así como de la exploración y la expansión territorial.</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Reconoce que las culturas actuales en diferentes partes del mundo se han formado a través del tiempo y tienen distintos orígenes.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Valora semejanzas y diferencias como parte de la diversidad humana y su riqueza cultural.</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Localiza y describe las características (zonas climáticas, relieve y aguas continentales) de algunos pueblos y culturas de los continentes: África, América, Antártida, Asia, Europa y Oceanía, así como sus relaciones y formas de vida.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Reconoce algunos efectos globales en la vida cotidiana de pueblos, comunidades y países que se encuentran distantes del lugar donde se originan las situaciones de afectación </a:t>
                      </a:r>
                      <a:r>
                        <a:rPr lang="es-ES" sz="1100" dirty="0" err="1">
                          <a:latin typeface="Tahoma" panose="020B0604030504040204" pitchFamily="34" charset="0"/>
                          <a:ea typeface="Tahoma" panose="020B0604030504040204" pitchFamily="34" charset="0"/>
                          <a:cs typeface="Tahoma" panose="020B0604030504040204" pitchFamily="34" charset="0"/>
                        </a:rPr>
                        <a:t>socioambiental</a:t>
                      </a:r>
                      <a:r>
                        <a:rPr lang="es-ES" sz="1100" dirty="0">
                          <a:latin typeface="Tahoma" panose="020B0604030504040204" pitchFamily="34" charset="0"/>
                          <a:ea typeface="Tahoma" panose="020B0604030504040204" pitchFamily="34" charset="0"/>
                          <a:cs typeface="Tahoma" panose="020B0604030504040204" pitchFamily="34" charset="0"/>
                        </a:rPr>
                        <a:t>, y sus derivaciones económicas, políticas, sociales, culturales, ecológicas, entre otras.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Identifica puntos y líneas imaginarias del planeta Tierra, y localiza lugares en México y el mundo, utilizando las coordenadas geográficas.</a:t>
                      </a:r>
                    </a:p>
                  </a:txBody>
                  <a:tcPr marL="68580" marR="68580" marT="0" marB="0">
                    <a:solidFill>
                      <a:schemeClr val="bg1"/>
                    </a:solidFill>
                  </a:tcPr>
                </a:tc>
                <a:extLst>
                  <a:ext uri="{0D108BD9-81ED-4DB2-BD59-A6C34878D82A}">
                    <a16:rowId xmlns:a16="http://schemas.microsoft.com/office/drawing/2014/main" val="1842996216"/>
                  </a:ext>
                </a:extLst>
              </a:tr>
              <a:tr h="370840">
                <a:tc>
                  <a:txBody>
                    <a:bodyPr/>
                    <a:lstStyle/>
                    <a:p>
                      <a:pPr>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Movimientos sociales en el México de los siglos XIX y XX: la Independencia y la Revolución Mexicana.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r>
                        <a:rPr lang="es-ES" sz="1100" dirty="0">
                          <a:latin typeface="Tahoma" panose="020B0604030504040204" pitchFamily="34" charset="0"/>
                          <a:ea typeface="Tahoma" panose="020B0604030504040204" pitchFamily="34" charset="0"/>
                          <a:cs typeface="Tahoma" panose="020B0604030504040204" pitchFamily="34" charset="0"/>
                        </a:rPr>
                        <a:t>Indaga en fuentes bibliográficas, </a:t>
                      </a:r>
                      <a:r>
                        <a:rPr lang="es-ES" sz="1100" dirty="0" err="1">
                          <a:latin typeface="Tahoma" panose="020B0604030504040204" pitchFamily="34" charset="0"/>
                          <a:ea typeface="Tahoma" panose="020B0604030504040204" pitchFamily="34" charset="0"/>
                          <a:cs typeface="Tahoma" panose="020B0604030504040204" pitchFamily="34" charset="0"/>
                        </a:rPr>
                        <a:t>hemerográficas</a:t>
                      </a:r>
                      <a:r>
                        <a:rPr lang="es-ES" sz="1100" dirty="0">
                          <a:latin typeface="Tahoma" panose="020B0604030504040204" pitchFamily="34" charset="0"/>
                          <a:ea typeface="Tahoma" panose="020B0604030504040204" pitchFamily="34" charset="0"/>
                          <a:cs typeface="Tahoma" panose="020B0604030504040204" pitchFamily="34" charset="0"/>
                        </a:rPr>
                        <a:t> y digitales, así como en fotografías y objetos, las principales características sociales, económicas, políticas y culturales del </a:t>
                      </a:r>
                      <a:r>
                        <a:rPr lang="es-ES" sz="1100" dirty="0" err="1">
                          <a:latin typeface="Tahoma" panose="020B0604030504040204" pitchFamily="34" charset="0"/>
                          <a:ea typeface="Tahoma" panose="020B0604030504040204" pitchFamily="34" charset="0"/>
                          <a:cs typeface="Tahoma" panose="020B0604030504040204" pitchFamily="34" charset="0"/>
                        </a:rPr>
                        <a:t>Porfiriato</a:t>
                      </a:r>
                      <a:r>
                        <a:rPr lang="es-ES" sz="1100" dirty="0">
                          <a:latin typeface="Tahoma" panose="020B0604030504040204" pitchFamily="34" charset="0"/>
                          <a:ea typeface="Tahoma" panose="020B0604030504040204" pitchFamily="34" charset="0"/>
                          <a:cs typeface="Tahoma" panose="020B0604030504040204" pitchFamily="34" charset="0"/>
                        </a:rPr>
                        <a:t>.</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acerca de las causas que dieron origen al movimiento revolucionario de 1910, como las injusticias, entre las que se encuentran: el despojo de las tierras comunales de campesinos y pueblos originarios, la explotación laboral por las compañías extranjeras, casos como las huelgas de los trabajadores de Cananea, Sonora (1906) y de Río Blanco, Veracruz (1907), y la apropiación y control de diversas extensiones de tierras, bosques y aguas en pocas manos.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Indaga sobre procesos y luchas por la justicia, que ocurren actualmente en diversas partes del país.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Investiga sobre la participación de distintos grupos en la búsqueda por la justicia social, el reconocimiento y la garantía de los derechos sociales, además de cómo estos ideales se plasmaron en la Constitución Política de los Estados Unidos Mexicanos de 1917.</a:t>
                      </a: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439633269"/>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15789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770016"/>
          <a:ext cx="6208290" cy="7871778"/>
        </p:xfrm>
        <a:graphic>
          <a:graphicData uri="http://schemas.openxmlformats.org/drawingml/2006/table">
            <a:tbl>
              <a:tblPr firstRow="1" bandRow="1">
                <a:tableStyleId>{5940675A-B579-460E-94D1-54222C63F5DA}</a:tableStyleId>
              </a:tblPr>
              <a:tblGrid>
                <a:gridCol w="2095421">
                  <a:extLst>
                    <a:ext uri="{9D8B030D-6E8A-4147-A177-3AD203B41FA5}">
                      <a16:colId xmlns:a16="http://schemas.microsoft.com/office/drawing/2014/main" val="1936899132"/>
                    </a:ext>
                  </a:extLst>
                </a:gridCol>
                <a:gridCol w="411286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Investiga en fuentes bibliográficas, </a:t>
                      </a:r>
                      <a:r>
                        <a:rPr lang="es-ES" sz="1100" dirty="0" err="1">
                          <a:latin typeface="Tahoma" panose="020B0604030504040204" pitchFamily="34" charset="0"/>
                          <a:ea typeface="Tahoma" panose="020B0604030504040204" pitchFamily="34" charset="0"/>
                          <a:cs typeface="Tahoma" panose="020B0604030504040204" pitchFamily="34" charset="0"/>
                        </a:rPr>
                        <a:t>hemerográficas</a:t>
                      </a:r>
                      <a:r>
                        <a:rPr lang="es-ES" sz="1100" dirty="0">
                          <a:latin typeface="Tahoma" panose="020B0604030504040204" pitchFamily="34" charset="0"/>
                          <a:ea typeface="Tahoma" panose="020B0604030504040204" pitchFamily="34" charset="0"/>
                          <a:cs typeface="Tahoma" panose="020B0604030504040204" pitchFamily="34" charset="0"/>
                        </a:rPr>
                        <a:t> e iconográficas, sobre los debates del constituyente de 1917, para lograr el reconocimiento y la garantía de los derechos sociales.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Analiza los artículos 3º., 27 y 123 de la Constitución Política de los Estados Unidos Mexicanos referentes a la educación, la propiedad de las tierras y el trabajo, indaga los debates que se dieron en el constituyente para su reconocimiento y garantía.</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Investiga el impacto que tuvo en la entidad el movimiento revolucionario.</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Analiza la participación en el movimiento revolucionario de personajes como Francisco I. Madero, Emiliano Zapata, Francisco Villa, Venustiano Carranza, entre otros, destacando sus ideales, así como su origen social y cultural.</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Reconoce la participación de las mujeres en la lucha revolucionaria, tales como María de la Luz Espinoza Barrera, Carmen Vélez “La Generala”, María Quinteras de Meras, Petra Herrera, las “</a:t>
                      </a:r>
                      <a:r>
                        <a:rPr lang="es-ES" sz="1100" dirty="0" err="1">
                          <a:latin typeface="Tahoma" panose="020B0604030504040204" pitchFamily="34" charset="0"/>
                          <a:ea typeface="Tahoma" panose="020B0604030504040204" pitchFamily="34" charset="0"/>
                          <a:cs typeface="Tahoma" panose="020B0604030504040204" pitchFamily="34" charset="0"/>
                        </a:rPr>
                        <a:t>adelitas</a:t>
                      </a:r>
                      <a:r>
                        <a:rPr lang="es-ES" sz="1100" dirty="0">
                          <a:latin typeface="Tahoma" panose="020B0604030504040204" pitchFamily="34" charset="0"/>
                          <a:ea typeface="Tahoma" panose="020B0604030504040204" pitchFamily="34" charset="0"/>
                          <a:cs typeface="Tahoma" panose="020B0604030504040204" pitchFamily="34" charset="0"/>
                        </a:rPr>
                        <a:t>”, entre otras.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Destaca y compara la participación actual de mujeres mexicanas entre las que se identifican indígenas y </a:t>
                      </a:r>
                      <a:r>
                        <a:rPr lang="es-ES" sz="1100" dirty="0" err="1">
                          <a:latin typeface="Tahoma" panose="020B0604030504040204" pitchFamily="34" charset="0"/>
                          <a:ea typeface="Tahoma" panose="020B0604030504040204" pitchFamily="34" charset="0"/>
                          <a:cs typeface="Tahoma" panose="020B0604030504040204" pitchFamily="34" charset="0"/>
                        </a:rPr>
                        <a:t>afromexicanas</a:t>
                      </a:r>
                      <a:r>
                        <a:rPr lang="es-ES" sz="1100" dirty="0">
                          <a:latin typeface="Tahoma" panose="020B0604030504040204" pitchFamily="34" charset="0"/>
                          <a:ea typeface="Tahoma" panose="020B0604030504040204" pitchFamily="34" charset="0"/>
                          <a:cs typeface="Tahoma" panose="020B0604030504040204" pitchFamily="34" charset="0"/>
                        </a:rPr>
                        <a:t>, en diversos ámbitos de la vida política, social y cultural del país.</a:t>
                      </a:r>
                    </a:p>
                    <a:p>
                      <a:endParaRPr lang="es-ES" sz="1100" dirty="0">
                        <a:latin typeface="Tahoma" panose="020B0604030504040204" pitchFamily="34" charset="0"/>
                        <a:ea typeface="Tahoma" panose="020B0604030504040204" pitchFamily="34" charset="0"/>
                        <a:cs typeface="Tahoma" panose="020B0604030504040204" pitchFamily="34" charset="0"/>
                      </a:endParaRPr>
                    </a:p>
                    <a:p>
                      <a:r>
                        <a:rPr lang="es-ES" sz="1100" dirty="0">
                          <a:latin typeface="Tahoma" panose="020B0604030504040204" pitchFamily="34" charset="0"/>
                          <a:ea typeface="Tahoma" panose="020B0604030504040204" pitchFamily="34" charset="0"/>
                          <a:cs typeface="Tahoma" panose="020B0604030504040204" pitchFamily="34" charset="0"/>
                        </a:rPr>
                        <a:t>Representa en mapas, los lugares estratégicos y emblemáticos de la lucha por la Revolución Mexicana, y las rutas seguidas por los personajes que encabezaron este movimiento.</a:t>
                      </a:r>
                    </a:p>
                    <a:p>
                      <a:endParaRPr lang="en-US" sz="1100" dirty="0">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15620683"/>
                  </a:ext>
                </a:extLst>
              </a:tr>
              <a:tr h="370840">
                <a:tc>
                  <a:txBody>
                    <a:bodyPr/>
                    <a:lstStyle/>
                    <a:p>
                      <a:pPr>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México posrevolucionario (1917-1940): la vida cotidiana, los procesos que implicaron la reconfiguración del país en los ámbitos social, económico, político, religioso y cultural, así como el impacto en el ambiente.</a:t>
                      </a: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Indaga en fuentes bibliográficas, </a:t>
                      </a:r>
                      <a:r>
                        <a:rPr lang="es-ES" sz="1100" kern="100" dirty="0" err="1">
                          <a:effectLst/>
                          <a:latin typeface="Tahoma" panose="020B0604030504040204" pitchFamily="34" charset="0"/>
                          <a:ea typeface="Tahoma" panose="020B0604030504040204" pitchFamily="34" charset="0"/>
                          <a:cs typeface="Tahoma" panose="020B0604030504040204" pitchFamily="34" charset="0"/>
                        </a:rPr>
                        <a:t>hemerográficas</a:t>
                      </a:r>
                      <a:r>
                        <a:rPr lang="es-ES" sz="1100" kern="100" dirty="0">
                          <a:effectLst/>
                          <a:latin typeface="Tahoma" panose="020B0604030504040204" pitchFamily="34" charset="0"/>
                          <a:ea typeface="Tahoma" panose="020B0604030504040204" pitchFamily="34" charset="0"/>
                          <a:cs typeface="Tahoma" panose="020B0604030504040204" pitchFamily="34" charset="0"/>
                        </a:rPr>
                        <a:t>, iconográficas, objetos y construcciones acerca de la vida cotidiana en el México posrevolucionario, qué estragos dejó la guerra en las familias, comunidades y pueblos, cómo se modificó la vida cotidiana después de la lucha armada del movimiento de revolución, cómo cambiaron los pueblos y ciudades donde vivían, cuáles eran los principales trabajos y oficios, cómo era la educación de niñas y niños y qué es la escuela rural mexicana, cómo se divertían las personas, cuáles eran las expresiones culturales y artísticas, entre otros aspectos.</a:t>
                      </a: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Indaga acerca de cómo se vivió el movimiento revolucionario en diferentes regiones del país.</a:t>
                      </a: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3610996391"/>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7981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968136"/>
          <a:ext cx="6208290" cy="7513955"/>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Indaga en fuentes bibliográficas, </a:t>
                      </a:r>
                      <a:r>
                        <a:rPr lang="es-ES" sz="1100" kern="100" dirty="0" err="1">
                          <a:effectLst/>
                          <a:latin typeface="Tahoma" panose="020B0604030504040204" pitchFamily="34" charset="0"/>
                          <a:ea typeface="Tahoma" panose="020B0604030504040204" pitchFamily="34" charset="0"/>
                          <a:cs typeface="Tahoma" panose="020B0604030504040204" pitchFamily="34" charset="0"/>
                        </a:rPr>
                        <a:t>hemerográficas</a:t>
                      </a:r>
                      <a:r>
                        <a:rPr lang="es-ES" sz="1100" kern="100" dirty="0">
                          <a:effectLst/>
                          <a:latin typeface="Tahoma" panose="020B0604030504040204" pitchFamily="34" charset="0"/>
                          <a:ea typeface="Tahoma" panose="020B0604030504040204" pitchFamily="34" charset="0"/>
                          <a:cs typeface="Tahoma" panose="020B0604030504040204" pitchFamily="34" charset="0"/>
                        </a:rPr>
                        <a:t> y digitales, así como en fotografías y objetos, las características sociales, económicas, políticas, religiosas y culturales en el México posrevolucionario (1917-1940).</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Analiza el proceso que implicó la reconfiguración del país, tras la lucha revolucionaria, para la cimentación de un régimen político democrático, acorde con lo plasmado en la Constitución de 1917.</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Identifica las tensiones y conflictos entre caudillos revolucionarios y grupos políticos con diferentes intereses e ideologías, del periodo posrevolucionario.</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Analiza el proceso denominado Maximato (1928-1934), en la búsqueda de la estabilidad política que requería la República.</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Indaga las causas, desarrollo y consecuencias de la rebelión cristera, e identifica cómo se dio la negociación del conflicto que reafirmó la libertad de creencias y el estado laico.</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Representa en mapas, los lugares y zonas de confrontación de la lucha cristera.</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Identifica algunas acciones que se impulsaron durante el Cardenismo, como la expropiación petrolera y el reparto agrario a campesinos y comunidades indígenas.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Dialoga acerca de cómo los procesos históricos han cambiado la vida de las personas y sus comunidades.</a:t>
                      </a:r>
                    </a:p>
                  </a:txBody>
                  <a:tcPr marL="68580" marR="68580" marT="0" marB="0">
                    <a:solidFill>
                      <a:schemeClr val="bg1"/>
                    </a:solidFill>
                  </a:tcPr>
                </a:tc>
                <a:extLst>
                  <a:ext uri="{0D108BD9-81ED-4DB2-BD59-A6C34878D82A}">
                    <a16:rowId xmlns:a16="http://schemas.microsoft.com/office/drawing/2014/main" val="300820616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Migración y derechos humanos: migración interna y externa, causas y consecuencias sociales, económicas, culturales, políticas y ambientales.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Reconoce los flujos migratorios en los que hay mayor cantidad de emigrantes en el mundo, identificando países de origen y de destino.</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Explica causas y consecuencias sociales, culturales, económicas, políticas y ambientales de la migración, en casos específicos en el mundo, mediante el análisis de noticias, documentales y algunos testimonios de migrantes internacionales.</a:t>
                      </a:r>
                    </a:p>
                  </a:txBody>
                  <a:tcPr marL="68580" marR="68580" marT="0" marB="0">
                    <a:solidFill>
                      <a:schemeClr val="bg1"/>
                    </a:solidFill>
                  </a:tcPr>
                </a:tc>
                <a:extLst>
                  <a:ext uri="{0D108BD9-81ED-4DB2-BD59-A6C34878D82A}">
                    <a16:rowId xmlns:a16="http://schemas.microsoft.com/office/drawing/2014/main" val="2893970536"/>
                  </a:ext>
                </a:extLst>
              </a:tr>
            </a:tbl>
          </a:graphicData>
        </a:graphic>
      </p:graphicFrame>
    </p:spTree>
    <p:extLst>
      <p:ext uri="{BB962C8B-B14F-4D97-AF65-F5344CB8AC3E}">
        <p14:creationId xmlns:p14="http://schemas.microsoft.com/office/powerpoint/2010/main" val="4125948776"/>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79816"/>
            <a:ext cx="6235700" cy="523220"/>
          </a:xfrm>
          <a:prstGeom prst="rect">
            <a:avLst/>
          </a:prstGeom>
          <a:noFill/>
        </p:spPr>
        <p:txBody>
          <a:bodyPr wrap="square" rtlCol="0">
            <a:spAutoFit/>
          </a:bodyPr>
          <a:lstStyle/>
          <a:p>
            <a:pPr algn="ctr"/>
            <a:r>
              <a:rPr lang="es-ES" sz="2800" b="1" dirty="0">
                <a:ln w="12700">
                  <a:solidFill>
                    <a:schemeClr val="tx1"/>
                  </a:solidFill>
                </a:ln>
              </a:rPr>
              <a:t>ÉTICA, NATURALEZA Y SOCIEDADES</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968136"/>
          <a:ext cx="6208290" cy="3045460"/>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Ubica en mapas, las rutas que siguen los migrantes, desde su lugar de origen, hasta su destino.</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Reflexiona acerca de los impactos de las migraciones en la identidad y pertenencia de las personas, así como, los prejuicios que generan aspectos como la discriminación.</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Dialoga acerca de cómo cada país establece sus reglas para reconocer y otorgar la ciudadanía, así como las acciones que se podrían implementar para la protección de los derechos de las personas migrantes.</a:t>
                      </a:r>
                    </a:p>
                    <a:p>
                      <a:pPr algn="just">
                        <a:lnSpc>
                          <a:spcPct val="107000"/>
                        </a:lnSpc>
                        <a:spcAft>
                          <a:spcPts val="0"/>
                        </a:spcAft>
                      </a:pPr>
                      <a:endParaRPr lang="es-ES" sz="1100" kern="100" dirty="0">
                        <a:effectLst/>
                        <a:latin typeface="Tahoma" panose="020B0604030504040204" pitchFamily="34" charset="0"/>
                        <a:ea typeface="Tahoma" panose="020B0604030504040204" pitchFamily="34" charset="0"/>
                        <a:cs typeface="Tahoma" panose="020B0604030504040204" pitchFamily="34" charset="0"/>
                      </a:endParaRPr>
                    </a:p>
                    <a:p>
                      <a:pPr algn="just">
                        <a:lnSpc>
                          <a:spcPct val="107000"/>
                        </a:lnSpc>
                        <a:spcAft>
                          <a:spcPts val="0"/>
                        </a:spcAft>
                      </a:pPr>
                      <a:r>
                        <a:rPr lang="es-ES" sz="1100" kern="100" dirty="0">
                          <a:effectLst/>
                          <a:latin typeface="Tahoma" panose="020B0604030504040204" pitchFamily="34" charset="0"/>
                          <a:ea typeface="Tahoma" panose="020B0604030504040204" pitchFamily="34" charset="0"/>
                          <a:cs typeface="Tahoma" panose="020B0604030504040204" pitchFamily="34" charset="0"/>
                        </a:rPr>
                        <a:t>Dialogar y elaborar juicios éticos acerca de los derechos de las personas migrantes.</a:t>
                      </a:r>
                    </a:p>
                    <a:p>
                      <a:pPr algn="just">
                        <a:lnSpc>
                          <a:spcPct val="107000"/>
                        </a:lnSpc>
                        <a:spcAft>
                          <a:spcPts val="0"/>
                        </a:spcAft>
                      </a:pPr>
                      <a:endParaRPr lang="en-US" sz="1100" kern="100" dirty="0">
                        <a:effectLst/>
                        <a:latin typeface="Tahoma" panose="020B0604030504040204" pitchFamily="34" charset="0"/>
                        <a:ea typeface="Tahoma" panose="020B0604030504040204" pitchFamily="34" charset="0"/>
                        <a:cs typeface="Tahoma" panose="020B0604030504040204" pitchFamily="34" charset="0"/>
                      </a:endParaRPr>
                    </a:p>
                  </a:txBody>
                  <a:tcPr marL="68580" marR="68580" marT="0" marB="0">
                    <a:solidFill>
                      <a:schemeClr val="bg1"/>
                    </a:solidFill>
                  </a:tcPr>
                </a:tc>
                <a:extLst>
                  <a:ext uri="{0D108BD9-81ED-4DB2-BD59-A6C34878D82A}">
                    <a16:rowId xmlns:a16="http://schemas.microsoft.com/office/drawing/2014/main" val="3008206168"/>
                  </a:ext>
                </a:extLst>
              </a:tr>
            </a:tbl>
          </a:graphicData>
        </a:graphic>
      </p:graphicFrame>
    </p:spTree>
    <p:extLst>
      <p:ext uri="{BB962C8B-B14F-4D97-AF65-F5344CB8AC3E}">
        <p14:creationId xmlns:p14="http://schemas.microsoft.com/office/powerpoint/2010/main" val="206349100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12325"/>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266700" y="911531"/>
          <a:ext cx="6284569" cy="7648514"/>
        </p:xfrm>
        <a:graphic>
          <a:graphicData uri="http://schemas.openxmlformats.org/drawingml/2006/table">
            <a:tbl>
              <a:tblPr firstRow="1" bandRow="1">
                <a:tableStyleId>{5940675A-B579-460E-94D1-54222C63F5DA}</a:tableStyleId>
              </a:tblPr>
              <a:tblGrid>
                <a:gridCol w="2018318">
                  <a:extLst>
                    <a:ext uri="{9D8B030D-6E8A-4147-A177-3AD203B41FA5}">
                      <a16:colId xmlns:a16="http://schemas.microsoft.com/office/drawing/2014/main" val="1936899132"/>
                    </a:ext>
                  </a:extLst>
                </a:gridCol>
                <a:gridCol w="4266251">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Las familias como espacio para el desarrollo del sentido de pertenencia y autonomía, para una sana convivencia.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e interactúa en distintos escenarios de convivencia, para fortalecer su autonomía y su participación en la familia.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Promueve los valores familiares, para la resolución de conflictos y el desarrollo personal.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Alternativas ante conflictos y problemas de la vida en la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y comparte los problemas y conflictos que se presentan en su comunidad, para proponer alternativas de solución viables.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 propuestas de alternativas que plantea para valorar su viabilidad en su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escuela como ventana hacia el futuro.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Indaga sobre experiencias de estudio y comunidades de práctica, para ampliar sus horizontes de formación.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Se informa acerca de la oferta educativa en su región, para identificar sus posibilidades de ingreso al nivel de educación media.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La comunidad, como espacio para el aprendizaje y el bienestar común.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Profundiza acerca de ideas, conocimientos y prácticas culturales, para proponer alternativas orientadas a promover, preservar y difundir para el bien común.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bajo los principios de respeto, y tolerancia, estrategias de organización ante diferentes situaciones, para la prevención de conflictos, la satisfacción de necesidades comunes y el desarrollo sustentable de su comunidad.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Formas de ser, pensar, actuar y relacionarse.</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Valora sus experiencias acerca de las formas de ser, pensar, actuar y relacionarse en determinadas situaciones, para favorecer su comprensión, el ejercicio de la empatía y el logro de metas.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Construcción del proyecto de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 sus logros y retos afrontados en la historia personal para definir aspiraciones y acciones a realizar ante nuevas etapas de la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 logros y cambios en gustos, necesidades, intereses y habilidades actuales, para reestructurar metas que favorezcan el desarrollo personal y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Educación Integral en Sexualidad.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Reflexiona acerca de la importancia de expresar su consentimiento o rechazo ante situaciones que le generan placeres y displaceres para valorar las implicaciones en su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Equidad de género.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Analiza situaciones de discriminación asociadas con la identidad o género en la escuela, la comunidad y otros ámbitos, para reconocer formas de violencia y participar en acciones de prevención.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892248932"/>
                  </a:ext>
                </a:extLst>
              </a:tr>
            </a:tbl>
          </a:graphicData>
        </a:graphic>
      </p:graphicFrame>
    </p:spTree>
    <p:extLst>
      <p:ext uri="{BB962C8B-B14F-4D97-AF65-F5344CB8AC3E}">
        <p14:creationId xmlns:p14="http://schemas.microsoft.com/office/powerpoint/2010/main" val="4194106329"/>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299410"/>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172787"/>
          <a:ext cx="6208290" cy="7299391"/>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Capacidades, habilidades y destrezas motrices.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Aplica sus capacidades, habilidades y destrezas motrices al organizar y participar en situaciones de juego e iniciación deportiva, para favorecer su disponibilidad corporal.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Potencialidades cognitivas, expresivas, motrices, creativas y de relación.</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propuestas de actividades lúdicas y expresivas a partir de sus intereses, capacidades y habilidades, para fortalecer su imagen corporal.</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Estilos de vida activos y saludables.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Evalúa los factores que limitan la práctica constante de actividades físicas, para implementar opciones que permitan superarlos a lo largo de la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43137670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Pensamiento lúdico, estratégico y creativo.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Emplea el pensamiento estratégico y divergente ante situaciones de juego o cotidianas, para valorar la actuación, individual y colectiva, y adaptarla de acuerdo con el contexto.</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3265197374"/>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Interacción motriz.</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Organiza e implementa situaciones de juego e iniciación deportiva, para favorecer la convivencia en la escuela y la comunidad.</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427845715"/>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Acciones individuales que repercuten en la conservación y mejora de la salud.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Promueve alternativas de hábitos de higiene personal y limpieza de los espacios en la comunidad, para impulsar la toma de decisiones informadas que contribuyan a asumir prácticas saludables y sostenibles.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Comprende los riesgos del consumo de alimentos procesados y ultraprocesados en la salud y el medio ambiente, para favorecer la adopción de prácticas alimentarias saludables y sostenibles.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Diseña alternativas que contribuyen a afrontar cambios o situaciones de riesgo relacionadas con accidentes, adicciones y formas de violencia, para valorar su pertinencia y determinar su viabilidad.</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20143209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Sentido de comunidad y satisfacción de necesidades humanas.</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Diseña alternativas orientadas a promover, preservar y, en caso necesario, replantear ideas, conocimientos y prácticas culturales, para impulsar una mayor difusión y participación.</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Diseña de manera consensuada, estrategias de organización ante diferentes situaciones que impliquen cambios que pueden generar resistencia, para la prevención de problemas y satisfacción de necesidades, así como el aprovechamiento responsable y sostenible de recursos.</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308360348"/>
                  </a:ext>
                </a:extLst>
              </a:tr>
            </a:tbl>
          </a:graphicData>
        </a:graphic>
      </p:graphicFrame>
    </p:spTree>
    <p:extLst>
      <p:ext uri="{BB962C8B-B14F-4D97-AF65-F5344CB8AC3E}">
        <p14:creationId xmlns:p14="http://schemas.microsoft.com/office/powerpoint/2010/main" val="257279250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315569" y="310296"/>
            <a:ext cx="6235700" cy="523220"/>
          </a:xfrm>
          <a:prstGeom prst="rect">
            <a:avLst/>
          </a:prstGeom>
          <a:noFill/>
        </p:spPr>
        <p:txBody>
          <a:bodyPr wrap="square" rtlCol="0">
            <a:spAutoFit/>
          </a:bodyPr>
          <a:lstStyle/>
          <a:p>
            <a:pPr algn="ctr"/>
            <a:r>
              <a:rPr lang="es-ES" sz="2800" b="1" dirty="0">
                <a:ln w="12700">
                  <a:solidFill>
                    <a:schemeClr val="tx1"/>
                  </a:solidFill>
                </a:ln>
              </a:rPr>
              <a:t>DE LO HUMANO Y LO COMUNITARIO</a:t>
            </a:r>
            <a:endParaRPr lang="en-US" sz="2800" b="1" dirty="0">
              <a:ln w="12700">
                <a:solidFill>
                  <a:schemeClr val="tx1"/>
                </a:solidFill>
              </a:ln>
            </a:endParaRPr>
          </a:p>
        </p:txBody>
      </p:sp>
      <p:graphicFrame>
        <p:nvGraphicFramePr>
          <p:cNvPr id="6" name="Tabla 5"/>
          <p:cNvGraphicFramePr>
            <a:graphicFrameLocks noGrp="1"/>
          </p:cNvGraphicFramePr>
          <p:nvPr/>
        </p:nvGraphicFramePr>
        <p:xfrm>
          <a:off x="342979" y="1042158"/>
          <a:ext cx="6208290" cy="3759899"/>
        </p:xfrm>
        <a:graphic>
          <a:graphicData uri="http://schemas.openxmlformats.org/drawingml/2006/table">
            <a:tbl>
              <a:tblPr firstRow="1" bandRow="1">
                <a:tableStyleId>{5940675A-B579-460E-94D1-54222C63F5DA}</a:tableStyleId>
              </a:tblPr>
              <a:tblGrid>
                <a:gridCol w="2296611">
                  <a:extLst>
                    <a:ext uri="{9D8B030D-6E8A-4147-A177-3AD203B41FA5}">
                      <a16:colId xmlns:a16="http://schemas.microsoft.com/office/drawing/2014/main" val="1936899132"/>
                    </a:ext>
                  </a:extLst>
                </a:gridCol>
                <a:gridCol w="3911679">
                  <a:extLst>
                    <a:ext uri="{9D8B030D-6E8A-4147-A177-3AD203B41FA5}">
                      <a16:colId xmlns:a16="http://schemas.microsoft.com/office/drawing/2014/main" val="2116156369"/>
                    </a:ext>
                  </a:extLst>
                </a:gridCol>
              </a:tblGrid>
              <a:tr h="370840">
                <a:tc>
                  <a:txBody>
                    <a:bodyPr/>
                    <a:lstStyle/>
                    <a:p>
                      <a:pPr algn="ctr"/>
                      <a:r>
                        <a:rPr lang="es-ES" sz="1600" b="1" dirty="0"/>
                        <a:t>CONTENIDO</a:t>
                      </a:r>
                      <a:endParaRPr lang="en-US" sz="1600" b="1" dirty="0"/>
                    </a:p>
                  </a:txBody>
                  <a:tcPr>
                    <a:solidFill>
                      <a:schemeClr val="bg1">
                        <a:lumMod val="85000"/>
                      </a:schemeClr>
                    </a:solidFill>
                  </a:tcPr>
                </a:tc>
                <a:tc>
                  <a:txBody>
                    <a:bodyPr/>
                    <a:lstStyle/>
                    <a:p>
                      <a:pPr algn="ctr"/>
                      <a:r>
                        <a:rPr lang="es-ES" sz="1600" b="1" dirty="0"/>
                        <a:t>PDA</a:t>
                      </a:r>
                      <a:endParaRPr lang="en-US" sz="1600" b="1" dirty="0"/>
                    </a:p>
                  </a:txBody>
                  <a:tcPr>
                    <a:solidFill>
                      <a:schemeClr val="bg1">
                        <a:lumMod val="85000"/>
                      </a:schemeClr>
                    </a:solidFill>
                  </a:tcPr>
                </a:tc>
                <a:extLst>
                  <a:ext uri="{0D108BD9-81ED-4DB2-BD59-A6C34878D82A}">
                    <a16:rowId xmlns:a16="http://schemas.microsoft.com/office/drawing/2014/main" val="4061175542"/>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Toma de decisiones y creatividad, ante problemas de la vida.</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Describe los problemas de vida que ha enfrentado para reflexionar sobre su resolución con base en el juicio crítico.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Valora su capacidad creadora para la solución de problemas en la vida y en su comunidad con base en el juicio crítico.</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Evalúa la asertividad para expresar sus emociones sin perjudicar a otra persona.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Dramatiza una propuesta de juicio crítico en la de toma de decisiones para discernir la solución de los problemas de la vida.</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2893970536"/>
                  </a:ext>
                </a:extLst>
              </a:tr>
              <a:tr h="370840">
                <a:tc>
                  <a:txBody>
                    <a:bodyPr/>
                    <a:lstStyle/>
                    <a:p>
                      <a:pPr>
                        <a:lnSpc>
                          <a:spcPct val="107000"/>
                        </a:lnSpc>
                        <a:spcAft>
                          <a:spcPts val="0"/>
                        </a:spcAft>
                      </a:pPr>
                      <a:r>
                        <a:rPr lang="es-MX" sz="1100" kern="100">
                          <a:effectLst/>
                          <a:latin typeface="Tahoma" panose="020B0604030504040204" pitchFamily="34" charset="0"/>
                          <a:ea typeface="Calibri" panose="020F0502020204030204" pitchFamily="34" charset="0"/>
                          <a:cs typeface="Times New Roman" panose="02020603050405020304" pitchFamily="18" charset="0"/>
                        </a:rPr>
                        <a:t>Los afectos y su influencia en el bienestar.</a:t>
                      </a:r>
                      <a:endParaRPr lang="en-US" sz="1100" kern="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solidFill>
                      <a:schemeClr val="bg1"/>
                    </a:solidFill>
                  </a:tcPr>
                </a:tc>
                <a:tc>
                  <a:txBody>
                    <a:bodyPr/>
                    <a:lstStyle/>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Reflexiona sobre hábitos que afectan positiva o negativamente en el estado de ánimo para lograr el bienestar personal y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 </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07000"/>
                        </a:lnSpc>
                        <a:spcAft>
                          <a:spcPts val="0"/>
                        </a:spcAft>
                      </a:pPr>
                      <a:r>
                        <a:rPr lang="es-MX" sz="1100" kern="100" dirty="0">
                          <a:effectLst/>
                          <a:latin typeface="Tahoma" panose="020B0604030504040204" pitchFamily="34" charset="0"/>
                          <a:ea typeface="Calibri" panose="020F0502020204030204" pitchFamily="34" charset="0"/>
                          <a:cs typeface="Times New Roman" panose="02020603050405020304" pitchFamily="18" charset="0"/>
                        </a:rPr>
                        <a:t>Crea estrategias que ayudan a la expresión adecuada de las emociones, y que favorecen la interacción y el bienestar personal y social.</a:t>
                      </a:r>
                      <a:endParaRPr lang="en-US" sz="1100" kern="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solidFill>
                      <a:schemeClr val="bg1"/>
                    </a:solidFill>
                  </a:tcPr>
                </a:tc>
                <a:extLst>
                  <a:ext uri="{0D108BD9-81ED-4DB2-BD59-A6C34878D82A}">
                    <a16:rowId xmlns:a16="http://schemas.microsoft.com/office/drawing/2014/main" val="1951000312"/>
                  </a:ext>
                </a:extLst>
              </a:tr>
            </a:tbl>
          </a:graphicData>
        </a:graphic>
      </p:graphicFrame>
    </p:spTree>
    <p:extLst>
      <p:ext uri="{BB962C8B-B14F-4D97-AF65-F5344CB8AC3E}">
        <p14:creationId xmlns:p14="http://schemas.microsoft.com/office/powerpoint/2010/main" val="2399510389"/>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7000" r="-17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31290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609600" y="527827"/>
            <a:ext cx="5797550" cy="907274"/>
          </a:xfrm>
          <a:prstGeom prst="roundRect">
            <a:avLst/>
          </a:prstGeom>
          <a:solidFill>
            <a:schemeClr val="bg1"/>
          </a:solidFill>
          <a:ln w="76200">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893082" y="706370"/>
            <a:ext cx="5230585" cy="584775"/>
          </a:xfrm>
          <a:prstGeom prst="rect">
            <a:avLst/>
          </a:prstGeom>
          <a:noFill/>
        </p:spPr>
        <p:txBody>
          <a:bodyPr wrap="square" rtlCol="0">
            <a:spAutoFit/>
          </a:bodyPr>
          <a:lstStyle/>
          <a:p>
            <a:pPr algn="ctr"/>
            <a:r>
              <a:rPr lang="es-ES" sz="3200" b="1" dirty="0"/>
              <a:t>LISTA DE ÚTILES ESCOLARES </a:t>
            </a:r>
            <a:endParaRPr lang="en-US" sz="3200" b="1" dirty="0"/>
          </a:p>
        </p:txBody>
      </p:sp>
      <p:pic>
        <p:nvPicPr>
          <p:cNvPr id="8" name="Imagen 7">
            <a:extLst>
              <a:ext uri="{FF2B5EF4-FFF2-40B4-BE49-F238E27FC236}">
                <a16:creationId xmlns:a16="http://schemas.microsoft.com/office/drawing/2014/main" id="{BBCAC383-5653-4B06-AC2D-245852E5E2C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8599" y="1700045"/>
            <a:ext cx="6400800" cy="6995854"/>
          </a:xfrm>
          <a:prstGeom prst="rect">
            <a:avLst/>
          </a:prstGeom>
        </p:spPr>
      </p:pic>
      <p:pic>
        <p:nvPicPr>
          <p:cNvPr id="6" name="Imagen 5" descr="Icono&#10;&#10;Descripción generada automáticamente">
            <a:extLst>
              <a:ext uri="{FF2B5EF4-FFF2-40B4-BE49-F238E27FC236}">
                <a16:creationId xmlns:a16="http://schemas.microsoft.com/office/drawing/2014/main" id="{9D05949C-3233-C48A-7920-9DB5647345F0}"/>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775006" y="6456173"/>
            <a:ext cx="1939737" cy="2160000"/>
          </a:xfrm>
          <a:prstGeom prst="rect">
            <a:avLst/>
          </a:prstGeom>
        </p:spPr>
      </p:pic>
    </p:spTree>
    <p:extLst>
      <p:ext uri="{BB962C8B-B14F-4D97-AF65-F5344CB8AC3E}">
        <p14:creationId xmlns:p14="http://schemas.microsoft.com/office/powerpoint/2010/main" val="129708999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a 10">
            <a:extLst>
              <a:ext uri="{FF2B5EF4-FFF2-40B4-BE49-F238E27FC236}">
                <a16:creationId xmlns:a16="http://schemas.microsoft.com/office/drawing/2014/main" id="{00A714F3-57AC-4820-B6F7-8E211297A712}"/>
              </a:ext>
            </a:extLst>
          </p:cNvPr>
          <p:cNvGraphicFramePr>
            <a:graphicFrameLocks noGrp="1"/>
          </p:cNvGraphicFramePr>
          <p:nvPr>
            <p:extLst>
              <p:ext uri="{D42A27DB-BD31-4B8C-83A1-F6EECF244321}">
                <p14:modId xmlns:p14="http://schemas.microsoft.com/office/powerpoint/2010/main" val="2751369042"/>
              </p:ext>
            </p:extLst>
          </p:nvPr>
        </p:nvGraphicFramePr>
        <p:xfrm>
          <a:off x="357135" y="860221"/>
          <a:ext cx="6154616" cy="7912049"/>
        </p:xfrm>
        <a:graphic>
          <a:graphicData uri="http://schemas.openxmlformats.org/drawingml/2006/table">
            <a:tbl>
              <a:tblPr firstRow="1" bandRow="1">
                <a:tableStyleId>{5C22544A-7EE6-4342-B048-85BDC9FD1C3A}</a:tableStyleId>
              </a:tblPr>
              <a:tblGrid>
                <a:gridCol w="422032">
                  <a:extLst>
                    <a:ext uri="{9D8B030D-6E8A-4147-A177-3AD203B41FA5}">
                      <a16:colId xmlns:a16="http://schemas.microsoft.com/office/drawing/2014/main" val="2881722052"/>
                    </a:ext>
                  </a:extLst>
                </a:gridCol>
                <a:gridCol w="2120795">
                  <a:extLst>
                    <a:ext uri="{9D8B030D-6E8A-4147-A177-3AD203B41FA5}">
                      <a16:colId xmlns:a16="http://schemas.microsoft.com/office/drawing/2014/main" val="1946321848"/>
                    </a:ext>
                  </a:extLst>
                </a:gridCol>
                <a:gridCol w="1767866">
                  <a:extLst>
                    <a:ext uri="{9D8B030D-6E8A-4147-A177-3AD203B41FA5}">
                      <a16:colId xmlns:a16="http://schemas.microsoft.com/office/drawing/2014/main" val="926741751"/>
                    </a:ext>
                  </a:extLst>
                </a:gridCol>
                <a:gridCol w="1843923">
                  <a:extLst>
                    <a:ext uri="{9D8B030D-6E8A-4147-A177-3AD203B41FA5}">
                      <a16:colId xmlns:a16="http://schemas.microsoft.com/office/drawing/2014/main" val="3775966137"/>
                    </a:ext>
                  </a:extLst>
                </a:gridCol>
              </a:tblGrid>
              <a:tr h="215971">
                <a:tc>
                  <a:txBody>
                    <a:bodyPr/>
                    <a:lstStyle/>
                    <a:p>
                      <a:pPr algn="ctr"/>
                      <a:r>
                        <a:rPr lang="es-MX" sz="1100" b="1" dirty="0">
                          <a:solidFill>
                            <a:schemeClr val="tx1"/>
                          </a:solidFill>
                          <a:latin typeface="Century Gothic" panose="020B0502020202020204" pitchFamily="34" charset="0"/>
                        </a:rPr>
                        <a:t>No.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EDEE7">
                        <a:alpha val="83922"/>
                      </a:srgbClr>
                    </a:solidFill>
                  </a:tcPr>
                </a:tc>
                <a:tc>
                  <a:txBody>
                    <a:bodyPr/>
                    <a:lstStyle/>
                    <a:p>
                      <a:pPr algn="ctr"/>
                      <a:r>
                        <a:rPr lang="es-MX" sz="1200" b="1" dirty="0">
                          <a:solidFill>
                            <a:schemeClr val="tx1"/>
                          </a:solidFill>
                          <a:latin typeface="Century Gothic" panose="020B0502020202020204" pitchFamily="34" charset="0"/>
                        </a:rPr>
                        <a:t>Nombre del Alumno (a)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algn="ctr"/>
                      <a:r>
                        <a:rPr lang="es-MX" sz="1200" b="1" dirty="0">
                          <a:solidFill>
                            <a:schemeClr val="tx1"/>
                          </a:solidFill>
                          <a:latin typeface="Century Gothic" panose="020B0502020202020204" pitchFamily="34" charset="0"/>
                        </a:rPr>
                        <a:t>Pago</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a:txBody>
                    <a:bodyPr/>
                    <a:lstStyle/>
                    <a:p>
                      <a:pPr algn="ctr"/>
                      <a:r>
                        <a:rPr lang="es-MX" sz="1200" b="1" dirty="0">
                          <a:solidFill>
                            <a:schemeClr val="tx1"/>
                          </a:solidFill>
                          <a:latin typeface="Century Gothic" panose="020B0502020202020204" pitchFamily="34" charset="0"/>
                        </a:rPr>
                        <a:t>Fecha</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extLst>
                  <a:ext uri="{0D108BD9-81ED-4DB2-BD59-A6C34878D82A}">
                    <a16:rowId xmlns:a16="http://schemas.microsoft.com/office/drawing/2014/main" val="804991514"/>
                  </a:ext>
                </a:extLst>
              </a:tr>
              <a:tr h="215971">
                <a:tc>
                  <a:txBody>
                    <a:bodyPr/>
                    <a:lstStyle/>
                    <a:p>
                      <a:r>
                        <a:rPr lang="es-MX" sz="800" dirty="0">
                          <a:latin typeface="Century Gothic" panose="020B0502020202020204" pitchFamily="34" charset="0"/>
                        </a:rPr>
                        <a:t>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941302345"/>
                  </a:ext>
                </a:extLst>
              </a:tr>
              <a:tr h="218287">
                <a:tc>
                  <a:txBody>
                    <a:bodyPr/>
                    <a:lstStyle/>
                    <a:p>
                      <a:r>
                        <a:rPr lang="es-MX" sz="800" dirty="0">
                          <a:latin typeface="Century Gothic" panose="020B0502020202020204" pitchFamily="34" charset="0"/>
                        </a:rPr>
                        <a:t>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58702186"/>
                  </a:ext>
                </a:extLst>
              </a:tr>
              <a:tr h="218287">
                <a:tc>
                  <a:txBody>
                    <a:bodyPr/>
                    <a:lstStyle/>
                    <a:p>
                      <a:r>
                        <a:rPr lang="es-MX" sz="800" dirty="0">
                          <a:latin typeface="Century Gothic" panose="020B0502020202020204" pitchFamily="34" charset="0"/>
                        </a:rPr>
                        <a:t>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784667315"/>
                  </a:ext>
                </a:extLst>
              </a:tr>
              <a:tr h="218287">
                <a:tc>
                  <a:txBody>
                    <a:bodyPr/>
                    <a:lstStyle/>
                    <a:p>
                      <a:r>
                        <a:rPr lang="es-MX" sz="800" dirty="0">
                          <a:latin typeface="Century Gothic" panose="020B0502020202020204" pitchFamily="34" charset="0"/>
                        </a:rPr>
                        <a:t>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955813567"/>
                  </a:ext>
                </a:extLst>
              </a:tr>
              <a:tr h="218287">
                <a:tc>
                  <a:txBody>
                    <a:bodyPr/>
                    <a:lstStyle/>
                    <a:p>
                      <a:r>
                        <a:rPr lang="es-MX" sz="800" dirty="0">
                          <a:latin typeface="Century Gothic" panose="020B0502020202020204" pitchFamily="34" charset="0"/>
                        </a:rPr>
                        <a:t>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116551721"/>
                  </a:ext>
                </a:extLst>
              </a:tr>
              <a:tr h="218287">
                <a:tc>
                  <a:txBody>
                    <a:bodyPr/>
                    <a:lstStyle/>
                    <a:p>
                      <a:r>
                        <a:rPr lang="es-MX" sz="800" dirty="0">
                          <a:latin typeface="Century Gothic" panose="020B0502020202020204" pitchFamily="34" charset="0"/>
                        </a:rPr>
                        <a:t>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327216469"/>
                  </a:ext>
                </a:extLst>
              </a:tr>
              <a:tr h="218287">
                <a:tc>
                  <a:txBody>
                    <a:bodyPr/>
                    <a:lstStyle/>
                    <a:p>
                      <a:r>
                        <a:rPr lang="es-MX" sz="800" dirty="0">
                          <a:latin typeface="Century Gothic" panose="020B0502020202020204" pitchFamily="34" charset="0"/>
                        </a:rPr>
                        <a:t>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906017125"/>
                  </a:ext>
                </a:extLst>
              </a:tr>
              <a:tr h="218287">
                <a:tc>
                  <a:txBody>
                    <a:bodyPr/>
                    <a:lstStyle/>
                    <a:p>
                      <a:r>
                        <a:rPr lang="es-MX" sz="800" dirty="0">
                          <a:latin typeface="Century Gothic" panose="020B0502020202020204" pitchFamily="34" charset="0"/>
                        </a:rPr>
                        <a:t>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314652082"/>
                  </a:ext>
                </a:extLst>
              </a:tr>
              <a:tr h="218287">
                <a:tc>
                  <a:txBody>
                    <a:bodyPr/>
                    <a:lstStyle/>
                    <a:p>
                      <a:r>
                        <a:rPr lang="es-MX" sz="800" dirty="0">
                          <a:latin typeface="Century Gothic" panose="020B0502020202020204" pitchFamily="34" charset="0"/>
                        </a:rPr>
                        <a:t>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555779572"/>
                  </a:ext>
                </a:extLst>
              </a:tr>
              <a:tr h="218287">
                <a:tc>
                  <a:txBody>
                    <a:bodyPr/>
                    <a:lstStyle/>
                    <a:p>
                      <a:r>
                        <a:rPr lang="es-MX" sz="800" dirty="0">
                          <a:latin typeface="Century Gothic" panose="020B0502020202020204" pitchFamily="34" charset="0"/>
                        </a:rPr>
                        <a:t>10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745722595"/>
                  </a:ext>
                </a:extLst>
              </a:tr>
              <a:tr h="218287">
                <a:tc>
                  <a:txBody>
                    <a:bodyPr/>
                    <a:lstStyle/>
                    <a:p>
                      <a:r>
                        <a:rPr lang="es-MX" sz="800" dirty="0">
                          <a:latin typeface="Century Gothic" panose="020B0502020202020204" pitchFamily="34" charset="0"/>
                        </a:rPr>
                        <a:t>11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216571396"/>
                  </a:ext>
                </a:extLst>
              </a:tr>
              <a:tr h="218287">
                <a:tc>
                  <a:txBody>
                    <a:bodyPr/>
                    <a:lstStyle/>
                    <a:p>
                      <a:r>
                        <a:rPr lang="es-MX" sz="800" dirty="0">
                          <a:latin typeface="Century Gothic" panose="020B0502020202020204" pitchFamily="34" charset="0"/>
                        </a:rPr>
                        <a:t>12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891659473"/>
                  </a:ext>
                </a:extLst>
              </a:tr>
              <a:tr h="218287">
                <a:tc>
                  <a:txBody>
                    <a:bodyPr/>
                    <a:lstStyle/>
                    <a:p>
                      <a:r>
                        <a:rPr lang="es-MX" sz="800" dirty="0">
                          <a:latin typeface="Century Gothic" panose="020B0502020202020204" pitchFamily="34" charset="0"/>
                        </a:rPr>
                        <a:t>13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732653727"/>
                  </a:ext>
                </a:extLst>
              </a:tr>
              <a:tr h="218287">
                <a:tc>
                  <a:txBody>
                    <a:bodyPr/>
                    <a:lstStyle/>
                    <a:p>
                      <a:r>
                        <a:rPr lang="es-MX" sz="800" dirty="0">
                          <a:latin typeface="Century Gothic" panose="020B0502020202020204" pitchFamily="34" charset="0"/>
                        </a:rPr>
                        <a:t>14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378230690"/>
                  </a:ext>
                </a:extLst>
              </a:tr>
              <a:tr h="218287">
                <a:tc>
                  <a:txBody>
                    <a:bodyPr/>
                    <a:lstStyle/>
                    <a:p>
                      <a:r>
                        <a:rPr lang="es-MX" sz="800" dirty="0">
                          <a:latin typeface="Century Gothic" panose="020B0502020202020204" pitchFamily="34" charset="0"/>
                        </a:rPr>
                        <a:t>15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810465308"/>
                  </a:ext>
                </a:extLst>
              </a:tr>
              <a:tr h="218287">
                <a:tc>
                  <a:txBody>
                    <a:bodyPr/>
                    <a:lstStyle/>
                    <a:p>
                      <a:r>
                        <a:rPr lang="es-MX" sz="800" dirty="0">
                          <a:latin typeface="Century Gothic" panose="020B0502020202020204" pitchFamily="34" charset="0"/>
                        </a:rPr>
                        <a:t>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707392367"/>
                  </a:ext>
                </a:extLst>
              </a:tr>
              <a:tr h="218287">
                <a:tc>
                  <a:txBody>
                    <a:bodyPr/>
                    <a:lstStyle/>
                    <a:p>
                      <a:r>
                        <a:rPr lang="es-MX" sz="800" dirty="0">
                          <a:latin typeface="Century Gothic" panose="020B0502020202020204" pitchFamily="34" charset="0"/>
                        </a:rPr>
                        <a:t>17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978179776"/>
                  </a:ext>
                </a:extLst>
              </a:tr>
              <a:tr h="218287">
                <a:tc>
                  <a:txBody>
                    <a:bodyPr/>
                    <a:lstStyle/>
                    <a:p>
                      <a:r>
                        <a:rPr lang="es-MX" sz="800" dirty="0">
                          <a:latin typeface="Century Gothic" panose="020B0502020202020204" pitchFamily="34" charset="0"/>
                        </a:rPr>
                        <a:t>18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820550478"/>
                  </a:ext>
                </a:extLst>
              </a:tr>
              <a:tr h="218287">
                <a:tc>
                  <a:txBody>
                    <a:bodyPr/>
                    <a:lstStyle/>
                    <a:p>
                      <a:r>
                        <a:rPr lang="es-MX" sz="800" dirty="0">
                          <a:latin typeface="Century Gothic" panose="020B0502020202020204" pitchFamily="34" charset="0"/>
                        </a:rPr>
                        <a:t>19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165280474"/>
                  </a:ext>
                </a:extLst>
              </a:tr>
              <a:tr h="218287">
                <a:tc>
                  <a:txBody>
                    <a:bodyPr/>
                    <a:lstStyle/>
                    <a:p>
                      <a:r>
                        <a:rPr lang="es-MX" sz="800" dirty="0">
                          <a:latin typeface="Century Gothic" panose="020B0502020202020204" pitchFamily="34" charset="0"/>
                        </a:rPr>
                        <a:t>20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403141113"/>
                  </a:ext>
                </a:extLst>
              </a:tr>
              <a:tr h="218287">
                <a:tc>
                  <a:txBody>
                    <a:bodyPr/>
                    <a:lstStyle/>
                    <a:p>
                      <a:r>
                        <a:rPr lang="es-MX" sz="800" dirty="0">
                          <a:latin typeface="Century Gothic" panose="020B0502020202020204" pitchFamily="34" charset="0"/>
                        </a:rPr>
                        <a:t>21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457900386"/>
                  </a:ext>
                </a:extLst>
              </a:tr>
              <a:tr h="218287">
                <a:tc>
                  <a:txBody>
                    <a:bodyPr/>
                    <a:lstStyle/>
                    <a:p>
                      <a:r>
                        <a:rPr lang="es-MX" sz="800" dirty="0">
                          <a:latin typeface="Century Gothic" panose="020B0502020202020204" pitchFamily="34" charset="0"/>
                        </a:rPr>
                        <a:t>22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4160742425"/>
                  </a:ext>
                </a:extLst>
              </a:tr>
              <a:tr h="218287">
                <a:tc>
                  <a:txBody>
                    <a:bodyPr/>
                    <a:lstStyle/>
                    <a:p>
                      <a:r>
                        <a:rPr lang="es-MX" sz="800" dirty="0">
                          <a:latin typeface="Century Gothic" panose="020B0502020202020204" pitchFamily="34" charset="0"/>
                        </a:rPr>
                        <a:t>23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439470106"/>
                  </a:ext>
                </a:extLst>
              </a:tr>
              <a:tr h="218287">
                <a:tc>
                  <a:txBody>
                    <a:bodyPr/>
                    <a:lstStyle/>
                    <a:p>
                      <a:r>
                        <a:rPr lang="es-MX" sz="800" dirty="0">
                          <a:latin typeface="Century Gothic" panose="020B0502020202020204" pitchFamily="34" charset="0"/>
                        </a:rPr>
                        <a:t>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4026933327"/>
                  </a:ext>
                </a:extLst>
              </a:tr>
              <a:tr h="218287">
                <a:tc>
                  <a:txBody>
                    <a:bodyPr/>
                    <a:lstStyle/>
                    <a:p>
                      <a:r>
                        <a:rPr lang="es-MX" sz="800" dirty="0">
                          <a:latin typeface="Century Gothic" panose="020B0502020202020204" pitchFamily="34" charset="0"/>
                        </a:rPr>
                        <a:t>25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481492102"/>
                  </a:ext>
                </a:extLst>
              </a:tr>
              <a:tr h="218287">
                <a:tc>
                  <a:txBody>
                    <a:bodyPr/>
                    <a:lstStyle/>
                    <a:p>
                      <a:r>
                        <a:rPr lang="es-MX" sz="800" dirty="0">
                          <a:latin typeface="Century Gothic" panose="020B0502020202020204" pitchFamily="34" charset="0"/>
                        </a:rPr>
                        <a:t>26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912131493"/>
                  </a:ext>
                </a:extLst>
              </a:tr>
              <a:tr h="218287">
                <a:tc>
                  <a:txBody>
                    <a:bodyPr/>
                    <a:lstStyle/>
                    <a:p>
                      <a:r>
                        <a:rPr lang="es-MX" sz="800" dirty="0">
                          <a:latin typeface="Century Gothic" panose="020B0502020202020204" pitchFamily="34" charset="0"/>
                        </a:rPr>
                        <a:t>27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638398421"/>
                  </a:ext>
                </a:extLst>
              </a:tr>
              <a:tr h="218287">
                <a:tc>
                  <a:txBody>
                    <a:bodyPr/>
                    <a:lstStyle/>
                    <a:p>
                      <a:r>
                        <a:rPr lang="es-MX" sz="800" dirty="0">
                          <a:latin typeface="Century Gothic" panose="020B0502020202020204" pitchFamily="34" charset="0"/>
                        </a:rPr>
                        <a:t>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225148652"/>
                  </a:ext>
                </a:extLst>
              </a:tr>
              <a:tr h="218287">
                <a:tc>
                  <a:txBody>
                    <a:bodyPr/>
                    <a:lstStyle/>
                    <a:p>
                      <a:r>
                        <a:rPr lang="es-MX" sz="800" dirty="0">
                          <a:latin typeface="Century Gothic" panose="020B0502020202020204" pitchFamily="34" charset="0"/>
                        </a:rPr>
                        <a:t>29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900152811"/>
                  </a:ext>
                </a:extLst>
              </a:tr>
              <a:tr h="218287">
                <a:tc>
                  <a:txBody>
                    <a:bodyPr/>
                    <a:lstStyle/>
                    <a:p>
                      <a:r>
                        <a:rPr lang="es-MX" sz="800" dirty="0">
                          <a:latin typeface="Century Gothic" panose="020B0502020202020204" pitchFamily="34" charset="0"/>
                        </a:rPr>
                        <a:t>30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1722506259"/>
                  </a:ext>
                </a:extLst>
              </a:tr>
              <a:tr h="218287">
                <a:tc>
                  <a:txBody>
                    <a:bodyPr/>
                    <a:lstStyle/>
                    <a:p>
                      <a:r>
                        <a:rPr lang="es-MX" sz="800" dirty="0">
                          <a:latin typeface="Century Gothic" panose="020B0502020202020204" pitchFamily="34" charset="0"/>
                        </a:rPr>
                        <a:t>31.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568940831"/>
                  </a:ext>
                </a:extLst>
              </a:tr>
              <a:tr h="218287">
                <a:tc>
                  <a:txBody>
                    <a:bodyPr/>
                    <a:lstStyle/>
                    <a:p>
                      <a:r>
                        <a:rPr lang="es-MX" sz="800" dirty="0">
                          <a:latin typeface="Century Gothic" panose="020B0502020202020204" pitchFamily="34" charset="0"/>
                        </a:rPr>
                        <a:t>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060376556"/>
                  </a:ext>
                </a:extLst>
              </a:tr>
              <a:tr h="218287">
                <a:tc>
                  <a:txBody>
                    <a:bodyPr/>
                    <a:lstStyle/>
                    <a:p>
                      <a:r>
                        <a:rPr lang="es-MX" sz="800" dirty="0">
                          <a:latin typeface="Century Gothic" panose="020B0502020202020204" pitchFamily="34" charset="0"/>
                        </a:rPr>
                        <a:t>33.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3124974430"/>
                  </a:ext>
                </a:extLst>
              </a:tr>
              <a:tr h="218287">
                <a:tc>
                  <a:txBody>
                    <a:bodyPr/>
                    <a:lstStyle/>
                    <a:p>
                      <a:r>
                        <a:rPr lang="es-MX" sz="800" dirty="0">
                          <a:latin typeface="Century Gothic" panose="020B0502020202020204" pitchFamily="34" charset="0"/>
                        </a:rPr>
                        <a:t>34.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777298680"/>
                  </a:ext>
                </a:extLst>
              </a:tr>
              <a:tr h="218287">
                <a:tc>
                  <a:txBody>
                    <a:bodyPr/>
                    <a:lstStyle/>
                    <a:p>
                      <a:r>
                        <a:rPr lang="es-MX" sz="800" dirty="0">
                          <a:latin typeface="Century Gothic" panose="020B0502020202020204" pitchFamily="34" charset="0"/>
                        </a:rPr>
                        <a:t>35.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tc>
                  <a:txBody>
                    <a:bodyPr/>
                    <a:lstStyle/>
                    <a:p>
                      <a:endParaRPr lang="es-MX" sz="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alpha val="90000"/>
                      </a:srgbClr>
                    </a:solidFill>
                  </a:tcPr>
                </a:tc>
                <a:extLst>
                  <a:ext uri="{0D108BD9-81ED-4DB2-BD59-A6C34878D82A}">
                    <a16:rowId xmlns:a16="http://schemas.microsoft.com/office/drawing/2014/main" val="2738432119"/>
                  </a:ext>
                </a:extLst>
              </a:tr>
            </a:tbl>
          </a:graphicData>
        </a:graphic>
      </p:graphicFrame>
      <p:sp>
        <p:nvSpPr>
          <p:cNvPr id="10" name="CuadroTexto 9"/>
          <p:cNvSpPr txBox="1"/>
          <p:nvPr/>
        </p:nvSpPr>
        <p:spPr>
          <a:xfrm>
            <a:off x="1898098" y="172149"/>
            <a:ext cx="3072690" cy="461665"/>
          </a:xfrm>
          <a:prstGeom prst="rect">
            <a:avLst/>
          </a:prstGeom>
          <a:noFill/>
        </p:spPr>
        <p:txBody>
          <a:bodyPr wrap="square" rtlCol="0">
            <a:spAutoFit/>
          </a:bodyPr>
          <a:lstStyle/>
          <a:p>
            <a:pPr algn="ctr"/>
            <a:r>
              <a:rPr lang="es-ES" sz="2400" b="1" dirty="0"/>
              <a:t>REGISTRO DE PAGOS </a:t>
            </a:r>
            <a:endParaRPr lang="en-US" sz="2400" b="1" dirty="0"/>
          </a:p>
        </p:txBody>
      </p:sp>
      <p:pic>
        <p:nvPicPr>
          <p:cNvPr id="3" name="Imagen 2" descr="Imagen que contiene Texto&#10;&#10;Descripción generada automáticamente">
            <a:extLst>
              <a:ext uri="{FF2B5EF4-FFF2-40B4-BE49-F238E27FC236}">
                <a16:creationId xmlns:a16="http://schemas.microsoft.com/office/drawing/2014/main" id="{606D2C93-C0F0-383E-8639-D9189FD2EF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65847" y="119074"/>
            <a:ext cx="597961" cy="684000"/>
          </a:xfrm>
          <a:prstGeom prst="rect">
            <a:avLst/>
          </a:prstGeom>
        </p:spPr>
      </p:pic>
    </p:spTree>
    <p:extLst>
      <p:ext uri="{BB962C8B-B14F-4D97-AF65-F5344CB8AC3E}">
        <p14:creationId xmlns:p14="http://schemas.microsoft.com/office/powerpoint/2010/main" val="233436206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p:cNvSpPr txBox="1"/>
          <p:nvPr/>
        </p:nvSpPr>
        <p:spPr>
          <a:xfrm>
            <a:off x="1341120" y="172147"/>
            <a:ext cx="3485912" cy="461665"/>
          </a:xfrm>
          <a:prstGeom prst="rect">
            <a:avLst/>
          </a:prstGeom>
          <a:noFill/>
        </p:spPr>
        <p:txBody>
          <a:bodyPr wrap="square" rtlCol="0">
            <a:spAutoFit/>
          </a:bodyPr>
          <a:lstStyle/>
          <a:p>
            <a:pPr algn="ctr"/>
            <a:r>
              <a:rPr lang="es-ES" sz="2400" b="1" dirty="0"/>
              <a:t>ENTREGA DE MATERIALES </a:t>
            </a:r>
            <a:endParaRPr lang="en-US" sz="2400" b="1" dirty="0"/>
          </a:p>
        </p:txBody>
      </p:sp>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extLst>
              <p:ext uri="{D42A27DB-BD31-4B8C-83A1-F6EECF244321}">
                <p14:modId xmlns:p14="http://schemas.microsoft.com/office/powerpoint/2010/main" val="3699786103"/>
              </p:ext>
            </p:extLst>
          </p:nvPr>
        </p:nvGraphicFramePr>
        <p:xfrm>
          <a:off x="340390" y="822695"/>
          <a:ext cx="6188106" cy="8066550"/>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278140">
                <a:tc rowSpan="2"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rowSpan="2" hMerge="1">
                  <a:txBody>
                    <a:bodyPr/>
                    <a:lstStyle/>
                    <a:p>
                      <a:pPr algn="ctr"/>
                      <a:endParaRPr lang="es-MX" sz="1500" b="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B0F0"/>
                    </a:solidFill>
                  </a:tcPr>
                </a:tc>
                <a:tc gridSpan="9">
                  <a:txBody>
                    <a:bodyPr/>
                    <a:lstStyle/>
                    <a:p>
                      <a:pPr marL="0" indent="0" algn="ctr">
                        <a:buFont typeface="+mj-lt"/>
                        <a:buNone/>
                      </a:pPr>
                      <a:r>
                        <a:rPr lang="es-MX" sz="1400" dirty="0">
                          <a:solidFill>
                            <a:schemeClr val="tx1"/>
                          </a:solidFill>
                          <a:effectLst>
                            <a:glow rad="127000">
                              <a:schemeClr val="bg1"/>
                            </a:glow>
                          </a:effectLst>
                          <a:latin typeface="Century Gothic" panose="020B0502020202020204" pitchFamily="34" charset="0"/>
                          <a:ea typeface="LidiaMakingWords" panose="02000603000000000000" pitchFamily="2" charset="0"/>
                        </a:rPr>
                        <a:t>Materiales</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alpha val="83922"/>
                      </a:schemeClr>
                    </a:solidFill>
                  </a:tcPr>
                </a:tc>
                <a:tc hMerge="1">
                  <a:txBody>
                    <a:bodyPr/>
                    <a:lstStyle/>
                    <a:p>
                      <a:pPr marL="0" indent="0" algn="ctr">
                        <a:buFont typeface="+mj-lt"/>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 typeface="+mj-lt"/>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indent="0" algn="ctr">
                        <a:buFontTx/>
                        <a:buNone/>
                      </a:pPr>
                      <a:endParaRPr lang="es-MX" sz="800" dirty="0">
                        <a:latin typeface="Century Gothic" panose="020B0502020202020204" pitchFamily="34" charset="0"/>
                        <a:ea typeface="Ckcursivemarker" panose="02000603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8729946"/>
                  </a:ext>
                </a:extLst>
              </a:tr>
              <a:tr h="583710">
                <a:tc gridSpan="2" vMerge="1">
                  <a:txBody>
                    <a:bodyPr/>
                    <a:lstStyle/>
                    <a:p>
                      <a:endParaRPr lang="es-MX"/>
                    </a:p>
                  </a:txBody>
                  <a:tcPr/>
                </a:tc>
                <a:tc hMerge="1" v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BD">
                        <a:alpha val="83922"/>
                      </a:srgb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pic>
        <p:nvPicPr>
          <p:cNvPr id="2" name="Imagen 1" descr="Imagen que contiene Texto&#10;&#10;Descripción generada automáticamente">
            <a:extLst>
              <a:ext uri="{FF2B5EF4-FFF2-40B4-BE49-F238E27FC236}">
                <a16:creationId xmlns:a16="http://schemas.microsoft.com/office/drawing/2014/main" id="{B219DCB1-3EB1-60A8-FFFB-EAEBFE3DB06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65847" y="119074"/>
            <a:ext cx="597961" cy="684000"/>
          </a:xfrm>
          <a:prstGeom prst="rect">
            <a:avLst/>
          </a:prstGeom>
        </p:spPr>
      </p:pic>
    </p:spTree>
    <p:extLst>
      <p:ext uri="{BB962C8B-B14F-4D97-AF65-F5344CB8AC3E}">
        <p14:creationId xmlns:p14="http://schemas.microsoft.com/office/powerpoint/2010/main" val="21931725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extLst>
              <p:ext uri="{D42A27DB-BD31-4B8C-83A1-F6EECF244321}">
                <p14:modId xmlns:p14="http://schemas.microsoft.com/office/powerpoint/2010/main" val="2878489914"/>
              </p:ext>
            </p:extLst>
          </p:nvPr>
        </p:nvGraphicFramePr>
        <p:xfrm>
          <a:off x="340390" y="822695"/>
          <a:ext cx="6188106" cy="8011062"/>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810162">
                <a:tc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h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sp>
        <p:nvSpPr>
          <p:cNvPr id="9" name="CuadroTexto 8"/>
          <p:cNvSpPr txBox="1"/>
          <p:nvPr/>
        </p:nvSpPr>
        <p:spPr>
          <a:xfrm>
            <a:off x="1457623" y="164697"/>
            <a:ext cx="5070873" cy="461665"/>
          </a:xfrm>
          <a:prstGeom prst="rect">
            <a:avLst/>
          </a:prstGeom>
          <a:noFill/>
        </p:spPr>
        <p:txBody>
          <a:bodyPr wrap="square" rtlCol="0">
            <a:spAutoFit/>
          </a:bodyPr>
          <a:lstStyle/>
          <a:p>
            <a:pPr algn="ctr"/>
            <a:r>
              <a:rPr lang="es-ES" sz="2400" b="1" dirty="0"/>
              <a:t>REGISTRO DE:____________________</a:t>
            </a:r>
            <a:endParaRPr lang="en-US" sz="2400" b="1" dirty="0"/>
          </a:p>
        </p:txBody>
      </p:sp>
      <p:pic>
        <p:nvPicPr>
          <p:cNvPr id="2" name="Imagen 1" descr="Imagen que contiene Texto&#10;&#10;Descripción generada automáticamente">
            <a:extLst>
              <a:ext uri="{FF2B5EF4-FFF2-40B4-BE49-F238E27FC236}">
                <a16:creationId xmlns:a16="http://schemas.microsoft.com/office/drawing/2014/main" id="{7E9054B1-8940-55C0-7BA4-FC15A34700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5351" y="89927"/>
            <a:ext cx="597961" cy="684000"/>
          </a:xfrm>
          <a:prstGeom prst="rect">
            <a:avLst/>
          </a:prstGeom>
        </p:spPr>
      </p:pic>
    </p:spTree>
    <p:extLst>
      <p:ext uri="{BB962C8B-B14F-4D97-AF65-F5344CB8AC3E}">
        <p14:creationId xmlns:p14="http://schemas.microsoft.com/office/powerpoint/2010/main" val="126386072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nvGraphicFramePr>
        <p:xfrm>
          <a:off x="340390" y="822695"/>
          <a:ext cx="6188106" cy="8011062"/>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810162">
                <a:tc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h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sp>
        <p:nvSpPr>
          <p:cNvPr id="9" name="CuadroTexto 8"/>
          <p:cNvSpPr txBox="1"/>
          <p:nvPr/>
        </p:nvSpPr>
        <p:spPr>
          <a:xfrm>
            <a:off x="1457623" y="164697"/>
            <a:ext cx="5070873" cy="461665"/>
          </a:xfrm>
          <a:prstGeom prst="rect">
            <a:avLst/>
          </a:prstGeom>
          <a:noFill/>
        </p:spPr>
        <p:txBody>
          <a:bodyPr wrap="square" rtlCol="0">
            <a:spAutoFit/>
          </a:bodyPr>
          <a:lstStyle/>
          <a:p>
            <a:pPr algn="ctr"/>
            <a:r>
              <a:rPr lang="es-ES" sz="2400" b="1" dirty="0"/>
              <a:t>REGISTRO DE:____________________</a:t>
            </a:r>
            <a:endParaRPr lang="en-US" sz="2400" b="1" dirty="0"/>
          </a:p>
        </p:txBody>
      </p:sp>
      <p:pic>
        <p:nvPicPr>
          <p:cNvPr id="2" name="Imagen 1" descr="Imagen que contiene Texto&#10;&#10;Descripción generada automáticamente">
            <a:extLst>
              <a:ext uri="{FF2B5EF4-FFF2-40B4-BE49-F238E27FC236}">
                <a16:creationId xmlns:a16="http://schemas.microsoft.com/office/drawing/2014/main" id="{AC650F23-874B-97E1-95EC-E6071EF3FF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5351" y="89927"/>
            <a:ext cx="597961" cy="684000"/>
          </a:xfrm>
          <a:prstGeom prst="rect">
            <a:avLst/>
          </a:prstGeom>
        </p:spPr>
      </p:pic>
    </p:spTree>
    <p:extLst>
      <p:ext uri="{BB962C8B-B14F-4D97-AF65-F5344CB8AC3E}">
        <p14:creationId xmlns:p14="http://schemas.microsoft.com/office/powerpoint/2010/main" val="202705983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nvGraphicFramePr>
        <p:xfrm>
          <a:off x="340390" y="822695"/>
          <a:ext cx="6188106" cy="8011062"/>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810162">
                <a:tc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h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sp>
        <p:nvSpPr>
          <p:cNvPr id="9" name="CuadroTexto 8"/>
          <p:cNvSpPr txBox="1"/>
          <p:nvPr/>
        </p:nvSpPr>
        <p:spPr>
          <a:xfrm>
            <a:off x="1457623" y="164697"/>
            <a:ext cx="5070873" cy="461665"/>
          </a:xfrm>
          <a:prstGeom prst="rect">
            <a:avLst/>
          </a:prstGeom>
          <a:noFill/>
        </p:spPr>
        <p:txBody>
          <a:bodyPr wrap="square" rtlCol="0">
            <a:spAutoFit/>
          </a:bodyPr>
          <a:lstStyle/>
          <a:p>
            <a:pPr algn="ctr"/>
            <a:r>
              <a:rPr lang="es-ES" sz="2400" b="1" dirty="0"/>
              <a:t>REGISTRO DE:____________________</a:t>
            </a:r>
            <a:endParaRPr lang="en-US" sz="2400" b="1" dirty="0"/>
          </a:p>
        </p:txBody>
      </p:sp>
      <p:pic>
        <p:nvPicPr>
          <p:cNvPr id="2" name="Imagen 1" descr="Imagen que contiene Texto&#10;&#10;Descripción generada automáticamente">
            <a:extLst>
              <a:ext uri="{FF2B5EF4-FFF2-40B4-BE49-F238E27FC236}">
                <a16:creationId xmlns:a16="http://schemas.microsoft.com/office/drawing/2014/main" id="{3D6D76FC-C677-05A3-7977-2A521D7722C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5351" y="89927"/>
            <a:ext cx="597961" cy="684000"/>
          </a:xfrm>
          <a:prstGeom prst="rect">
            <a:avLst/>
          </a:prstGeom>
        </p:spPr>
      </p:pic>
    </p:spTree>
    <p:extLst>
      <p:ext uri="{BB962C8B-B14F-4D97-AF65-F5344CB8AC3E}">
        <p14:creationId xmlns:p14="http://schemas.microsoft.com/office/powerpoint/2010/main" val="4115785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nvGraphicFramePr>
        <p:xfrm>
          <a:off x="340390" y="822695"/>
          <a:ext cx="6188106" cy="8011062"/>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810162">
                <a:tc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h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sp>
        <p:nvSpPr>
          <p:cNvPr id="9" name="CuadroTexto 8"/>
          <p:cNvSpPr txBox="1"/>
          <p:nvPr/>
        </p:nvSpPr>
        <p:spPr>
          <a:xfrm>
            <a:off x="1457623" y="164697"/>
            <a:ext cx="5070873" cy="461665"/>
          </a:xfrm>
          <a:prstGeom prst="rect">
            <a:avLst/>
          </a:prstGeom>
          <a:noFill/>
        </p:spPr>
        <p:txBody>
          <a:bodyPr wrap="square" rtlCol="0">
            <a:spAutoFit/>
          </a:bodyPr>
          <a:lstStyle/>
          <a:p>
            <a:pPr algn="ctr"/>
            <a:r>
              <a:rPr lang="es-ES" sz="2400" b="1" dirty="0"/>
              <a:t>REGISTRO DE:____________________</a:t>
            </a:r>
            <a:endParaRPr lang="en-US" sz="2400" b="1" dirty="0"/>
          </a:p>
        </p:txBody>
      </p:sp>
      <p:pic>
        <p:nvPicPr>
          <p:cNvPr id="2" name="Imagen 1" descr="Imagen que contiene Texto&#10;&#10;Descripción generada automáticamente">
            <a:extLst>
              <a:ext uri="{FF2B5EF4-FFF2-40B4-BE49-F238E27FC236}">
                <a16:creationId xmlns:a16="http://schemas.microsoft.com/office/drawing/2014/main" id="{F2E6902C-B3E1-945C-4966-E75185DA17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5351" y="89927"/>
            <a:ext cx="597961" cy="684000"/>
          </a:xfrm>
          <a:prstGeom prst="rect">
            <a:avLst/>
          </a:prstGeom>
        </p:spPr>
      </p:pic>
    </p:spTree>
    <p:extLst>
      <p:ext uri="{BB962C8B-B14F-4D97-AF65-F5344CB8AC3E}">
        <p14:creationId xmlns:p14="http://schemas.microsoft.com/office/powerpoint/2010/main" val="619671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a 6">
            <a:extLst>
              <a:ext uri="{FF2B5EF4-FFF2-40B4-BE49-F238E27FC236}">
                <a16:creationId xmlns:a16="http://schemas.microsoft.com/office/drawing/2014/main" id="{596F6D12-63E8-47AA-AE4B-73F782B905A1}"/>
              </a:ext>
            </a:extLst>
          </p:cNvPr>
          <p:cNvGraphicFramePr>
            <a:graphicFrameLocks noGrp="1"/>
          </p:cNvGraphicFramePr>
          <p:nvPr/>
        </p:nvGraphicFramePr>
        <p:xfrm>
          <a:off x="340390" y="822695"/>
          <a:ext cx="6188106" cy="8011062"/>
        </p:xfrm>
        <a:graphic>
          <a:graphicData uri="http://schemas.openxmlformats.org/drawingml/2006/table">
            <a:tbl>
              <a:tblPr firstRow="1" bandRow="1">
                <a:tableStyleId>{5C22544A-7EE6-4342-B048-85BDC9FD1C3A}</a:tableStyleId>
              </a:tblPr>
              <a:tblGrid>
                <a:gridCol w="404663">
                  <a:extLst>
                    <a:ext uri="{9D8B030D-6E8A-4147-A177-3AD203B41FA5}">
                      <a16:colId xmlns:a16="http://schemas.microsoft.com/office/drawing/2014/main" val="3748612527"/>
                    </a:ext>
                  </a:extLst>
                </a:gridCol>
                <a:gridCol w="2320661">
                  <a:extLst>
                    <a:ext uri="{9D8B030D-6E8A-4147-A177-3AD203B41FA5}">
                      <a16:colId xmlns:a16="http://schemas.microsoft.com/office/drawing/2014/main" val="2203755013"/>
                    </a:ext>
                  </a:extLst>
                </a:gridCol>
                <a:gridCol w="385915">
                  <a:extLst>
                    <a:ext uri="{9D8B030D-6E8A-4147-A177-3AD203B41FA5}">
                      <a16:colId xmlns:a16="http://schemas.microsoft.com/office/drawing/2014/main" val="1604448773"/>
                    </a:ext>
                  </a:extLst>
                </a:gridCol>
                <a:gridCol w="385915">
                  <a:extLst>
                    <a:ext uri="{9D8B030D-6E8A-4147-A177-3AD203B41FA5}">
                      <a16:colId xmlns:a16="http://schemas.microsoft.com/office/drawing/2014/main" val="280110863"/>
                    </a:ext>
                  </a:extLst>
                </a:gridCol>
                <a:gridCol w="385915">
                  <a:extLst>
                    <a:ext uri="{9D8B030D-6E8A-4147-A177-3AD203B41FA5}">
                      <a16:colId xmlns:a16="http://schemas.microsoft.com/office/drawing/2014/main" val="4113718648"/>
                    </a:ext>
                  </a:extLst>
                </a:gridCol>
                <a:gridCol w="385915">
                  <a:extLst>
                    <a:ext uri="{9D8B030D-6E8A-4147-A177-3AD203B41FA5}">
                      <a16:colId xmlns:a16="http://schemas.microsoft.com/office/drawing/2014/main" val="3524926353"/>
                    </a:ext>
                  </a:extLst>
                </a:gridCol>
                <a:gridCol w="385915">
                  <a:extLst>
                    <a:ext uri="{9D8B030D-6E8A-4147-A177-3AD203B41FA5}">
                      <a16:colId xmlns:a16="http://schemas.microsoft.com/office/drawing/2014/main" val="2323517054"/>
                    </a:ext>
                  </a:extLst>
                </a:gridCol>
                <a:gridCol w="385915">
                  <a:extLst>
                    <a:ext uri="{9D8B030D-6E8A-4147-A177-3AD203B41FA5}">
                      <a16:colId xmlns:a16="http://schemas.microsoft.com/office/drawing/2014/main" val="1911730196"/>
                    </a:ext>
                  </a:extLst>
                </a:gridCol>
                <a:gridCol w="385915">
                  <a:extLst>
                    <a:ext uri="{9D8B030D-6E8A-4147-A177-3AD203B41FA5}">
                      <a16:colId xmlns:a16="http://schemas.microsoft.com/office/drawing/2014/main" val="3866406134"/>
                    </a:ext>
                  </a:extLst>
                </a:gridCol>
                <a:gridCol w="385915">
                  <a:extLst>
                    <a:ext uri="{9D8B030D-6E8A-4147-A177-3AD203B41FA5}">
                      <a16:colId xmlns:a16="http://schemas.microsoft.com/office/drawing/2014/main" val="144005221"/>
                    </a:ext>
                  </a:extLst>
                </a:gridCol>
                <a:gridCol w="375462">
                  <a:extLst>
                    <a:ext uri="{9D8B030D-6E8A-4147-A177-3AD203B41FA5}">
                      <a16:colId xmlns:a16="http://schemas.microsoft.com/office/drawing/2014/main" val="1926326553"/>
                    </a:ext>
                  </a:extLst>
                </a:gridCol>
              </a:tblGrid>
              <a:tr h="810162">
                <a:tc gridSpan="2">
                  <a:txBody>
                    <a:bodyPr/>
                    <a:lstStyle/>
                    <a:p>
                      <a:pPr algn="ctr"/>
                      <a:r>
                        <a:rPr lang="es-MX" sz="1800" b="1" dirty="0">
                          <a:solidFill>
                            <a:schemeClr val="tx1"/>
                          </a:solidFill>
                          <a:effectLst>
                            <a:glow rad="127000">
                              <a:schemeClr val="bg1"/>
                            </a:glow>
                          </a:effectLst>
                          <a:latin typeface="Century Gothic" panose="020B0502020202020204" pitchFamily="34" charset="0"/>
                          <a:ea typeface="LidiaMakingWords" panose="02000603000000000000" pitchFamily="2" charset="0"/>
                        </a:rPr>
                        <a:t>Nombre del alumno</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F658">
                        <a:alpha val="83922"/>
                      </a:srgbClr>
                    </a:solidFill>
                  </a:tcPr>
                </a:tc>
                <a:tc hMerge="1">
                  <a:txBody>
                    <a:bodyPr/>
                    <a:lstStyle/>
                    <a:p>
                      <a:endParaRPr lang="es-MX"/>
                    </a:p>
                  </a:txBody>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 typeface="+mj-lt"/>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5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tc>
                  <a:txBody>
                    <a:bodyPr/>
                    <a:lstStyle/>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p>
                      <a:pPr marL="0" indent="0" algn="ctr">
                        <a:buFontTx/>
                        <a:buNone/>
                      </a:pPr>
                      <a:endParaRPr lang="es-MX" sz="600" dirty="0">
                        <a:solidFill>
                          <a:schemeClr val="tx1"/>
                        </a:solidFill>
                        <a:latin typeface="Century Gothic" panose="020B0502020202020204" pitchFamily="34" charset="0"/>
                        <a:ea typeface="LidiaMakingWords" panose="02000603000000000000" pitchFamily="2" charset="0"/>
                      </a:endParaRPr>
                    </a:p>
                  </a:txBody>
                  <a:tcPr marL="68580" marR="68580" marT="34290" marB="3429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alpha val="83922"/>
                      </a:schemeClr>
                    </a:solidFill>
                  </a:tcPr>
                </a:tc>
                <a:extLst>
                  <a:ext uri="{0D108BD9-81ED-4DB2-BD59-A6C34878D82A}">
                    <a16:rowId xmlns:a16="http://schemas.microsoft.com/office/drawing/2014/main" val="930925469"/>
                  </a:ext>
                </a:extLst>
              </a:tr>
              <a:tr h="202967">
                <a:tc>
                  <a:txBody>
                    <a:bodyPr/>
                    <a:lstStyle/>
                    <a:p>
                      <a:pPr marL="0" indent="0" algn="ctr">
                        <a:buFont typeface="+mj-lt"/>
                        <a:buNone/>
                      </a:pPr>
                      <a:r>
                        <a:rPr lang="es-MX" sz="900" b="1" dirty="0">
                          <a:solidFill>
                            <a:schemeClr val="tx1"/>
                          </a:solidFill>
                          <a:latin typeface="Century Gothic" panose="020B0502020202020204" pitchFamily="34" charset="0"/>
                          <a:ea typeface="LidiaMakingWords" panose="02000603000000000000" pitchFamily="2" charset="0"/>
                        </a:rPr>
                        <a:t>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852693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3028895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69184097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49261173"/>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7714530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11066998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432051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81090714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57729745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0819076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6874719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92268507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79804098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374589"/>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58701224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90593796"/>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19980132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62731924"/>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523828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9371908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21433677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7605280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74795648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33896240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8075039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836517911"/>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27.</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424660747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28.</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98622205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29.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86382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403872848"/>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31.</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1079261147"/>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32.</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189059152"/>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33.</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088174835"/>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3321698930"/>
                  </a:ext>
                </a:extLst>
              </a:tr>
              <a:tr h="202967">
                <a:tc>
                  <a:txBody>
                    <a:bodyPr/>
                    <a:lstStyle/>
                    <a:p>
                      <a:pPr algn="ctr"/>
                      <a:r>
                        <a:rPr lang="es-MX" sz="900" b="1" dirty="0">
                          <a:solidFill>
                            <a:schemeClr val="tx1"/>
                          </a:solidFill>
                          <a:latin typeface="Century Gothic" panose="020B0502020202020204" pitchFamily="34" charset="0"/>
                          <a:ea typeface="LidiaMakingWords" panose="02000603000000000000" pitchFamily="2" charset="0"/>
                        </a:rPr>
                        <a:t>35.</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tc>
                  <a:txBody>
                    <a:bodyPr/>
                    <a:lstStyle/>
                    <a:p>
                      <a:pPr algn="ctr"/>
                      <a:endParaRPr lang="es-MX" sz="900" dirty="0">
                        <a:solidFill>
                          <a:schemeClr val="tx1"/>
                        </a:solidFill>
                        <a:latin typeface="Century Gothic" panose="020B0502020202020204" pitchFamily="34" charset="0"/>
                        <a:ea typeface="LidiaMakingWords" panose="02000603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alpha val="90000"/>
                      </a:schemeClr>
                    </a:solidFill>
                  </a:tcPr>
                </a:tc>
                <a:extLst>
                  <a:ext uri="{0D108BD9-81ED-4DB2-BD59-A6C34878D82A}">
                    <a16:rowId xmlns:a16="http://schemas.microsoft.com/office/drawing/2014/main" val="2540980205"/>
                  </a:ext>
                </a:extLst>
              </a:tr>
            </a:tbl>
          </a:graphicData>
        </a:graphic>
      </p:graphicFrame>
      <p:sp>
        <p:nvSpPr>
          <p:cNvPr id="9" name="CuadroTexto 8"/>
          <p:cNvSpPr txBox="1"/>
          <p:nvPr/>
        </p:nvSpPr>
        <p:spPr>
          <a:xfrm>
            <a:off x="1457623" y="164697"/>
            <a:ext cx="5070873" cy="461665"/>
          </a:xfrm>
          <a:prstGeom prst="rect">
            <a:avLst/>
          </a:prstGeom>
          <a:noFill/>
        </p:spPr>
        <p:txBody>
          <a:bodyPr wrap="square" rtlCol="0">
            <a:spAutoFit/>
          </a:bodyPr>
          <a:lstStyle/>
          <a:p>
            <a:pPr algn="ctr"/>
            <a:r>
              <a:rPr lang="es-ES" sz="2400" b="1" dirty="0"/>
              <a:t>REGISTRO DE:____________________</a:t>
            </a:r>
            <a:endParaRPr lang="en-US" sz="2400" b="1" dirty="0"/>
          </a:p>
        </p:txBody>
      </p:sp>
      <p:pic>
        <p:nvPicPr>
          <p:cNvPr id="2" name="Imagen 1" descr="Imagen que contiene Texto&#10;&#10;Descripción generada automáticamente">
            <a:extLst>
              <a:ext uri="{FF2B5EF4-FFF2-40B4-BE49-F238E27FC236}">
                <a16:creationId xmlns:a16="http://schemas.microsoft.com/office/drawing/2014/main" id="{D47EE318-6482-64C5-5C74-012769B2879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35351" y="89927"/>
            <a:ext cx="597961" cy="684000"/>
          </a:xfrm>
          <a:prstGeom prst="rect">
            <a:avLst/>
          </a:prstGeom>
        </p:spPr>
      </p:pic>
    </p:spTree>
    <p:extLst>
      <p:ext uri="{BB962C8B-B14F-4D97-AF65-F5344CB8AC3E}">
        <p14:creationId xmlns:p14="http://schemas.microsoft.com/office/powerpoint/2010/main" val="184353839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446900" y="3542946"/>
            <a:ext cx="5964198" cy="1816100"/>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a:off x="876298" y="1821401"/>
            <a:ext cx="5369699" cy="1323439"/>
          </a:xfrm>
          <a:prstGeom prst="rect">
            <a:avLst/>
          </a:prstGeom>
          <a:noFill/>
        </p:spPr>
        <p:txBody>
          <a:bodyPr wrap="square" rtlCol="0">
            <a:spAutoFit/>
          </a:bodyPr>
          <a:lstStyle/>
          <a:p>
            <a:pPr algn="ctr"/>
            <a:r>
              <a:rPr lang="es-ES" sz="8000" b="1" dirty="0">
                <a:ln>
                  <a:solidFill>
                    <a:schemeClr val="accent6">
                      <a:lumMod val="60000"/>
                      <a:lumOff val="40000"/>
                    </a:schemeClr>
                  </a:solidFill>
                </a:ln>
              </a:rPr>
              <a:t>ASISTENCIA</a:t>
            </a:r>
            <a:endParaRPr lang="en-US" sz="8000" b="1" dirty="0">
              <a:ln>
                <a:solidFill>
                  <a:schemeClr val="accent6">
                    <a:lumMod val="60000"/>
                    <a:lumOff val="40000"/>
                  </a:schemeClr>
                </a:solidFill>
              </a:ln>
            </a:endParaRPr>
          </a:p>
        </p:txBody>
      </p:sp>
      <p:pic>
        <p:nvPicPr>
          <p:cNvPr id="2" name="Imagen 1" descr="Imagen que contiene Forma&#10;&#10;Descripción generada automáticamente">
            <a:extLst>
              <a:ext uri="{FF2B5EF4-FFF2-40B4-BE49-F238E27FC236}">
                <a16:creationId xmlns:a16="http://schemas.microsoft.com/office/drawing/2014/main" id="{CF8134B4-A851-D6D9-178B-888695EB88ED}"/>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4" name="Imagen 3" descr="Imagen que contiene tabla, espejo&#10;&#10;Descripción generada automáticamente">
            <a:extLst>
              <a:ext uri="{FF2B5EF4-FFF2-40B4-BE49-F238E27FC236}">
                <a16:creationId xmlns:a16="http://schemas.microsoft.com/office/drawing/2014/main" id="{7AD6D8D6-AE26-2B7A-2606-D112188E7BF9}"/>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301639" y="3461832"/>
            <a:ext cx="4519016" cy="4500000"/>
          </a:xfrm>
          <a:prstGeom prst="rect">
            <a:avLst/>
          </a:prstGeom>
        </p:spPr>
      </p:pic>
    </p:spTree>
    <p:extLst>
      <p:ext uri="{BB962C8B-B14F-4D97-AF65-F5344CB8AC3E}">
        <p14:creationId xmlns:p14="http://schemas.microsoft.com/office/powerpoint/2010/main" val="287598689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988010605"/>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chemeClr val="accent4">
              <a:lumMod val="20000"/>
              <a:lumOff val="80000"/>
            </a:schemeClr>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AGOSTO</a:t>
            </a:r>
          </a:p>
        </p:txBody>
      </p:sp>
      <p:sp>
        <p:nvSpPr>
          <p:cNvPr id="13" name="CuadroTexto 12">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5" name="CuadroTexto 14">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6" name="CuadroTexto 15">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421782104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1813862102"/>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chemeClr val="accent6">
              <a:lumMod val="20000"/>
              <a:lumOff val="80000"/>
            </a:schemeClr>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SEPTIEMBRE</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35194275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n 6" descr="Imagen que contiene Forma&#10;&#10;Descripción generada automáticamente">
            <a:extLst>
              <a:ext uri="{FF2B5EF4-FFF2-40B4-BE49-F238E27FC236}">
                <a16:creationId xmlns:a16="http://schemas.microsoft.com/office/drawing/2014/main" id="{EB852EC6-E0A4-77B5-CCFB-5D51FBB67888}"/>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
        <p:nvSpPr>
          <p:cNvPr id="5" name="CuadroTexto 4"/>
          <p:cNvSpPr txBox="1"/>
          <p:nvPr/>
        </p:nvSpPr>
        <p:spPr>
          <a:xfrm>
            <a:off x="0" y="1184308"/>
            <a:ext cx="4490335" cy="1323439"/>
          </a:xfrm>
          <a:prstGeom prst="rect">
            <a:avLst/>
          </a:prstGeom>
          <a:noFill/>
        </p:spPr>
        <p:txBody>
          <a:bodyPr wrap="square" rtlCol="0">
            <a:spAutoFit/>
          </a:bodyPr>
          <a:lstStyle/>
          <a:p>
            <a:pPr algn="ctr"/>
            <a:r>
              <a:rPr lang="es-ES" sz="4000" b="1" dirty="0"/>
              <a:t>HORARIO DE CLASES</a:t>
            </a:r>
            <a:endParaRPr lang="en-US" sz="4000" b="1" dirty="0"/>
          </a:p>
        </p:txBody>
      </p:sp>
      <p:graphicFrame>
        <p:nvGraphicFramePr>
          <p:cNvPr id="11" name="Tabla 10">
            <a:extLst>
              <a:ext uri="{FF2B5EF4-FFF2-40B4-BE49-F238E27FC236}">
                <a16:creationId xmlns:a16="http://schemas.microsoft.com/office/drawing/2014/main" id="{DAE96BF1-45EB-46DD-8D37-14A050607D6B}"/>
              </a:ext>
            </a:extLst>
          </p:cNvPr>
          <p:cNvGraphicFramePr>
            <a:graphicFrameLocks noGrp="1"/>
          </p:cNvGraphicFramePr>
          <p:nvPr>
            <p:extLst>
              <p:ext uri="{D42A27DB-BD31-4B8C-83A1-F6EECF244321}">
                <p14:modId xmlns:p14="http://schemas.microsoft.com/office/powerpoint/2010/main" val="3419930836"/>
              </p:ext>
            </p:extLst>
          </p:nvPr>
        </p:nvGraphicFramePr>
        <p:xfrm>
          <a:off x="251731" y="2850809"/>
          <a:ext cx="6354536" cy="5667459"/>
        </p:xfrm>
        <a:graphic>
          <a:graphicData uri="http://schemas.openxmlformats.org/drawingml/2006/table">
            <a:tbl>
              <a:tblPr firstRow="1" firstCol="1" bandRow="1"/>
              <a:tblGrid>
                <a:gridCol w="860788">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127760">
                  <a:extLst>
                    <a:ext uri="{9D8B030D-6E8A-4147-A177-3AD203B41FA5}">
                      <a16:colId xmlns:a16="http://schemas.microsoft.com/office/drawing/2014/main" val="1279697034"/>
                    </a:ext>
                  </a:extLst>
                </a:gridCol>
                <a:gridCol w="1173200">
                  <a:extLst>
                    <a:ext uri="{9D8B030D-6E8A-4147-A177-3AD203B41FA5}">
                      <a16:colId xmlns:a16="http://schemas.microsoft.com/office/drawing/2014/main" val="3929440390"/>
                    </a:ext>
                  </a:extLst>
                </a:gridCol>
                <a:gridCol w="1062994">
                  <a:extLst>
                    <a:ext uri="{9D8B030D-6E8A-4147-A177-3AD203B41FA5}">
                      <a16:colId xmlns:a16="http://schemas.microsoft.com/office/drawing/2014/main" val="2850669059"/>
                    </a:ext>
                  </a:extLst>
                </a:gridCol>
                <a:gridCol w="1062994">
                  <a:extLst>
                    <a:ext uri="{9D8B030D-6E8A-4147-A177-3AD203B41FA5}">
                      <a16:colId xmlns:a16="http://schemas.microsoft.com/office/drawing/2014/main" val="2289471606"/>
                    </a:ext>
                  </a:extLst>
                </a:gridCol>
              </a:tblGrid>
              <a:tr h="855465">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s-MX" sz="1600" b="1" dirty="0">
                          <a:solidFill>
                            <a:schemeClr val="tx1"/>
                          </a:solidFill>
                          <a:latin typeface="+mn-lt"/>
                          <a:ea typeface="Tahoma" panose="020B0604030504040204" pitchFamily="34" charset="0"/>
                          <a:cs typeface="Tahoma" panose="020B0604030504040204" pitchFamily="34" charset="0"/>
                        </a:rPr>
                        <a:t>HORA</a:t>
                      </a:r>
                      <a:endParaRPr lang="es-MX" sz="1600" b="1" dirty="0">
                        <a:solidFill>
                          <a:schemeClr val="tx1"/>
                        </a:solidFill>
                        <a:latin typeface="+mn-lt"/>
                        <a:ea typeface="Calibri" panose="020F0502020204030204" pitchFamily="34" charset="0"/>
                        <a:cs typeface="Times New Roman" panose="02020603050405020304" pitchFamily="18"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tx2">
                        <a:lumMod val="40000"/>
                        <a:lumOff val="60000"/>
                      </a:schemeClr>
                    </a:solid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endParaRPr lang="es-MX" sz="1600" b="1" dirty="0">
                        <a:effectLst/>
                        <a:latin typeface="+mn-lt"/>
                        <a:ea typeface="Tahoma" panose="020B0604030504040204" pitchFamily="34" charset="0"/>
                        <a:cs typeface="Tahoma" panose="020B0604030504040204" pitchFamily="34" charset="0"/>
                      </a:endParaRPr>
                    </a:p>
                    <a:p>
                      <a:pPr marL="0" marR="0" indent="0" algn="ctr" defTabSz="685766" rtl="0" eaLnBrk="1" fontAlgn="auto" latinLnBrk="0" hangingPunct="1">
                        <a:lnSpc>
                          <a:spcPct val="100000"/>
                        </a:lnSpc>
                        <a:spcBef>
                          <a:spcPts val="0"/>
                        </a:spcBef>
                        <a:spcAft>
                          <a:spcPts val="0"/>
                        </a:spcAft>
                        <a:buClrTx/>
                        <a:buSzTx/>
                        <a:buFontTx/>
                        <a:buNone/>
                        <a:tabLst/>
                        <a:defRPr/>
                      </a:pPr>
                      <a:r>
                        <a:rPr lang="es-MX" sz="1600" b="1" dirty="0">
                          <a:effectLst/>
                          <a:latin typeface="+mn-lt"/>
                          <a:ea typeface="Tahoma" panose="020B0604030504040204" pitchFamily="34" charset="0"/>
                          <a:cs typeface="Tahoma" panose="020B0604030504040204" pitchFamily="34" charset="0"/>
                        </a:rPr>
                        <a:t>LUNES</a:t>
                      </a:r>
                    </a:p>
                    <a:p>
                      <a:pPr algn="ctr">
                        <a:lnSpc>
                          <a:spcPct val="100000"/>
                        </a:lnSpc>
                        <a:spcAft>
                          <a:spcPts val="0"/>
                        </a:spcAft>
                      </a:pPr>
                      <a:endParaRPr lang="es-MX" sz="1600" b="1" dirty="0">
                        <a:effectLst/>
                        <a:latin typeface="+mn-lt"/>
                        <a:ea typeface="Calibri" panose="020F0502020204030204" pitchFamily="34" charset="0"/>
                        <a:cs typeface="Times New Roman" panose="02020603050405020304" pitchFamily="18"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ctr">
                        <a:lnSpc>
                          <a:spcPct val="100000"/>
                        </a:lnSpc>
                        <a:spcAft>
                          <a:spcPts val="0"/>
                        </a:spcAft>
                      </a:pPr>
                      <a:r>
                        <a:rPr lang="es-MX" sz="1600" b="1" dirty="0">
                          <a:effectLst/>
                          <a:latin typeface="+mn-lt"/>
                          <a:ea typeface="Calibri" panose="020F0502020204030204" pitchFamily="34" charset="0"/>
                          <a:cs typeface="Times New Roman" panose="02020603050405020304" pitchFamily="18" charset="0"/>
                        </a:rPr>
                        <a:t>MARTES</a:t>
                      </a: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s-MX" sz="1600" b="1" dirty="0">
                          <a:effectLst/>
                          <a:latin typeface="+mn-lt"/>
                          <a:ea typeface="Calibri" panose="020F0502020204030204" pitchFamily="34" charset="0"/>
                          <a:cs typeface="Times New Roman" panose="02020603050405020304" pitchFamily="18" charset="0"/>
                        </a:rPr>
                        <a:t>MIÉRCOLES</a:t>
                      </a: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FF00"/>
                    </a:solidFill>
                  </a:tcPr>
                </a:tc>
                <a:tc>
                  <a:txBody>
                    <a:bodyPr/>
                    <a:lstStyle/>
                    <a:p>
                      <a:pPr algn="ctr">
                        <a:lnSpc>
                          <a:spcPct val="100000"/>
                        </a:lnSpc>
                        <a:spcAft>
                          <a:spcPts val="0"/>
                        </a:spcAft>
                      </a:pPr>
                      <a:r>
                        <a:rPr kumimoji="0" lang="es-MX" sz="16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JUEVES</a:t>
                      </a:r>
                      <a:endParaRPr lang="es-MX" sz="1600" b="1" dirty="0">
                        <a:effectLst/>
                        <a:latin typeface="+mn-lt"/>
                        <a:ea typeface="Calibri" panose="020F0502020204030204" pitchFamily="34" charset="0"/>
                        <a:cs typeface="Times New Roman" panose="02020603050405020304" pitchFamily="18"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rgbClr val="FFCDF2"/>
                    </a:solidFill>
                  </a:tcPr>
                </a:tc>
                <a:tc>
                  <a:txBody>
                    <a:bodyPr/>
                    <a:lstStyle/>
                    <a:p>
                      <a:pPr algn="ctr">
                        <a:lnSpc>
                          <a:spcPct val="100000"/>
                        </a:lnSpc>
                        <a:spcAft>
                          <a:spcPts val="0"/>
                        </a:spcAft>
                      </a:pPr>
                      <a:r>
                        <a:rPr kumimoji="0" lang="es-MX" sz="1600" b="1" i="0" u="none" strike="noStrike" kern="1200" cap="none" spc="0" normalizeH="0" baseline="0" noProof="0" dirty="0">
                          <a:ln>
                            <a:noFill/>
                          </a:ln>
                          <a:solidFill>
                            <a:prstClr val="black"/>
                          </a:solidFill>
                          <a:effectLst/>
                          <a:uLnTx/>
                          <a:uFillTx/>
                          <a:latin typeface="+mn-lt"/>
                          <a:ea typeface="Calibri" panose="020F0502020204030204" pitchFamily="34" charset="0"/>
                          <a:cs typeface="Times New Roman" panose="02020603050405020304" pitchFamily="18" charset="0"/>
                        </a:rPr>
                        <a:t>VIERNES</a:t>
                      </a:r>
                      <a:endParaRPr lang="es-MX" sz="1600" b="1" dirty="0">
                        <a:effectLst/>
                        <a:latin typeface="+mn-lt"/>
                        <a:ea typeface="Calibri" panose="020F0502020204030204" pitchFamily="34" charset="0"/>
                        <a:cs typeface="Times New Roman" panose="02020603050405020304" pitchFamily="18"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3705817248"/>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534666">
                <a:tc>
                  <a:txBody>
                    <a:bodyPr/>
                    <a:lstStyle/>
                    <a:p>
                      <a:pPr algn="ctr">
                        <a:lnSpc>
                          <a:spcPct val="150000"/>
                        </a:lnSpc>
                        <a:spcAft>
                          <a:spcPts val="0"/>
                        </a:spcAft>
                      </a:pPr>
                      <a:endParaRPr lang="es-MX" sz="2000" b="1" dirty="0">
                        <a:effectLst/>
                        <a:latin typeface="Segoe Print" panose="02000600000000000000" pitchFamily="2" charset="0"/>
                        <a:ea typeface="Tahoma" panose="020B0604030504040204" pitchFamily="34" charset="0"/>
                        <a:cs typeface="Tahoma" panose="020B0604030504040204" pitchFamily="34" charset="0"/>
                      </a:endParaRPr>
                    </a:p>
                  </a:txBody>
                  <a:tcPr marL="68580" marR="6858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r>
                        <a:rPr lang="es-MX" sz="2000" b="1" dirty="0">
                          <a:effectLst/>
                          <a:latin typeface="Calibri" panose="020F0502020204030204" pitchFamily="34" charset="0"/>
                          <a:ea typeface="Calibri" panose="020F0502020204030204" pitchFamily="34" charset="0"/>
                          <a:cs typeface="Times New Roman" panose="02020603050405020304" pitchFamily="18" charset="0"/>
                        </a:rPr>
                        <a:t> </a:t>
                      </a: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tc>
                  <a:txBody>
                    <a:bodyPr/>
                    <a:lstStyle/>
                    <a:p>
                      <a:pPr algn="l">
                        <a:lnSpc>
                          <a:spcPct val="150000"/>
                        </a:lnSpc>
                        <a:spcAft>
                          <a:spcPts val="0"/>
                        </a:spcAft>
                      </a:pPr>
                      <a:endParaRPr lang="es-MX"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pic>
        <p:nvPicPr>
          <p:cNvPr id="4" name="Imagen 3">
            <a:extLst>
              <a:ext uri="{FF2B5EF4-FFF2-40B4-BE49-F238E27FC236}">
                <a16:creationId xmlns:a16="http://schemas.microsoft.com/office/drawing/2014/main" id="{5470CA4C-1CC7-F9FD-9060-C72705E10E5A}"/>
              </a:ext>
            </a:extLst>
          </p:cNvPr>
          <p:cNvPicPr>
            <a:picLocks noChangeAspect="1"/>
          </p:cNvPicPr>
          <p:nvPr/>
        </p:nvPicPr>
        <p:blipFill>
          <a:blip r:embed="rId4"/>
          <a:stretch>
            <a:fillRect/>
          </a:stretch>
        </p:blipFill>
        <p:spPr>
          <a:xfrm>
            <a:off x="4490335" y="1000028"/>
            <a:ext cx="1969488" cy="1692000"/>
          </a:xfrm>
          <a:prstGeom prst="rect">
            <a:avLst/>
          </a:prstGeom>
        </p:spPr>
      </p:pic>
    </p:spTree>
    <p:extLst>
      <p:ext uri="{BB962C8B-B14F-4D97-AF65-F5344CB8AC3E}">
        <p14:creationId xmlns:p14="http://schemas.microsoft.com/office/powerpoint/2010/main" val="232291767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95682789"/>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chemeClr val="accent1">
              <a:lumMod val="20000"/>
              <a:lumOff val="80000"/>
            </a:schemeClr>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OCTUBRE</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222096965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974848843"/>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EADCF4"/>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NOVIEMBRE</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195346358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3090545713"/>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1FFEC"/>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E1FFEC"/>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DICIEMBRE</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177479412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398024415"/>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4D1"/>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FFF4D1"/>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ENERO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12070862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596505124"/>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D4E2"/>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5087815" y="74565"/>
            <a:ext cx="1714912" cy="369332"/>
          </a:xfrm>
          <a:prstGeom prst="rect">
            <a:avLst/>
          </a:prstGeom>
          <a:solidFill>
            <a:srgbClr val="FCD4E2"/>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FEBRERO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429413379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4269985843"/>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CC"/>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FFFFCC"/>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MARZO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585768659"/>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1344850165"/>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5DEBD"/>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F5DEBD"/>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ABRIL</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195772791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760689119"/>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ADCF4"/>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EADCF4"/>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MAYO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326333385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1992046619"/>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F6FF"/>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DDF6FF"/>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JUNIO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386711612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9" name="Tabla 8">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982048824"/>
              </p:ext>
            </p:extLst>
          </p:nvPr>
        </p:nvGraphicFramePr>
        <p:xfrm>
          <a:off x="256899" y="774984"/>
          <a:ext cx="6545828" cy="8006535"/>
        </p:xfrm>
        <a:graphic>
          <a:graphicData uri="http://schemas.openxmlformats.org/drawingml/2006/table">
            <a:tbl>
              <a:tblPr firstRow="1" firstCol="1" bandRow="1"/>
              <a:tblGrid>
                <a:gridCol w="257017">
                  <a:extLst>
                    <a:ext uri="{9D8B030D-6E8A-4147-A177-3AD203B41FA5}">
                      <a16:colId xmlns:a16="http://schemas.microsoft.com/office/drawing/2014/main" val="20000"/>
                    </a:ext>
                  </a:extLst>
                </a:gridCol>
                <a:gridCol w="2094352">
                  <a:extLst>
                    <a:ext uri="{9D8B030D-6E8A-4147-A177-3AD203B41FA5}">
                      <a16:colId xmlns:a16="http://schemas.microsoft.com/office/drawing/2014/main" val="20001"/>
                    </a:ext>
                  </a:extLst>
                </a:gridCol>
                <a:gridCol w="165330">
                  <a:extLst>
                    <a:ext uri="{9D8B030D-6E8A-4147-A177-3AD203B41FA5}">
                      <a16:colId xmlns:a16="http://schemas.microsoft.com/office/drawing/2014/main" val="20002"/>
                    </a:ext>
                  </a:extLst>
                </a:gridCol>
                <a:gridCol w="165330">
                  <a:extLst>
                    <a:ext uri="{9D8B030D-6E8A-4147-A177-3AD203B41FA5}">
                      <a16:colId xmlns:a16="http://schemas.microsoft.com/office/drawing/2014/main" val="20003"/>
                    </a:ext>
                  </a:extLst>
                </a:gridCol>
                <a:gridCol w="165330">
                  <a:extLst>
                    <a:ext uri="{9D8B030D-6E8A-4147-A177-3AD203B41FA5}">
                      <a16:colId xmlns:a16="http://schemas.microsoft.com/office/drawing/2014/main" val="20004"/>
                    </a:ext>
                  </a:extLst>
                </a:gridCol>
                <a:gridCol w="165330">
                  <a:extLst>
                    <a:ext uri="{9D8B030D-6E8A-4147-A177-3AD203B41FA5}">
                      <a16:colId xmlns:a16="http://schemas.microsoft.com/office/drawing/2014/main" val="20005"/>
                    </a:ext>
                  </a:extLst>
                </a:gridCol>
                <a:gridCol w="165330">
                  <a:extLst>
                    <a:ext uri="{9D8B030D-6E8A-4147-A177-3AD203B41FA5}">
                      <a16:colId xmlns:a16="http://schemas.microsoft.com/office/drawing/2014/main" val="20006"/>
                    </a:ext>
                  </a:extLst>
                </a:gridCol>
                <a:gridCol w="165330">
                  <a:extLst>
                    <a:ext uri="{9D8B030D-6E8A-4147-A177-3AD203B41FA5}">
                      <a16:colId xmlns:a16="http://schemas.microsoft.com/office/drawing/2014/main" val="20007"/>
                    </a:ext>
                  </a:extLst>
                </a:gridCol>
                <a:gridCol w="165330">
                  <a:extLst>
                    <a:ext uri="{9D8B030D-6E8A-4147-A177-3AD203B41FA5}">
                      <a16:colId xmlns:a16="http://schemas.microsoft.com/office/drawing/2014/main" val="20008"/>
                    </a:ext>
                  </a:extLst>
                </a:gridCol>
                <a:gridCol w="165330">
                  <a:extLst>
                    <a:ext uri="{9D8B030D-6E8A-4147-A177-3AD203B41FA5}">
                      <a16:colId xmlns:a16="http://schemas.microsoft.com/office/drawing/2014/main" val="20009"/>
                    </a:ext>
                  </a:extLst>
                </a:gridCol>
                <a:gridCol w="165330">
                  <a:extLst>
                    <a:ext uri="{9D8B030D-6E8A-4147-A177-3AD203B41FA5}">
                      <a16:colId xmlns:a16="http://schemas.microsoft.com/office/drawing/2014/main" val="20010"/>
                    </a:ext>
                  </a:extLst>
                </a:gridCol>
                <a:gridCol w="165330">
                  <a:extLst>
                    <a:ext uri="{9D8B030D-6E8A-4147-A177-3AD203B41FA5}">
                      <a16:colId xmlns:a16="http://schemas.microsoft.com/office/drawing/2014/main" val="20011"/>
                    </a:ext>
                  </a:extLst>
                </a:gridCol>
                <a:gridCol w="165330">
                  <a:extLst>
                    <a:ext uri="{9D8B030D-6E8A-4147-A177-3AD203B41FA5}">
                      <a16:colId xmlns:a16="http://schemas.microsoft.com/office/drawing/2014/main" val="20014"/>
                    </a:ext>
                  </a:extLst>
                </a:gridCol>
                <a:gridCol w="165330">
                  <a:extLst>
                    <a:ext uri="{9D8B030D-6E8A-4147-A177-3AD203B41FA5}">
                      <a16:colId xmlns:a16="http://schemas.microsoft.com/office/drawing/2014/main" val="20015"/>
                    </a:ext>
                  </a:extLst>
                </a:gridCol>
                <a:gridCol w="165330">
                  <a:extLst>
                    <a:ext uri="{9D8B030D-6E8A-4147-A177-3AD203B41FA5}">
                      <a16:colId xmlns:a16="http://schemas.microsoft.com/office/drawing/2014/main" val="20016"/>
                    </a:ext>
                  </a:extLst>
                </a:gridCol>
                <a:gridCol w="165330">
                  <a:extLst>
                    <a:ext uri="{9D8B030D-6E8A-4147-A177-3AD203B41FA5}">
                      <a16:colId xmlns:a16="http://schemas.microsoft.com/office/drawing/2014/main" val="20017"/>
                    </a:ext>
                  </a:extLst>
                </a:gridCol>
                <a:gridCol w="165330">
                  <a:extLst>
                    <a:ext uri="{9D8B030D-6E8A-4147-A177-3AD203B41FA5}">
                      <a16:colId xmlns:a16="http://schemas.microsoft.com/office/drawing/2014/main" val="20018"/>
                    </a:ext>
                  </a:extLst>
                </a:gridCol>
                <a:gridCol w="165330">
                  <a:extLst>
                    <a:ext uri="{9D8B030D-6E8A-4147-A177-3AD203B41FA5}">
                      <a16:colId xmlns:a16="http://schemas.microsoft.com/office/drawing/2014/main" val="20019"/>
                    </a:ext>
                  </a:extLst>
                </a:gridCol>
                <a:gridCol w="165330">
                  <a:extLst>
                    <a:ext uri="{9D8B030D-6E8A-4147-A177-3AD203B41FA5}">
                      <a16:colId xmlns:a16="http://schemas.microsoft.com/office/drawing/2014/main" val="20020"/>
                    </a:ext>
                  </a:extLst>
                </a:gridCol>
                <a:gridCol w="165330">
                  <a:extLst>
                    <a:ext uri="{9D8B030D-6E8A-4147-A177-3AD203B41FA5}">
                      <a16:colId xmlns:a16="http://schemas.microsoft.com/office/drawing/2014/main" val="20021"/>
                    </a:ext>
                  </a:extLst>
                </a:gridCol>
                <a:gridCol w="165330">
                  <a:extLst>
                    <a:ext uri="{9D8B030D-6E8A-4147-A177-3AD203B41FA5}">
                      <a16:colId xmlns:a16="http://schemas.microsoft.com/office/drawing/2014/main" val="20022"/>
                    </a:ext>
                  </a:extLst>
                </a:gridCol>
                <a:gridCol w="165330">
                  <a:extLst>
                    <a:ext uri="{9D8B030D-6E8A-4147-A177-3AD203B41FA5}">
                      <a16:colId xmlns:a16="http://schemas.microsoft.com/office/drawing/2014/main" val="20023"/>
                    </a:ext>
                  </a:extLst>
                </a:gridCol>
                <a:gridCol w="165330">
                  <a:extLst>
                    <a:ext uri="{9D8B030D-6E8A-4147-A177-3AD203B41FA5}">
                      <a16:colId xmlns:a16="http://schemas.microsoft.com/office/drawing/2014/main" val="20024"/>
                    </a:ext>
                  </a:extLst>
                </a:gridCol>
                <a:gridCol w="165330">
                  <a:extLst>
                    <a:ext uri="{9D8B030D-6E8A-4147-A177-3AD203B41FA5}">
                      <a16:colId xmlns:a16="http://schemas.microsoft.com/office/drawing/2014/main" val="20025"/>
                    </a:ext>
                  </a:extLst>
                </a:gridCol>
                <a:gridCol w="165330">
                  <a:extLst>
                    <a:ext uri="{9D8B030D-6E8A-4147-A177-3AD203B41FA5}">
                      <a16:colId xmlns:a16="http://schemas.microsoft.com/office/drawing/2014/main" val="20026"/>
                    </a:ext>
                  </a:extLst>
                </a:gridCol>
                <a:gridCol w="391869">
                  <a:extLst>
                    <a:ext uri="{9D8B030D-6E8A-4147-A177-3AD203B41FA5}">
                      <a16:colId xmlns:a16="http://schemas.microsoft.com/office/drawing/2014/main" val="20027"/>
                    </a:ext>
                  </a:extLst>
                </a:gridCol>
              </a:tblGrid>
              <a:tr h="211133">
                <a:tc rowSpan="2">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rowSpan="2">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gridSpan="24">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FECHAS</a:t>
                      </a:r>
                      <a:endParaRPr lang="es-MX"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lnL w="12700" cap="flat" cmpd="sng" algn="ctr">
                      <a:solidFill>
                        <a:srgbClr val="000000"/>
                      </a:solidFill>
                      <a:prstDash val="solid"/>
                      <a:round/>
                      <a:headEnd type="none" w="med" len="med"/>
                      <a:tailEnd type="none" w="med" len="med"/>
                    </a:lnL>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endParaRPr lang="es-MX"/>
                    </a:p>
                  </a:txBody>
                  <a:tcPr/>
                </a:tc>
                <a:tc hMerge="1">
                  <a:txBody>
                    <a:bodyPr/>
                    <a:lstStyle/>
                    <a:p>
                      <a:pPr algn="ctr">
                        <a:lnSpc>
                          <a:spcPct val="107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CC2E5"/>
                    </a:solidFill>
                  </a:tcPr>
                </a:tc>
                <a:extLst>
                  <a:ext uri="{0D108BD9-81ED-4DB2-BD59-A6C34878D82A}">
                    <a16:rowId xmlns:a16="http://schemas.microsoft.com/office/drawing/2014/main" val="10000"/>
                  </a:ext>
                </a:extLst>
              </a:tr>
              <a:tr h="385657">
                <a:tc vMerge="1">
                  <a:txBody>
                    <a:bodyPr/>
                    <a:lstStyle/>
                    <a:p>
                      <a:endParaRPr lang="es-MX"/>
                    </a:p>
                  </a:txBody>
                  <a:tcPr/>
                </a:tc>
                <a:tc vMerge="1">
                  <a:txBody>
                    <a:bodyPr/>
                    <a:lstStyle/>
                    <a:p>
                      <a:endParaRPr lang="es-MX"/>
                    </a:p>
                  </a:txBody>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tc>
                  <a:txBody>
                    <a:bodyPr/>
                    <a:lstStyle/>
                    <a:p>
                      <a:pPr algn="l">
                        <a:lnSpc>
                          <a:spcPct val="107000"/>
                        </a:lnSpc>
                        <a:spcAft>
                          <a:spcPts val="0"/>
                        </a:spcAft>
                      </a:pPr>
                      <a:r>
                        <a:rPr lang="es-MX" sz="800" b="1" dirty="0">
                          <a:effectLst/>
                          <a:latin typeface="Calibri" panose="020F0502020204030204" pitchFamily="34" charset="0"/>
                          <a:ea typeface="Calibri" panose="020F0502020204030204" pitchFamily="34" charset="0"/>
                          <a:cs typeface="Times New Roman" panose="02020603050405020304" pitchFamily="18" charset="0"/>
                        </a:rPr>
                        <a:t>TOTAL</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7FFE1"/>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8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700" dirty="0">
                          <a:effectLst/>
                          <a:latin typeface="Calibri" panose="020F0502020204030204" pitchFamily="34" charset="0"/>
                          <a:ea typeface="Calibri" panose="020F0502020204030204" pitchFamily="34" charset="0"/>
                          <a:cs typeface="Calibri" panose="020F0502020204030204" pitchFamily="34"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700" dirty="0">
                          <a:effectLst/>
                          <a:latin typeface="Calibri" panose="020F0502020204030204" pitchFamily="34" charset="0"/>
                          <a:ea typeface="Calibri" panose="020F0502020204030204" pitchFamily="34" charset="0"/>
                          <a:cs typeface="Times New Roman" panose="02020603050405020304" pitchFamily="18" charset="0"/>
                        </a:rPr>
                        <a:t> </a:t>
                      </a: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7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12" name="CuadroTexto 11">
            <a:extLst>
              <a:ext uri="{FF2B5EF4-FFF2-40B4-BE49-F238E27FC236}">
                <a16:creationId xmlns:a16="http://schemas.microsoft.com/office/drawing/2014/main" id="{ED294CE8-9E38-4B06-94A3-037387304DC2}"/>
              </a:ext>
            </a:extLst>
          </p:cNvPr>
          <p:cNvSpPr txBox="1"/>
          <p:nvPr/>
        </p:nvSpPr>
        <p:spPr>
          <a:xfrm>
            <a:off x="4985657" y="74565"/>
            <a:ext cx="1817070" cy="369332"/>
          </a:xfrm>
          <a:prstGeom prst="rect">
            <a:avLst/>
          </a:prstGeom>
          <a:solidFill>
            <a:srgbClr val="E7FFE1"/>
          </a:solidFill>
          <a:ln>
            <a:solidFill>
              <a:schemeClr val="tx1"/>
            </a:solid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b="1" dirty="0">
                <a:latin typeface="Comic Sans MS" panose="030F0702030302020204" pitchFamily="66" charset="0"/>
              </a:rPr>
              <a:t>JULIO</a:t>
            </a:r>
          </a:p>
        </p:txBody>
      </p:sp>
      <p:sp>
        <p:nvSpPr>
          <p:cNvPr id="8" name="CuadroTexto 7">
            <a:extLst>
              <a:ext uri="{FF2B5EF4-FFF2-40B4-BE49-F238E27FC236}">
                <a16:creationId xmlns:a16="http://schemas.microsoft.com/office/drawing/2014/main" id="{85777824-FAE1-40F3-9F9F-78C2666F9598}"/>
              </a:ext>
            </a:extLst>
          </p:cNvPr>
          <p:cNvSpPr txBox="1"/>
          <p:nvPr/>
        </p:nvSpPr>
        <p:spPr>
          <a:xfrm>
            <a:off x="256899" y="472892"/>
            <a:ext cx="2542717" cy="261610"/>
          </a:xfrm>
          <a:prstGeom prst="rect">
            <a:avLst/>
          </a:prstGeom>
          <a:noFill/>
        </p:spPr>
        <p:txBody>
          <a:bodyPr wrap="square" rtlCol="0">
            <a:spAutoFit/>
          </a:bodyPr>
          <a:lstStyle/>
          <a:p>
            <a:r>
              <a:rPr lang="es-MX" sz="1100" b="1" dirty="0">
                <a:latin typeface="Babiole" panose="00000400000000000000" pitchFamily="2" charset="0"/>
              </a:rPr>
              <a:t>GRADO Y GRUPO________</a:t>
            </a:r>
          </a:p>
        </p:txBody>
      </p:sp>
      <p:sp>
        <p:nvSpPr>
          <p:cNvPr id="10" name="CuadroTexto 9">
            <a:extLst>
              <a:ext uri="{FF2B5EF4-FFF2-40B4-BE49-F238E27FC236}">
                <a16:creationId xmlns:a16="http://schemas.microsoft.com/office/drawing/2014/main" id="{81B8AE6E-FF11-4CDA-9D7F-9D15AC7AB373}"/>
              </a:ext>
            </a:extLst>
          </p:cNvPr>
          <p:cNvSpPr txBox="1"/>
          <p:nvPr/>
        </p:nvSpPr>
        <p:spPr>
          <a:xfrm>
            <a:off x="2461052" y="472892"/>
            <a:ext cx="3113844" cy="261610"/>
          </a:xfrm>
          <a:prstGeom prst="rect">
            <a:avLst/>
          </a:prstGeom>
          <a:noFill/>
        </p:spPr>
        <p:txBody>
          <a:bodyPr wrap="square" rtlCol="0">
            <a:spAutoFit/>
          </a:bodyPr>
          <a:lstStyle/>
          <a:p>
            <a:r>
              <a:rPr lang="es-MX" sz="1100" b="1" dirty="0">
                <a:latin typeface="Babiole" panose="00000400000000000000" pitchFamily="2" charset="0"/>
              </a:rPr>
              <a:t>DOCENTE:__________________________</a:t>
            </a:r>
            <a:endParaRPr lang="es-MX" sz="1100" b="1" dirty="0">
              <a:latin typeface="Cooper Std Black" panose="0208090304030B020404" pitchFamily="18" charset="0"/>
            </a:endParaRPr>
          </a:p>
        </p:txBody>
      </p:sp>
      <p:sp>
        <p:nvSpPr>
          <p:cNvPr id="13" name="CuadroTexto 12">
            <a:extLst>
              <a:ext uri="{FF2B5EF4-FFF2-40B4-BE49-F238E27FC236}">
                <a16:creationId xmlns:a16="http://schemas.microsoft.com/office/drawing/2014/main" id="{E48E3693-D465-4715-BFC8-B75B9F4B265D}"/>
              </a:ext>
            </a:extLst>
          </p:cNvPr>
          <p:cNvSpPr txBox="1"/>
          <p:nvPr/>
        </p:nvSpPr>
        <p:spPr>
          <a:xfrm>
            <a:off x="814912" y="74565"/>
            <a:ext cx="2714901" cy="338554"/>
          </a:xfrm>
          <a:prstGeom prst="rect">
            <a:avLst/>
          </a:prstGeom>
          <a:noFill/>
        </p:spPr>
        <p:txBody>
          <a:bodyPr wrap="square" rtlCol="0">
            <a:spAutoFit/>
          </a:bodyPr>
          <a:lstStyle/>
          <a:p>
            <a:pPr algn="ctr"/>
            <a:r>
              <a:rPr lang="es-MX" sz="1600" b="1" dirty="0">
                <a:solidFill>
                  <a:schemeClr val="accent1">
                    <a:lumMod val="50000"/>
                  </a:schemeClr>
                </a:solidFill>
                <a:latin typeface="a Arbei Berry" panose="02000503000000000000" pitchFamily="50" charset="0"/>
              </a:rPr>
              <a:t>REGISTRO DE ASISTENCIA</a:t>
            </a:r>
          </a:p>
        </p:txBody>
      </p:sp>
    </p:spTree>
    <p:extLst>
      <p:ext uri="{BB962C8B-B14F-4D97-AF65-F5344CB8AC3E}">
        <p14:creationId xmlns:p14="http://schemas.microsoft.com/office/powerpoint/2010/main" val="34495457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Imagen 19" descr="Imagen que contiene Forma&#10;&#10;Descripción generada automáticamente">
            <a:extLst>
              <a:ext uri="{FF2B5EF4-FFF2-40B4-BE49-F238E27FC236}">
                <a16:creationId xmlns:a16="http://schemas.microsoft.com/office/drawing/2014/main" id="{D83AB931-07A3-484D-9F7B-69515362AEC0}"/>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
        <p:nvSpPr>
          <p:cNvPr id="2" name="Rectángulo redondeado 1"/>
          <p:cNvSpPr/>
          <p:nvPr/>
        </p:nvSpPr>
        <p:spPr>
          <a:xfrm>
            <a:off x="267519" y="1912810"/>
            <a:ext cx="3060207" cy="2064775"/>
          </a:xfrm>
          <a:prstGeom prst="roundRect">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ENERO</a:t>
            </a:r>
            <a:endParaRPr lang="en-US" dirty="0">
              <a:solidFill>
                <a:schemeClr val="tx1"/>
              </a:solidFill>
            </a:endParaRPr>
          </a:p>
        </p:txBody>
      </p:sp>
      <p:sp>
        <p:nvSpPr>
          <p:cNvPr id="3" name="Rectángulo redondeado 2"/>
          <p:cNvSpPr/>
          <p:nvPr/>
        </p:nvSpPr>
        <p:spPr>
          <a:xfrm>
            <a:off x="3475510" y="1911443"/>
            <a:ext cx="3060207" cy="2064775"/>
          </a:xfrm>
          <a:prstGeom prst="roundRect">
            <a:avLst/>
          </a:prstGeom>
          <a:solidFill>
            <a:schemeClr val="bg1"/>
          </a:solidFill>
          <a:ln w="76200">
            <a:solidFill>
              <a:srgbClr val="E09CD8"/>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FEBRERO</a:t>
            </a:r>
            <a:endParaRPr lang="en-US" dirty="0">
              <a:solidFill>
                <a:schemeClr val="tx1"/>
              </a:solidFill>
            </a:endParaRPr>
          </a:p>
        </p:txBody>
      </p:sp>
      <p:sp>
        <p:nvSpPr>
          <p:cNvPr id="4" name="Rectángulo redondeado 3"/>
          <p:cNvSpPr/>
          <p:nvPr/>
        </p:nvSpPr>
        <p:spPr>
          <a:xfrm>
            <a:off x="267520" y="4230399"/>
            <a:ext cx="3060207" cy="2064775"/>
          </a:xfrm>
          <a:prstGeom prst="roundRect">
            <a:avLst/>
          </a:prstGeom>
          <a:solidFill>
            <a:schemeClr val="bg1"/>
          </a:solidFill>
          <a:ln w="76200">
            <a:solidFill>
              <a:srgbClr val="E3F658"/>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MARZO</a:t>
            </a:r>
            <a:endParaRPr lang="en-US" dirty="0">
              <a:solidFill>
                <a:schemeClr val="tx1"/>
              </a:solidFill>
            </a:endParaRPr>
          </a:p>
        </p:txBody>
      </p:sp>
      <p:sp>
        <p:nvSpPr>
          <p:cNvPr id="5" name="Rectángulo redondeado 4"/>
          <p:cNvSpPr/>
          <p:nvPr/>
        </p:nvSpPr>
        <p:spPr>
          <a:xfrm>
            <a:off x="3475511" y="4229032"/>
            <a:ext cx="3060207" cy="2064775"/>
          </a:xfrm>
          <a:prstGeom prst="roundRect">
            <a:avLst/>
          </a:prstGeom>
          <a:solidFill>
            <a:schemeClr val="bg1"/>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ABRIL</a:t>
            </a:r>
            <a:endParaRPr lang="en-US" dirty="0">
              <a:solidFill>
                <a:schemeClr val="tx1"/>
              </a:solidFill>
            </a:endParaRPr>
          </a:p>
        </p:txBody>
      </p:sp>
      <p:sp>
        <p:nvSpPr>
          <p:cNvPr id="6" name="Rectángulo redondeado 5"/>
          <p:cNvSpPr/>
          <p:nvPr/>
        </p:nvSpPr>
        <p:spPr>
          <a:xfrm>
            <a:off x="267519" y="6597662"/>
            <a:ext cx="3060207" cy="2064775"/>
          </a:xfrm>
          <a:prstGeom prst="roundRect">
            <a:avLst/>
          </a:prstGeom>
          <a:solidFill>
            <a:schemeClr val="bg1"/>
          </a:solidFill>
          <a:ln w="76200">
            <a:solidFill>
              <a:srgbClr val="FF25C6"/>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MAYO</a:t>
            </a:r>
            <a:endParaRPr lang="en-US" dirty="0">
              <a:solidFill>
                <a:schemeClr val="tx1"/>
              </a:solidFill>
            </a:endParaRPr>
          </a:p>
        </p:txBody>
      </p:sp>
      <p:sp>
        <p:nvSpPr>
          <p:cNvPr id="7" name="Rectángulo redondeado 6"/>
          <p:cNvSpPr/>
          <p:nvPr/>
        </p:nvSpPr>
        <p:spPr>
          <a:xfrm>
            <a:off x="3475510" y="6596295"/>
            <a:ext cx="3060207" cy="2064775"/>
          </a:xfrm>
          <a:prstGeom prst="roundRect">
            <a:avLst/>
          </a:prstGeom>
          <a:solidFill>
            <a:schemeClr val="bg1"/>
          </a:solid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JUNIO</a:t>
            </a:r>
            <a:endParaRPr lang="en-US" dirty="0">
              <a:solidFill>
                <a:schemeClr val="tx1"/>
              </a:solidFill>
            </a:endParaRPr>
          </a:p>
        </p:txBody>
      </p:sp>
      <p:sp>
        <p:nvSpPr>
          <p:cNvPr id="16" name="CuadroTexto 15"/>
          <p:cNvSpPr txBox="1"/>
          <p:nvPr/>
        </p:nvSpPr>
        <p:spPr>
          <a:xfrm>
            <a:off x="267519" y="948192"/>
            <a:ext cx="4108721" cy="707886"/>
          </a:xfrm>
          <a:prstGeom prst="rect">
            <a:avLst/>
          </a:prstGeom>
          <a:noFill/>
        </p:spPr>
        <p:txBody>
          <a:bodyPr wrap="square" rtlCol="0">
            <a:spAutoFit/>
          </a:bodyPr>
          <a:lstStyle/>
          <a:p>
            <a:pPr algn="ctr"/>
            <a:r>
              <a:rPr lang="es-ES" sz="4000" b="1" dirty="0"/>
              <a:t>CUMPLEAÑOS</a:t>
            </a:r>
            <a:endParaRPr lang="en-US" sz="4000" b="1" dirty="0"/>
          </a:p>
        </p:txBody>
      </p:sp>
      <p:pic>
        <p:nvPicPr>
          <p:cNvPr id="15" name="Imagen 14">
            <a:extLst>
              <a:ext uri="{FF2B5EF4-FFF2-40B4-BE49-F238E27FC236}">
                <a16:creationId xmlns:a16="http://schemas.microsoft.com/office/drawing/2014/main" id="{884E692E-29CD-BFDF-A369-4062D3B1C3DA}"/>
              </a:ext>
            </a:extLst>
          </p:cNvPr>
          <p:cNvPicPr>
            <a:picLocks noChangeAspect="1"/>
          </p:cNvPicPr>
          <p:nvPr/>
        </p:nvPicPr>
        <p:blipFill>
          <a:blip r:embed="rId4"/>
          <a:stretch>
            <a:fillRect/>
          </a:stretch>
        </p:blipFill>
        <p:spPr>
          <a:xfrm>
            <a:off x="4376240" y="111025"/>
            <a:ext cx="1798929" cy="1692000"/>
          </a:xfrm>
          <a:prstGeom prst="rect">
            <a:avLst/>
          </a:prstGeom>
        </p:spPr>
      </p:pic>
    </p:spTree>
    <p:extLst>
      <p:ext uri="{BB962C8B-B14F-4D97-AF65-F5344CB8AC3E}">
        <p14:creationId xmlns:p14="http://schemas.microsoft.com/office/powerpoint/2010/main" val="420209804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804261" y="1826565"/>
            <a:ext cx="5567456" cy="1816100"/>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a:off x="936117" y="1058798"/>
            <a:ext cx="4775200" cy="1446550"/>
          </a:xfrm>
          <a:prstGeom prst="rect">
            <a:avLst/>
          </a:prstGeom>
          <a:noFill/>
        </p:spPr>
        <p:txBody>
          <a:bodyPr wrap="square" rtlCol="0">
            <a:spAutoFit/>
          </a:bodyPr>
          <a:lstStyle/>
          <a:p>
            <a:pPr algn="ctr"/>
            <a:r>
              <a:rPr lang="es-ES" sz="8800" b="1" dirty="0">
                <a:ln>
                  <a:solidFill>
                    <a:srgbClr val="96F8C9"/>
                  </a:solidFill>
                </a:ln>
              </a:rPr>
              <a:t>TAREAS</a:t>
            </a:r>
            <a:endParaRPr lang="en-US" sz="8800" b="1" dirty="0">
              <a:ln>
                <a:solidFill>
                  <a:srgbClr val="96F8C9"/>
                </a:solidFill>
              </a:ln>
            </a:endParaRPr>
          </a:p>
        </p:txBody>
      </p:sp>
      <p:pic>
        <p:nvPicPr>
          <p:cNvPr id="3" name="Imagen 2" descr="Imagen que contiene Forma&#10;&#10;Descripción generada automáticamente">
            <a:extLst>
              <a:ext uri="{FF2B5EF4-FFF2-40B4-BE49-F238E27FC236}">
                <a16:creationId xmlns:a16="http://schemas.microsoft.com/office/drawing/2014/main" id="{51B9E827-42D2-8FC8-E6F1-23A034106852}"/>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7" name="Imagen 6" descr="Imagen que contiene camión, dibujo&#10;&#10;Descripción generada automáticamente">
            <a:extLst>
              <a:ext uri="{FF2B5EF4-FFF2-40B4-BE49-F238E27FC236}">
                <a16:creationId xmlns:a16="http://schemas.microsoft.com/office/drawing/2014/main" id="{68D6DA41-D757-9E74-B569-D7C8B9A6D49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04261" y="3011208"/>
            <a:ext cx="5273194" cy="5040000"/>
          </a:xfrm>
          <a:prstGeom prst="rect">
            <a:avLst/>
          </a:prstGeom>
        </p:spPr>
      </p:pic>
    </p:spTree>
    <p:extLst>
      <p:ext uri="{BB962C8B-B14F-4D97-AF65-F5344CB8AC3E}">
        <p14:creationId xmlns:p14="http://schemas.microsoft.com/office/powerpoint/2010/main" val="77004319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FFFFBD"/>
          </a:solidFill>
        </p:spPr>
        <p:txBody>
          <a:bodyPr wrap="square" rtlCol="0">
            <a:spAutoFit/>
          </a:bodyPr>
          <a:lstStyle/>
          <a:p>
            <a:pPr algn="ctr"/>
            <a:r>
              <a:rPr lang="es-MX" sz="1600" b="1" dirty="0"/>
              <a:t>TAREAS</a:t>
            </a:r>
          </a:p>
        </p:txBody>
      </p:sp>
      <p:graphicFrame>
        <p:nvGraphicFramePr>
          <p:cNvPr id="10" name="Tabla 9">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3050085795"/>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324363" y="114565"/>
            <a:ext cx="3279639" cy="292388"/>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300" b="1" dirty="0"/>
              <a:t>CAMPO FORMATIVO: LENGUAJES</a:t>
            </a:r>
          </a:p>
        </p:txBody>
      </p:sp>
    </p:spTree>
    <p:extLst>
      <p:ext uri="{BB962C8B-B14F-4D97-AF65-F5344CB8AC3E}">
        <p14:creationId xmlns:p14="http://schemas.microsoft.com/office/powerpoint/2010/main" val="302912371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FFFFBD"/>
          </a:solidFill>
        </p:spPr>
        <p:txBody>
          <a:bodyPr wrap="square" rtlCol="0">
            <a:spAutoFit/>
          </a:bodyPr>
          <a:lstStyle/>
          <a:p>
            <a:pPr algn="ctr"/>
            <a:r>
              <a:rPr lang="es-MX" sz="1600" b="1" dirty="0"/>
              <a:t>TAREAS</a:t>
            </a:r>
          </a:p>
        </p:txBody>
      </p:sp>
      <p:graphicFrame>
        <p:nvGraphicFramePr>
          <p:cNvPr id="10" name="Tabla 9">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1121994740"/>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SABERES Y PENSAMIENTO CIENTÍFICO</a:t>
            </a:r>
          </a:p>
        </p:txBody>
      </p:sp>
    </p:spTree>
    <p:extLst>
      <p:ext uri="{BB962C8B-B14F-4D97-AF65-F5344CB8AC3E}">
        <p14:creationId xmlns:p14="http://schemas.microsoft.com/office/powerpoint/2010/main" val="13305322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FFFFBD"/>
          </a:solidFill>
        </p:spPr>
        <p:txBody>
          <a:bodyPr wrap="square" rtlCol="0">
            <a:spAutoFit/>
          </a:bodyPr>
          <a:lstStyle/>
          <a:p>
            <a:pPr algn="ctr"/>
            <a:r>
              <a:rPr lang="es-MX" sz="1600" b="1" dirty="0"/>
              <a:t>TAREAS</a:t>
            </a:r>
          </a:p>
        </p:txBody>
      </p:sp>
      <p:graphicFrame>
        <p:nvGraphicFramePr>
          <p:cNvPr id="10" name="Tabla 9">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378528000"/>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ÉTICA, NATURALEZA Y SOCIEDADES</a:t>
            </a:r>
          </a:p>
        </p:txBody>
      </p:sp>
    </p:spTree>
    <p:extLst>
      <p:ext uri="{BB962C8B-B14F-4D97-AF65-F5344CB8AC3E}">
        <p14:creationId xmlns:p14="http://schemas.microsoft.com/office/powerpoint/2010/main" val="336604366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FFFFBD"/>
          </a:solidFill>
        </p:spPr>
        <p:txBody>
          <a:bodyPr wrap="square" rtlCol="0">
            <a:spAutoFit/>
          </a:bodyPr>
          <a:lstStyle/>
          <a:p>
            <a:pPr algn="ctr"/>
            <a:r>
              <a:rPr lang="es-MX" sz="1600" b="1" dirty="0"/>
              <a:t>TAREAS</a:t>
            </a:r>
          </a:p>
        </p:txBody>
      </p:sp>
      <p:graphicFrame>
        <p:nvGraphicFramePr>
          <p:cNvPr id="10" name="Tabla 9">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649981917"/>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BD"/>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DE LO HUMANO Y LO COMUNITARIO</a:t>
            </a:r>
          </a:p>
        </p:txBody>
      </p:sp>
    </p:spTree>
    <p:extLst>
      <p:ext uri="{BB962C8B-B14F-4D97-AF65-F5344CB8AC3E}">
        <p14:creationId xmlns:p14="http://schemas.microsoft.com/office/powerpoint/2010/main" val="44699985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a:off x="597667" y="1470813"/>
            <a:ext cx="5673551" cy="2308324"/>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a:off x="0" y="1129437"/>
            <a:ext cx="6858000" cy="2308324"/>
          </a:xfrm>
          <a:prstGeom prst="rect">
            <a:avLst/>
          </a:prstGeom>
          <a:noFill/>
        </p:spPr>
        <p:txBody>
          <a:bodyPr wrap="square" rtlCol="0">
            <a:spAutoFit/>
          </a:bodyPr>
          <a:lstStyle/>
          <a:p>
            <a:pPr algn="ctr"/>
            <a:r>
              <a:rPr lang="es-ES" sz="7200" b="1" dirty="0">
                <a:ln>
                  <a:solidFill>
                    <a:schemeClr val="accent1">
                      <a:lumMod val="60000"/>
                      <a:lumOff val="40000"/>
                    </a:schemeClr>
                  </a:solidFill>
                </a:ln>
              </a:rPr>
              <a:t>ACTIVIDADES</a:t>
            </a:r>
          </a:p>
          <a:p>
            <a:pPr algn="ctr"/>
            <a:r>
              <a:rPr lang="es-ES" sz="7200" b="1" dirty="0">
                <a:ln>
                  <a:solidFill>
                    <a:schemeClr val="accent1">
                      <a:lumMod val="60000"/>
                      <a:lumOff val="40000"/>
                    </a:schemeClr>
                  </a:solidFill>
                </a:ln>
              </a:rPr>
              <a:t>DE CLASE</a:t>
            </a:r>
            <a:endParaRPr lang="en-US" sz="7200" b="1" dirty="0">
              <a:ln>
                <a:solidFill>
                  <a:schemeClr val="accent1">
                    <a:lumMod val="60000"/>
                    <a:lumOff val="40000"/>
                  </a:schemeClr>
                </a:solidFill>
              </a:ln>
            </a:endParaRPr>
          </a:p>
        </p:txBody>
      </p:sp>
      <p:pic>
        <p:nvPicPr>
          <p:cNvPr id="2" name="Imagen 1" descr="Imagen que contiene Forma&#10;&#10;Descripción generada automáticamente">
            <a:extLst>
              <a:ext uri="{FF2B5EF4-FFF2-40B4-BE49-F238E27FC236}">
                <a16:creationId xmlns:a16="http://schemas.microsoft.com/office/drawing/2014/main" id="{0183E4FE-0F28-E45D-BAED-C6DD9153BBC9}"/>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7" name="Imagen 6" descr="Imagen que contiene Forma&#10;&#10;Descripción generada automáticamente">
            <a:extLst>
              <a:ext uri="{FF2B5EF4-FFF2-40B4-BE49-F238E27FC236}">
                <a16:creationId xmlns:a16="http://schemas.microsoft.com/office/drawing/2014/main" id="{22B2F8C1-A876-E75C-0FF9-9BDFDF3D558E}"/>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60704" y="3779137"/>
            <a:ext cx="4803234" cy="4320000"/>
          </a:xfrm>
          <a:prstGeom prst="rect">
            <a:avLst/>
          </a:prstGeom>
        </p:spPr>
      </p:pic>
    </p:spTree>
    <p:extLst>
      <p:ext uri="{BB962C8B-B14F-4D97-AF65-F5344CB8AC3E}">
        <p14:creationId xmlns:p14="http://schemas.microsoft.com/office/powerpoint/2010/main" val="187257049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96F8C9"/>
          </a:solidFill>
        </p:spPr>
        <p:txBody>
          <a:bodyPr wrap="square" rtlCol="0">
            <a:spAutoFit/>
          </a:bodyPr>
          <a:lstStyle/>
          <a:p>
            <a:pPr algn="ctr"/>
            <a:r>
              <a:rPr lang="es-MX" sz="1600" b="1" dirty="0"/>
              <a:t>ACTIVIDADES</a:t>
            </a:r>
          </a:p>
        </p:txBody>
      </p:sp>
      <p:graphicFrame>
        <p:nvGraphicFramePr>
          <p:cNvPr id="10" name="Tabla 9">
            <a:extLst>
              <a:ext uri="{FF2B5EF4-FFF2-40B4-BE49-F238E27FC236}">
                <a16:creationId xmlns:a16="http://schemas.microsoft.com/office/drawing/2014/main" id="{D9670064-DAD9-4C5D-B41D-F461AD90399A}"/>
              </a:ext>
            </a:extLst>
          </p:cNvPr>
          <p:cNvGraphicFramePr>
            <a:graphicFrameLocks noGrp="1"/>
          </p:cNvGraphicFramePr>
          <p:nvPr>
            <p:extLst>
              <p:ext uri="{D42A27DB-BD31-4B8C-83A1-F6EECF244321}">
                <p14:modId xmlns:p14="http://schemas.microsoft.com/office/powerpoint/2010/main" val="2472068887"/>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324363" y="114565"/>
            <a:ext cx="3279639" cy="292388"/>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300" b="1" dirty="0"/>
              <a:t>CAMPO FORMATIVO: LENGUAJES</a:t>
            </a:r>
          </a:p>
        </p:txBody>
      </p:sp>
    </p:spTree>
    <p:extLst>
      <p:ext uri="{BB962C8B-B14F-4D97-AF65-F5344CB8AC3E}">
        <p14:creationId xmlns:p14="http://schemas.microsoft.com/office/powerpoint/2010/main" val="151880576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96F8C9"/>
          </a:solidFill>
        </p:spPr>
        <p:txBody>
          <a:bodyPr wrap="square" rtlCol="0">
            <a:spAutoFit/>
          </a:bodyPr>
          <a:lstStyle/>
          <a:p>
            <a:pPr algn="ctr"/>
            <a:r>
              <a:rPr lang="es-MX" sz="1600" b="1" dirty="0"/>
              <a:t>ACTIVIDADES</a:t>
            </a:r>
          </a:p>
        </p:txBody>
      </p:sp>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SABERES Y PENSAMIENTO CIENTÍFICO</a:t>
            </a:r>
          </a:p>
        </p:txBody>
      </p:sp>
      <p:graphicFrame>
        <p:nvGraphicFramePr>
          <p:cNvPr id="2" name="Tabla 1">
            <a:extLst>
              <a:ext uri="{FF2B5EF4-FFF2-40B4-BE49-F238E27FC236}">
                <a16:creationId xmlns:a16="http://schemas.microsoft.com/office/drawing/2014/main" id="{6A02CD58-1FAB-2163-E0FC-E9C16CF41554}"/>
              </a:ext>
            </a:extLst>
          </p:cNvPr>
          <p:cNvGraphicFramePr>
            <a:graphicFrameLocks noGrp="1"/>
          </p:cNvGraphicFramePr>
          <p:nvPr>
            <p:extLst>
              <p:ext uri="{D42A27DB-BD31-4B8C-83A1-F6EECF244321}">
                <p14:modId xmlns:p14="http://schemas.microsoft.com/office/powerpoint/2010/main" val="1156504935"/>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9809242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96F8C9"/>
          </a:solidFill>
        </p:spPr>
        <p:txBody>
          <a:bodyPr wrap="square" rtlCol="0">
            <a:spAutoFit/>
          </a:bodyPr>
          <a:lstStyle/>
          <a:p>
            <a:pPr algn="ctr"/>
            <a:r>
              <a:rPr lang="es-MX" sz="1600" b="1" dirty="0"/>
              <a:t>ACTIVIDADES</a:t>
            </a:r>
          </a:p>
        </p:txBody>
      </p:sp>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ÉTICA, NATURALEZA Y SOCIEDADES</a:t>
            </a:r>
          </a:p>
        </p:txBody>
      </p:sp>
      <p:graphicFrame>
        <p:nvGraphicFramePr>
          <p:cNvPr id="2" name="Tabla 1">
            <a:extLst>
              <a:ext uri="{FF2B5EF4-FFF2-40B4-BE49-F238E27FC236}">
                <a16:creationId xmlns:a16="http://schemas.microsoft.com/office/drawing/2014/main" id="{A22BF50D-7346-7561-E89A-BD7783F166A9}"/>
              </a:ext>
            </a:extLst>
          </p:cNvPr>
          <p:cNvGraphicFramePr>
            <a:graphicFrameLocks noGrp="1"/>
          </p:cNvGraphicFramePr>
          <p:nvPr>
            <p:extLst>
              <p:ext uri="{D42A27DB-BD31-4B8C-83A1-F6EECF244321}">
                <p14:modId xmlns:p14="http://schemas.microsoft.com/office/powerpoint/2010/main" val="1156504935"/>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4944756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9" name="CuadroTexto 8">
            <a:extLst>
              <a:ext uri="{FF2B5EF4-FFF2-40B4-BE49-F238E27FC236}">
                <a16:creationId xmlns:a16="http://schemas.microsoft.com/office/drawing/2014/main" id="{A1D176F0-4FF8-4329-AE5C-83EB25B42111}"/>
              </a:ext>
            </a:extLst>
          </p:cNvPr>
          <p:cNvSpPr txBox="1"/>
          <p:nvPr/>
        </p:nvSpPr>
        <p:spPr>
          <a:xfrm>
            <a:off x="241460" y="22232"/>
            <a:ext cx="1314294" cy="338554"/>
          </a:xfrm>
          <a:prstGeom prst="rect">
            <a:avLst/>
          </a:prstGeom>
          <a:solidFill>
            <a:srgbClr val="96F8C9"/>
          </a:solidFill>
        </p:spPr>
        <p:txBody>
          <a:bodyPr wrap="square" rtlCol="0">
            <a:spAutoFit/>
          </a:bodyPr>
          <a:lstStyle/>
          <a:p>
            <a:pPr algn="ctr"/>
            <a:r>
              <a:rPr lang="es-MX" sz="1600" b="1" dirty="0"/>
              <a:t>ACTIVIDADES</a:t>
            </a:r>
          </a:p>
        </p:txBody>
      </p:sp>
      <p:sp>
        <p:nvSpPr>
          <p:cNvPr id="7" name="CuadroTexto 6">
            <a:extLst>
              <a:ext uri="{FF2B5EF4-FFF2-40B4-BE49-F238E27FC236}">
                <a16:creationId xmlns:a16="http://schemas.microsoft.com/office/drawing/2014/main" id="{ED294CE8-9E38-4B06-94A3-037387304DC2}"/>
              </a:ext>
            </a:extLst>
          </p:cNvPr>
          <p:cNvSpPr txBox="1"/>
          <p:nvPr/>
        </p:nvSpPr>
        <p:spPr>
          <a:xfrm>
            <a:off x="1330039" y="40956"/>
            <a:ext cx="2486083" cy="307777"/>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400" b="1" dirty="0"/>
              <a:t>MES:______________</a:t>
            </a:r>
          </a:p>
        </p:txBody>
      </p:sp>
      <p:sp>
        <p:nvSpPr>
          <p:cNvPr id="8" name="CuadroTexto 7">
            <a:extLst>
              <a:ext uri="{FF2B5EF4-FFF2-40B4-BE49-F238E27FC236}">
                <a16:creationId xmlns:a16="http://schemas.microsoft.com/office/drawing/2014/main" id="{ED294CE8-9E38-4B06-94A3-037387304DC2}"/>
              </a:ext>
            </a:extLst>
          </p:cNvPr>
          <p:cNvSpPr txBox="1"/>
          <p:nvPr/>
        </p:nvSpPr>
        <p:spPr>
          <a:xfrm>
            <a:off x="3447456" y="0"/>
            <a:ext cx="3279639" cy="461665"/>
          </a:xfrm>
          <a:prstGeom prst="rect">
            <a:avLst/>
          </a:prstGeom>
          <a:noFill/>
          <a:ln>
            <a:noFill/>
          </a:ln>
        </p:spPr>
        <p:style>
          <a:lnRef idx="1">
            <a:schemeClr val="accent4"/>
          </a:lnRef>
          <a:fillRef idx="2">
            <a:schemeClr val="accent4"/>
          </a:fillRef>
          <a:effectRef idx="1">
            <a:schemeClr val="accent4"/>
          </a:effectRef>
          <a:fontRef idx="minor">
            <a:schemeClr val="dk1"/>
          </a:fontRef>
        </p:style>
        <p:txBody>
          <a:bodyPr wrap="square" rtlCol="0">
            <a:spAutoFit/>
          </a:bodyPr>
          <a:lstStyle/>
          <a:p>
            <a:pPr algn="ctr"/>
            <a:r>
              <a:rPr lang="es-MX" sz="1200" b="1" dirty="0"/>
              <a:t>CAMPO FORMATIVO: DE LO HUMANO Y LO COMUNITARIO</a:t>
            </a:r>
          </a:p>
        </p:txBody>
      </p:sp>
      <p:graphicFrame>
        <p:nvGraphicFramePr>
          <p:cNvPr id="2" name="Tabla 1">
            <a:extLst>
              <a:ext uri="{FF2B5EF4-FFF2-40B4-BE49-F238E27FC236}">
                <a16:creationId xmlns:a16="http://schemas.microsoft.com/office/drawing/2014/main" id="{2654F157-DB6C-4BC4-DA3D-0C9123C73357}"/>
              </a:ext>
            </a:extLst>
          </p:cNvPr>
          <p:cNvGraphicFramePr>
            <a:graphicFrameLocks noGrp="1"/>
          </p:cNvGraphicFramePr>
          <p:nvPr>
            <p:extLst>
              <p:ext uri="{D42A27DB-BD31-4B8C-83A1-F6EECF244321}">
                <p14:modId xmlns:p14="http://schemas.microsoft.com/office/powerpoint/2010/main" val="1156504935"/>
              </p:ext>
            </p:extLst>
          </p:nvPr>
        </p:nvGraphicFramePr>
        <p:xfrm>
          <a:off x="156047" y="434395"/>
          <a:ext cx="6447955" cy="8332464"/>
        </p:xfrm>
        <a:graphic>
          <a:graphicData uri="http://schemas.openxmlformats.org/drawingml/2006/table">
            <a:tbl>
              <a:tblPr firstRow="1" firstCol="1" bandRow="1"/>
              <a:tblGrid>
                <a:gridCol w="296316">
                  <a:extLst>
                    <a:ext uri="{9D8B030D-6E8A-4147-A177-3AD203B41FA5}">
                      <a16:colId xmlns:a16="http://schemas.microsoft.com/office/drawing/2014/main" val="20000"/>
                    </a:ext>
                  </a:extLst>
                </a:gridCol>
                <a:gridCol w="2075499">
                  <a:extLst>
                    <a:ext uri="{9D8B030D-6E8A-4147-A177-3AD203B41FA5}">
                      <a16:colId xmlns:a16="http://schemas.microsoft.com/office/drawing/2014/main" val="20001"/>
                    </a:ext>
                  </a:extLst>
                </a:gridCol>
                <a:gridCol w="243022">
                  <a:extLst>
                    <a:ext uri="{9D8B030D-6E8A-4147-A177-3AD203B41FA5}">
                      <a16:colId xmlns:a16="http://schemas.microsoft.com/office/drawing/2014/main" val="20002"/>
                    </a:ext>
                  </a:extLst>
                </a:gridCol>
                <a:gridCol w="243022">
                  <a:extLst>
                    <a:ext uri="{9D8B030D-6E8A-4147-A177-3AD203B41FA5}">
                      <a16:colId xmlns:a16="http://schemas.microsoft.com/office/drawing/2014/main" val="101126698"/>
                    </a:ext>
                  </a:extLst>
                </a:gridCol>
                <a:gridCol w="243022">
                  <a:extLst>
                    <a:ext uri="{9D8B030D-6E8A-4147-A177-3AD203B41FA5}">
                      <a16:colId xmlns:a16="http://schemas.microsoft.com/office/drawing/2014/main" val="3609483105"/>
                    </a:ext>
                  </a:extLst>
                </a:gridCol>
                <a:gridCol w="243022">
                  <a:extLst>
                    <a:ext uri="{9D8B030D-6E8A-4147-A177-3AD203B41FA5}">
                      <a16:colId xmlns:a16="http://schemas.microsoft.com/office/drawing/2014/main" val="690861999"/>
                    </a:ext>
                  </a:extLst>
                </a:gridCol>
                <a:gridCol w="243022">
                  <a:extLst>
                    <a:ext uri="{9D8B030D-6E8A-4147-A177-3AD203B41FA5}">
                      <a16:colId xmlns:a16="http://schemas.microsoft.com/office/drawing/2014/main" val="679517890"/>
                    </a:ext>
                  </a:extLst>
                </a:gridCol>
                <a:gridCol w="243022">
                  <a:extLst>
                    <a:ext uri="{9D8B030D-6E8A-4147-A177-3AD203B41FA5}">
                      <a16:colId xmlns:a16="http://schemas.microsoft.com/office/drawing/2014/main" val="4281623132"/>
                    </a:ext>
                  </a:extLst>
                </a:gridCol>
                <a:gridCol w="243022">
                  <a:extLst>
                    <a:ext uri="{9D8B030D-6E8A-4147-A177-3AD203B41FA5}">
                      <a16:colId xmlns:a16="http://schemas.microsoft.com/office/drawing/2014/main" val="540590824"/>
                    </a:ext>
                  </a:extLst>
                </a:gridCol>
                <a:gridCol w="243022">
                  <a:extLst>
                    <a:ext uri="{9D8B030D-6E8A-4147-A177-3AD203B41FA5}">
                      <a16:colId xmlns:a16="http://schemas.microsoft.com/office/drawing/2014/main" val="3751532779"/>
                    </a:ext>
                  </a:extLst>
                </a:gridCol>
                <a:gridCol w="243022">
                  <a:extLst>
                    <a:ext uri="{9D8B030D-6E8A-4147-A177-3AD203B41FA5}">
                      <a16:colId xmlns:a16="http://schemas.microsoft.com/office/drawing/2014/main" val="2370164129"/>
                    </a:ext>
                  </a:extLst>
                </a:gridCol>
                <a:gridCol w="243022">
                  <a:extLst>
                    <a:ext uri="{9D8B030D-6E8A-4147-A177-3AD203B41FA5}">
                      <a16:colId xmlns:a16="http://schemas.microsoft.com/office/drawing/2014/main" val="1991278764"/>
                    </a:ext>
                  </a:extLst>
                </a:gridCol>
                <a:gridCol w="243022">
                  <a:extLst>
                    <a:ext uri="{9D8B030D-6E8A-4147-A177-3AD203B41FA5}">
                      <a16:colId xmlns:a16="http://schemas.microsoft.com/office/drawing/2014/main" val="3384449127"/>
                    </a:ext>
                  </a:extLst>
                </a:gridCol>
                <a:gridCol w="243022">
                  <a:extLst>
                    <a:ext uri="{9D8B030D-6E8A-4147-A177-3AD203B41FA5}">
                      <a16:colId xmlns:a16="http://schemas.microsoft.com/office/drawing/2014/main" val="3199348317"/>
                    </a:ext>
                  </a:extLst>
                </a:gridCol>
                <a:gridCol w="243022">
                  <a:extLst>
                    <a:ext uri="{9D8B030D-6E8A-4147-A177-3AD203B41FA5}">
                      <a16:colId xmlns:a16="http://schemas.microsoft.com/office/drawing/2014/main" val="1301957173"/>
                    </a:ext>
                  </a:extLst>
                </a:gridCol>
                <a:gridCol w="243022">
                  <a:extLst>
                    <a:ext uri="{9D8B030D-6E8A-4147-A177-3AD203B41FA5}">
                      <a16:colId xmlns:a16="http://schemas.microsoft.com/office/drawing/2014/main" val="1605780436"/>
                    </a:ext>
                  </a:extLst>
                </a:gridCol>
                <a:gridCol w="243022">
                  <a:extLst>
                    <a:ext uri="{9D8B030D-6E8A-4147-A177-3AD203B41FA5}">
                      <a16:colId xmlns:a16="http://schemas.microsoft.com/office/drawing/2014/main" val="1245619671"/>
                    </a:ext>
                  </a:extLst>
                </a:gridCol>
                <a:gridCol w="430810">
                  <a:extLst>
                    <a:ext uri="{9D8B030D-6E8A-4147-A177-3AD203B41FA5}">
                      <a16:colId xmlns:a16="http://schemas.microsoft.com/office/drawing/2014/main" val="20027"/>
                    </a:ext>
                  </a:extLst>
                </a:gridCol>
              </a:tblGrid>
              <a:tr h="385657">
                <a:tc>
                  <a:txBody>
                    <a:bodyPr/>
                    <a:lstStyle/>
                    <a:p>
                      <a:pPr algn="ctr">
                        <a:lnSpc>
                          <a:spcPct val="107000"/>
                        </a:lnSpc>
                        <a:spcAft>
                          <a:spcPts val="0"/>
                        </a:spcAft>
                      </a:pPr>
                      <a:r>
                        <a:rPr lang="es-MX" sz="7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800" b="1"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80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a:txBody>
                    <a:bodyPr/>
                    <a:lstStyle/>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marL="0" marR="0" indent="0" algn="ctr" defTabSz="685800" rtl="0" eaLnBrk="1" fontAlgn="auto" latinLnBrk="0" hangingPunct="1">
                        <a:lnSpc>
                          <a:spcPct val="107000"/>
                        </a:lnSpc>
                        <a:spcBef>
                          <a:spcPts val="0"/>
                        </a:spcBef>
                        <a:spcAft>
                          <a:spcPts val="0"/>
                        </a:spcAft>
                        <a:buClrTx/>
                        <a:buSzTx/>
                        <a:buFontTx/>
                        <a:buNone/>
                        <a:tabLst/>
                        <a:defRPr/>
                      </a:pPr>
                      <a:r>
                        <a:rPr lang="es-MX" sz="950" b="1" dirty="0">
                          <a:effectLst/>
                          <a:latin typeface="Calibri" panose="020F0502020204030204" pitchFamily="34" charset="0"/>
                          <a:ea typeface="Calibri" panose="020F0502020204030204" pitchFamily="34" charset="0"/>
                          <a:cs typeface="Times New Roman" panose="02020603050405020304" pitchFamily="18" charset="0"/>
                        </a:rPr>
                        <a:t>TOTAL</a:t>
                      </a: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p>
                      <a:pPr algn="ctr">
                        <a:lnSpc>
                          <a:spcPct val="107000"/>
                        </a:lnSpc>
                        <a:spcAft>
                          <a:spcPts val="0"/>
                        </a:spcAft>
                      </a:pP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extLst>
                  <a:ext uri="{0D108BD9-81ED-4DB2-BD59-A6C34878D82A}">
                    <a16:rowId xmlns:a16="http://schemas.microsoft.com/office/drawing/2014/main" val="1000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19</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20</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21</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22</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23</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24</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25</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26</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27</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1707">
                <a:tc>
                  <a:txBody>
                    <a:bodyPr/>
                    <a:lstStyle/>
                    <a:p>
                      <a:pPr algn="ctr">
                        <a:lnSpc>
                          <a:spcPct val="150000"/>
                        </a:lnSpc>
                        <a:spcAft>
                          <a:spcPts val="0"/>
                        </a:spcAft>
                      </a:pPr>
                      <a:r>
                        <a:rPr lang="es-MX" sz="900" b="1" dirty="0">
                          <a:effectLst/>
                          <a:latin typeface="Arial Black" panose="020B0A04020102020204" pitchFamily="34" charset="0"/>
                          <a:ea typeface="Calibri" panose="020F0502020204030204" pitchFamily="34" charset="0"/>
                          <a:cs typeface="Times New Roman" panose="02020603050405020304" pitchFamily="18" charset="0"/>
                        </a:rPr>
                        <a:t> 28</a:t>
                      </a:r>
                      <a:endParaRPr lang="es-MX" sz="900" dirty="0">
                        <a:effectLst/>
                        <a:latin typeface="Arial Black" panose="020B0A0402010202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r>
                        <a:rPr lang="es-MX" sz="950" dirty="0">
                          <a:effectLst/>
                          <a:latin typeface="Calibri" panose="020F0502020204030204" pitchFamily="34" charset="0"/>
                          <a:ea typeface="Calibri" panose="020F0502020204030204" pitchFamily="34" charset="0"/>
                          <a:cs typeface="Calibri" panose="020F0502020204030204" pitchFamily="34" charset="0"/>
                        </a:rPr>
                        <a:t> </a:t>
                      </a: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r>
                        <a:rPr lang="es-MX" sz="950" dirty="0">
                          <a:effectLst/>
                          <a:latin typeface="Calibri" panose="020F0502020204030204" pitchFamily="34" charset="0"/>
                          <a:ea typeface="Calibri" panose="020F0502020204030204" pitchFamily="34" charset="0"/>
                          <a:cs typeface="Times New Roman" panose="02020603050405020304" pitchFamily="18" charset="0"/>
                        </a:rPr>
                        <a:t> </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29</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30</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31</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32</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33</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34</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11707">
                <a:tc>
                  <a:txBody>
                    <a:bodyPr/>
                    <a:lstStyle/>
                    <a:p>
                      <a:pPr algn="ctr">
                        <a:lnSpc>
                          <a:spcPct val="150000"/>
                        </a:lnSpc>
                        <a:spcAft>
                          <a:spcPts val="0"/>
                        </a:spcAft>
                      </a:pPr>
                      <a:r>
                        <a:rPr lang="es-MX" sz="900" dirty="0">
                          <a:effectLst/>
                          <a:latin typeface="Arial Black" panose="020B0A04020102020204" pitchFamily="34" charset="0"/>
                          <a:ea typeface="Calibri" panose="020F0502020204030204" pitchFamily="34" charset="0"/>
                          <a:cs typeface="Times New Roman" panose="02020603050405020304" pitchFamily="18" charset="0"/>
                        </a:rPr>
                        <a:t>35</a:t>
                      </a: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50000"/>
                        </a:lnSpc>
                        <a:spcAft>
                          <a:spcPts val="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49637" marR="4963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33222623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n 8" descr="Imagen que contiene Forma&#10;&#10;Descripción generada automáticamente">
            <a:extLst>
              <a:ext uri="{FF2B5EF4-FFF2-40B4-BE49-F238E27FC236}">
                <a16:creationId xmlns:a16="http://schemas.microsoft.com/office/drawing/2014/main" id="{E9407E0C-770F-0F15-4903-60B4031E9568}"/>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
        <p:nvSpPr>
          <p:cNvPr id="2" name="Rectángulo redondeado 1"/>
          <p:cNvSpPr/>
          <p:nvPr/>
        </p:nvSpPr>
        <p:spPr>
          <a:xfrm>
            <a:off x="267519" y="1912810"/>
            <a:ext cx="3060207" cy="2064775"/>
          </a:xfrm>
          <a:prstGeom prst="roundRect">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JULIO</a:t>
            </a:r>
            <a:endParaRPr lang="en-US" dirty="0">
              <a:solidFill>
                <a:schemeClr val="tx1"/>
              </a:solidFill>
            </a:endParaRPr>
          </a:p>
        </p:txBody>
      </p:sp>
      <p:sp>
        <p:nvSpPr>
          <p:cNvPr id="3" name="Rectángulo redondeado 2"/>
          <p:cNvSpPr/>
          <p:nvPr/>
        </p:nvSpPr>
        <p:spPr>
          <a:xfrm>
            <a:off x="3475510" y="1911443"/>
            <a:ext cx="3060207" cy="2064775"/>
          </a:xfrm>
          <a:prstGeom prst="roundRect">
            <a:avLst/>
          </a:prstGeom>
          <a:solidFill>
            <a:schemeClr val="bg1"/>
          </a:solidFill>
          <a:ln w="76200">
            <a:solidFill>
              <a:srgbClr val="E09CD8"/>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AGOSTO</a:t>
            </a:r>
            <a:endParaRPr lang="en-US" dirty="0">
              <a:solidFill>
                <a:schemeClr val="tx1"/>
              </a:solidFill>
            </a:endParaRPr>
          </a:p>
        </p:txBody>
      </p:sp>
      <p:sp>
        <p:nvSpPr>
          <p:cNvPr id="4" name="Rectángulo redondeado 3"/>
          <p:cNvSpPr/>
          <p:nvPr/>
        </p:nvSpPr>
        <p:spPr>
          <a:xfrm>
            <a:off x="267520" y="4230399"/>
            <a:ext cx="3060207" cy="2064775"/>
          </a:xfrm>
          <a:prstGeom prst="roundRect">
            <a:avLst/>
          </a:prstGeom>
          <a:solidFill>
            <a:schemeClr val="bg1"/>
          </a:solidFill>
          <a:ln w="76200">
            <a:solidFill>
              <a:srgbClr val="E3F658"/>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SEPTIEMBRE</a:t>
            </a:r>
            <a:endParaRPr lang="en-US" dirty="0">
              <a:solidFill>
                <a:schemeClr val="tx1"/>
              </a:solidFill>
            </a:endParaRPr>
          </a:p>
        </p:txBody>
      </p:sp>
      <p:sp>
        <p:nvSpPr>
          <p:cNvPr id="5" name="Rectángulo redondeado 4"/>
          <p:cNvSpPr/>
          <p:nvPr/>
        </p:nvSpPr>
        <p:spPr>
          <a:xfrm>
            <a:off x="3475511" y="4229032"/>
            <a:ext cx="3060207" cy="2064775"/>
          </a:xfrm>
          <a:prstGeom prst="roundRect">
            <a:avLst/>
          </a:prstGeom>
          <a:solidFill>
            <a:schemeClr val="bg1"/>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OCTUBRE</a:t>
            </a:r>
            <a:endParaRPr lang="en-US" dirty="0">
              <a:solidFill>
                <a:schemeClr val="tx1"/>
              </a:solidFill>
            </a:endParaRPr>
          </a:p>
        </p:txBody>
      </p:sp>
      <p:sp>
        <p:nvSpPr>
          <p:cNvPr id="6" name="Rectángulo redondeado 5"/>
          <p:cNvSpPr/>
          <p:nvPr/>
        </p:nvSpPr>
        <p:spPr>
          <a:xfrm>
            <a:off x="267519" y="6597662"/>
            <a:ext cx="3060207" cy="2064775"/>
          </a:xfrm>
          <a:prstGeom prst="roundRect">
            <a:avLst/>
          </a:prstGeom>
          <a:solidFill>
            <a:schemeClr val="bg1"/>
          </a:solidFill>
          <a:ln w="76200">
            <a:solidFill>
              <a:srgbClr val="FF25C6"/>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NOVIEMBRE</a:t>
            </a:r>
            <a:endParaRPr lang="en-US" dirty="0">
              <a:solidFill>
                <a:schemeClr val="tx1"/>
              </a:solidFill>
            </a:endParaRPr>
          </a:p>
        </p:txBody>
      </p:sp>
      <p:sp>
        <p:nvSpPr>
          <p:cNvPr id="7" name="Rectángulo redondeado 6"/>
          <p:cNvSpPr/>
          <p:nvPr/>
        </p:nvSpPr>
        <p:spPr>
          <a:xfrm>
            <a:off x="3475510" y="6596295"/>
            <a:ext cx="3060207" cy="2064775"/>
          </a:xfrm>
          <a:prstGeom prst="roundRect">
            <a:avLst/>
          </a:prstGeom>
          <a:solidFill>
            <a:schemeClr val="bg1"/>
          </a:solidFill>
          <a:ln w="762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es-ES" b="1" dirty="0">
                <a:solidFill>
                  <a:schemeClr val="tx1"/>
                </a:solidFill>
              </a:rPr>
              <a:t>DCIEMBRE</a:t>
            </a:r>
            <a:endParaRPr lang="en-US" dirty="0">
              <a:solidFill>
                <a:schemeClr val="tx1"/>
              </a:solidFill>
            </a:endParaRPr>
          </a:p>
        </p:txBody>
      </p:sp>
      <p:sp>
        <p:nvSpPr>
          <p:cNvPr id="27" name="CuadroTexto 26"/>
          <p:cNvSpPr txBox="1"/>
          <p:nvPr/>
        </p:nvSpPr>
        <p:spPr>
          <a:xfrm>
            <a:off x="267519" y="948192"/>
            <a:ext cx="4108721" cy="707886"/>
          </a:xfrm>
          <a:prstGeom prst="rect">
            <a:avLst/>
          </a:prstGeom>
          <a:noFill/>
        </p:spPr>
        <p:txBody>
          <a:bodyPr wrap="square" rtlCol="0">
            <a:spAutoFit/>
          </a:bodyPr>
          <a:lstStyle/>
          <a:p>
            <a:pPr algn="ctr"/>
            <a:r>
              <a:rPr lang="es-ES" sz="4000" b="1" dirty="0"/>
              <a:t>CUMPLEAÑOS</a:t>
            </a:r>
            <a:endParaRPr lang="en-US" sz="4000" b="1" dirty="0"/>
          </a:p>
        </p:txBody>
      </p:sp>
      <p:pic>
        <p:nvPicPr>
          <p:cNvPr id="8" name="Imagen 7">
            <a:extLst>
              <a:ext uri="{FF2B5EF4-FFF2-40B4-BE49-F238E27FC236}">
                <a16:creationId xmlns:a16="http://schemas.microsoft.com/office/drawing/2014/main" id="{AB14D0E2-6843-01EC-4722-73B3901ACC0C}"/>
              </a:ext>
            </a:extLst>
          </p:cNvPr>
          <p:cNvPicPr>
            <a:picLocks noChangeAspect="1"/>
          </p:cNvPicPr>
          <p:nvPr/>
        </p:nvPicPr>
        <p:blipFill>
          <a:blip r:embed="rId4"/>
          <a:stretch>
            <a:fillRect/>
          </a:stretch>
        </p:blipFill>
        <p:spPr>
          <a:xfrm>
            <a:off x="4376240" y="111025"/>
            <a:ext cx="1798929" cy="1692000"/>
          </a:xfrm>
          <a:prstGeom prst="rect">
            <a:avLst/>
          </a:prstGeom>
        </p:spPr>
      </p:pic>
    </p:spTree>
    <p:extLst>
      <p:ext uri="{BB962C8B-B14F-4D97-AF65-F5344CB8AC3E}">
        <p14:creationId xmlns:p14="http://schemas.microsoft.com/office/powerpoint/2010/main" val="401642905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ángulo redondeado 10"/>
          <p:cNvSpPr/>
          <p:nvPr/>
        </p:nvSpPr>
        <p:spPr>
          <a:xfrm rot="18996972">
            <a:off x="-82121" y="2958320"/>
            <a:ext cx="6977187" cy="1816100"/>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adroTexto 11"/>
          <p:cNvSpPr txBox="1"/>
          <p:nvPr/>
        </p:nvSpPr>
        <p:spPr>
          <a:xfrm>
            <a:off x="491202" y="1417288"/>
            <a:ext cx="6050012" cy="1200329"/>
          </a:xfrm>
          <a:prstGeom prst="rect">
            <a:avLst/>
          </a:prstGeom>
          <a:solidFill>
            <a:srgbClr val="C9FBE3"/>
          </a:solidFill>
        </p:spPr>
        <p:txBody>
          <a:bodyPr wrap="square" rtlCol="0">
            <a:spAutoFit/>
          </a:bodyPr>
          <a:lstStyle/>
          <a:p>
            <a:pPr algn="ctr"/>
            <a:r>
              <a:rPr lang="es-ES" sz="7200" b="1" dirty="0"/>
              <a:t>EVALUACIONES</a:t>
            </a:r>
            <a:endParaRPr lang="en-US" sz="7200" b="1" dirty="0"/>
          </a:p>
        </p:txBody>
      </p:sp>
      <p:pic>
        <p:nvPicPr>
          <p:cNvPr id="2" name="Imagen 1" descr="Imagen que contiene Forma&#10;&#10;Descripción generada automáticamente">
            <a:extLst>
              <a:ext uri="{FF2B5EF4-FFF2-40B4-BE49-F238E27FC236}">
                <a16:creationId xmlns:a16="http://schemas.microsoft.com/office/drawing/2014/main" id="{363136F2-10BD-CD3D-A06C-311119047E2B}"/>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6" name="Imagen 5" descr="Icono&#10;&#10;Descripción generada automáticamente con confianza baja">
            <a:extLst>
              <a:ext uri="{FF2B5EF4-FFF2-40B4-BE49-F238E27FC236}">
                <a16:creationId xmlns:a16="http://schemas.microsoft.com/office/drawing/2014/main" id="{7A7C767A-F714-9595-91FD-605D74620902}"/>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446453" y="3032987"/>
            <a:ext cx="4104304" cy="4464000"/>
          </a:xfrm>
          <a:prstGeom prst="rect">
            <a:avLst/>
          </a:prstGeom>
        </p:spPr>
      </p:pic>
    </p:spTree>
    <p:extLst>
      <p:ext uri="{BB962C8B-B14F-4D97-AF65-F5344CB8AC3E}">
        <p14:creationId xmlns:p14="http://schemas.microsoft.com/office/powerpoint/2010/main" val="11587322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609599" y="2797496"/>
            <a:ext cx="5797550" cy="2942903"/>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813706" y="1888201"/>
            <a:ext cx="5230585" cy="2554545"/>
          </a:xfrm>
          <a:prstGeom prst="rect">
            <a:avLst/>
          </a:prstGeom>
          <a:noFill/>
        </p:spPr>
        <p:txBody>
          <a:bodyPr wrap="square" rtlCol="0">
            <a:spAutoFit/>
          </a:bodyPr>
          <a:lstStyle/>
          <a:p>
            <a:pPr algn="ctr"/>
            <a:r>
              <a:rPr lang="es-ES" sz="8000" b="1" dirty="0"/>
              <a:t>PRIMER </a:t>
            </a:r>
            <a:r>
              <a:rPr lang="es-MX" sz="8000" b="1" dirty="0"/>
              <a:t>TRIMESTRE </a:t>
            </a:r>
            <a:endParaRPr lang="en-US" sz="8000" b="1" dirty="0"/>
          </a:p>
        </p:txBody>
      </p:sp>
      <p:pic>
        <p:nvPicPr>
          <p:cNvPr id="2" name="Imagen 1" descr="Imagen que contiene Forma&#10;&#10;Descripción generada automáticamente">
            <a:extLst>
              <a:ext uri="{FF2B5EF4-FFF2-40B4-BE49-F238E27FC236}">
                <a16:creationId xmlns:a16="http://schemas.microsoft.com/office/drawing/2014/main" id="{C7E31E11-6B14-E530-D70B-B5E666DBA9AC}"/>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8" name="Imagen 7" descr="Imagen que contiene Texto&#10;&#10;Descripción generada automáticamente">
            <a:extLst>
              <a:ext uri="{FF2B5EF4-FFF2-40B4-BE49-F238E27FC236}">
                <a16:creationId xmlns:a16="http://schemas.microsoft.com/office/drawing/2014/main" id="{43929246-DC7A-C6A8-253E-A1C76A67D44F}"/>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126883" y="4662646"/>
            <a:ext cx="2762981" cy="3240000"/>
          </a:xfrm>
          <a:prstGeom prst="rect">
            <a:avLst/>
          </a:prstGeom>
        </p:spPr>
      </p:pic>
    </p:spTree>
    <p:extLst>
      <p:ext uri="{BB962C8B-B14F-4D97-AF65-F5344CB8AC3E}">
        <p14:creationId xmlns:p14="http://schemas.microsoft.com/office/powerpoint/2010/main" val="149920644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graphicFrame>
        <p:nvGraphicFramePr>
          <p:cNvPr id="10" name="Tabla 9">
            <a:extLst>
              <a:ext uri="{FF2B5EF4-FFF2-40B4-BE49-F238E27FC236}">
                <a16:creationId xmlns:a16="http://schemas.microsoft.com/office/drawing/2014/main" id="{5598BAD8-265A-4A9A-A80E-77E6A56FB2B3}"/>
              </a:ext>
            </a:extLst>
          </p:cNvPr>
          <p:cNvGraphicFramePr>
            <a:graphicFrameLocks noGrp="1"/>
          </p:cNvGraphicFramePr>
          <p:nvPr>
            <p:extLst>
              <p:ext uri="{D42A27DB-BD31-4B8C-83A1-F6EECF244321}">
                <p14:modId xmlns:p14="http://schemas.microsoft.com/office/powerpoint/2010/main" val="1101360606"/>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
        <p:nvSpPr>
          <p:cNvPr id="2" name="CuadroTexto 1"/>
          <p:cNvSpPr txBox="1"/>
          <p:nvPr/>
        </p:nvSpPr>
        <p:spPr>
          <a:xfrm>
            <a:off x="1016000" y="164067"/>
            <a:ext cx="5041900" cy="369332"/>
          </a:xfrm>
          <a:prstGeom prst="rect">
            <a:avLst/>
          </a:prstGeom>
          <a:noFill/>
        </p:spPr>
        <p:txBody>
          <a:bodyPr wrap="square" rtlCol="0">
            <a:spAutoFit/>
          </a:bodyPr>
          <a:lstStyle/>
          <a:p>
            <a:pPr algn="ctr"/>
            <a:r>
              <a:rPr lang="es-ES" b="1" dirty="0"/>
              <a:t>CAMPO FORMATIVO: LENGUAJES</a:t>
            </a:r>
            <a:endParaRPr lang="en-US" b="1" dirty="0"/>
          </a:p>
        </p:txBody>
      </p:sp>
    </p:spTree>
    <p:extLst>
      <p:ext uri="{BB962C8B-B14F-4D97-AF65-F5344CB8AC3E}">
        <p14:creationId xmlns:p14="http://schemas.microsoft.com/office/powerpoint/2010/main" val="76003313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368300" y="164067"/>
            <a:ext cx="6002482" cy="369332"/>
          </a:xfrm>
          <a:prstGeom prst="rect">
            <a:avLst/>
          </a:prstGeom>
          <a:noFill/>
        </p:spPr>
        <p:txBody>
          <a:bodyPr wrap="square" rtlCol="0">
            <a:spAutoFit/>
          </a:bodyPr>
          <a:lstStyle/>
          <a:p>
            <a:pPr algn="ctr"/>
            <a:r>
              <a:rPr lang="es-ES" b="1" dirty="0"/>
              <a:t>CAMPO FORMATIVO: SABERES Y PENSAMIENTO CIENTÍFICO</a:t>
            </a:r>
            <a:endParaRPr lang="en-US" b="1" dirty="0"/>
          </a:p>
        </p:txBody>
      </p:sp>
      <p:graphicFrame>
        <p:nvGraphicFramePr>
          <p:cNvPr id="2" name="Tabla 1">
            <a:extLst>
              <a:ext uri="{FF2B5EF4-FFF2-40B4-BE49-F238E27FC236}">
                <a16:creationId xmlns:a16="http://schemas.microsoft.com/office/drawing/2014/main" id="{E7AC417F-21E2-BC01-C7C1-788B38A6CA8C}"/>
              </a:ext>
            </a:extLst>
          </p:cNvPr>
          <p:cNvGraphicFramePr>
            <a:graphicFrameLocks noGrp="1"/>
          </p:cNvGraphicFramePr>
          <p:nvPr>
            <p:extLst>
              <p:ext uri="{D42A27DB-BD31-4B8C-83A1-F6EECF244321}">
                <p14:modId xmlns:p14="http://schemas.microsoft.com/office/powerpoint/2010/main" val="96233908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66688704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701675" y="164067"/>
            <a:ext cx="5632450" cy="369332"/>
          </a:xfrm>
          <a:prstGeom prst="rect">
            <a:avLst/>
          </a:prstGeom>
          <a:noFill/>
        </p:spPr>
        <p:txBody>
          <a:bodyPr wrap="square" rtlCol="0">
            <a:spAutoFit/>
          </a:bodyPr>
          <a:lstStyle/>
          <a:p>
            <a:pPr algn="ctr"/>
            <a:r>
              <a:rPr lang="es-ES" b="1" dirty="0"/>
              <a:t>CAMPO FORMATIVO: ÉTICA, NATURALEZA Y SOCIEDADES</a:t>
            </a:r>
            <a:endParaRPr lang="en-US" b="1" dirty="0"/>
          </a:p>
        </p:txBody>
      </p:sp>
      <p:graphicFrame>
        <p:nvGraphicFramePr>
          <p:cNvPr id="2" name="Tabla 1">
            <a:extLst>
              <a:ext uri="{FF2B5EF4-FFF2-40B4-BE49-F238E27FC236}">
                <a16:creationId xmlns:a16="http://schemas.microsoft.com/office/drawing/2014/main" id="{5A81BD66-4998-2EFD-38F4-F74D3D9525D8}"/>
              </a:ext>
            </a:extLst>
          </p:cNvPr>
          <p:cNvGraphicFramePr>
            <a:graphicFrameLocks noGrp="1"/>
          </p:cNvGraphicFramePr>
          <p:nvPr>
            <p:extLst>
              <p:ext uri="{D42A27DB-BD31-4B8C-83A1-F6EECF244321}">
                <p14:modId xmlns:p14="http://schemas.microsoft.com/office/powerpoint/2010/main" val="96233908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221170139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476250" y="164067"/>
            <a:ext cx="5857875" cy="369332"/>
          </a:xfrm>
          <a:prstGeom prst="rect">
            <a:avLst/>
          </a:prstGeom>
          <a:noFill/>
        </p:spPr>
        <p:txBody>
          <a:bodyPr wrap="square" rtlCol="0">
            <a:spAutoFit/>
          </a:bodyPr>
          <a:lstStyle/>
          <a:p>
            <a:pPr algn="ctr"/>
            <a:r>
              <a:rPr lang="es-ES" b="1" dirty="0"/>
              <a:t>CAMPO FORMATIVO: DE LO HUMANO Y LO COMUNITARIO</a:t>
            </a:r>
            <a:endParaRPr lang="en-US" b="1" dirty="0"/>
          </a:p>
        </p:txBody>
      </p:sp>
      <p:graphicFrame>
        <p:nvGraphicFramePr>
          <p:cNvPr id="2" name="Tabla 1">
            <a:extLst>
              <a:ext uri="{FF2B5EF4-FFF2-40B4-BE49-F238E27FC236}">
                <a16:creationId xmlns:a16="http://schemas.microsoft.com/office/drawing/2014/main" id="{9CF46BDB-6A88-5EEA-62AE-B828B5172DB9}"/>
              </a:ext>
            </a:extLst>
          </p:cNvPr>
          <p:cNvGraphicFramePr>
            <a:graphicFrameLocks noGrp="1"/>
          </p:cNvGraphicFramePr>
          <p:nvPr>
            <p:extLst>
              <p:ext uri="{D42A27DB-BD31-4B8C-83A1-F6EECF244321}">
                <p14:modId xmlns:p14="http://schemas.microsoft.com/office/powerpoint/2010/main" val="96233908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2610934761"/>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2023453" y="133289"/>
            <a:ext cx="3066708" cy="307777"/>
          </a:xfrm>
          <a:prstGeom prst="rect">
            <a:avLst/>
          </a:prstGeom>
          <a:solidFill>
            <a:schemeClr val="accent2">
              <a:lumMod val="40000"/>
              <a:lumOff val="60000"/>
            </a:schemeClr>
          </a:solidFill>
        </p:spPr>
        <p:txBody>
          <a:bodyPr wrap="square" rtlCol="0">
            <a:spAutoFit/>
          </a:bodyPr>
          <a:lstStyle/>
          <a:p>
            <a:pPr algn="ctr"/>
            <a:r>
              <a:rPr lang="es-MX" sz="1400" b="1" dirty="0"/>
              <a:t>CALIFICACIONES PRIMER PERIODO</a:t>
            </a:r>
          </a:p>
        </p:txBody>
      </p:sp>
      <p:graphicFrame>
        <p:nvGraphicFramePr>
          <p:cNvPr id="10" name="Tabla 9">
            <a:extLst>
              <a:ext uri="{FF2B5EF4-FFF2-40B4-BE49-F238E27FC236}">
                <a16:creationId xmlns:a16="http://schemas.microsoft.com/office/drawing/2014/main" id="{5598BAD8-265A-4A9A-A80E-77E6A56FB2B3}"/>
              </a:ext>
            </a:extLst>
          </p:cNvPr>
          <p:cNvGraphicFramePr>
            <a:graphicFrameLocks noGrp="1"/>
          </p:cNvGraphicFramePr>
          <p:nvPr>
            <p:extLst>
              <p:ext uri="{D42A27DB-BD31-4B8C-83A1-F6EECF244321}">
                <p14:modId xmlns:p14="http://schemas.microsoft.com/office/powerpoint/2010/main" val="2016445268"/>
              </p:ext>
            </p:extLst>
          </p:nvPr>
        </p:nvGraphicFramePr>
        <p:xfrm>
          <a:off x="211666" y="533399"/>
          <a:ext cx="6463916" cy="8448908"/>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CAMPOS</a:t>
                      </a:r>
                      <a:r>
                        <a:rPr lang="es-MX" sz="1050" baseline="0" dirty="0">
                          <a:effectLst/>
                          <a:latin typeface="Arial Black" panose="020B0A04020102020204" pitchFamily="34" charset="0"/>
                          <a:ea typeface="Calibri" panose="020F0502020204030204" pitchFamily="34" charset="0"/>
                          <a:cs typeface="Times New Roman" panose="02020603050405020304" pitchFamily="18" charset="0"/>
                        </a:rPr>
                        <a:t> FORMATIVOS</a:t>
                      </a:r>
                      <a:endParaRPr lang="es-MX" sz="105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LENGUAJES</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SABERES Y PENSAM. CIENTÍFICO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ÉTICA,</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NATURALEZA Y SOCIEDADES</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DE</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LO HUMANO Y LO COMUNITARIO</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363633108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609599" y="2797496"/>
            <a:ext cx="5797550" cy="2942903"/>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893081" y="1856420"/>
            <a:ext cx="5230585" cy="2554545"/>
          </a:xfrm>
          <a:prstGeom prst="rect">
            <a:avLst/>
          </a:prstGeom>
          <a:noFill/>
        </p:spPr>
        <p:txBody>
          <a:bodyPr wrap="square" rtlCol="0">
            <a:spAutoFit/>
          </a:bodyPr>
          <a:lstStyle/>
          <a:p>
            <a:pPr algn="ctr"/>
            <a:r>
              <a:rPr lang="es-ES" sz="8000" b="1" dirty="0"/>
              <a:t>SEGUNDO </a:t>
            </a:r>
            <a:r>
              <a:rPr lang="es-MX" sz="8000" b="1" dirty="0"/>
              <a:t>TRIMESTRE </a:t>
            </a:r>
            <a:endParaRPr lang="en-US" sz="8000" b="1" dirty="0"/>
          </a:p>
        </p:txBody>
      </p:sp>
      <p:pic>
        <p:nvPicPr>
          <p:cNvPr id="2" name="Imagen 1" descr="Imagen que contiene Forma&#10;&#10;Descripción generada automáticamente">
            <a:extLst>
              <a:ext uri="{FF2B5EF4-FFF2-40B4-BE49-F238E27FC236}">
                <a16:creationId xmlns:a16="http://schemas.microsoft.com/office/drawing/2014/main" id="{1AD8C206-AB66-609B-7428-CF9CAB68DFAA}"/>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3" name="Imagen 2" descr="Imagen que contiene Texto&#10;&#10;Descripción generada automáticamente">
            <a:extLst>
              <a:ext uri="{FF2B5EF4-FFF2-40B4-BE49-F238E27FC236}">
                <a16:creationId xmlns:a16="http://schemas.microsoft.com/office/drawing/2014/main" id="{CC808C2D-1CD6-C326-E00C-535EA117E74F}"/>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126883" y="4650454"/>
            <a:ext cx="2762981" cy="3240000"/>
          </a:xfrm>
          <a:prstGeom prst="rect">
            <a:avLst/>
          </a:prstGeom>
        </p:spPr>
      </p:pic>
    </p:spTree>
    <p:extLst>
      <p:ext uri="{BB962C8B-B14F-4D97-AF65-F5344CB8AC3E}">
        <p14:creationId xmlns:p14="http://schemas.microsoft.com/office/powerpoint/2010/main" val="304065887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2" name="CuadroTexto 1"/>
          <p:cNvSpPr txBox="1"/>
          <p:nvPr/>
        </p:nvSpPr>
        <p:spPr>
          <a:xfrm>
            <a:off x="1016000" y="164067"/>
            <a:ext cx="5041900" cy="369332"/>
          </a:xfrm>
          <a:prstGeom prst="rect">
            <a:avLst/>
          </a:prstGeom>
          <a:noFill/>
        </p:spPr>
        <p:txBody>
          <a:bodyPr wrap="square" rtlCol="0">
            <a:spAutoFit/>
          </a:bodyPr>
          <a:lstStyle/>
          <a:p>
            <a:pPr algn="ctr"/>
            <a:r>
              <a:rPr lang="es-ES" b="1" dirty="0"/>
              <a:t>CAMPO FORMATIVO: LENGUAJES</a:t>
            </a:r>
            <a:endParaRPr lang="en-US" b="1" dirty="0"/>
          </a:p>
        </p:txBody>
      </p:sp>
      <p:graphicFrame>
        <p:nvGraphicFramePr>
          <p:cNvPr id="3" name="Tabla 2">
            <a:extLst>
              <a:ext uri="{FF2B5EF4-FFF2-40B4-BE49-F238E27FC236}">
                <a16:creationId xmlns:a16="http://schemas.microsoft.com/office/drawing/2014/main" id="{C467B3E6-442E-12FF-4CEF-412DE287C179}"/>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284980900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368300" y="164067"/>
            <a:ext cx="6002482" cy="369332"/>
          </a:xfrm>
          <a:prstGeom prst="rect">
            <a:avLst/>
          </a:prstGeom>
          <a:noFill/>
        </p:spPr>
        <p:txBody>
          <a:bodyPr wrap="square" rtlCol="0">
            <a:spAutoFit/>
          </a:bodyPr>
          <a:lstStyle/>
          <a:p>
            <a:pPr algn="ctr"/>
            <a:r>
              <a:rPr lang="es-ES" b="1" dirty="0"/>
              <a:t>CAMPO FORMATIVO: SABERES Y PENSAMIENTO CIENTÍFICO</a:t>
            </a:r>
            <a:endParaRPr lang="en-US" b="1" dirty="0"/>
          </a:p>
        </p:txBody>
      </p:sp>
      <p:graphicFrame>
        <p:nvGraphicFramePr>
          <p:cNvPr id="2" name="Tabla 1">
            <a:extLst>
              <a:ext uri="{FF2B5EF4-FFF2-40B4-BE49-F238E27FC236}">
                <a16:creationId xmlns:a16="http://schemas.microsoft.com/office/drawing/2014/main" id="{497135BE-EF24-D6F8-7B56-AB4312CF1BD0}"/>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6406223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descr="Imagen que contiene Forma&#10;&#10;Descripción generada automáticamente">
            <a:extLst>
              <a:ext uri="{FF2B5EF4-FFF2-40B4-BE49-F238E27FC236}">
                <a16:creationId xmlns:a16="http://schemas.microsoft.com/office/drawing/2014/main" id="{28A252D0-80EE-BEE7-2422-69311B394B67}"/>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
        <p:nvSpPr>
          <p:cNvPr id="5" name="CuadroTexto 4"/>
          <p:cNvSpPr txBox="1"/>
          <p:nvPr/>
        </p:nvSpPr>
        <p:spPr>
          <a:xfrm>
            <a:off x="236409" y="816226"/>
            <a:ext cx="5361667" cy="553998"/>
          </a:xfrm>
          <a:prstGeom prst="rect">
            <a:avLst/>
          </a:prstGeom>
          <a:noFill/>
        </p:spPr>
        <p:txBody>
          <a:bodyPr wrap="square" rtlCol="0">
            <a:spAutoFit/>
          </a:bodyPr>
          <a:lstStyle/>
          <a:p>
            <a:pPr algn="ctr"/>
            <a:r>
              <a:rPr lang="es-ES" sz="3000" b="1" dirty="0"/>
              <a:t>PLATAFORMAS Y CONTRASEÑAS </a:t>
            </a:r>
            <a:endParaRPr lang="en-US" sz="3000" b="1" dirty="0"/>
          </a:p>
        </p:txBody>
      </p:sp>
      <p:graphicFrame>
        <p:nvGraphicFramePr>
          <p:cNvPr id="6" name="Tabla 5">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3641428784"/>
              </p:ext>
            </p:extLst>
          </p:nvPr>
        </p:nvGraphicFramePr>
        <p:xfrm>
          <a:off x="338834" y="1523193"/>
          <a:ext cx="6302251" cy="822960"/>
        </p:xfrm>
        <a:graphic>
          <a:graphicData uri="http://schemas.openxmlformats.org/drawingml/2006/table">
            <a:tbl>
              <a:tblPr firstRow="1" bandRow="1">
                <a:tableStyleId>{5940675A-B579-460E-94D1-54222C63F5DA}</a:tableStyleId>
              </a:tblPr>
              <a:tblGrid>
                <a:gridCol w="1425848">
                  <a:extLst>
                    <a:ext uri="{9D8B030D-6E8A-4147-A177-3AD203B41FA5}">
                      <a16:colId xmlns:a16="http://schemas.microsoft.com/office/drawing/2014/main" val="670764031"/>
                    </a:ext>
                  </a:extLst>
                </a:gridCol>
                <a:gridCol w="4876403">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7" name="Tabla 6">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1079872133"/>
              </p:ext>
            </p:extLst>
          </p:nvPr>
        </p:nvGraphicFramePr>
        <p:xfrm>
          <a:off x="338834" y="2510082"/>
          <a:ext cx="6302251" cy="822960"/>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9" name="Tabla 8">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349321478"/>
              </p:ext>
            </p:extLst>
          </p:nvPr>
        </p:nvGraphicFramePr>
        <p:xfrm>
          <a:off x="338834" y="3568299"/>
          <a:ext cx="6302251" cy="911633"/>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362993">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10" name="Tabla 9">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79702211"/>
              </p:ext>
            </p:extLst>
          </p:nvPr>
        </p:nvGraphicFramePr>
        <p:xfrm>
          <a:off x="338834" y="4715189"/>
          <a:ext cx="6302251" cy="822960"/>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11" name="Tabla 10">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4271757437"/>
              </p:ext>
            </p:extLst>
          </p:nvPr>
        </p:nvGraphicFramePr>
        <p:xfrm>
          <a:off x="338834" y="5773406"/>
          <a:ext cx="6302251" cy="822960"/>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12" name="Tabla 11">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3387043483"/>
              </p:ext>
            </p:extLst>
          </p:nvPr>
        </p:nvGraphicFramePr>
        <p:xfrm>
          <a:off x="338834" y="6831623"/>
          <a:ext cx="6302251" cy="822960"/>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rgbClr val="FFFFBD"/>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graphicFrame>
        <p:nvGraphicFramePr>
          <p:cNvPr id="13" name="Tabla 12">
            <a:extLst>
              <a:ext uri="{FF2B5EF4-FFF2-40B4-BE49-F238E27FC236}">
                <a16:creationId xmlns:a16="http://schemas.microsoft.com/office/drawing/2014/main" id="{1D49924F-B79A-4D8A-B711-800686ED7A44}"/>
              </a:ext>
            </a:extLst>
          </p:cNvPr>
          <p:cNvGraphicFramePr>
            <a:graphicFrameLocks noGrp="1"/>
          </p:cNvGraphicFramePr>
          <p:nvPr>
            <p:extLst>
              <p:ext uri="{D42A27DB-BD31-4B8C-83A1-F6EECF244321}">
                <p14:modId xmlns:p14="http://schemas.microsoft.com/office/powerpoint/2010/main" val="3841396866"/>
              </p:ext>
            </p:extLst>
          </p:nvPr>
        </p:nvGraphicFramePr>
        <p:xfrm>
          <a:off x="338834" y="7889840"/>
          <a:ext cx="6302251" cy="822960"/>
        </p:xfrm>
        <a:graphic>
          <a:graphicData uri="http://schemas.openxmlformats.org/drawingml/2006/table">
            <a:tbl>
              <a:tblPr firstRow="1" bandRow="1">
                <a:tableStyleId>{5940675A-B579-460E-94D1-54222C63F5DA}</a:tableStyleId>
              </a:tblPr>
              <a:tblGrid>
                <a:gridCol w="1425849">
                  <a:extLst>
                    <a:ext uri="{9D8B030D-6E8A-4147-A177-3AD203B41FA5}">
                      <a16:colId xmlns:a16="http://schemas.microsoft.com/office/drawing/2014/main" val="670764031"/>
                    </a:ext>
                  </a:extLst>
                </a:gridCol>
                <a:gridCol w="4876402">
                  <a:extLst>
                    <a:ext uri="{9D8B030D-6E8A-4147-A177-3AD203B41FA5}">
                      <a16:colId xmlns:a16="http://schemas.microsoft.com/office/drawing/2014/main" val="3687266438"/>
                    </a:ext>
                  </a:extLst>
                </a:gridCol>
              </a:tblGrid>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PÁGINA/LINK</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2089133403"/>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USUARIO</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3001000912"/>
                  </a:ext>
                </a:extLst>
              </a:tr>
              <a:tr h="266331">
                <a:tc>
                  <a:txBody>
                    <a:bodyPr/>
                    <a:lstStyle/>
                    <a:p>
                      <a:pPr marL="0" marR="0" indent="0" algn="l" defTabSz="685766" rtl="0" eaLnBrk="1" fontAlgn="auto" latinLnBrk="0" hangingPunct="1">
                        <a:lnSpc>
                          <a:spcPct val="100000"/>
                        </a:lnSpc>
                        <a:spcBef>
                          <a:spcPts val="0"/>
                        </a:spcBef>
                        <a:spcAft>
                          <a:spcPts val="0"/>
                        </a:spcAft>
                        <a:buClrTx/>
                        <a:buSzTx/>
                        <a:buFontTx/>
                        <a:buNone/>
                        <a:tabLst/>
                        <a:defRPr/>
                      </a:pPr>
                      <a:r>
                        <a:rPr lang="es-MX" sz="1200" b="1" dirty="0">
                          <a:effectLst/>
                          <a:latin typeface="+mn-lt"/>
                          <a:ea typeface="Tahoma" panose="020B0604030504040204" pitchFamily="34" charset="0"/>
                          <a:cs typeface="Tahoma" panose="020B0604030504040204" pitchFamily="34" charset="0"/>
                        </a:rPr>
                        <a:t>CONTRASEÑA</a:t>
                      </a:r>
                    </a:p>
                  </a:txBody>
                  <a:tcPr anchor="ctr">
                    <a:solidFill>
                      <a:schemeClr val="accent6">
                        <a:lumMod val="20000"/>
                        <a:lumOff val="80000"/>
                      </a:schemeClr>
                    </a:solidFill>
                  </a:tcPr>
                </a:tc>
                <a:tc>
                  <a:txBody>
                    <a:bodyPr/>
                    <a:lstStyle/>
                    <a:p>
                      <a:endParaRPr lang="es-MX" sz="1200" dirty="0">
                        <a:ln w="28575">
                          <a:solidFill>
                            <a:schemeClr val="tx1"/>
                          </a:solidFill>
                        </a:ln>
                      </a:endParaRPr>
                    </a:p>
                  </a:txBody>
                  <a:tcPr>
                    <a:solidFill>
                      <a:schemeClr val="bg1"/>
                    </a:solidFill>
                  </a:tcPr>
                </a:tc>
                <a:extLst>
                  <a:ext uri="{0D108BD9-81ED-4DB2-BD59-A6C34878D82A}">
                    <a16:rowId xmlns:a16="http://schemas.microsoft.com/office/drawing/2014/main" val="1196689652"/>
                  </a:ext>
                </a:extLst>
              </a:tr>
            </a:tbl>
          </a:graphicData>
        </a:graphic>
      </p:graphicFrame>
      <p:pic>
        <p:nvPicPr>
          <p:cNvPr id="8" name="Imagen 7" descr="Forma, Rectángulo&#10;&#10;Descripción generada automáticamente">
            <a:extLst>
              <a:ext uri="{FF2B5EF4-FFF2-40B4-BE49-F238E27FC236}">
                <a16:creationId xmlns:a16="http://schemas.microsoft.com/office/drawing/2014/main" id="{EF159C43-DCC7-F698-DF7F-70B3B02ED0D7}"/>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56550" y="427368"/>
            <a:ext cx="1067933" cy="1080000"/>
          </a:xfrm>
          <a:prstGeom prst="rect">
            <a:avLst/>
          </a:prstGeom>
        </p:spPr>
      </p:pic>
    </p:spTree>
    <p:extLst>
      <p:ext uri="{BB962C8B-B14F-4D97-AF65-F5344CB8AC3E}">
        <p14:creationId xmlns:p14="http://schemas.microsoft.com/office/powerpoint/2010/main" val="84091227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701675" y="164067"/>
            <a:ext cx="5632450" cy="369332"/>
          </a:xfrm>
          <a:prstGeom prst="rect">
            <a:avLst/>
          </a:prstGeom>
          <a:noFill/>
        </p:spPr>
        <p:txBody>
          <a:bodyPr wrap="square" rtlCol="0">
            <a:spAutoFit/>
          </a:bodyPr>
          <a:lstStyle/>
          <a:p>
            <a:pPr algn="ctr"/>
            <a:r>
              <a:rPr lang="es-ES" b="1" dirty="0"/>
              <a:t>CAMPO FORMATIVO: ÉTICA, NATURALEZA Y SOCIEDADES</a:t>
            </a:r>
            <a:endParaRPr lang="en-US" b="1" dirty="0"/>
          </a:p>
        </p:txBody>
      </p:sp>
      <p:graphicFrame>
        <p:nvGraphicFramePr>
          <p:cNvPr id="2" name="Tabla 1">
            <a:extLst>
              <a:ext uri="{FF2B5EF4-FFF2-40B4-BE49-F238E27FC236}">
                <a16:creationId xmlns:a16="http://schemas.microsoft.com/office/drawing/2014/main" id="{962D2815-7FEB-A14F-AFBE-32A707715F4E}"/>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416019107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476250" y="164067"/>
            <a:ext cx="5857875" cy="369332"/>
          </a:xfrm>
          <a:prstGeom prst="rect">
            <a:avLst/>
          </a:prstGeom>
          <a:noFill/>
        </p:spPr>
        <p:txBody>
          <a:bodyPr wrap="square" rtlCol="0">
            <a:spAutoFit/>
          </a:bodyPr>
          <a:lstStyle/>
          <a:p>
            <a:pPr algn="ctr"/>
            <a:r>
              <a:rPr lang="es-ES" b="1" dirty="0"/>
              <a:t>CAMPO FORMATIVO: DE LO HUMANO Y LO COMUNITARIO</a:t>
            </a:r>
            <a:endParaRPr lang="en-US" b="1" dirty="0"/>
          </a:p>
        </p:txBody>
      </p:sp>
      <p:graphicFrame>
        <p:nvGraphicFramePr>
          <p:cNvPr id="2" name="Tabla 1">
            <a:extLst>
              <a:ext uri="{FF2B5EF4-FFF2-40B4-BE49-F238E27FC236}">
                <a16:creationId xmlns:a16="http://schemas.microsoft.com/office/drawing/2014/main" id="{30DD23D1-08B8-A0A9-9AF9-CE675055725B}"/>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369387070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2023453" y="133289"/>
            <a:ext cx="3066708" cy="307777"/>
          </a:xfrm>
          <a:prstGeom prst="rect">
            <a:avLst/>
          </a:prstGeom>
          <a:solidFill>
            <a:schemeClr val="accent2">
              <a:lumMod val="40000"/>
              <a:lumOff val="60000"/>
            </a:schemeClr>
          </a:solidFill>
        </p:spPr>
        <p:txBody>
          <a:bodyPr wrap="square" rtlCol="0">
            <a:spAutoFit/>
          </a:bodyPr>
          <a:lstStyle/>
          <a:p>
            <a:pPr algn="ctr"/>
            <a:r>
              <a:rPr lang="es-MX" sz="1400" b="1" dirty="0"/>
              <a:t>CALIFICACIONES SEGUNDO PERIODO</a:t>
            </a:r>
          </a:p>
        </p:txBody>
      </p:sp>
      <p:graphicFrame>
        <p:nvGraphicFramePr>
          <p:cNvPr id="2" name="Tabla 1">
            <a:extLst>
              <a:ext uri="{FF2B5EF4-FFF2-40B4-BE49-F238E27FC236}">
                <a16:creationId xmlns:a16="http://schemas.microsoft.com/office/drawing/2014/main" id="{B80F5AAD-9446-98A6-86E0-FB8C6D3B9DD7}"/>
              </a:ext>
            </a:extLst>
          </p:cNvPr>
          <p:cNvGraphicFramePr>
            <a:graphicFrameLocks noGrp="1"/>
          </p:cNvGraphicFramePr>
          <p:nvPr>
            <p:extLst>
              <p:ext uri="{D42A27DB-BD31-4B8C-83A1-F6EECF244321}">
                <p14:modId xmlns:p14="http://schemas.microsoft.com/office/powerpoint/2010/main" val="1411314317"/>
              </p:ext>
            </p:extLst>
          </p:nvPr>
        </p:nvGraphicFramePr>
        <p:xfrm>
          <a:off x="211666" y="533399"/>
          <a:ext cx="6463916" cy="8448908"/>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CAMPOS</a:t>
                      </a:r>
                      <a:r>
                        <a:rPr lang="es-MX" sz="1050" baseline="0" dirty="0">
                          <a:effectLst/>
                          <a:latin typeface="Arial Black" panose="020B0A04020102020204" pitchFamily="34" charset="0"/>
                          <a:ea typeface="Calibri" panose="020F0502020204030204" pitchFamily="34" charset="0"/>
                          <a:cs typeface="Times New Roman" panose="02020603050405020304" pitchFamily="18" charset="0"/>
                        </a:rPr>
                        <a:t> FORMATIVOS</a:t>
                      </a:r>
                      <a:endParaRPr lang="es-MX" sz="105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LENGUAJES</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SABERES Y PENSAM. CIENTÍFICO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ÉTICA,</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NATURALEZA Y SOCIEDADES</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DE</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LO HUMANO Y LO COMUNITARIO</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13965521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609599" y="2797496"/>
            <a:ext cx="5797550" cy="2942903"/>
          </a:xfrm>
          <a:prstGeom prst="roundRect">
            <a:avLst/>
          </a:prstGeom>
          <a:noFill/>
          <a:ln w="762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CuadroTexto 4"/>
          <p:cNvSpPr txBox="1"/>
          <p:nvPr/>
        </p:nvSpPr>
        <p:spPr>
          <a:xfrm>
            <a:off x="1002221" y="1714402"/>
            <a:ext cx="5230585" cy="2554545"/>
          </a:xfrm>
          <a:prstGeom prst="rect">
            <a:avLst/>
          </a:prstGeom>
          <a:noFill/>
        </p:spPr>
        <p:txBody>
          <a:bodyPr wrap="square" rtlCol="0">
            <a:spAutoFit/>
          </a:bodyPr>
          <a:lstStyle/>
          <a:p>
            <a:pPr algn="ctr"/>
            <a:r>
              <a:rPr lang="es-ES" sz="8000" b="1" dirty="0"/>
              <a:t>TERCER </a:t>
            </a:r>
            <a:r>
              <a:rPr lang="es-MX" sz="8000" b="1" dirty="0"/>
              <a:t>TRIMESTRE </a:t>
            </a:r>
            <a:endParaRPr lang="en-US" sz="8000" b="1" dirty="0"/>
          </a:p>
        </p:txBody>
      </p:sp>
      <p:pic>
        <p:nvPicPr>
          <p:cNvPr id="2" name="Imagen 1" descr="Imagen que contiene Forma&#10;&#10;Descripción generada automáticamente">
            <a:extLst>
              <a:ext uri="{FF2B5EF4-FFF2-40B4-BE49-F238E27FC236}">
                <a16:creationId xmlns:a16="http://schemas.microsoft.com/office/drawing/2014/main" id="{19C597C1-A4FD-B49C-D787-14DDFCCDC3E2}"/>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3" name="Imagen 2" descr="Imagen que contiene Texto&#10;&#10;Descripción generada automáticamente">
            <a:extLst>
              <a:ext uri="{FF2B5EF4-FFF2-40B4-BE49-F238E27FC236}">
                <a16:creationId xmlns:a16="http://schemas.microsoft.com/office/drawing/2014/main" id="{438977A7-7B52-B9ED-82DC-5F8C21CFF7FA}"/>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126883" y="4650454"/>
            <a:ext cx="2762981" cy="3240000"/>
          </a:xfrm>
          <a:prstGeom prst="rect">
            <a:avLst/>
          </a:prstGeom>
        </p:spPr>
      </p:pic>
    </p:spTree>
    <p:extLst>
      <p:ext uri="{BB962C8B-B14F-4D97-AF65-F5344CB8AC3E}">
        <p14:creationId xmlns:p14="http://schemas.microsoft.com/office/powerpoint/2010/main" val="298524080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2" name="CuadroTexto 1"/>
          <p:cNvSpPr txBox="1"/>
          <p:nvPr/>
        </p:nvSpPr>
        <p:spPr>
          <a:xfrm>
            <a:off x="1016000" y="164067"/>
            <a:ext cx="5041900" cy="369332"/>
          </a:xfrm>
          <a:prstGeom prst="rect">
            <a:avLst/>
          </a:prstGeom>
          <a:noFill/>
        </p:spPr>
        <p:txBody>
          <a:bodyPr wrap="square" rtlCol="0">
            <a:spAutoFit/>
          </a:bodyPr>
          <a:lstStyle/>
          <a:p>
            <a:pPr algn="ctr"/>
            <a:r>
              <a:rPr lang="es-ES" b="1" dirty="0"/>
              <a:t>CAMPO FORMATIVO: LENGUAJES</a:t>
            </a:r>
            <a:endParaRPr lang="en-US" b="1" dirty="0"/>
          </a:p>
        </p:txBody>
      </p:sp>
      <p:graphicFrame>
        <p:nvGraphicFramePr>
          <p:cNvPr id="3" name="Tabla 2">
            <a:extLst>
              <a:ext uri="{FF2B5EF4-FFF2-40B4-BE49-F238E27FC236}">
                <a16:creationId xmlns:a16="http://schemas.microsoft.com/office/drawing/2014/main" id="{68D0A7AF-3CB5-0051-6493-7C72EE4820AE}"/>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6106779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368300" y="164067"/>
            <a:ext cx="6002482" cy="369332"/>
          </a:xfrm>
          <a:prstGeom prst="rect">
            <a:avLst/>
          </a:prstGeom>
          <a:noFill/>
        </p:spPr>
        <p:txBody>
          <a:bodyPr wrap="square" rtlCol="0">
            <a:spAutoFit/>
          </a:bodyPr>
          <a:lstStyle/>
          <a:p>
            <a:pPr algn="ctr"/>
            <a:r>
              <a:rPr lang="es-ES" b="1" dirty="0"/>
              <a:t>CAMPO FORMATIVO: SABERES Y PENSAMIENTO CIENTÍFICO</a:t>
            </a:r>
            <a:endParaRPr lang="en-US" b="1" dirty="0"/>
          </a:p>
        </p:txBody>
      </p:sp>
      <p:graphicFrame>
        <p:nvGraphicFramePr>
          <p:cNvPr id="2" name="Tabla 1">
            <a:extLst>
              <a:ext uri="{FF2B5EF4-FFF2-40B4-BE49-F238E27FC236}">
                <a16:creationId xmlns:a16="http://schemas.microsoft.com/office/drawing/2014/main" id="{22D86B76-C65F-1B27-3FCA-A1823132D9E4}"/>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400296516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701675" y="164067"/>
            <a:ext cx="5632450" cy="369332"/>
          </a:xfrm>
          <a:prstGeom prst="rect">
            <a:avLst/>
          </a:prstGeom>
          <a:noFill/>
        </p:spPr>
        <p:txBody>
          <a:bodyPr wrap="square" rtlCol="0">
            <a:spAutoFit/>
          </a:bodyPr>
          <a:lstStyle/>
          <a:p>
            <a:pPr algn="ctr"/>
            <a:r>
              <a:rPr lang="es-ES" b="1" dirty="0"/>
              <a:t>CAMPO FORMATIVO: ÉTICA, NATURALEZA Y SOCIEDADES</a:t>
            </a:r>
            <a:endParaRPr lang="en-US" b="1" dirty="0"/>
          </a:p>
        </p:txBody>
      </p:sp>
      <p:graphicFrame>
        <p:nvGraphicFramePr>
          <p:cNvPr id="2" name="Tabla 1">
            <a:extLst>
              <a:ext uri="{FF2B5EF4-FFF2-40B4-BE49-F238E27FC236}">
                <a16:creationId xmlns:a16="http://schemas.microsoft.com/office/drawing/2014/main" id="{501A987F-D1D7-88A3-E765-8AADEC2BF86E}"/>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89583348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476250" y="164067"/>
            <a:ext cx="5857875" cy="369332"/>
          </a:xfrm>
          <a:prstGeom prst="rect">
            <a:avLst/>
          </a:prstGeom>
          <a:noFill/>
        </p:spPr>
        <p:txBody>
          <a:bodyPr wrap="square" rtlCol="0">
            <a:spAutoFit/>
          </a:bodyPr>
          <a:lstStyle/>
          <a:p>
            <a:pPr algn="ctr"/>
            <a:r>
              <a:rPr lang="es-ES" b="1" dirty="0"/>
              <a:t>CAMPO FORMATIVO: DE LO HUMANO Y LO COMUNITARIO</a:t>
            </a:r>
            <a:endParaRPr lang="en-US" b="1" dirty="0"/>
          </a:p>
        </p:txBody>
      </p:sp>
      <p:graphicFrame>
        <p:nvGraphicFramePr>
          <p:cNvPr id="2" name="Tabla 1">
            <a:extLst>
              <a:ext uri="{FF2B5EF4-FFF2-40B4-BE49-F238E27FC236}">
                <a16:creationId xmlns:a16="http://schemas.microsoft.com/office/drawing/2014/main" id="{2298B01B-65E0-CC27-61ED-A7BAC0471198}"/>
              </a:ext>
            </a:extLst>
          </p:cNvPr>
          <p:cNvGraphicFramePr>
            <a:graphicFrameLocks noGrp="1"/>
          </p:cNvGraphicFramePr>
          <p:nvPr>
            <p:extLst>
              <p:ext uri="{D42A27DB-BD31-4B8C-83A1-F6EECF244321}">
                <p14:modId xmlns:p14="http://schemas.microsoft.com/office/powerpoint/2010/main" val="417912525"/>
              </p:ext>
            </p:extLst>
          </p:nvPr>
        </p:nvGraphicFramePr>
        <p:xfrm>
          <a:off x="211666" y="718065"/>
          <a:ext cx="6463916" cy="8261253"/>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CRITERIOS DE EVALUACIÓN</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20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endParaRPr lang="es-MX" sz="100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19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26</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27</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 28</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900" b="1"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15209739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3"/>
          <p:cNvSpPr/>
          <p:nvPr/>
        </p:nvSpPr>
        <p:spPr>
          <a:xfrm>
            <a:off x="1596739" y="348733"/>
            <a:ext cx="184730" cy="369332"/>
          </a:xfrm>
          <a:prstGeom prst="rect">
            <a:avLst/>
          </a:prstGeom>
        </p:spPr>
        <p:txBody>
          <a:bodyPr wrap="none">
            <a:spAutoFit/>
          </a:bodyPr>
          <a:lstStyle/>
          <a:p>
            <a:pPr algn="ctr"/>
            <a:endParaRPr lang="es-ES" dirty="0">
              <a:ln w="38100">
                <a:solidFill>
                  <a:schemeClr val="tx1"/>
                </a:solidFill>
                <a:prstDash val="solid"/>
              </a:ln>
              <a:solidFill>
                <a:schemeClr val="accent6">
                  <a:lumMod val="75000"/>
                </a:schemeClr>
              </a:solidFill>
              <a:latin typeface="Adobe Garamond Pro" panose="02020502060506020403" pitchFamily="18" charset="0"/>
              <a:ea typeface="Adobe Fan Heiti Std B" panose="020B0700000000000000" pitchFamily="34" charset="-128"/>
            </a:endParaRPr>
          </a:p>
        </p:txBody>
      </p:sp>
      <p:sp>
        <p:nvSpPr>
          <p:cNvPr id="5" name="CuadroTexto 4"/>
          <p:cNvSpPr txBox="1"/>
          <p:nvPr/>
        </p:nvSpPr>
        <p:spPr>
          <a:xfrm>
            <a:off x="2023453" y="133289"/>
            <a:ext cx="3066708" cy="307777"/>
          </a:xfrm>
          <a:prstGeom prst="rect">
            <a:avLst/>
          </a:prstGeom>
          <a:solidFill>
            <a:schemeClr val="accent2">
              <a:lumMod val="40000"/>
              <a:lumOff val="60000"/>
            </a:schemeClr>
          </a:solidFill>
        </p:spPr>
        <p:txBody>
          <a:bodyPr wrap="square" rtlCol="0">
            <a:spAutoFit/>
          </a:bodyPr>
          <a:lstStyle/>
          <a:p>
            <a:pPr algn="ctr"/>
            <a:r>
              <a:rPr lang="es-MX" sz="1400" b="1" dirty="0"/>
              <a:t>CALIFICACIONES TERCER PERIODO</a:t>
            </a:r>
          </a:p>
        </p:txBody>
      </p:sp>
      <p:graphicFrame>
        <p:nvGraphicFramePr>
          <p:cNvPr id="2" name="Tabla 1">
            <a:extLst>
              <a:ext uri="{FF2B5EF4-FFF2-40B4-BE49-F238E27FC236}">
                <a16:creationId xmlns:a16="http://schemas.microsoft.com/office/drawing/2014/main" id="{65969AE9-5DDE-E81C-0A84-5C13F6305E45}"/>
              </a:ext>
            </a:extLst>
          </p:cNvPr>
          <p:cNvGraphicFramePr>
            <a:graphicFrameLocks noGrp="1"/>
          </p:cNvGraphicFramePr>
          <p:nvPr>
            <p:extLst>
              <p:ext uri="{D42A27DB-BD31-4B8C-83A1-F6EECF244321}">
                <p14:modId xmlns:p14="http://schemas.microsoft.com/office/powerpoint/2010/main" val="1411314317"/>
              </p:ext>
            </p:extLst>
          </p:nvPr>
        </p:nvGraphicFramePr>
        <p:xfrm>
          <a:off x="211666" y="533399"/>
          <a:ext cx="6463916" cy="8448908"/>
        </p:xfrm>
        <a:graphic>
          <a:graphicData uri="http://schemas.openxmlformats.org/drawingml/2006/table">
            <a:tbl>
              <a:tblPr firstRow="1" firstCol="1" bandRow="1"/>
              <a:tblGrid>
                <a:gridCol w="233092">
                  <a:extLst>
                    <a:ext uri="{9D8B030D-6E8A-4147-A177-3AD203B41FA5}">
                      <a16:colId xmlns:a16="http://schemas.microsoft.com/office/drawing/2014/main" val="20000"/>
                    </a:ext>
                  </a:extLst>
                </a:gridCol>
                <a:gridCol w="2152282">
                  <a:extLst>
                    <a:ext uri="{9D8B030D-6E8A-4147-A177-3AD203B41FA5}">
                      <a16:colId xmlns:a16="http://schemas.microsoft.com/office/drawing/2014/main" val="20001"/>
                    </a:ext>
                  </a:extLst>
                </a:gridCol>
                <a:gridCol w="864287">
                  <a:extLst>
                    <a:ext uri="{9D8B030D-6E8A-4147-A177-3AD203B41FA5}">
                      <a16:colId xmlns:a16="http://schemas.microsoft.com/office/drawing/2014/main" val="20002"/>
                    </a:ext>
                  </a:extLst>
                </a:gridCol>
                <a:gridCol w="949037">
                  <a:extLst>
                    <a:ext uri="{9D8B030D-6E8A-4147-A177-3AD203B41FA5}">
                      <a16:colId xmlns:a16="http://schemas.microsoft.com/office/drawing/2014/main" val="20003"/>
                    </a:ext>
                  </a:extLst>
                </a:gridCol>
                <a:gridCol w="900545">
                  <a:extLst>
                    <a:ext uri="{9D8B030D-6E8A-4147-A177-3AD203B41FA5}">
                      <a16:colId xmlns:a16="http://schemas.microsoft.com/office/drawing/2014/main" val="20004"/>
                    </a:ext>
                  </a:extLst>
                </a:gridCol>
                <a:gridCol w="789709">
                  <a:extLst>
                    <a:ext uri="{9D8B030D-6E8A-4147-A177-3AD203B41FA5}">
                      <a16:colId xmlns:a16="http://schemas.microsoft.com/office/drawing/2014/main" val="20005"/>
                    </a:ext>
                  </a:extLst>
                </a:gridCol>
                <a:gridCol w="574964">
                  <a:extLst>
                    <a:ext uri="{9D8B030D-6E8A-4147-A177-3AD203B41FA5}">
                      <a16:colId xmlns:a16="http://schemas.microsoft.com/office/drawing/2014/main" val="20008"/>
                    </a:ext>
                  </a:extLst>
                </a:gridCol>
              </a:tblGrid>
              <a:tr h="191809">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b="1" dirty="0">
                          <a:effectLst/>
                          <a:latin typeface="Arial Black" panose="020B0A04020102020204" pitchFamily="34" charset="0"/>
                          <a:ea typeface="Calibri" panose="020F0502020204030204" pitchFamily="34" charset="0"/>
                          <a:cs typeface="Times New Roman" panose="02020603050405020304" pitchFamily="18" charset="0"/>
                        </a:rPr>
                        <a:t>N/L</a:t>
                      </a: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tx2">
                        <a:lumMod val="20000"/>
                        <a:lumOff val="80000"/>
                      </a:schemeClr>
                    </a:solidFill>
                  </a:tcPr>
                </a:tc>
                <a:tc rowSpan="2">
                  <a:txBody>
                    <a:bodyPr/>
                    <a:lstStyle/>
                    <a:p>
                      <a:pPr marL="0" marR="0" indent="0" algn="l" defTabSz="685766" rtl="0" eaLnBrk="1" fontAlgn="auto" latinLnBrk="0" hangingPunct="1">
                        <a:lnSpc>
                          <a:spcPct val="100000"/>
                        </a:lnSpc>
                        <a:spcBef>
                          <a:spcPts val="0"/>
                        </a:spcBef>
                        <a:spcAft>
                          <a:spcPts val="800"/>
                        </a:spcAft>
                        <a:buClrTx/>
                        <a:buSzTx/>
                        <a:buFontTx/>
                        <a:buNone/>
                        <a:tabLst/>
                        <a:defRPr/>
                      </a:pPr>
                      <a:r>
                        <a:rPr lang="es-MX" sz="1100" dirty="0">
                          <a:effectLst/>
                          <a:latin typeface="Arial Black" panose="020B0A04020102020204" pitchFamily="34" charset="0"/>
                          <a:ea typeface="Calibri" panose="020F0502020204030204" pitchFamily="34" charset="0"/>
                          <a:cs typeface="Times New Roman" panose="02020603050405020304" pitchFamily="18" charset="0"/>
                        </a:rPr>
                        <a:t>NOMBRE DEL ALUMNO</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6F8C9"/>
                    </a:solidFill>
                  </a:tcPr>
                </a:tc>
                <a:tc gridSpan="4">
                  <a:txBody>
                    <a:bodyPr/>
                    <a:lstStyle/>
                    <a:p>
                      <a:pPr marL="0" marR="0" indent="0" algn="ctr" defTabSz="685766" rtl="0" eaLnBrk="1" fontAlgn="auto" latinLnBrk="0" hangingPunct="1">
                        <a:lnSpc>
                          <a:spcPct val="100000"/>
                        </a:lnSpc>
                        <a:spcBef>
                          <a:spcPts val="0"/>
                        </a:spcBef>
                        <a:spcAft>
                          <a:spcPts val="800"/>
                        </a:spcAft>
                        <a:buClrTx/>
                        <a:buSzTx/>
                        <a:buFontTx/>
                        <a:buNone/>
                        <a:tabLst/>
                        <a:defRPr/>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CAMPOS</a:t>
                      </a:r>
                      <a:r>
                        <a:rPr lang="es-MX" sz="1050" baseline="0" dirty="0">
                          <a:effectLst/>
                          <a:latin typeface="Arial Black" panose="020B0A04020102020204" pitchFamily="34" charset="0"/>
                          <a:ea typeface="Calibri" panose="020F0502020204030204" pitchFamily="34" charset="0"/>
                          <a:cs typeface="Times New Roman" panose="02020603050405020304" pitchFamily="18" charset="0"/>
                        </a:rPr>
                        <a:t> FORMATIVOS</a:t>
                      </a:r>
                      <a:endParaRPr lang="es-MX" sz="105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40000"/>
                        <a:lumOff val="60000"/>
                      </a:schemeClr>
                    </a:solidFill>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nSpc>
                          <a:spcPct val="200000"/>
                        </a:lnSpc>
                        <a:spcAft>
                          <a:spcPts val="800"/>
                        </a:spcAft>
                      </a:pPr>
                      <a:endParaRPr lang="es-MX" sz="80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1050" dirty="0">
                          <a:effectLst/>
                          <a:latin typeface="Arial Black" panose="020B0A04020102020204" pitchFamily="34" charset="0"/>
                          <a:ea typeface="Calibri" panose="020F0502020204030204" pitchFamily="34" charset="0"/>
                          <a:cs typeface="Times New Roman" panose="02020603050405020304" pitchFamily="18" charset="0"/>
                        </a:rPr>
                        <a:t>PROM.</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183450555"/>
                  </a:ext>
                </a:extLst>
              </a:tr>
              <a:tr h="246685">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pPr marL="0" marR="0" indent="0" algn="l" defTabSz="685766" rtl="0" eaLnBrk="1" fontAlgn="auto" latinLnBrk="0" hangingPunct="1">
                        <a:lnSpc>
                          <a:spcPct val="100000"/>
                        </a:lnSpc>
                        <a:spcBef>
                          <a:spcPts val="0"/>
                        </a:spcBef>
                        <a:spcAft>
                          <a:spcPts val="800"/>
                        </a:spcAft>
                        <a:buClrTx/>
                        <a:buSzTx/>
                        <a:buFontTx/>
                        <a:buNone/>
                        <a:tabLst/>
                        <a:defRPr/>
                      </a:pPr>
                      <a:endParaRPr lang="es-MX" sz="1100" dirty="0">
                        <a:effectLst/>
                        <a:latin typeface="Arial Black" panose="020B0A04020102020204" pitchFamily="34" charset="0"/>
                        <a:ea typeface="Calibri" panose="020F0502020204030204" pitchFamily="34" charset="0"/>
                        <a:cs typeface="Times New Roman" panose="02020603050405020304" pitchFamily="18" charset="0"/>
                      </a:endParaRP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LENGUAJES</a:t>
                      </a:r>
                    </a:p>
                  </a:txBody>
                  <a:tcPr marL="36221" marR="36221" marT="696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SABERES Y PENSAM. CIENTÍFICO</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ÉTICA,</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NATURALEZA Y SOCIEDADES</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lnSpc>
                          <a:spcPct val="100000"/>
                        </a:lnSpc>
                        <a:spcAft>
                          <a:spcPts val="800"/>
                        </a:spcAft>
                      </a:pPr>
                      <a:r>
                        <a:rPr lang="es-MX" sz="950" b="1" dirty="0">
                          <a:effectLst/>
                          <a:latin typeface="Calibri" panose="020F0502020204030204" pitchFamily="34" charset="0"/>
                          <a:ea typeface="Calibri" panose="020F0502020204030204" pitchFamily="34" charset="0"/>
                          <a:cs typeface="Times New Roman" panose="02020603050405020304" pitchFamily="18" charset="0"/>
                        </a:rPr>
                        <a:t>DE</a:t>
                      </a:r>
                      <a:r>
                        <a:rPr lang="es-MX" sz="950" b="1" baseline="0" dirty="0">
                          <a:effectLst/>
                          <a:latin typeface="Calibri" panose="020F0502020204030204" pitchFamily="34" charset="0"/>
                          <a:ea typeface="Calibri" panose="020F0502020204030204" pitchFamily="34" charset="0"/>
                          <a:cs typeface="Times New Roman" panose="02020603050405020304" pitchFamily="18" charset="0"/>
                        </a:rPr>
                        <a:t> LO HUMANO Y LO COMUNITARIO</a:t>
                      </a:r>
                      <a:endParaRPr lang="es-MX" sz="950" b="1"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endParaRPr lang="es-MX" sz="950" dirty="0">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77949065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19"/>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19</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0"/>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20</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1"/>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21</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2"/>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22</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3"/>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23</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4"/>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24</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5"/>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25</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6"/>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26</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7"/>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27</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8"/>
                  </a:ext>
                </a:extLst>
              </a:tr>
              <a:tr h="217713">
                <a:tc>
                  <a:txBody>
                    <a:bodyPr/>
                    <a:lstStyle/>
                    <a:p>
                      <a:pPr>
                        <a:lnSpc>
                          <a:spcPct val="100000"/>
                        </a:lnSpc>
                        <a:spcAft>
                          <a:spcPts val="800"/>
                        </a:spcAft>
                      </a:pPr>
                      <a:r>
                        <a:rPr lang="es-MX" sz="1000" b="1" dirty="0">
                          <a:effectLst/>
                          <a:latin typeface="Calibri" panose="020F0502020204030204" pitchFamily="34" charset="0"/>
                          <a:ea typeface="Calibri" panose="020F0502020204030204" pitchFamily="34" charset="0"/>
                          <a:cs typeface="Times New Roman" panose="02020603050405020304" pitchFamily="18" charset="0"/>
                        </a:rPr>
                        <a:t> 28</a:t>
                      </a:r>
                      <a:endParaRPr lang="es-MX" sz="1000" dirty="0">
                        <a:effectLst/>
                        <a:latin typeface="Calibri" panose="020F0502020204030204" pitchFamily="34" charset="0"/>
                        <a:ea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29"/>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29</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0"/>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30</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1"/>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31</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2"/>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32</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3"/>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33</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4"/>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34</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5"/>
                  </a:ext>
                </a:extLst>
              </a:tr>
              <a:tr h="246685">
                <a:tc>
                  <a:txBody>
                    <a:bodyPr/>
                    <a:lstStyle/>
                    <a:p>
                      <a:pPr>
                        <a:lnSpc>
                          <a:spcPct val="100000"/>
                        </a:lnSpc>
                        <a:spcAft>
                          <a:spcPts val="800"/>
                        </a:spcAft>
                      </a:pPr>
                      <a:r>
                        <a:rPr lang="es-MX" sz="1000" dirty="0">
                          <a:effectLst/>
                          <a:latin typeface="Calibri" panose="020F0502020204030204" pitchFamily="34" charset="0"/>
                          <a:ea typeface="Calibri" panose="020F0502020204030204" pitchFamily="34" charset="0"/>
                          <a:cs typeface="Times New Roman" panose="02020603050405020304" pitchFamily="18" charset="0"/>
                        </a:rPr>
                        <a:t>35</a:t>
                      </a: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pPr>
                      <a:endParaRPr lang="es-MX" sz="1050" dirty="0">
                        <a:effectLst/>
                        <a:latin typeface="Calibri" panose="020F0502020204030204" pitchFamily="34" charset="0"/>
                        <a:cs typeface="Times New Roman" panose="02020603050405020304" pitchFamily="18" charset="0"/>
                      </a:endParaRPr>
                    </a:p>
                  </a:txBody>
                  <a:tcPr marL="36221" marR="36221" marT="6967"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nSpc>
                          <a:spcPct val="100000"/>
                        </a:lnSpc>
                        <a:spcAft>
                          <a:spcPts val="800"/>
                        </a:spcAft>
                      </a:pPr>
                      <a:r>
                        <a:rPr lang="es-MX" sz="1050" dirty="0">
                          <a:effectLst/>
                          <a:latin typeface="Calibri" panose="020F0502020204030204" pitchFamily="34" charset="0"/>
                          <a:ea typeface="Calibri" panose="020F0502020204030204" pitchFamily="34" charset="0"/>
                          <a:cs typeface="Times New Roman" panose="02020603050405020304" pitchFamily="18" charset="0"/>
                        </a:rPr>
                        <a:t> </a:t>
                      </a:r>
                    </a:p>
                  </a:txBody>
                  <a:tcPr marL="0" marR="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36"/>
                  </a:ext>
                </a:extLst>
              </a:tr>
            </a:tbl>
          </a:graphicData>
        </a:graphic>
      </p:graphicFrame>
    </p:spTree>
    <p:extLst>
      <p:ext uri="{BB962C8B-B14F-4D97-AF65-F5344CB8AC3E}">
        <p14:creationId xmlns:p14="http://schemas.microsoft.com/office/powerpoint/2010/main" val="391660137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813704" y="1037319"/>
            <a:ext cx="5230585" cy="2554545"/>
          </a:xfrm>
          <a:prstGeom prst="rect">
            <a:avLst/>
          </a:prstGeom>
          <a:noFill/>
        </p:spPr>
        <p:txBody>
          <a:bodyPr wrap="square" rtlCol="0">
            <a:spAutoFit/>
          </a:bodyPr>
          <a:lstStyle/>
          <a:p>
            <a:pPr algn="ctr"/>
            <a:r>
              <a:rPr lang="es-ES" sz="8000" b="1" dirty="0"/>
              <a:t>CONSEJO TÉCNICO </a:t>
            </a:r>
            <a:endParaRPr lang="en-US" sz="8000" b="1" dirty="0"/>
          </a:p>
        </p:txBody>
      </p:sp>
      <p:sp>
        <p:nvSpPr>
          <p:cNvPr id="5" name="CuadroTexto 4"/>
          <p:cNvSpPr txBox="1"/>
          <p:nvPr/>
        </p:nvSpPr>
        <p:spPr>
          <a:xfrm>
            <a:off x="967324" y="7852548"/>
            <a:ext cx="4923347" cy="769441"/>
          </a:xfrm>
          <a:prstGeom prst="rect">
            <a:avLst/>
          </a:prstGeom>
          <a:noFill/>
        </p:spPr>
        <p:txBody>
          <a:bodyPr wrap="square" rtlCol="0">
            <a:spAutoFit/>
          </a:bodyPr>
          <a:lstStyle/>
          <a:p>
            <a:pPr algn="ctr"/>
            <a:r>
              <a:rPr lang="es-ES" sz="4400" b="1" dirty="0"/>
              <a:t>Fase Intensiva </a:t>
            </a:r>
            <a:endParaRPr lang="en-US" sz="4400" b="1" dirty="0"/>
          </a:p>
        </p:txBody>
      </p:sp>
      <p:pic>
        <p:nvPicPr>
          <p:cNvPr id="2" name="Imagen 1" descr="Imagen que contiene Forma&#10;&#10;Descripción generada automáticamente">
            <a:extLst>
              <a:ext uri="{FF2B5EF4-FFF2-40B4-BE49-F238E27FC236}">
                <a16:creationId xmlns:a16="http://schemas.microsoft.com/office/drawing/2014/main" id="{C2F2243B-8CC2-7C92-6F49-10451230A0EE}"/>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pic>
        <p:nvPicPr>
          <p:cNvPr id="9" name="Imagen 8" descr="Un dibujo animado con letras&#10;&#10;Descripción generada automáticamente con confianza media">
            <a:extLst>
              <a:ext uri="{FF2B5EF4-FFF2-40B4-BE49-F238E27FC236}">
                <a16:creationId xmlns:a16="http://schemas.microsoft.com/office/drawing/2014/main" id="{13763A2D-9883-3825-6820-621ECEFAFBED}"/>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01774" y="3454336"/>
            <a:ext cx="2777600" cy="4464000"/>
          </a:xfrm>
          <a:prstGeom prst="rect">
            <a:avLst/>
          </a:prstGeom>
        </p:spPr>
      </p:pic>
    </p:spTree>
    <p:extLst>
      <p:ext uri="{BB962C8B-B14F-4D97-AF65-F5344CB8AC3E}">
        <p14:creationId xmlns:p14="http://schemas.microsoft.com/office/powerpoint/2010/main" val="36938605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ángulo redondeado 3"/>
          <p:cNvSpPr/>
          <p:nvPr/>
        </p:nvSpPr>
        <p:spPr>
          <a:xfrm>
            <a:off x="570593" y="2307436"/>
            <a:ext cx="5727699" cy="1816100"/>
          </a:xfrm>
          <a:prstGeom prst="roundRect">
            <a:avLst/>
          </a:prstGeom>
          <a:solidFill>
            <a:srgbClr val="D8FCEB"/>
          </a:solidFill>
          <a:ln w="762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EABBE"/>
              </a:solidFill>
            </a:endParaRPr>
          </a:p>
        </p:txBody>
      </p:sp>
      <p:sp>
        <p:nvSpPr>
          <p:cNvPr id="5" name="CuadroTexto 4"/>
          <p:cNvSpPr txBox="1"/>
          <p:nvPr/>
        </p:nvSpPr>
        <p:spPr>
          <a:xfrm>
            <a:off x="1149349" y="2661488"/>
            <a:ext cx="4775200" cy="1107996"/>
          </a:xfrm>
          <a:prstGeom prst="rect">
            <a:avLst/>
          </a:prstGeom>
          <a:noFill/>
        </p:spPr>
        <p:txBody>
          <a:bodyPr wrap="square" rtlCol="0">
            <a:spAutoFit/>
          </a:bodyPr>
          <a:lstStyle/>
          <a:p>
            <a:pPr algn="ctr"/>
            <a:r>
              <a:rPr lang="es-MX" sz="6600" b="1" dirty="0"/>
              <a:t>G</a:t>
            </a:r>
            <a:r>
              <a:rPr lang="es-ES" sz="6600" b="1" dirty="0"/>
              <a:t>AFETES</a:t>
            </a:r>
            <a:endParaRPr lang="en-US" sz="6600" b="1" dirty="0"/>
          </a:p>
        </p:txBody>
      </p:sp>
      <p:cxnSp>
        <p:nvCxnSpPr>
          <p:cNvPr id="12" name="Conector recto de flecha 11"/>
          <p:cNvCxnSpPr>
            <a:cxnSpLocks/>
          </p:cNvCxnSpPr>
          <p:nvPr/>
        </p:nvCxnSpPr>
        <p:spPr>
          <a:xfrm>
            <a:off x="1641374" y="6345162"/>
            <a:ext cx="3843737" cy="0"/>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pic>
        <p:nvPicPr>
          <p:cNvPr id="2" name="Imagen 1" descr="Imagen que contiene Forma&#10;&#10;Descripción generada automáticamente">
            <a:extLst>
              <a:ext uri="{FF2B5EF4-FFF2-40B4-BE49-F238E27FC236}">
                <a16:creationId xmlns:a16="http://schemas.microsoft.com/office/drawing/2014/main" id="{CF73848E-CC9C-08F7-0866-6DC2473BEAF9}"/>
              </a:ext>
            </a:extLst>
          </p:cNvPr>
          <p:cNvPicPr>
            <a:picLocks noChangeAspect="1"/>
          </p:cNvPicPr>
          <p:nvPr/>
        </p:nvPicPr>
        <p:blipFill>
          <a:blip r:embed="rId2">
            <a:clrChange>
              <a:clrFrom>
                <a:srgbClr val="FFFFFF"/>
              </a:clrFrom>
              <a:clrTo>
                <a:srgbClr val="FFFFFF">
                  <a:alpha val="0"/>
                </a:srgbClr>
              </a:clrTo>
            </a:clrChange>
            <a:alphaModFix amt="88000"/>
            <a:extLst>
              <a:ext uri="{BEBA8EAE-BF5A-486C-A8C5-ECC9F3942E4B}">
                <a14:imgProps xmlns:a14="http://schemas.microsoft.com/office/drawing/2010/main">
                  <a14:imgLayer r:embed="rId3">
                    <a14:imgEffect>
                      <a14:saturation sat="300000"/>
                    </a14:imgEffect>
                  </a14:imgLayer>
                </a14:imgProps>
              </a:ext>
              <a:ext uri="{28A0092B-C50C-407E-A947-70E740481C1C}">
                <a14:useLocalDpi xmlns:a14="http://schemas.microsoft.com/office/drawing/2010/main" val="0"/>
              </a:ext>
            </a:extLst>
          </a:blip>
          <a:stretch>
            <a:fillRect/>
          </a:stretch>
        </p:blipFill>
        <p:spPr>
          <a:xfrm>
            <a:off x="-73152" y="13489"/>
            <a:ext cx="6984000" cy="827759"/>
          </a:xfrm>
          <a:prstGeom prst="rect">
            <a:avLst/>
          </a:prstGeom>
        </p:spPr>
      </p:pic>
    </p:spTree>
    <p:extLst>
      <p:ext uri="{BB962C8B-B14F-4D97-AF65-F5344CB8AC3E}">
        <p14:creationId xmlns:p14="http://schemas.microsoft.com/office/powerpoint/2010/main" val="14956605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231233" y="306007"/>
            <a:ext cx="4509833" cy="430887"/>
          </a:xfrm>
          <a:prstGeom prst="rect">
            <a:avLst/>
          </a:prstGeom>
          <a:noFill/>
        </p:spPr>
        <p:txBody>
          <a:bodyPr wrap="square" rtlCol="0">
            <a:spAutoFit/>
          </a:bodyPr>
          <a:lstStyle/>
          <a:p>
            <a:pPr algn="ctr"/>
            <a:r>
              <a:rPr lang="es-ES" sz="2200" b="1" dirty="0"/>
              <a:t>Comité de Planeación y Evaluación</a:t>
            </a:r>
            <a:endParaRPr lang="en-US" sz="2200" b="1" dirty="0"/>
          </a:p>
        </p:txBody>
      </p:sp>
      <p:sp>
        <p:nvSpPr>
          <p:cNvPr id="2" name="CuadroTexto 1"/>
          <p:cNvSpPr txBox="1"/>
          <p:nvPr/>
        </p:nvSpPr>
        <p:spPr>
          <a:xfrm>
            <a:off x="241300" y="770560"/>
            <a:ext cx="6375400" cy="1600438"/>
          </a:xfrm>
          <a:prstGeom prst="rect">
            <a:avLst/>
          </a:prstGeom>
          <a:solidFill>
            <a:schemeClr val="bg1"/>
          </a:solidFill>
          <a:ln w="57150">
            <a:solidFill>
              <a:schemeClr val="accent4">
                <a:lumMod val="60000"/>
                <a:lumOff val="40000"/>
              </a:schemeClr>
            </a:solidFill>
          </a:ln>
        </p:spPr>
        <p:txBody>
          <a:bodyPr wrap="square" rtlCol="0">
            <a:spAutoFit/>
          </a:bodyPr>
          <a:lstStyle/>
          <a:p>
            <a:pPr algn="just"/>
            <a:r>
              <a:rPr lang="es-ES" sz="1200" dirty="0"/>
              <a:t>“</a:t>
            </a:r>
            <a:r>
              <a:rPr lang="es-ES" sz="1400" b="1" dirty="0"/>
              <a:t>Artículo 18. </a:t>
            </a:r>
            <a:r>
              <a:rPr lang="es-ES" sz="1400" dirty="0"/>
              <a:t>En cada CTE de Escuela de organización completa se integrará un Comité de Planeación y Evaluación que estará conformado tanto por el Personal con funciones de dirección, así como por las maestras y los maestros de la escuela, propuestos por el Colectivo docente durante la Fase intensiva del CTE. El número de integrantes de este Comité estará en función de la cantidad de personal docente de la Escuela y será atribución del CTE determinarlo. El Personal docente que forme parte de este Comité podrá ser renovado cada ciclo escolar”.</a:t>
            </a:r>
            <a:endParaRPr lang="en-US" sz="1400" dirty="0"/>
          </a:p>
        </p:txBody>
      </p:sp>
      <p:sp>
        <p:nvSpPr>
          <p:cNvPr id="3" name="Rectángulo 2"/>
          <p:cNvSpPr/>
          <p:nvPr/>
        </p:nvSpPr>
        <p:spPr>
          <a:xfrm>
            <a:off x="169635" y="2975401"/>
            <a:ext cx="6518729" cy="5447645"/>
          </a:xfrm>
          <a:prstGeom prst="rect">
            <a:avLst/>
          </a:prstGeom>
          <a:solidFill>
            <a:schemeClr val="bg1"/>
          </a:solidFill>
          <a:ln w="57150">
            <a:solidFill>
              <a:srgbClr val="E3F658"/>
            </a:solidFill>
          </a:ln>
        </p:spPr>
        <p:txBody>
          <a:bodyPr wrap="square">
            <a:spAutoFit/>
          </a:bodyPr>
          <a:lstStyle/>
          <a:p>
            <a:pPr algn="just"/>
            <a:r>
              <a:rPr lang="es-ES" sz="1200" dirty="0"/>
              <a:t>“</a:t>
            </a:r>
            <a:r>
              <a:rPr lang="es-ES" sz="1200" b="1" dirty="0"/>
              <a:t>Artículo 19. El Comité de Planeación y Evaluación tendrá las siguientes funciones:</a:t>
            </a:r>
          </a:p>
          <a:p>
            <a:pPr algn="just"/>
            <a:endParaRPr lang="es-ES" sz="1200" b="1" dirty="0"/>
          </a:p>
          <a:p>
            <a:pPr marL="285750" indent="-285750" algn="just">
              <a:buAutoNum type="romanUcPeriod"/>
            </a:pPr>
            <a:r>
              <a:rPr lang="es-ES" sz="1200" dirty="0"/>
              <a:t>Coordinar la formulación y evaluación del Programa de mejora continua que el CTE decida emprender.</a:t>
            </a:r>
          </a:p>
          <a:p>
            <a:pPr algn="just"/>
            <a:endParaRPr lang="es-ES" sz="1200" dirty="0"/>
          </a:p>
          <a:p>
            <a:pPr algn="just"/>
            <a:r>
              <a:rPr lang="es-ES" sz="1200" dirty="0"/>
              <a:t>II. Sistematizar la información disponible, respecto a los resultados obtenidos en el Diagnóstico socioeducativo de la escuela, para identificar las problemáticas prioritarias, e integrar en el documento de planeación los objetivos y las metas para la atención de las necesidades educativas de la Escuela.</a:t>
            </a:r>
          </a:p>
          <a:p>
            <a:pPr algn="just"/>
            <a:endParaRPr lang="es-ES" sz="1200" dirty="0"/>
          </a:p>
          <a:p>
            <a:pPr algn="just"/>
            <a:r>
              <a:rPr lang="es-ES" sz="1200" dirty="0"/>
              <a:t>III. Dialogar con el Colectivo docente para llegar a acuerdos sobre la estrategia de seguimiento de las acciones, las metas y los objetivos del Programa de mejora continua, estableciendo los momentos, responsables y fuentes de información.</a:t>
            </a:r>
          </a:p>
          <a:p>
            <a:pPr algn="just"/>
            <a:endParaRPr lang="es-ES" sz="1200" dirty="0"/>
          </a:p>
          <a:p>
            <a:pPr algn="just"/>
            <a:r>
              <a:rPr lang="es-ES" sz="1200" dirty="0"/>
              <a:t>IV. Vincular a la comunidad, a las madres, padres de familia o tutores en los objetivos y las metas contextualizadas que se establecieron como Escuela, definiendo las acciones en las que se solicitará su colaboración para favorecer la corresponsabilidad en el aprendizaje de sus hijas e hijos, pupilas o pupilos.</a:t>
            </a:r>
          </a:p>
          <a:p>
            <a:pPr algn="just"/>
            <a:endParaRPr lang="es-ES" sz="1200" dirty="0"/>
          </a:p>
          <a:p>
            <a:pPr algn="just"/>
            <a:r>
              <a:rPr lang="es-ES" sz="1200" dirty="0"/>
              <a:t>V. Comunicar los avances de las metas y objetivos a la Comunidad escolar de manera periódica, a través de los mecanismos que hayan establecido.</a:t>
            </a:r>
          </a:p>
          <a:p>
            <a:pPr algn="just"/>
            <a:endParaRPr lang="es-ES" sz="1200" dirty="0"/>
          </a:p>
          <a:p>
            <a:pPr algn="just"/>
            <a:r>
              <a:rPr lang="es-ES" sz="1200" dirty="0"/>
              <a:t>VI. Definir con el Colectivo docente, las formas para hacer del conocimiento de la Comunidad escolar y del Personal con funciones de supervisión, los resultados obtenidos con relación al Programa de mejora continua, al finalizar el ciclo escolar.</a:t>
            </a:r>
          </a:p>
          <a:p>
            <a:pPr algn="just"/>
            <a:endParaRPr lang="es-ES" sz="1200" dirty="0"/>
          </a:p>
          <a:p>
            <a:pPr algn="just"/>
            <a:r>
              <a:rPr lang="es-ES" sz="1200" dirty="0"/>
              <a:t>VII. Presentar al CEAP, las necesidades en materia de infraestructura y equipamiento identificadas en el Diagnóstico socioeducativo de la escuela realizado en el CTE, a fin de que éste las considere en el cumplimiento de sus funciones”.</a:t>
            </a:r>
          </a:p>
        </p:txBody>
      </p:sp>
      <p:sp>
        <p:nvSpPr>
          <p:cNvPr id="10" name="CuadroTexto 9"/>
          <p:cNvSpPr txBox="1"/>
          <p:nvPr/>
        </p:nvSpPr>
        <p:spPr>
          <a:xfrm>
            <a:off x="241300" y="2477601"/>
            <a:ext cx="6094853" cy="430887"/>
          </a:xfrm>
          <a:prstGeom prst="rect">
            <a:avLst/>
          </a:prstGeom>
          <a:noFill/>
        </p:spPr>
        <p:txBody>
          <a:bodyPr wrap="square" rtlCol="0">
            <a:spAutoFit/>
          </a:bodyPr>
          <a:lstStyle/>
          <a:p>
            <a:pPr algn="ctr"/>
            <a:r>
              <a:rPr lang="es-ES" sz="2200" b="1" dirty="0"/>
              <a:t>Funciones de Comité de Planeación y Evaluación</a:t>
            </a:r>
            <a:endParaRPr lang="en-US" sz="2200" b="1" dirty="0"/>
          </a:p>
        </p:txBody>
      </p:sp>
      <p:sp>
        <p:nvSpPr>
          <p:cNvPr id="5" name="Rectángulo 4"/>
          <p:cNvSpPr/>
          <p:nvPr/>
        </p:nvSpPr>
        <p:spPr>
          <a:xfrm>
            <a:off x="3856264" y="8576350"/>
            <a:ext cx="2832100" cy="307777"/>
          </a:xfrm>
          <a:prstGeom prst="rect">
            <a:avLst/>
          </a:prstGeom>
          <a:solidFill>
            <a:schemeClr val="bg1"/>
          </a:solidFill>
          <a:ln w="28575">
            <a:solidFill>
              <a:srgbClr val="FF25C6"/>
            </a:solidFill>
          </a:ln>
        </p:spPr>
        <p:txBody>
          <a:bodyPr wrap="square">
            <a:spAutoFit/>
          </a:bodyPr>
          <a:lstStyle/>
          <a:p>
            <a:pPr algn="ctr"/>
            <a:r>
              <a:rPr lang="en-US" sz="1400" b="1" dirty="0">
                <a:solidFill>
                  <a:srgbClr val="000000"/>
                </a:solidFill>
                <a:latin typeface="Calibri" panose="020F0502020204030204" pitchFamily="34" charset="0"/>
                <a:cs typeface="Calibri" panose="020F0502020204030204" pitchFamily="34" charset="0"/>
              </a:rPr>
              <a:t>DOF. ACUERDO </a:t>
            </a:r>
            <a:r>
              <a:rPr lang="en-US" sz="1400" b="1" dirty="0" err="1">
                <a:solidFill>
                  <a:srgbClr val="000000"/>
                </a:solidFill>
                <a:latin typeface="Calibri" panose="020F0502020204030204" pitchFamily="34" charset="0"/>
                <a:cs typeface="Calibri" panose="020F0502020204030204" pitchFamily="34" charset="0"/>
              </a:rPr>
              <a:t>número</a:t>
            </a:r>
            <a:r>
              <a:rPr lang="en-US" sz="1400" b="1" dirty="0">
                <a:solidFill>
                  <a:srgbClr val="000000"/>
                </a:solidFill>
                <a:latin typeface="Calibri" panose="020F0502020204030204" pitchFamily="34" charset="0"/>
                <a:cs typeface="Calibri" panose="020F0502020204030204" pitchFamily="34" charset="0"/>
              </a:rPr>
              <a:t> 05/04/24 </a:t>
            </a:r>
            <a:endParaRPr lang="en-US" sz="14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35882418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uadroTexto 6"/>
          <p:cNvSpPr txBox="1"/>
          <p:nvPr/>
        </p:nvSpPr>
        <p:spPr>
          <a:xfrm>
            <a:off x="1072483" y="491299"/>
            <a:ext cx="4509833" cy="830997"/>
          </a:xfrm>
          <a:prstGeom prst="rect">
            <a:avLst/>
          </a:prstGeom>
          <a:noFill/>
        </p:spPr>
        <p:txBody>
          <a:bodyPr wrap="square" rtlCol="0">
            <a:spAutoFit/>
          </a:bodyPr>
          <a:lstStyle/>
          <a:p>
            <a:pPr algn="ctr"/>
            <a:r>
              <a:rPr lang="es-ES" sz="2400" dirty="0">
                <a:latin typeface="Segoe UI Semibold" panose="020B0702040204020203" pitchFamily="34" charset="0"/>
                <a:cs typeface="Segoe UI Semibold" panose="020B0702040204020203" pitchFamily="34" charset="0"/>
              </a:rPr>
              <a:t>INTEGRANTES DEL COMITÉ DE PLANEACIÓN Y EVALUACIÓN</a:t>
            </a:r>
            <a:endParaRPr lang="en-US" sz="2400" dirty="0">
              <a:latin typeface="Segoe UI Semibold" panose="020B0702040204020203" pitchFamily="34" charset="0"/>
              <a:cs typeface="Segoe UI Semibold" panose="020B0702040204020203" pitchFamily="34" charset="0"/>
            </a:endParaRPr>
          </a:p>
        </p:txBody>
      </p:sp>
      <p:graphicFrame>
        <p:nvGraphicFramePr>
          <p:cNvPr id="12" name="Tabla 11"/>
          <p:cNvGraphicFramePr>
            <a:graphicFrameLocks noGrp="1"/>
          </p:cNvGraphicFramePr>
          <p:nvPr>
            <p:extLst>
              <p:ext uri="{D42A27DB-BD31-4B8C-83A1-F6EECF244321}">
                <p14:modId xmlns:p14="http://schemas.microsoft.com/office/powerpoint/2010/main" val="2379929012"/>
              </p:ext>
            </p:extLst>
          </p:nvPr>
        </p:nvGraphicFramePr>
        <p:xfrm>
          <a:off x="253998" y="1828349"/>
          <a:ext cx="6350001" cy="6848654"/>
        </p:xfrm>
        <a:graphic>
          <a:graphicData uri="http://schemas.openxmlformats.org/drawingml/2006/table">
            <a:tbl>
              <a:tblPr firstRow="1" bandRow="1">
                <a:tableStyleId>{5940675A-B579-460E-94D1-54222C63F5DA}</a:tableStyleId>
              </a:tblPr>
              <a:tblGrid>
                <a:gridCol w="444501">
                  <a:extLst>
                    <a:ext uri="{9D8B030D-6E8A-4147-A177-3AD203B41FA5}">
                      <a16:colId xmlns:a16="http://schemas.microsoft.com/office/drawing/2014/main" val="597308561"/>
                    </a:ext>
                  </a:extLst>
                </a:gridCol>
                <a:gridCol w="2037859">
                  <a:extLst>
                    <a:ext uri="{9D8B030D-6E8A-4147-A177-3AD203B41FA5}">
                      <a16:colId xmlns:a16="http://schemas.microsoft.com/office/drawing/2014/main" val="2288575358"/>
                    </a:ext>
                  </a:extLst>
                </a:gridCol>
                <a:gridCol w="1980713">
                  <a:extLst>
                    <a:ext uri="{9D8B030D-6E8A-4147-A177-3AD203B41FA5}">
                      <a16:colId xmlns:a16="http://schemas.microsoft.com/office/drawing/2014/main" val="978873325"/>
                    </a:ext>
                  </a:extLst>
                </a:gridCol>
                <a:gridCol w="1886928">
                  <a:extLst>
                    <a:ext uri="{9D8B030D-6E8A-4147-A177-3AD203B41FA5}">
                      <a16:colId xmlns:a16="http://schemas.microsoft.com/office/drawing/2014/main" val="1089358551"/>
                    </a:ext>
                  </a:extLst>
                </a:gridCol>
              </a:tblGrid>
              <a:tr h="310694">
                <a:tc>
                  <a:txBody>
                    <a:bodyPr/>
                    <a:lstStyle/>
                    <a:p>
                      <a:pPr algn="ctr"/>
                      <a:r>
                        <a:rPr lang="es-MX" sz="1000" b="1" dirty="0">
                          <a:solidFill>
                            <a:schemeClr val="tx1"/>
                          </a:solidFill>
                          <a:latin typeface="+mn-lt"/>
                          <a:ea typeface="GingerCookies" panose="02000603000000000000" pitchFamily="2" charset="0"/>
                        </a:rPr>
                        <a:t>No.</a:t>
                      </a:r>
                    </a:p>
                  </a:txBody>
                  <a:tcPr anchor="ctr">
                    <a:solidFill>
                      <a:srgbClr val="96F8C9"/>
                    </a:solidFill>
                  </a:tcPr>
                </a:tc>
                <a:tc>
                  <a:txBody>
                    <a:bodyPr/>
                    <a:lstStyle/>
                    <a:p>
                      <a:pPr algn="ctr"/>
                      <a:r>
                        <a:rPr lang="es-MX" sz="1400" b="1" dirty="0">
                          <a:solidFill>
                            <a:schemeClr val="tx1"/>
                          </a:solidFill>
                          <a:latin typeface="+mn-lt"/>
                        </a:rPr>
                        <a:t>NOMBRE</a:t>
                      </a:r>
                    </a:p>
                  </a:txBody>
                  <a:tcPr anchor="ctr">
                    <a:solidFill>
                      <a:srgbClr val="96F8C9"/>
                    </a:solidFill>
                  </a:tcPr>
                </a:tc>
                <a:tc>
                  <a:txBody>
                    <a:bodyPr/>
                    <a:lstStyle/>
                    <a:p>
                      <a:pPr algn="ctr"/>
                      <a:r>
                        <a:rPr lang="es-MX" sz="1400" b="1" dirty="0">
                          <a:solidFill>
                            <a:schemeClr val="tx1"/>
                          </a:solidFill>
                          <a:latin typeface="+mn-lt"/>
                        </a:rPr>
                        <a:t>FUNCIÓN</a:t>
                      </a:r>
                    </a:p>
                  </a:txBody>
                  <a:tcPr anchor="ctr">
                    <a:solidFill>
                      <a:srgbClr val="96F8C9"/>
                    </a:solidFill>
                  </a:tcPr>
                </a:tc>
                <a:tc>
                  <a:txBody>
                    <a:bodyPr/>
                    <a:lstStyle/>
                    <a:p>
                      <a:pPr algn="ctr"/>
                      <a:r>
                        <a:rPr lang="es-MX" sz="1400" b="1" dirty="0">
                          <a:solidFill>
                            <a:schemeClr val="tx1"/>
                          </a:solidFill>
                          <a:latin typeface="+mn-lt"/>
                        </a:rPr>
                        <a:t>TAREAS A</a:t>
                      </a:r>
                      <a:r>
                        <a:rPr lang="es-MX" sz="1400" b="1" baseline="0" dirty="0">
                          <a:solidFill>
                            <a:schemeClr val="tx1"/>
                          </a:solidFill>
                          <a:latin typeface="+mn-lt"/>
                        </a:rPr>
                        <a:t> REALIZAR</a:t>
                      </a:r>
                      <a:endParaRPr lang="es-MX" sz="1400" b="1" dirty="0">
                        <a:solidFill>
                          <a:schemeClr val="tx1"/>
                        </a:solidFill>
                        <a:latin typeface="+mn-lt"/>
                      </a:endParaRPr>
                    </a:p>
                  </a:txBody>
                  <a:tcPr anchor="ctr">
                    <a:solidFill>
                      <a:srgbClr val="96F8C9"/>
                    </a:solidFill>
                  </a:tcPr>
                </a:tc>
                <a:extLst>
                  <a:ext uri="{0D108BD9-81ED-4DB2-BD59-A6C34878D82A}">
                    <a16:rowId xmlns:a16="http://schemas.microsoft.com/office/drawing/2014/main" val="88615681"/>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2890066386"/>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4197034923"/>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1388419610"/>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973993081"/>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1334663384"/>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2648414906"/>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1051086744"/>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516379912"/>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2141837072"/>
                  </a:ext>
                </a:extLst>
              </a:tr>
              <a:tr h="347014">
                <a:tc>
                  <a:txBody>
                    <a:bodyPr/>
                    <a:lstStyle/>
                    <a:p>
                      <a:endParaRPr lang="en-US" sz="1100" dirty="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dirty="0"/>
                    </a:p>
                  </a:txBody>
                  <a:tcPr>
                    <a:solidFill>
                      <a:schemeClr val="bg1"/>
                    </a:solidFill>
                  </a:tcPr>
                </a:tc>
                <a:extLst>
                  <a:ext uri="{0D108BD9-81ED-4DB2-BD59-A6C34878D82A}">
                    <a16:rowId xmlns:a16="http://schemas.microsoft.com/office/drawing/2014/main" val="1321155402"/>
                  </a:ext>
                </a:extLst>
              </a:tr>
              <a:tr h="347014">
                <a:tc>
                  <a:txBody>
                    <a:bodyPr/>
                    <a:lstStyle/>
                    <a:p>
                      <a:endParaRPr lang="en-US" sz="1100" dirty="0"/>
                    </a:p>
                  </a:txBody>
                  <a:tcPr>
                    <a:solidFill>
                      <a:schemeClr val="bg1"/>
                    </a:solidFill>
                  </a:tcPr>
                </a:tc>
                <a:tc>
                  <a:txBody>
                    <a:bodyPr/>
                    <a:lstStyle/>
                    <a:p>
                      <a:endParaRPr lang="en-US" sz="1100" dirty="0"/>
                    </a:p>
                  </a:txBody>
                  <a:tcPr>
                    <a:solidFill>
                      <a:schemeClr val="bg1"/>
                    </a:solidFill>
                  </a:tcPr>
                </a:tc>
                <a:tc>
                  <a:txBody>
                    <a:bodyPr/>
                    <a:lstStyle/>
                    <a:p>
                      <a:endParaRPr lang="en-US" sz="1100"/>
                    </a:p>
                  </a:txBody>
                  <a:tcPr>
                    <a:solidFill>
                      <a:schemeClr val="bg1"/>
                    </a:solidFill>
                  </a:tcPr>
                </a:tc>
                <a:tc>
                  <a:txBody>
                    <a:bodyPr/>
                    <a:lstStyle/>
                    <a:p>
                      <a:endParaRPr lang="es-ES" sz="1100" dirty="0"/>
                    </a:p>
                    <a:p>
                      <a:endParaRPr lang="es-ES" sz="1100" dirty="0"/>
                    </a:p>
                    <a:p>
                      <a:endParaRPr lang="en-US" sz="1100" dirty="0"/>
                    </a:p>
                  </a:txBody>
                  <a:tcPr>
                    <a:solidFill>
                      <a:schemeClr val="bg1"/>
                    </a:solidFill>
                  </a:tcPr>
                </a:tc>
                <a:extLst>
                  <a:ext uri="{0D108BD9-81ED-4DB2-BD59-A6C34878D82A}">
                    <a16:rowId xmlns:a16="http://schemas.microsoft.com/office/drawing/2014/main" val="2157801390"/>
                  </a:ext>
                </a:extLst>
              </a:tr>
            </a:tbl>
          </a:graphicData>
        </a:graphic>
      </p:graphicFrame>
    </p:spTree>
    <p:extLst>
      <p:ext uri="{BB962C8B-B14F-4D97-AF65-F5344CB8AC3E}">
        <p14:creationId xmlns:p14="http://schemas.microsoft.com/office/powerpoint/2010/main" val="5406137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262249928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34918940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124682892"/>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33291416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244892357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384838114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97672901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pinimg.com/564x/fe/3d/25/fe3d25ec5f9a620b81c94f8eb859fa35.jpg"/>
          <p:cNvPicPr>
            <a:picLocks noChangeAspect="1" noChangeArrowheads="1"/>
          </p:cNvPicPr>
          <p:nvPr/>
        </p:nvPicPr>
        <p:blipFill rotWithShape="1">
          <a:blip r:embed="rId2">
            <a:extLst>
              <a:ext uri="{28A0092B-C50C-407E-A947-70E740481C1C}">
                <a14:useLocalDpi xmlns:a14="http://schemas.microsoft.com/office/drawing/2010/main" val="0"/>
              </a:ext>
            </a:extLst>
          </a:blip>
          <a:srcRect l="8342" t="8195" r="8738"/>
          <a:stretch/>
        </p:blipFill>
        <p:spPr bwMode="auto">
          <a:xfrm>
            <a:off x="250808" y="719328"/>
            <a:ext cx="6356383" cy="8058912"/>
          </a:xfrm>
          <a:prstGeom prst="rect">
            <a:avLst/>
          </a:prstGeom>
          <a:noFill/>
          <a:extLst>
            <a:ext uri="{909E8E84-426E-40DD-AFC4-6F175D3DCCD1}">
              <a14:hiddenFill xmlns:a14="http://schemas.microsoft.com/office/drawing/2010/main">
                <a:solidFill>
                  <a:srgbClr val="FFFFFF"/>
                </a:solidFill>
              </a14:hiddenFill>
            </a:ext>
          </a:extLst>
        </p:spPr>
      </p:pic>
      <p:sp>
        <p:nvSpPr>
          <p:cNvPr id="13" name="CuadroTexto 12"/>
          <p:cNvSpPr txBox="1"/>
          <p:nvPr/>
        </p:nvSpPr>
        <p:spPr>
          <a:xfrm>
            <a:off x="3954780" y="184401"/>
            <a:ext cx="2202180" cy="400110"/>
          </a:xfrm>
          <a:prstGeom prst="rect">
            <a:avLst/>
          </a:prstGeom>
          <a:solidFill>
            <a:schemeClr val="bg1"/>
          </a:solidFill>
        </p:spPr>
        <p:txBody>
          <a:bodyPr wrap="square" rtlCol="0">
            <a:spAutoFit/>
          </a:bodyPr>
          <a:lstStyle/>
          <a:p>
            <a:pPr algn="ctr"/>
            <a:r>
              <a:rPr lang="es-ES" sz="2000" b="1" dirty="0">
                <a:solidFill>
                  <a:schemeClr val="accent2">
                    <a:lumMod val="75000"/>
                  </a:schemeClr>
                </a:solidFill>
              </a:rPr>
              <a:t>FASE INTENSIVA</a:t>
            </a:r>
            <a:endParaRPr lang="en-US" sz="2000" b="1" dirty="0">
              <a:solidFill>
                <a:schemeClr val="accent2">
                  <a:lumMod val="75000"/>
                </a:schemeClr>
              </a:solidFill>
            </a:endParaRPr>
          </a:p>
        </p:txBody>
      </p:sp>
      <p:sp>
        <p:nvSpPr>
          <p:cNvPr id="9" name="CuadroTexto 8"/>
          <p:cNvSpPr txBox="1"/>
          <p:nvPr/>
        </p:nvSpPr>
        <p:spPr>
          <a:xfrm>
            <a:off x="266700" y="215179"/>
            <a:ext cx="2987040" cy="369332"/>
          </a:xfrm>
          <a:prstGeom prst="rect">
            <a:avLst/>
          </a:prstGeom>
          <a:solidFill>
            <a:schemeClr val="bg1"/>
          </a:solidFill>
          <a:ln w="28575">
            <a:solidFill>
              <a:schemeClr val="tx1"/>
            </a:solidFill>
          </a:ln>
        </p:spPr>
        <p:txBody>
          <a:bodyPr wrap="square" rtlCol="0">
            <a:spAutoFit/>
          </a:bodyPr>
          <a:lstStyle/>
          <a:p>
            <a:r>
              <a:rPr lang="es-ES" b="1" dirty="0"/>
              <a:t>FECHA: </a:t>
            </a:r>
            <a:endParaRPr lang="en-US" b="1" dirty="0"/>
          </a:p>
        </p:txBody>
      </p:sp>
      <p:pic>
        <p:nvPicPr>
          <p:cNvPr id="4" name="Imagen 3" descr="Un dibujo animado con letras&#10;&#10;Descripción generada automáticamente con confianza media">
            <a:extLst>
              <a:ext uri="{FF2B5EF4-FFF2-40B4-BE49-F238E27FC236}">
                <a16:creationId xmlns:a16="http://schemas.microsoft.com/office/drawing/2014/main" id="{11576488-781D-F2A1-F96C-596E4113B1B5}"/>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4611" y="7572528"/>
            <a:ext cx="752580" cy="1188000"/>
          </a:xfrm>
          <a:prstGeom prst="rect">
            <a:avLst/>
          </a:prstGeom>
        </p:spPr>
      </p:pic>
    </p:spTree>
    <p:extLst>
      <p:ext uri="{BB962C8B-B14F-4D97-AF65-F5344CB8AC3E}">
        <p14:creationId xmlns:p14="http://schemas.microsoft.com/office/powerpoint/2010/main" val="3279057324"/>
      </p:ext>
    </p:extLst>
  </p:cSld>
  <p:clrMapOvr>
    <a:masterClrMapping/>
  </p:clrMapOvr>
</p:sld>
</file>

<file path=ppt/theme/theme1.xml><?xml version="1.0" encoding="utf-8"?>
<a:theme xmlns:a="http://schemas.openxmlformats.org/drawingml/2006/main" name="Tema de Office">
  <a:themeElements>
    <a:clrScheme name="Tema de 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Tema de 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ema d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3262</TotalTime>
  <Words>71633</Words>
  <Application>Microsoft Office PowerPoint</Application>
  <PresentationFormat>Carta (216 x 279 mm)</PresentationFormat>
  <Paragraphs>20147</Paragraphs>
  <Slides>397</Slides>
  <Notes>3</Notes>
  <HiddenSlides>0</HiddenSlides>
  <MMClips>0</MMClips>
  <ScaleCrop>false</ScaleCrop>
  <HeadingPairs>
    <vt:vector size="6" baseType="variant">
      <vt:variant>
        <vt:lpstr>Fuentes usadas</vt:lpstr>
      </vt:variant>
      <vt:variant>
        <vt:i4>27</vt:i4>
      </vt:variant>
      <vt:variant>
        <vt:lpstr>Tema</vt:lpstr>
      </vt:variant>
      <vt:variant>
        <vt:i4>1</vt:i4>
      </vt:variant>
      <vt:variant>
        <vt:lpstr>Títulos de diapositiva</vt:lpstr>
      </vt:variant>
      <vt:variant>
        <vt:i4>397</vt:i4>
      </vt:variant>
    </vt:vector>
  </HeadingPairs>
  <TitlesOfParts>
    <vt:vector size="425" baseType="lpstr">
      <vt:lpstr>Adobe Fan Heiti Std B</vt:lpstr>
      <vt:lpstr>Adobe Gothic Std B</vt:lpstr>
      <vt:lpstr>Adobe Heiti Std R</vt:lpstr>
      <vt:lpstr>a Arbei Berry</vt:lpstr>
      <vt:lpstr>Adobe Garamond Pro</vt:lpstr>
      <vt:lpstr>AGDryShampoo</vt:lpstr>
      <vt:lpstr>AGSaidNoOneEver</vt:lpstr>
      <vt:lpstr>Arial</vt:lpstr>
      <vt:lpstr>Arial Black</vt:lpstr>
      <vt:lpstr>Arial Rounded MT Bold</vt:lpstr>
      <vt:lpstr>Austie Bost Chunky Description</vt:lpstr>
      <vt:lpstr>Babiole</vt:lpstr>
      <vt:lpstr>Berlin Sans FB</vt:lpstr>
      <vt:lpstr>Calibri</vt:lpstr>
      <vt:lpstr>Calibri Light</vt:lpstr>
      <vt:lpstr>Century Gothic</vt:lpstr>
      <vt:lpstr>Chinacat</vt:lpstr>
      <vt:lpstr>Comic Sans MS</vt:lpstr>
      <vt:lpstr>Cooper Std Black</vt:lpstr>
      <vt:lpstr>GingerCookies</vt:lpstr>
      <vt:lpstr>Ink Free</vt:lpstr>
      <vt:lpstr>LidiaMakingWords</vt:lpstr>
      <vt:lpstr>Overlock</vt:lpstr>
      <vt:lpstr>Segoe Print</vt:lpstr>
      <vt:lpstr>Segoe UI Semibold</vt:lpstr>
      <vt:lpstr>Tahoma</vt:lpstr>
      <vt:lpstr>Times New Roman</vt: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Admin3</dc:creator>
  <cp:lastModifiedBy>Antonio Ciudad Real Núñez</cp:lastModifiedBy>
  <cp:revision>363</cp:revision>
  <cp:lastPrinted>2024-08-06T04:13:58Z</cp:lastPrinted>
  <dcterms:created xsi:type="dcterms:W3CDTF">2019-06-23T18:32:07Z</dcterms:created>
  <dcterms:modified xsi:type="dcterms:W3CDTF">2026-07-19T15:51:42Z</dcterms:modified>
</cp:coreProperties>
</file>