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6"/>
  </p:notesMasterIdLst>
  <p:sldIdLst>
    <p:sldId id="262" r:id="rId2"/>
    <p:sldId id="263" r:id="rId3"/>
    <p:sldId id="264" r:id="rId4"/>
    <p:sldId id="265" r:id="rId5"/>
  </p:sldIdLst>
  <p:sldSz cx="10058400" cy="7772400"/>
  <p:notesSz cx="6858000" cy="9144000"/>
  <p:embeddedFontLst>
    <p:embeddedFont>
      <p:font typeface="BNMintChocolateChipLover" panose="020B0604020202020204" charset="0"/>
      <p:regular r:id="rId7"/>
    </p:embeddedFont>
    <p:embeddedFont>
      <p:font typeface="bbMamaBear" panose="020B0604020202020204" charset="0"/>
      <p:regular r:id="rId8"/>
    </p:embeddedFont>
    <p:embeddedFont>
      <p:font typeface="BNFirstGrade" panose="020B0604020202020204" charset="0"/>
      <p:regular r:id="rId9"/>
    </p:embeddedFont>
    <p:embeddedFont>
      <p:font typeface="AGJoyOfMissingOutSolid" panose="02000603000000000000" pitchFamily="2" charset="0"/>
      <p:regular r:id="rId10"/>
    </p:embeddedFont>
    <p:embeddedFont>
      <p:font typeface="KASpringFlowers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KG Primary Penmanship 2" panose="02000506000000020003" pitchFamily="2" charset="0"/>
      <p:regular r:id="rId16"/>
    </p:embeddedFont>
    <p:embeddedFont>
      <p:font typeface="BNRoseVideo" panose="020B0604020202020204" charset="0"/>
      <p:regular r:id="rId17"/>
    </p:embeddedFont>
    <p:embeddedFont>
      <p:font typeface="BNTeacherRest" panose="020B0604020202020204" charset="0"/>
      <p:regular r:id="rId18"/>
    </p:embeddedFont>
    <p:embeddedFont>
      <p:font typeface="AGLikeABoss" panose="02000603000000000000" pitchFamily="2" charset="0"/>
      <p:regular r:id="rId19"/>
    </p:embeddedFont>
    <p:embeddedFont>
      <p:font typeface="BNPeaceandLove" panose="020B0604020202020204" charset="0"/>
      <p:regular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8B3"/>
    <a:srgbClr val="7F63D3"/>
    <a:srgbClr val="8CDDFD"/>
    <a:srgbClr val="91BD4D"/>
    <a:srgbClr val="FEEE8A"/>
    <a:srgbClr val="FDB572"/>
    <a:srgbClr val="FF2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6CAF9-5A83-4720-99C6-FD280EE24AB3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886E-61FA-410A-A3DC-0D6F7E9906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363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603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946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09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813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060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746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80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7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443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817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379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9BD71B-10A1-4F77-AE3E-85978BF77058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3C701D-C055-40AF-9A3A-2D5B1D71B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226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ángulo 82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818835" y="2270587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noFill/>
                </a:ln>
                <a:solidFill>
                  <a:srgbClr val="FC88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</a:t>
            </a:r>
            <a:r>
              <a:rPr lang="es-ES" sz="4800" dirty="0" smtClean="0">
                <a:ln w="28575">
                  <a:noFill/>
                </a:ln>
                <a:solidFill>
                  <a:srgbClr val="FDB572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4800" dirty="0" smtClean="0">
                <a:ln w="28575">
                  <a:noFill/>
                </a:ln>
                <a:solidFill>
                  <a:srgbClr val="FEEE8A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4800" dirty="0" smtClean="0">
                <a:ln w="28575">
                  <a:noFill/>
                </a:ln>
                <a:solidFill>
                  <a:srgbClr val="91BD4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R</a:t>
            </a:r>
            <a:r>
              <a:rPr lang="es-ES" sz="4800" dirty="0" smtClean="0">
                <a:ln w="28575">
                  <a:noFill/>
                </a:ln>
                <a:solidFill>
                  <a:srgbClr val="8CDDF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4800" dirty="0" smtClean="0">
                <a:ln w="28575">
                  <a:noFill/>
                </a:ln>
                <a:solidFill>
                  <a:srgbClr val="7F63D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endParaRPr lang="es-ES" sz="8743" dirty="0">
              <a:ln w="28575">
                <a:noFill/>
              </a:ln>
              <a:solidFill>
                <a:srgbClr val="FC88B3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822263" y="1025251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noFill/>
                </a:ln>
                <a:solidFill>
                  <a:srgbClr val="FC88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</a:t>
            </a:r>
            <a:r>
              <a:rPr lang="es-ES" sz="4800" dirty="0" smtClean="0">
                <a:ln w="28575">
                  <a:noFill/>
                </a:ln>
                <a:solidFill>
                  <a:srgbClr val="FDB572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R</a:t>
            </a:r>
            <a:r>
              <a:rPr lang="es-ES" sz="4800" dirty="0" smtClean="0">
                <a:ln w="28575">
                  <a:noFill/>
                </a:ln>
                <a:solidFill>
                  <a:srgbClr val="FEEE8A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4800" dirty="0" smtClean="0">
                <a:ln w="28575">
                  <a:noFill/>
                </a:ln>
                <a:solidFill>
                  <a:srgbClr val="91BD4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4800" dirty="0" smtClean="0">
                <a:ln w="28575">
                  <a:noFill/>
                </a:ln>
                <a:solidFill>
                  <a:srgbClr val="8CDDF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4800" dirty="0" smtClean="0">
                <a:ln w="28575">
                  <a:noFill/>
                </a:ln>
                <a:solidFill>
                  <a:srgbClr val="7F63D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R</a:t>
            </a:r>
            <a:r>
              <a:rPr lang="es-ES" sz="4800" dirty="0" smtClean="0">
                <a:ln w="28575">
                  <a:noFill/>
                </a:ln>
                <a:solidFill>
                  <a:srgbClr val="FC88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endParaRPr lang="es-ES" sz="8743" dirty="0">
              <a:ln w="28575">
                <a:noFill/>
              </a:ln>
              <a:solidFill>
                <a:srgbClr val="FC88B3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cxnSp>
        <p:nvCxnSpPr>
          <p:cNvPr id="30" name="Conector recto 29"/>
          <p:cNvCxnSpPr/>
          <p:nvPr/>
        </p:nvCxnSpPr>
        <p:spPr>
          <a:xfrm flipH="1">
            <a:off x="3318668" y="0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6686770" y="-18925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E1DEAFB-6FCD-19A4-DEDC-5785A187A293}"/>
              </a:ext>
            </a:extLst>
          </p:cNvPr>
          <p:cNvSpPr txBox="1"/>
          <p:nvPr/>
        </p:nvSpPr>
        <p:spPr>
          <a:xfrm>
            <a:off x="3547437" y="73788"/>
            <a:ext cx="2875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No olvides traer a tu hijo(a) con las herramientas necesarias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0D1FAAE-B20A-1AEE-4DB7-A110AFBBD8EF}"/>
              </a:ext>
            </a:extLst>
          </p:cNvPr>
          <p:cNvSpPr txBox="1"/>
          <p:nvPr/>
        </p:nvSpPr>
        <p:spPr>
          <a:xfrm>
            <a:off x="845874" y="177036"/>
            <a:ext cx="2286783" cy="646331"/>
          </a:xfrm>
          <a:custGeom>
            <a:avLst/>
            <a:gdLst>
              <a:gd name="connsiteX0" fmla="*/ 0 w 2286783"/>
              <a:gd name="connsiteY0" fmla="*/ 0 h 646331"/>
              <a:gd name="connsiteX1" fmla="*/ 548828 w 2286783"/>
              <a:gd name="connsiteY1" fmla="*/ 0 h 646331"/>
              <a:gd name="connsiteX2" fmla="*/ 1051920 w 2286783"/>
              <a:gd name="connsiteY2" fmla="*/ 0 h 646331"/>
              <a:gd name="connsiteX3" fmla="*/ 1646484 w 2286783"/>
              <a:gd name="connsiteY3" fmla="*/ 0 h 646331"/>
              <a:gd name="connsiteX4" fmla="*/ 2286783 w 2286783"/>
              <a:gd name="connsiteY4" fmla="*/ 0 h 646331"/>
              <a:gd name="connsiteX5" fmla="*/ 2286783 w 2286783"/>
              <a:gd name="connsiteY5" fmla="*/ 310239 h 646331"/>
              <a:gd name="connsiteX6" fmla="*/ 2286783 w 2286783"/>
              <a:gd name="connsiteY6" fmla="*/ 646331 h 646331"/>
              <a:gd name="connsiteX7" fmla="*/ 1737955 w 2286783"/>
              <a:gd name="connsiteY7" fmla="*/ 646331 h 646331"/>
              <a:gd name="connsiteX8" fmla="*/ 1234863 w 2286783"/>
              <a:gd name="connsiteY8" fmla="*/ 646331 h 646331"/>
              <a:gd name="connsiteX9" fmla="*/ 617431 w 2286783"/>
              <a:gd name="connsiteY9" fmla="*/ 646331 h 646331"/>
              <a:gd name="connsiteX10" fmla="*/ 0 w 2286783"/>
              <a:gd name="connsiteY10" fmla="*/ 646331 h 646331"/>
              <a:gd name="connsiteX11" fmla="*/ 0 w 2286783"/>
              <a:gd name="connsiteY11" fmla="*/ 336092 h 646331"/>
              <a:gd name="connsiteX12" fmla="*/ 0 w 2286783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6783" h="646331" extrusionOk="0">
                <a:moveTo>
                  <a:pt x="0" y="0"/>
                </a:moveTo>
                <a:cubicBezTo>
                  <a:pt x="158133" y="-25279"/>
                  <a:pt x="426019" y="39294"/>
                  <a:pt x="548828" y="0"/>
                </a:cubicBezTo>
                <a:cubicBezTo>
                  <a:pt x="671637" y="-39294"/>
                  <a:pt x="854733" y="51805"/>
                  <a:pt x="1051920" y="0"/>
                </a:cubicBezTo>
                <a:cubicBezTo>
                  <a:pt x="1249107" y="-51805"/>
                  <a:pt x="1519974" y="31089"/>
                  <a:pt x="1646484" y="0"/>
                </a:cubicBezTo>
                <a:cubicBezTo>
                  <a:pt x="1772994" y="-31089"/>
                  <a:pt x="2085268" y="53786"/>
                  <a:pt x="2286783" y="0"/>
                </a:cubicBezTo>
                <a:cubicBezTo>
                  <a:pt x="2315540" y="93711"/>
                  <a:pt x="2253203" y="199148"/>
                  <a:pt x="2286783" y="310239"/>
                </a:cubicBezTo>
                <a:cubicBezTo>
                  <a:pt x="2320363" y="421330"/>
                  <a:pt x="2250844" y="486465"/>
                  <a:pt x="2286783" y="646331"/>
                </a:cubicBezTo>
                <a:cubicBezTo>
                  <a:pt x="2089562" y="666743"/>
                  <a:pt x="1976060" y="595212"/>
                  <a:pt x="1737955" y="646331"/>
                </a:cubicBezTo>
                <a:cubicBezTo>
                  <a:pt x="1499850" y="697450"/>
                  <a:pt x="1485916" y="643502"/>
                  <a:pt x="1234863" y="646331"/>
                </a:cubicBezTo>
                <a:cubicBezTo>
                  <a:pt x="983810" y="649160"/>
                  <a:pt x="917623" y="596227"/>
                  <a:pt x="617431" y="646331"/>
                </a:cubicBezTo>
                <a:cubicBezTo>
                  <a:pt x="317239" y="696435"/>
                  <a:pt x="240428" y="599356"/>
                  <a:pt x="0" y="646331"/>
                </a:cubicBezTo>
                <a:cubicBezTo>
                  <a:pt x="-7152" y="513365"/>
                  <a:pt x="35215" y="450813"/>
                  <a:pt x="0" y="336092"/>
                </a:cubicBezTo>
                <a:cubicBezTo>
                  <a:pt x="-35215" y="221371"/>
                  <a:pt x="34985" y="16083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80868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BNPeaceandLove" panose="02000603000000000000" pitchFamily="2" charset="0"/>
                <a:ea typeface="BNPeaceandLove" panose="02000603000000000000" pitchFamily="2" charset="0"/>
              </a:rPr>
              <a:t>Aspectos por abordar: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49CE85F-D91A-088E-D389-C9EF02BA8C3D}"/>
              </a:ext>
            </a:extLst>
          </p:cNvPr>
          <p:cNvSpPr txBox="1"/>
          <p:nvPr/>
        </p:nvSpPr>
        <p:spPr>
          <a:xfrm>
            <a:off x="845874" y="1032061"/>
            <a:ext cx="2365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169863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Presentación del docente.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818229D-994E-253D-78CA-4D983D7C62E8}"/>
              </a:ext>
            </a:extLst>
          </p:cNvPr>
          <p:cNvSpPr txBox="1"/>
          <p:nvPr/>
        </p:nvSpPr>
        <p:spPr>
          <a:xfrm>
            <a:off x="194045" y="1741080"/>
            <a:ext cx="329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Firma del reglamento.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E5D1900-FF29-FAAF-CB16-7114F16EE497}"/>
              </a:ext>
            </a:extLst>
          </p:cNvPr>
          <p:cNvSpPr txBox="1"/>
          <p:nvPr/>
        </p:nvSpPr>
        <p:spPr>
          <a:xfrm>
            <a:off x="58716" y="2317965"/>
            <a:ext cx="3394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Resultados evaluación diagnóstica.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142C693-F4D7-D628-FDF2-9111517E28B5}"/>
              </a:ext>
            </a:extLst>
          </p:cNvPr>
          <p:cNvSpPr txBox="1"/>
          <p:nvPr/>
        </p:nvSpPr>
        <p:spPr>
          <a:xfrm>
            <a:off x="127981" y="2983355"/>
            <a:ext cx="3083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Aspectos por reforzar durante el ciclo.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C49AE04-A0D0-93EA-74B8-B853245DA4F1}"/>
              </a:ext>
            </a:extLst>
          </p:cNvPr>
          <p:cNvSpPr txBox="1"/>
          <p:nvPr/>
        </p:nvSpPr>
        <p:spPr>
          <a:xfrm>
            <a:off x="75302" y="4027351"/>
            <a:ext cx="33332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Elementos necesarios para el trabajo diario en el aula.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  <a:p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5CB5E04-4AB1-BDDB-24E9-2BC3044F1CC0}"/>
              </a:ext>
            </a:extLst>
          </p:cNvPr>
          <p:cNvSpPr txBox="1"/>
          <p:nvPr/>
        </p:nvSpPr>
        <p:spPr>
          <a:xfrm>
            <a:off x="14399" y="5091071"/>
            <a:ext cx="3333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Criterios a evaluar.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251E538-BB75-F68E-CA6A-1B297E5EB041}"/>
              </a:ext>
            </a:extLst>
          </p:cNvPr>
          <p:cNvSpPr txBox="1"/>
          <p:nvPr/>
        </p:nvSpPr>
        <p:spPr>
          <a:xfrm>
            <a:off x="10679" y="5524621"/>
            <a:ext cx="333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Firma de asistencia y conformidad.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14326C2-9F6B-6159-A04F-81F95162CE44}"/>
              </a:ext>
            </a:extLst>
          </p:cNvPr>
          <p:cNvSpPr txBox="1"/>
          <p:nvPr/>
        </p:nvSpPr>
        <p:spPr>
          <a:xfrm rot="390443">
            <a:off x="3644537" y="3555057"/>
            <a:ext cx="1034257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valores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3E5BF4A-67D2-3E7B-EDD2-D384F50AF11B}"/>
              </a:ext>
            </a:extLst>
          </p:cNvPr>
          <p:cNvSpPr txBox="1"/>
          <p:nvPr/>
        </p:nvSpPr>
        <p:spPr>
          <a:xfrm rot="21254640">
            <a:off x="5342212" y="5436102"/>
            <a:ext cx="9525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latin typeface="BNRoseVideo" panose="02000603000000000000" pitchFamily="2" charset="0"/>
                <a:ea typeface="BNRoseVideo" panose="02000603000000000000" pitchFamily="2" charset="0"/>
              </a:rPr>
              <a:t>amor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D72C09E-E924-C7FE-4540-F611FC3CADF7}"/>
              </a:ext>
            </a:extLst>
          </p:cNvPr>
          <p:cNvSpPr txBox="1"/>
          <p:nvPr/>
        </p:nvSpPr>
        <p:spPr>
          <a:xfrm rot="2183906">
            <a:off x="5322943" y="3736576"/>
            <a:ext cx="1193917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662343"/>
              </a:avLst>
            </a:prstTxWarp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paciencia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B47AB2D-89AA-7423-A15E-194D4C1DE293}"/>
              </a:ext>
            </a:extLst>
          </p:cNvPr>
          <p:cNvSpPr txBox="1"/>
          <p:nvPr/>
        </p:nvSpPr>
        <p:spPr>
          <a:xfrm rot="1106380">
            <a:off x="3621386" y="5047770"/>
            <a:ext cx="1366271" cy="33855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comprensión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29D9466-B925-D0B6-37F9-523E396AEC19}"/>
              </a:ext>
            </a:extLst>
          </p:cNvPr>
          <p:cNvSpPr txBox="1"/>
          <p:nvPr/>
        </p:nvSpPr>
        <p:spPr>
          <a:xfrm>
            <a:off x="3318668" y="7094316"/>
            <a:ext cx="343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BNPeaceandLove" panose="02000603000000000000" pitchFamily="2" charset="0"/>
                <a:ea typeface="BNPeaceandLove" panose="02000603000000000000" pitchFamily="2" charset="0"/>
              </a:rPr>
              <a:t>¡Gracias por apoyar en su educación!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855985E-A40C-EEB4-6684-D9EDEC2CD775}"/>
              </a:ext>
            </a:extLst>
          </p:cNvPr>
          <p:cNvSpPr txBox="1"/>
          <p:nvPr/>
        </p:nvSpPr>
        <p:spPr>
          <a:xfrm>
            <a:off x="6839301" y="-2130"/>
            <a:ext cx="296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BNTeacherRest" panose="02000603000000000000" pitchFamily="2" charset="0"/>
                <a:ea typeface="BNTeacherRest" panose="02000603000000000000" pitchFamily="2" charset="0"/>
              </a:rPr>
              <a:t>Bienvenidos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CCD6D00-0B10-88F2-E32F-A6F551AA3932}"/>
              </a:ext>
            </a:extLst>
          </p:cNvPr>
          <p:cNvSpPr txBox="1"/>
          <p:nvPr/>
        </p:nvSpPr>
        <p:spPr>
          <a:xfrm>
            <a:off x="7835842" y="509666"/>
            <a:ext cx="13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latin typeface="BNMintChocolateChipLover" panose="02000603000000000000" pitchFamily="2" charset="0"/>
                <a:ea typeface="BNMintChocolateChipLover" panose="02000603000000000000" pitchFamily="2" charset="0"/>
              </a:rPr>
              <a:t>a la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5164268-EB47-E2DE-EA0E-FDBA4C1A92F8}"/>
              </a:ext>
            </a:extLst>
          </p:cNvPr>
          <p:cNvSpPr txBox="1"/>
          <p:nvPr/>
        </p:nvSpPr>
        <p:spPr>
          <a:xfrm>
            <a:off x="7395665" y="1794907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latin typeface="KASpringFlowers" pitchFamily="2" charset="0"/>
                <a:ea typeface="BNVenice" panose="02000603000000000000" pitchFamily="2" charset="0"/>
              </a:rPr>
              <a:t>reunión de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69E02DE-6D40-BCB0-2084-65B941626D6C}"/>
              </a:ext>
            </a:extLst>
          </p:cNvPr>
          <p:cNvSpPr txBox="1"/>
          <p:nvPr/>
        </p:nvSpPr>
        <p:spPr>
          <a:xfrm>
            <a:off x="6931200" y="3297684"/>
            <a:ext cx="299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Ciclo escolar 2025-2026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78C3B23-D145-549C-D4D7-729C4ED88758}"/>
              </a:ext>
            </a:extLst>
          </p:cNvPr>
          <p:cNvSpPr txBox="1"/>
          <p:nvPr/>
        </p:nvSpPr>
        <p:spPr>
          <a:xfrm>
            <a:off x="7636043" y="3804348"/>
            <a:ext cx="196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bbMamaBear" panose="02000603000000000000" pitchFamily="2" charset="0"/>
                <a:ea typeface="bbMamaBear" panose="02000603000000000000" pitchFamily="2" charset="0"/>
              </a:rPr>
              <a:t>a la escuela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58C9100-5C60-6A6F-891C-8F68E8047257}"/>
              </a:ext>
            </a:extLst>
          </p:cNvPr>
          <p:cNvSpPr txBox="1"/>
          <p:nvPr/>
        </p:nvSpPr>
        <p:spPr>
          <a:xfrm>
            <a:off x="7019354" y="4196097"/>
            <a:ext cx="2571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Escribe el nombre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9A905F4-3CC3-B12A-28FE-157E5E936669}"/>
              </a:ext>
            </a:extLst>
          </p:cNvPr>
          <p:cNvSpPr txBox="1"/>
          <p:nvPr/>
        </p:nvSpPr>
        <p:spPr>
          <a:xfrm>
            <a:off x="7544420" y="4604154"/>
            <a:ext cx="167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bbMamaBear" panose="02000603000000000000" pitchFamily="2" charset="0"/>
                <a:ea typeface="bbMamaBear" panose="02000603000000000000" pitchFamily="2" charset="0"/>
              </a:rPr>
              <a:t>con el docente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38FDF78-381E-2D40-A4C0-0E3F71E1022A}"/>
              </a:ext>
            </a:extLst>
          </p:cNvPr>
          <p:cNvSpPr txBox="1"/>
          <p:nvPr/>
        </p:nvSpPr>
        <p:spPr>
          <a:xfrm>
            <a:off x="6946243" y="5016992"/>
            <a:ext cx="2866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Escribe tu nombre</a:t>
            </a: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1" y="168639"/>
            <a:ext cx="520356" cy="146043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4" y="6439211"/>
            <a:ext cx="984959" cy="1218903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322" flipH="1">
            <a:off x="1957244" y="6058994"/>
            <a:ext cx="917372" cy="1470707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23" y="1302062"/>
            <a:ext cx="1464818" cy="190546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65" y="1317853"/>
            <a:ext cx="1729884" cy="1905469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90" y="3641086"/>
            <a:ext cx="1080848" cy="1035409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31" y="3936013"/>
            <a:ext cx="1661433" cy="835562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46" y="5941337"/>
            <a:ext cx="1001991" cy="833295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86" y="5283162"/>
            <a:ext cx="1232028" cy="1138941"/>
          </a:xfrm>
          <a:prstGeom prst="rect">
            <a:avLst/>
          </a:prstGeom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781562" y="1043397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solidFill>
                    <a:schemeClr val="tx1"/>
                  </a:solidFill>
                </a:ln>
                <a:noFill/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PRIMERA</a:t>
            </a:r>
            <a:endParaRPr lang="es-ES" sz="8743" dirty="0">
              <a:ln w="28575">
                <a:solidFill>
                  <a:schemeClr val="tx1"/>
                </a:solidFill>
              </a:ln>
              <a:noFill/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757858" y="2234296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solidFill>
                    <a:schemeClr val="tx1"/>
                  </a:solidFill>
                </a:ln>
                <a:noFill/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PADRES</a:t>
            </a:r>
            <a:endParaRPr lang="es-ES" sz="8743" dirty="0">
              <a:ln w="28575">
                <a:solidFill>
                  <a:schemeClr val="tx1"/>
                </a:solidFill>
              </a:ln>
              <a:noFill/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3381156" y="3643933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solidFill>
                    <a:schemeClr val="tx1"/>
                  </a:solidFill>
                </a:ln>
                <a:noFill/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PADRES</a:t>
            </a:r>
            <a:endParaRPr lang="es-ES" sz="8743" dirty="0">
              <a:ln w="28575">
                <a:solidFill>
                  <a:schemeClr val="tx1"/>
                </a:solidFill>
              </a:ln>
              <a:noFill/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43" y="5330715"/>
            <a:ext cx="1811108" cy="2216991"/>
          </a:xfrm>
          <a:prstGeom prst="rect">
            <a:avLst/>
          </a:prstGeom>
        </p:spPr>
      </p:pic>
      <p:sp>
        <p:nvSpPr>
          <p:cNvPr id="85" name="Rectángulo 84"/>
          <p:cNvSpPr/>
          <p:nvPr/>
        </p:nvSpPr>
        <p:spPr>
          <a:xfrm>
            <a:off x="6975311" y="7465141"/>
            <a:ext cx="3047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KG Primary Penmanship 2" panose="02000506000000020003" pitchFamily="2" charset="0"/>
                <a:ea typeface="AGLikeABoss" panose="02000603000000000000" pitchFamily="2" charset="0"/>
              </a:rPr>
              <a:t>https://www.imageneseducativas.com/</a:t>
            </a:r>
          </a:p>
        </p:txBody>
      </p:sp>
    </p:spTree>
    <p:extLst>
      <p:ext uri="{BB962C8B-B14F-4D97-AF65-F5344CB8AC3E}">
        <p14:creationId xmlns:p14="http://schemas.microsoft.com/office/powerpoint/2010/main" val="795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ector recto 29"/>
          <p:cNvCxnSpPr/>
          <p:nvPr/>
        </p:nvCxnSpPr>
        <p:spPr>
          <a:xfrm flipH="1">
            <a:off x="3318668" y="0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6686770" y="-18925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0D1FAAE-B20A-1AEE-4DB7-A110AFBBD8EF}"/>
              </a:ext>
            </a:extLst>
          </p:cNvPr>
          <p:cNvSpPr txBox="1"/>
          <p:nvPr/>
        </p:nvSpPr>
        <p:spPr>
          <a:xfrm>
            <a:off x="390312" y="282063"/>
            <a:ext cx="2448929" cy="646331"/>
          </a:xfrm>
          <a:custGeom>
            <a:avLst/>
            <a:gdLst>
              <a:gd name="connsiteX0" fmla="*/ 0 w 2448929"/>
              <a:gd name="connsiteY0" fmla="*/ 0 h 646331"/>
              <a:gd name="connsiteX1" fmla="*/ 514275 w 2448929"/>
              <a:gd name="connsiteY1" fmla="*/ 0 h 646331"/>
              <a:gd name="connsiteX2" fmla="*/ 1004061 w 2448929"/>
              <a:gd name="connsiteY2" fmla="*/ 0 h 646331"/>
              <a:gd name="connsiteX3" fmla="*/ 1518336 w 2448929"/>
              <a:gd name="connsiteY3" fmla="*/ 0 h 646331"/>
              <a:gd name="connsiteX4" fmla="*/ 2448929 w 2448929"/>
              <a:gd name="connsiteY4" fmla="*/ 0 h 646331"/>
              <a:gd name="connsiteX5" fmla="*/ 2448929 w 2448929"/>
              <a:gd name="connsiteY5" fmla="*/ 336092 h 646331"/>
              <a:gd name="connsiteX6" fmla="*/ 2448929 w 2448929"/>
              <a:gd name="connsiteY6" fmla="*/ 646331 h 646331"/>
              <a:gd name="connsiteX7" fmla="*/ 1910165 w 2448929"/>
              <a:gd name="connsiteY7" fmla="*/ 646331 h 646331"/>
              <a:gd name="connsiteX8" fmla="*/ 1469357 w 2448929"/>
              <a:gd name="connsiteY8" fmla="*/ 646331 h 646331"/>
              <a:gd name="connsiteX9" fmla="*/ 1004061 w 2448929"/>
              <a:gd name="connsiteY9" fmla="*/ 646331 h 646331"/>
              <a:gd name="connsiteX10" fmla="*/ 538764 w 2448929"/>
              <a:gd name="connsiteY10" fmla="*/ 646331 h 646331"/>
              <a:gd name="connsiteX11" fmla="*/ 0 w 2448929"/>
              <a:gd name="connsiteY11" fmla="*/ 646331 h 646331"/>
              <a:gd name="connsiteX12" fmla="*/ 0 w 2448929"/>
              <a:gd name="connsiteY12" fmla="*/ 323166 h 646331"/>
              <a:gd name="connsiteX13" fmla="*/ 0 w 2448929"/>
              <a:gd name="connsiteY1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8929" h="646331" extrusionOk="0">
                <a:moveTo>
                  <a:pt x="0" y="0"/>
                </a:moveTo>
                <a:cubicBezTo>
                  <a:pt x="235470" y="-55740"/>
                  <a:pt x="265987" y="43462"/>
                  <a:pt x="514275" y="0"/>
                </a:cubicBezTo>
                <a:cubicBezTo>
                  <a:pt x="762563" y="-43462"/>
                  <a:pt x="875069" y="57407"/>
                  <a:pt x="1004061" y="0"/>
                </a:cubicBezTo>
                <a:cubicBezTo>
                  <a:pt x="1133053" y="-57407"/>
                  <a:pt x="1381427" y="28033"/>
                  <a:pt x="1518336" y="0"/>
                </a:cubicBezTo>
                <a:cubicBezTo>
                  <a:pt x="1655245" y="-28033"/>
                  <a:pt x="2239451" y="100374"/>
                  <a:pt x="2448929" y="0"/>
                </a:cubicBezTo>
                <a:cubicBezTo>
                  <a:pt x="2487712" y="91609"/>
                  <a:pt x="2414719" y="263332"/>
                  <a:pt x="2448929" y="336092"/>
                </a:cubicBezTo>
                <a:cubicBezTo>
                  <a:pt x="2483139" y="408852"/>
                  <a:pt x="2412150" y="521699"/>
                  <a:pt x="2448929" y="646331"/>
                </a:cubicBezTo>
                <a:cubicBezTo>
                  <a:pt x="2201095" y="680978"/>
                  <a:pt x="2137390" y="602952"/>
                  <a:pt x="1910165" y="646331"/>
                </a:cubicBezTo>
                <a:cubicBezTo>
                  <a:pt x="1682940" y="689710"/>
                  <a:pt x="1592463" y="608406"/>
                  <a:pt x="1469357" y="646331"/>
                </a:cubicBezTo>
                <a:cubicBezTo>
                  <a:pt x="1346251" y="684256"/>
                  <a:pt x="1098997" y="625718"/>
                  <a:pt x="1004061" y="646331"/>
                </a:cubicBezTo>
                <a:cubicBezTo>
                  <a:pt x="909125" y="666944"/>
                  <a:pt x="702399" y="617610"/>
                  <a:pt x="538764" y="646331"/>
                </a:cubicBezTo>
                <a:cubicBezTo>
                  <a:pt x="375129" y="675052"/>
                  <a:pt x="231587" y="599439"/>
                  <a:pt x="0" y="646331"/>
                </a:cubicBezTo>
                <a:cubicBezTo>
                  <a:pt x="-13387" y="560692"/>
                  <a:pt x="24355" y="388985"/>
                  <a:pt x="0" y="323166"/>
                </a:cubicBezTo>
                <a:cubicBezTo>
                  <a:pt x="-24355" y="257347"/>
                  <a:pt x="5607" y="11120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43275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BNPeaceandLove" panose="02000603000000000000" pitchFamily="2" charset="0"/>
                <a:ea typeface="BNPeaceandLove" panose="02000603000000000000" pitchFamily="2" charset="0"/>
              </a:rPr>
              <a:t>Conoce a tu maestra: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449CE85F-D91A-088E-D389-C9EF02BA8C3D}"/>
              </a:ext>
            </a:extLst>
          </p:cNvPr>
          <p:cNvSpPr txBox="1"/>
          <p:nvPr/>
        </p:nvSpPr>
        <p:spPr>
          <a:xfrm>
            <a:off x="115894" y="1191729"/>
            <a:ext cx="31687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NFirstGrade" panose="02000603000000000000" pitchFamily="2" charset="0"/>
                <a:ea typeface="BNFirstGrade" panose="02000603000000000000" pitchFamily="2" charset="0"/>
              </a:rPr>
              <a:t>Soy la maestra             , tengo         años de  servicio lo que avalan el buen aprovechamiento que he tenido en grupos anteriores.</a:t>
            </a:r>
          </a:p>
          <a:p>
            <a:pPr algn="ctr"/>
            <a:r>
              <a:rPr lang="es-ES" dirty="0">
                <a:latin typeface="BNFirstGrade" panose="02000603000000000000" pitchFamily="2" charset="0"/>
                <a:ea typeface="BNFirstGrade" panose="02000603000000000000" pitchFamily="2" charset="0"/>
              </a:rPr>
              <a:t>Y hoy seré la guía de su hijo(a) por el camino de la sabiduría, acompáñame a cumplir nuestra meta ya que con su ayuda se nos facilitará el aprendizaje.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E1DEAFB-6FCD-19A4-DEDC-5785A187A293}"/>
              </a:ext>
            </a:extLst>
          </p:cNvPr>
          <p:cNvSpPr txBox="1"/>
          <p:nvPr/>
        </p:nvSpPr>
        <p:spPr>
          <a:xfrm>
            <a:off x="3437608" y="120238"/>
            <a:ext cx="3168783" cy="1015663"/>
          </a:xfrm>
          <a:custGeom>
            <a:avLst/>
            <a:gdLst>
              <a:gd name="connsiteX0" fmla="*/ 0 w 3168783"/>
              <a:gd name="connsiteY0" fmla="*/ 0 h 1015663"/>
              <a:gd name="connsiteX1" fmla="*/ 559818 w 3168783"/>
              <a:gd name="connsiteY1" fmla="*/ 0 h 1015663"/>
              <a:gd name="connsiteX2" fmla="*/ 1087949 w 3168783"/>
              <a:gd name="connsiteY2" fmla="*/ 0 h 1015663"/>
              <a:gd name="connsiteX3" fmla="*/ 1521016 w 3168783"/>
              <a:gd name="connsiteY3" fmla="*/ 0 h 1015663"/>
              <a:gd name="connsiteX4" fmla="*/ 2112522 w 3168783"/>
              <a:gd name="connsiteY4" fmla="*/ 0 h 1015663"/>
              <a:gd name="connsiteX5" fmla="*/ 2608965 w 3168783"/>
              <a:gd name="connsiteY5" fmla="*/ 0 h 1015663"/>
              <a:gd name="connsiteX6" fmla="*/ 3168783 w 3168783"/>
              <a:gd name="connsiteY6" fmla="*/ 0 h 1015663"/>
              <a:gd name="connsiteX7" fmla="*/ 3168783 w 3168783"/>
              <a:gd name="connsiteY7" fmla="*/ 528145 h 1015663"/>
              <a:gd name="connsiteX8" fmla="*/ 3168783 w 3168783"/>
              <a:gd name="connsiteY8" fmla="*/ 1015663 h 1015663"/>
              <a:gd name="connsiteX9" fmla="*/ 2672340 w 3168783"/>
              <a:gd name="connsiteY9" fmla="*/ 1015663 h 1015663"/>
              <a:gd name="connsiteX10" fmla="*/ 2175898 w 3168783"/>
              <a:gd name="connsiteY10" fmla="*/ 1015663 h 1015663"/>
              <a:gd name="connsiteX11" fmla="*/ 1742831 w 3168783"/>
              <a:gd name="connsiteY11" fmla="*/ 1015663 h 1015663"/>
              <a:gd name="connsiteX12" fmla="*/ 1151324 w 3168783"/>
              <a:gd name="connsiteY12" fmla="*/ 1015663 h 1015663"/>
              <a:gd name="connsiteX13" fmla="*/ 686570 w 3168783"/>
              <a:gd name="connsiteY13" fmla="*/ 1015663 h 1015663"/>
              <a:gd name="connsiteX14" fmla="*/ 0 w 3168783"/>
              <a:gd name="connsiteY14" fmla="*/ 1015663 h 1015663"/>
              <a:gd name="connsiteX15" fmla="*/ 0 w 3168783"/>
              <a:gd name="connsiteY15" fmla="*/ 507832 h 1015663"/>
              <a:gd name="connsiteX16" fmla="*/ 0 w 3168783"/>
              <a:gd name="connsiteY1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68783" h="1015663" extrusionOk="0">
                <a:moveTo>
                  <a:pt x="0" y="0"/>
                </a:moveTo>
                <a:cubicBezTo>
                  <a:pt x="268853" y="-10390"/>
                  <a:pt x="367293" y="19514"/>
                  <a:pt x="559818" y="0"/>
                </a:cubicBezTo>
                <a:cubicBezTo>
                  <a:pt x="752343" y="-19514"/>
                  <a:pt x="877787" y="11231"/>
                  <a:pt x="1087949" y="0"/>
                </a:cubicBezTo>
                <a:cubicBezTo>
                  <a:pt x="1298111" y="-11231"/>
                  <a:pt x="1350568" y="32282"/>
                  <a:pt x="1521016" y="0"/>
                </a:cubicBezTo>
                <a:cubicBezTo>
                  <a:pt x="1691464" y="-32282"/>
                  <a:pt x="1835301" y="42417"/>
                  <a:pt x="2112522" y="0"/>
                </a:cubicBezTo>
                <a:cubicBezTo>
                  <a:pt x="2389743" y="-42417"/>
                  <a:pt x="2400474" y="2483"/>
                  <a:pt x="2608965" y="0"/>
                </a:cubicBezTo>
                <a:cubicBezTo>
                  <a:pt x="2817456" y="-2483"/>
                  <a:pt x="2997457" y="50364"/>
                  <a:pt x="3168783" y="0"/>
                </a:cubicBezTo>
                <a:cubicBezTo>
                  <a:pt x="3217161" y="199738"/>
                  <a:pt x="3132149" y="383604"/>
                  <a:pt x="3168783" y="528145"/>
                </a:cubicBezTo>
                <a:cubicBezTo>
                  <a:pt x="3205417" y="672686"/>
                  <a:pt x="3154401" y="832001"/>
                  <a:pt x="3168783" y="1015663"/>
                </a:cubicBezTo>
                <a:cubicBezTo>
                  <a:pt x="3058768" y="1038138"/>
                  <a:pt x="2840464" y="1000794"/>
                  <a:pt x="2672340" y="1015663"/>
                </a:cubicBezTo>
                <a:cubicBezTo>
                  <a:pt x="2504216" y="1030532"/>
                  <a:pt x="2380517" y="979280"/>
                  <a:pt x="2175898" y="1015663"/>
                </a:cubicBezTo>
                <a:cubicBezTo>
                  <a:pt x="1971279" y="1052046"/>
                  <a:pt x="1945968" y="970713"/>
                  <a:pt x="1742831" y="1015663"/>
                </a:cubicBezTo>
                <a:cubicBezTo>
                  <a:pt x="1539694" y="1060613"/>
                  <a:pt x="1443725" y="983580"/>
                  <a:pt x="1151324" y="1015663"/>
                </a:cubicBezTo>
                <a:cubicBezTo>
                  <a:pt x="858923" y="1047746"/>
                  <a:pt x="789716" y="1013096"/>
                  <a:pt x="686570" y="1015663"/>
                </a:cubicBezTo>
                <a:cubicBezTo>
                  <a:pt x="583424" y="1018230"/>
                  <a:pt x="245027" y="987644"/>
                  <a:pt x="0" y="1015663"/>
                </a:cubicBezTo>
                <a:cubicBezTo>
                  <a:pt x="-40422" y="783143"/>
                  <a:pt x="35776" y="643274"/>
                  <a:pt x="0" y="507832"/>
                </a:cubicBezTo>
                <a:cubicBezTo>
                  <a:pt x="-35776" y="372390"/>
                  <a:pt x="27978" y="12844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347799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Características en la entrega de tareas/actividades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8358A628-8BDC-ECD0-07DE-AF6426BDFBCB}"/>
              </a:ext>
            </a:extLst>
          </p:cNvPr>
          <p:cNvSpPr txBox="1"/>
          <p:nvPr/>
        </p:nvSpPr>
        <p:spPr>
          <a:xfrm>
            <a:off x="3401120" y="1214220"/>
            <a:ext cx="26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Caligrafía.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F8B11B78-77B9-0D7C-2261-79900C2D3A94}"/>
              </a:ext>
            </a:extLst>
          </p:cNvPr>
          <p:cNvSpPr txBox="1"/>
          <p:nvPr/>
        </p:nvSpPr>
        <p:spPr>
          <a:xfrm>
            <a:off x="3408686" y="1559776"/>
            <a:ext cx="26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Fecha.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F52A4E69-772B-F384-36CF-93212CD77D8D}"/>
              </a:ext>
            </a:extLst>
          </p:cNvPr>
          <p:cNvSpPr txBox="1"/>
          <p:nvPr/>
        </p:nvSpPr>
        <p:spPr>
          <a:xfrm>
            <a:off x="3366456" y="1908178"/>
            <a:ext cx="233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Uso de mayúsculas.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B08069F-6258-FBED-9567-BA0505FA9383}"/>
              </a:ext>
            </a:extLst>
          </p:cNvPr>
          <p:cNvSpPr txBox="1"/>
          <p:nvPr/>
        </p:nvSpPr>
        <p:spPr>
          <a:xfrm>
            <a:off x="3400571" y="2575742"/>
            <a:ext cx="26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Entrega a tiempo.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B2F6D36C-E2B0-A305-EEA3-5B167B98A311}"/>
              </a:ext>
            </a:extLst>
          </p:cNvPr>
          <p:cNvSpPr txBox="1"/>
          <p:nvPr/>
        </p:nvSpPr>
        <p:spPr>
          <a:xfrm>
            <a:off x="3379703" y="2933472"/>
            <a:ext cx="329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Creatividad y forma del coloreado.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304D96A9-F3A2-D858-F8D7-2C99174868A9}"/>
              </a:ext>
            </a:extLst>
          </p:cNvPr>
          <p:cNvSpPr txBox="1"/>
          <p:nvPr/>
        </p:nvSpPr>
        <p:spPr>
          <a:xfrm>
            <a:off x="3466239" y="3621868"/>
            <a:ext cx="329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Actividades en hojas recortadas y pegadas correctamente.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4F0DBB4-20A9-C13D-93B6-FD98756A23F1}"/>
              </a:ext>
            </a:extLst>
          </p:cNvPr>
          <p:cNvSpPr txBox="1"/>
          <p:nvPr/>
        </p:nvSpPr>
        <p:spPr>
          <a:xfrm>
            <a:off x="3453871" y="4709269"/>
            <a:ext cx="3168783" cy="400110"/>
          </a:xfrm>
          <a:custGeom>
            <a:avLst/>
            <a:gdLst>
              <a:gd name="connsiteX0" fmla="*/ 0 w 3168783"/>
              <a:gd name="connsiteY0" fmla="*/ 0 h 400110"/>
              <a:gd name="connsiteX1" fmla="*/ 496443 w 3168783"/>
              <a:gd name="connsiteY1" fmla="*/ 0 h 400110"/>
              <a:gd name="connsiteX2" fmla="*/ 1024573 w 3168783"/>
              <a:gd name="connsiteY2" fmla="*/ 0 h 400110"/>
              <a:gd name="connsiteX3" fmla="*/ 1489328 w 3168783"/>
              <a:gd name="connsiteY3" fmla="*/ 0 h 400110"/>
              <a:gd name="connsiteX4" fmla="*/ 1922395 w 3168783"/>
              <a:gd name="connsiteY4" fmla="*/ 0 h 400110"/>
              <a:gd name="connsiteX5" fmla="*/ 2450526 w 3168783"/>
              <a:gd name="connsiteY5" fmla="*/ 0 h 400110"/>
              <a:gd name="connsiteX6" fmla="*/ 3168783 w 3168783"/>
              <a:gd name="connsiteY6" fmla="*/ 0 h 400110"/>
              <a:gd name="connsiteX7" fmla="*/ 3168783 w 3168783"/>
              <a:gd name="connsiteY7" fmla="*/ 400110 h 400110"/>
              <a:gd name="connsiteX8" fmla="*/ 2672340 w 3168783"/>
              <a:gd name="connsiteY8" fmla="*/ 400110 h 400110"/>
              <a:gd name="connsiteX9" fmla="*/ 2239273 w 3168783"/>
              <a:gd name="connsiteY9" fmla="*/ 400110 h 400110"/>
              <a:gd name="connsiteX10" fmla="*/ 1647767 w 3168783"/>
              <a:gd name="connsiteY10" fmla="*/ 400110 h 400110"/>
              <a:gd name="connsiteX11" fmla="*/ 1087949 w 3168783"/>
              <a:gd name="connsiteY11" fmla="*/ 400110 h 400110"/>
              <a:gd name="connsiteX12" fmla="*/ 591506 w 3168783"/>
              <a:gd name="connsiteY12" fmla="*/ 400110 h 400110"/>
              <a:gd name="connsiteX13" fmla="*/ 0 w 3168783"/>
              <a:gd name="connsiteY13" fmla="*/ 400110 h 400110"/>
              <a:gd name="connsiteX14" fmla="*/ 0 w 3168783"/>
              <a:gd name="connsiteY1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68783" h="400110" extrusionOk="0">
                <a:moveTo>
                  <a:pt x="0" y="0"/>
                </a:moveTo>
                <a:cubicBezTo>
                  <a:pt x="187616" y="-43608"/>
                  <a:pt x="335791" y="1877"/>
                  <a:pt x="496443" y="0"/>
                </a:cubicBezTo>
                <a:cubicBezTo>
                  <a:pt x="657095" y="-1877"/>
                  <a:pt x="845380" y="7290"/>
                  <a:pt x="1024573" y="0"/>
                </a:cubicBezTo>
                <a:cubicBezTo>
                  <a:pt x="1203766" y="-7290"/>
                  <a:pt x="1290778" y="32410"/>
                  <a:pt x="1489328" y="0"/>
                </a:cubicBezTo>
                <a:cubicBezTo>
                  <a:pt x="1687878" y="-32410"/>
                  <a:pt x="1803478" y="19971"/>
                  <a:pt x="1922395" y="0"/>
                </a:cubicBezTo>
                <a:cubicBezTo>
                  <a:pt x="2041312" y="-19971"/>
                  <a:pt x="2206453" y="50787"/>
                  <a:pt x="2450526" y="0"/>
                </a:cubicBezTo>
                <a:cubicBezTo>
                  <a:pt x="2694599" y="-50787"/>
                  <a:pt x="3001326" y="46476"/>
                  <a:pt x="3168783" y="0"/>
                </a:cubicBezTo>
                <a:cubicBezTo>
                  <a:pt x="3209336" y="163727"/>
                  <a:pt x="3141724" y="240092"/>
                  <a:pt x="3168783" y="400110"/>
                </a:cubicBezTo>
                <a:cubicBezTo>
                  <a:pt x="2928836" y="444777"/>
                  <a:pt x="2803740" y="371684"/>
                  <a:pt x="2672340" y="400110"/>
                </a:cubicBezTo>
                <a:cubicBezTo>
                  <a:pt x="2540940" y="428536"/>
                  <a:pt x="2367283" y="348321"/>
                  <a:pt x="2239273" y="400110"/>
                </a:cubicBezTo>
                <a:cubicBezTo>
                  <a:pt x="2111263" y="451899"/>
                  <a:pt x="1798656" y="330825"/>
                  <a:pt x="1647767" y="400110"/>
                </a:cubicBezTo>
                <a:cubicBezTo>
                  <a:pt x="1496878" y="469395"/>
                  <a:pt x="1252144" y="375903"/>
                  <a:pt x="1087949" y="400110"/>
                </a:cubicBezTo>
                <a:cubicBezTo>
                  <a:pt x="923754" y="424317"/>
                  <a:pt x="816202" y="348436"/>
                  <a:pt x="591506" y="400110"/>
                </a:cubicBezTo>
                <a:cubicBezTo>
                  <a:pt x="366810" y="451784"/>
                  <a:pt x="135450" y="332155"/>
                  <a:pt x="0" y="400110"/>
                </a:cubicBezTo>
                <a:cubicBezTo>
                  <a:pt x="-21595" y="201880"/>
                  <a:pt x="20671" y="19600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Criterios a evaluar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3DC40005-7C55-A414-D576-0A35C03B747E}"/>
              </a:ext>
            </a:extLst>
          </p:cNvPr>
          <p:cNvSpPr txBox="1"/>
          <p:nvPr/>
        </p:nvSpPr>
        <p:spPr>
          <a:xfrm>
            <a:off x="3409997" y="5148383"/>
            <a:ext cx="329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Entrega de actividades en clase:    %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5C5FA911-96CD-81C7-ECDD-39A1D49E3ECD}"/>
              </a:ext>
            </a:extLst>
          </p:cNvPr>
          <p:cNvSpPr txBox="1"/>
          <p:nvPr/>
        </p:nvSpPr>
        <p:spPr>
          <a:xfrm>
            <a:off x="3292616" y="5744200"/>
            <a:ext cx="32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Entrega de tareas:    %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659BE5DE-C4C7-C635-FDA8-82A8DCCC7E99}"/>
              </a:ext>
            </a:extLst>
          </p:cNvPr>
          <p:cNvSpPr txBox="1"/>
          <p:nvPr/>
        </p:nvSpPr>
        <p:spPr>
          <a:xfrm>
            <a:off x="3318668" y="6135384"/>
            <a:ext cx="32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Participación:    %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AF47CCE-EDE7-4A1A-B8B4-68317A72465E}"/>
              </a:ext>
            </a:extLst>
          </p:cNvPr>
          <p:cNvSpPr txBox="1"/>
          <p:nvPr/>
        </p:nvSpPr>
        <p:spPr>
          <a:xfrm>
            <a:off x="3364332" y="6526568"/>
            <a:ext cx="32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Conducta:    %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4E73CBB0-5566-0113-A464-FCFB856D90B1}"/>
              </a:ext>
            </a:extLst>
          </p:cNvPr>
          <p:cNvSpPr txBox="1"/>
          <p:nvPr/>
        </p:nvSpPr>
        <p:spPr>
          <a:xfrm>
            <a:off x="3318668" y="6965997"/>
            <a:ext cx="282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Puntualidad y asistencia:      %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F6A1E440-07FB-FCC9-F84D-253BF72274DC}"/>
              </a:ext>
            </a:extLst>
          </p:cNvPr>
          <p:cNvSpPr txBox="1"/>
          <p:nvPr/>
        </p:nvSpPr>
        <p:spPr>
          <a:xfrm>
            <a:off x="6822496" y="117881"/>
            <a:ext cx="3168783" cy="707886"/>
          </a:xfrm>
          <a:custGeom>
            <a:avLst/>
            <a:gdLst>
              <a:gd name="connsiteX0" fmla="*/ 0 w 3168783"/>
              <a:gd name="connsiteY0" fmla="*/ 0 h 707886"/>
              <a:gd name="connsiteX1" fmla="*/ 559818 w 3168783"/>
              <a:gd name="connsiteY1" fmla="*/ 0 h 707886"/>
              <a:gd name="connsiteX2" fmla="*/ 1087949 w 3168783"/>
              <a:gd name="connsiteY2" fmla="*/ 0 h 707886"/>
              <a:gd name="connsiteX3" fmla="*/ 1521016 w 3168783"/>
              <a:gd name="connsiteY3" fmla="*/ 0 h 707886"/>
              <a:gd name="connsiteX4" fmla="*/ 2112522 w 3168783"/>
              <a:gd name="connsiteY4" fmla="*/ 0 h 707886"/>
              <a:gd name="connsiteX5" fmla="*/ 2608965 w 3168783"/>
              <a:gd name="connsiteY5" fmla="*/ 0 h 707886"/>
              <a:gd name="connsiteX6" fmla="*/ 3168783 w 3168783"/>
              <a:gd name="connsiteY6" fmla="*/ 0 h 707886"/>
              <a:gd name="connsiteX7" fmla="*/ 3168783 w 3168783"/>
              <a:gd name="connsiteY7" fmla="*/ 368101 h 707886"/>
              <a:gd name="connsiteX8" fmla="*/ 3168783 w 3168783"/>
              <a:gd name="connsiteY8" fmla="*/ 707886 h 707886"/>
              <a:gd name="connsiteX9" fmla="*/ 2672340 w 3168783"/>
              <a:gd name="connsiteY9" fmla="*/ 707886 h 707886"/>
              <a:gd name="connsiteX10" fmla="*/ 2175898 w 3168783"/>
              <a:gd name="connsiteY10" fmla="*/ 707886 h 707886"/>
              <a:gd name="connsiteX11" fmla="*/ 1742831 w 3168783"/>
              <a:gd name="connsiteY11" fmla="*/ 707886 h 707886"/>
              <a:gd name="connsiteX12" fmla="*/ 1151324 w 3168783"/>
              <a:gd name="connsiteY12" fmla="*/ 707886 h 707886"/>
              <a:gd name="connsiteX13" fmla="*/ 686570 w 3168783"/>
              <a:gd name="connsiteY13" fmla="*/ 707886 h 707886"/>
              <a:gd name="connsiteX14" fmla="*/ 0 w 3168783"/>
              <a:gd name="connsiteY14" fmla="*/ 707886 h 707886"/>
              <a:gd name="connsiteX15" fmla="*/ 0 w 3168783"/>
              <a:gd name="connsiteY15" fmla="*/ 353943 h 707886"/>
              <a:gd name="connsiteX16" fmla="*/ 0 w 3168783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68783" h="707886" extrusionOk="0">
                <a:moveTo>
                  <a:pt x="0" y="0"/>
                </a:moveTo>
                <a:cubicBezTo>
                  <a:pt x="268853" y="-10390"/>
                  <a:pt x="367293" y="19514"/>
                  <a:pt x="559818" y="0"/>
                </a:cubicBezTo>
                <a:cubicBezTo>
                  <a:pt x="752343" y="-19514"/>
                  <a:pt x="877787" y="11231"/>
                  <a:pt x="1087949" y="0"/>
                </a:cubicBezTo>
                <a:cubicBezTo>
                  <a:pt x="1298111" y="-11231"/>
                  <a:pt x="1350568" y="32282"/>
                  <a:pt x="1521016" y="0"/>
                </a:cubicBezTo>
                <a:cubicBezTo>
                  <a:pt x="1691464" y="-32282"/>
                  <a:pt x="1835301" y="42417"/>
                  <a:pt x="2112522" y="0"/>
                </a:cubicBezTo>
                <a:cubicBezTo>
                  <a:pt x="2389743" y="-42417"/>
                  <a:pt x="2400474" y="2483"/>
                  <a:pt x="2608965" y="0"/>
                </a:cubicBezTo>
                <a:cubicBezTo>
                  <a:pt x="2817456" y="-2483"/>
                  <a:pt x="2997457" y="50364"/>
                  <a:pt x="3168783" y="0"/>
                </a:cubicBezTo>
                <a:cubicBezTo>
                  <a:pt x="3195569" y="102218"/>
                  <a:pt x="3129553" y="248072"/>
                  <a:pt x="3168783" y="368101"/>
                </a:cubicBezTo>
                <a:cubicBezTo>
                  <a:pt x="3208013" y="488130"/>
                  <a:pt x="3147821" y="546618"/>
                  <a:pt x="3168783" y="707886"/>
                </a:cubicBezTo>
                <a:cubicBezTo>
                  <a:pt x="3058768" y="730361"/>
                  <a:pt x="2840464" y="693017"/>
                  <a:pt x="2672340" y="707886"/>
                </a:cubicBezTo>
                <a:cubicBezTo>
                  <a:pt x="2504216" y="722755"/>
                  <a:pt x="2380517" y="671503"/>
                  <a:pt x="2175898" y="707886"/>
                </a:cubicBezTo>
                <a:cubicBezTo>
                  <a:pt x="1971279" y="744269"/>
                  <a:pt x="1945968" y="662936"/>
                  <a:pt x="1742831" y="707886"/>
                </a:cubicBezTo>
                <a:cubicBezTo>
                  <a:pt x="1539694" y="752836"/>
                  <a:pt x="1443725" y="675803"/>
                  <a:pt x="1151324" y="707886"/>
                </a:cubicBezTo>
                <a:cubicBezTo>
                  <a:pt x="858923" y="739969"/>
                  <a:pt x="789716" y="705319"/>
                  <a:pt x="686570" y="707886"/>
                </a:cubicBezTo>
                <a:cubicBezTo>
                  <a:pt x="583424" y="710453"/>
                  <a:pt x="245027" y="679867"/>
                  <a:pt x="0" y="707886"/>
                </a:cubicBezTo>
                <a:cubicBezTo>
                  <a:pt x="-36293" y="555803"/>
                  <a:pt x="20742" y="500267"/>
                  <a:pt x="0" y="353943"/>
                </a:cubicBezTo>
                <a:cubicBezTo>
                  <a:pt x="-20742" y="207619"/>
                  <a:pt x="8987" y="12895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347799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Recomendaciones generales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E579E066-DFF8-2A67-DA8C-8AC6C03C5516}"/>
              </a:ext>
            </a:extLst>
          </p:cNvPr>
          <p:cNvSpPr txBox="1"/>
          <p:nvPr/>
        </p:nvSpPr>
        <p:spPr>
          <a:xfrm>
            <a:off x="6710832" y="871618"/>
            <a:ext cx="3659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Revisar horarios y tareas diariamente para que su hijo(a) pueda trabajar.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803671F-3AF1-120B-1C1B-9DD91DC113AE}"/>
              </a:ext>
            </a:extLst>
          </p:cNvPr>
          <p:cNvSpPr txBox="1"/>
          <p:nvPr/>
        </p:nvSpPr>
        <p:spPr>
          <a:xfrm>
            <a:off x="6742456" y="2851162"/>
            <a:ext cx="3378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Apoyar en el aseo y alimentación de su niño (a) previo a la entrada a la escuela para favorecer su rendimiento.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DD20E1A6-865B-C7F8-6F69-761562AC408B}"/>
              </a:ext>
            </a:extLst>
          </p:cNvPr>
          <p:cNvSpPr txBox="1"/>
          <p:nvPr/>
        </p:nvSpPr>
        <p:spPr>
          <a:xfrm>
            <a:off x="6848708" y="6010886"/>
            <a:ext cx="307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Llegar puntualmente por él/ella.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4BC10B08-27BF-B491-7E2B-53A61189505C}"/>
              </a:ext>
            </a:extLst>
          </p:cNvPr>
          <p:cNvSpPr txBox="1"/>
          <p:nvPr/>
        </p:nvSpPr>
        <p:spPr>
          <a:xfrm>
            <a:off x="6713503" y="4458996"/>
            <a:ext cx="3291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Participar en los eventos cívicos y recreativos de la escuela para mejorar el trabajo en colaboración.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F5173728-72A5-273B-4841-2C78059853CC}"/>
              </a:ext>
            </a:extLst>
          </p:cNvPr>
          <p:cNvSpPr txBox="1"/>
          <p:nvPr/>
        </p:nvSpPr>
        <p:spPr>
          <a:xfrm>
            <a:off x="6895981" y="6889599"/>
            <a:ext cx="166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BNRoseVideo" panose="02000603000000000000" pitchFamily="2" charset="0"/>
                <a:ea typeface="BNRoseVideo" panose="02000603000000000000" pitchFamily="2" charset="0"/>
              </a:rPr>
              <a:t>¡Gracias por su asistencia!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04431036-F349-FC6B-137E-C895225ACB84}"/>
              </a:ext>
            </a:extLst>
          </p:cNvPr>
          <p:cNvSpPr txBox="1"/>
          <p:nvPr/>
        </p:nvSpPr>
        <p:spPr>
          <a:xfrm>
            <a:off x="6757858" y="1850351"/>
            <a:ext cx="340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Asistir en la medida que les sea posible y justificar faltas.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5" y="4625335"/>
            <a:ext cx="2637862" cy="30200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30">
            <a:off x="5642440" y="1281374"/>
            <a:ext cx="913772" cy="1433785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5739" flipH="1" flipV="1">
            <a:off x="8897873" y="6397805"/>
            <a:ext cx="737840" cy="11834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740">
            <a:off x="5908689" y="5904657"/>
            <a:ext cx="686476" cy="1761514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6975311" y="7465141"/>
            <a:ext cx="3047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KG Primary Penmanship 2" panose="02000506000000020003" pitchFamily="2" charset="0"/>
                <a:ea typeface="AGLikeABoss" panose="02000603000000000000" pitchFamily="2" charset="0"/>
              </a:rPr>
              <a:t>https://www.imageneseducativas.com/</a:t>
            </a:r>
          </a:p>
        </p:txBody>
      </p:sp>
    </p:spTree>
    <p:extLst>
      <p:ext uri="{BB962C8B-B14F-4D97-AF65-F5344CB8AC3E}">
        <p14:creationId xmlns:p14="http://schemas.microsoft.com/office/powerpoint/2010/main" val="165215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ángulo 82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818835" y="2270587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noFill/>
                </a:ln>
                <a:solidFill>
                  <a:srgbClr val="FC88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</a:t>
            </a:r>
            <a:r>
              <a:rPr lang="es-ES" sz="4800" dirty="0" smtClean="0">
                <a:ln w="28575">
                  <a:noFill/>
                </a:ln>
                <a:solidFill>
                  <a:srgbClr val="FDB572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4800" dirty="0" smtClean="0">
                <a:ln w="28575">
                  <a:noFill/>
                </a:ln>
                <a:solidFill>
                  <a:srgbClr val="FEEE8A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4800" dirty="0" smtClean="0">
                <a:ln w="28575">
                  <a:noFill/>
                </a:ln>
                <a:solidFill>
                  <a:srgbClr val="91BD4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R</a:t>
            </a:r>
            <a:r>
              <a:rPr lang="es-ES" sz="4800" dirty="0" smtClean="0">
                <a:ln w="28575">
                  <a:noFill/>
                </a:ln>
                <a:solidFill>
                  <a:srgbClr val="8CDDF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4800" dirty="0" smtClean="0">
                <a:ln w="28575">
                  <a:noFill/>
                </a:ln>
                <a:solidFill>
                  <a:srgbClr val="7F63D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endParaRPr lang="es-ES" sz="8743" dirty="0">
              <a:ln w="28575">
                <a:noFill/>
              </a:ln>
              <a:solidFill>
                <a:srgbClr val="FC88B3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822263" y="1025251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noFill/>
                </a:ln>
                <a:solidFill>
                  <a:srgbClr val="FC88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</a:t>
            </a:r>
            <a:r>
              <a:rPr lang="es-ES" sz="4800" dirty="0" smtClean="0">
                <a:ln w="28575">
                  <a:noFill/>
                </a:ln>
                <a:solidFill>
                  <a:srgbClr val="FDB572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R</a:t>
            </a:r>
            <a:r>
              <a:rPr lang="es-ES" sz="4800" dirty="0" smtClean="0">
                <a:ln w="28575">
                  <a:noFill/>
                </a:ln>
                <a:solidFill>
                  <a:srgbClr val="FEEE8A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4800" dirty="0" smtClean="0">
                <a:ln w="28575">
                  <a:noFill/>
                </a:ln>
                <a:solidFill>
                  <a:srgbClr val="91BD4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4800" dirty="0" smtClean="0">
                <a:ln w="28575">
                  <a:noFill/>
                </a:ln>
                <a:solidFill>
                  <a:srgbClr val="8CDDFD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4800" dirty="0" smtClean="0">
                <a:ln w="28575">
                  <a:noFill/>
                </a:ln>
                <a:solidFill>
                  <a:srgbClr val="7F63D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R</a:t>
            </a:r>
            <a:r>
              <a:rPr lang="es-ES" sz="4800" dirty="0" smtClean="0">
                <a:ln w="28575">
                  <a:noFill/>
                </a:ln>
                <a:solidFill>
                  <a:srgbClr val="FC88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endParaRPr lang="es-ES" sz="8743" dirty="0">
              <a:ln w="28575">
                <a:noFill/>
              </a:ln>
              <a:solidFill>
                <a:srgbClr val="FC88B3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cxnSp>
        <p:nvCxnSpPr>
          <p:cNvPr id="30" name="Conector recto 29"/>
          <p:cNvCxnSpPr/>
          <p:nvPr/>
        </p:nvCxnSpPr>
        <p:spPr>
          <a:xfrm flipH="1">
            <a:off x="3318668" y="0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6686770" y="-18925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E1DEAFB-6FCD-19A4-DEDC-5785A187A293}"/>
              </a:ext>
            </a:extLst>
          </p:cNvPr>
          <p:cNvSpPr txBox="1"/>
          <p:nvPr/>
        </p:nvSpPr>
        <p:spPr>
          <a:xfrm>
            <a:off x="3547437" y="73788"/>
            <a:ext cx="2875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No olvides traer a tu hijo(a) con las herramientas necesarias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0D1FAAE-B20A-1AEE-4DB7-A110AFBBD8EF}"/>
              </a:ext>
            </a:extLst>
          </p:cNvPr>
          <p:cNvSpPr txBox="1"/>
          <p:nvPr/>
        </p:nvSpPr>
        <p:spPr>
          <a:xfrm>
            <a:off x="845874" y="177036"/>
            <a:ext cx="2286783" cy="646331"/>
          </a:xfrm>
          <a:custGeom>
            <a:avLst/>
            <a:gdLst>
              <a:gd name="connsiteX0" fmla="*/ 0 w 2286783"/>
              <a:gd name="connsiteY0" fmla="*/ 0 h 646331"/>
              <a:gd name="connsiteX1" fmla="*/ 548828 w 2286783"/>
              <a:gd name="connsiteY1" fmla="*/ 0 h 646331"/>
              <a:gd name="connsiteX2" fmla="*/ 1051920 w 2286783"/>
              <a:gd name="connsiteY2" fmla="*/ 0 h 646331"/>
              <a:gd name="connsiteX3" fmla="*/ 1646484 w 2286783"/>
              <a:gd name="connsiteY3" fmla="*/ 0 h 646331"/>
              <a:gd name="connsiteX4" fmla="*/ 2286783 w 2286783"/>
              <a:gd name="connsiteY4" fmla="*/ 0 h 646331"/>
              <a:gd name="connsiteX5" fmla="*/ 2286783 w 2286783"/>
              <a:gd name="connsiteY5" fmla="*/ 310239 h 646331"/>
              <a:gd name="connsiteX6" fmla="*/ 2286783 w 2286783"/>
              <a:gd name="connsiteY6" fmla="*/ 646331 h 646331"/>
              <a:gd name="connsiteX7" fmla="*/ 1737955 w 2286783"/>
              <a:gd name="connsiteY7" fmla="*/ 646331 h 646331"/>
              <a:gd name="connsiteX8" fmla="*/ 1234863 w 2286783"/>
              <a:gd name="connsiteY8" fmla="*/ 646331 h 646331"/>
              <a:gd name="connsiteX9" fmla="*/ 617431 w 2286783"/>
              <a:gd name="connsiteY9" fmla="*/ 646331 h 646331"/>
              <a:gd name="connsiteX10" fmla="*/ 0 w 2286783"/>
              <a:gd name="connsiteY10" fmla="*/ 646331 h 646331"/>
              <a:gd name="connsiteX11" fmla="*/ 0 w 2286783"/>
              <a:gd name="connsiteY11" fmla="*/ 336092 h 646331"/>
              <a:gd name="connsiteX12" fmla="*/ 0 w 2286783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6783" h="646331" extrusionOk="0">
                <a:moveTo>
                  <a:pt x="0" y="0"/>
                </a:moveTo>
                <a:cubicBezTo>
                  <a:pt x="158133" y="-25279"/>
                  <a:pt x="426019" y="39294"/>
                  <a:pt x="548828" y="0"/>
                </a:cubicBezTo>
                <a:cubicBezTo>
                  <a:pt x="671637" y="-39294"/>
                  <a:pt x="854733" y="51805"/>
                  <a:pt x="1051920" y="0"/>
                </a:cubicBezTo>
                <a:cubicBezTo>
                  <a:pt x="1249107" y="-51805"/>
                  <a:pt x="1519974" y="31089"/>
                  <a:pt x="1646484" y="0"/>
                </a:cubicBezTo>
                <a:cubicBezTo>
                  <a:pt x="1772994" y="-31089"/>
                  <a:pt x="2085268" y="53786"/>
                  <a:pt x="2286783" y="0"/>
                </a:cubicBezTo>
                <a:cubicBezTo>
                  <a:pt x="2315540" y="93711"/>
                  <a:pt x="2253203" y="199148"/>
                  <a:pt x="2286783" y="310239"/>
                </a:cubicBezTo>
                <a:cubicBezTo>
                  <a:pt x="2320363" y="421330"/>
                  <a:pt x="2250844" y="486465"/>
                  <a:pt x="2286783" y="646331"/>
                </a:cubicBezTo>
                <a:cubicBezTo>
                  <a:pt x="2089562" y="666743"/>
                  <a:pt x="1976060" y="595212"/>
                  <a:pt x="1737955" y="646331"/>
                </a:cubicBezTo>
                <a:cubicBezTo>
                  <a:pt x="1499850" y="697450"/>
                  <a:pt x="1485916" y="643502"/>
                  <a:pt x="1234863" y="646331"/>
                </a:cubicBezTo>
                <a:cubicBezTo>
                  <a:pt x="983810" y="649160"/>
                  <a:pt x="917623" y="596227"/>
                  <a:pt x="617431" y="646331"/>
                </a:cubicBezTo>
                <a:cubicBezTo>
                  <a:pt x="317239" y="696435"/>
                  <a:pt x="240428" y="599356"/>
                  <a:pt x="0" y="646331"/>
                </a:cubicBezTo>
                <a:cubicBezTo>
                  <a:pt x="-7152" y="513365"/>
                  <a:pt x="35215" y="450813"/>
                  <a:pt x="0" y="336092"/>
                </a:cubicBezTo>
                <a:cubicBezTo>
                  <a:pt x="-35215" y="221371"/>
                  <a:pt x="34985" y="16083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80868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BNPeaceandLove" panose="02000603000000000000" pitchFamily="2" charset="0"/>
                <a:ea typeface="BNPeaceandLove" panose="02000603000000000000" pitchFamily="2" charset="0"/>
              </a:rPr>
              <a:t>Aspectos por abordar: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49CE85F-D91A-088E-D389-C9EF02BA8C3D}"/>
              </a:ext>
            </a:extLst>
          </p:cNvPr>
          <p:cNvSpPr txBox="1"/>
          <p:nvPr/>
        </p:nvSpPr>
        <p:spPr>
          <a:xfrm>
            <a:off x="845874" y="1032061"/>
            <a:ext cx="2365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169863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Presentación del docente.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818229D-994E-253D-78CA-4D983D7C62E8}"/>
              </a:ext>
            </a:extLst>
          </p:cNvPr>
          <p:cNvSpPr txBox="1"/>
          <p:nvPr/>
        </p:nvSpPr>
        <p:spPr>
          <a:xfrm>
            <a:off x="194045" y="1741080"/>
            <a:ext cx="329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Firma del reglamento.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E5D1900-FF29-FAAF-CB16-7114F16EE497}"/>
              </a:ext>
            </a:extLst>
          </p:cNvPr>
          <p:cNvSpPr txBox="1"/>
          <p:nvPr/>
        </p:nvSpPr>
        <p:spPr>
          <a:xfrm>
            <a:off x="58716" y="2317965"/>
            <a:ext cx="3394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Resultados evaluación diagnóstica.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142C693-F4D7-D628-FDF2-9111517E28B5}"/>
              </a:ext>
            </a:extLst>
          </p:cNvPr>
          <p:cNvSpPr txBox="1"/>
          <p:nvPr/>
        </p:nvSpPr>
        <p:spPr>
          <a:xfrm>
            <a:off x="127981" y="2983355"/>
            <a:ext cx="3083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Aspectos por reforzar durante el ciclo.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C49AE04-A0D0-93EA-74B8-B853245DA4F1}"/>
              </a:ext>
            </a:extLst>
          </p:cNvPr>
          <p:cNvSpPr txBox="1"/>
          <p:nvPr/>
        </p:nvSpPr>
        <p:spPr>
          <a:xfrm>
            <a:off x="75302" y="4027351"/>
            <a:ext cx="33332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Elementos necesarios para el trabajo diario en el aula.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  <a:p>
            <a:endParaRPr lang="es-MX" sz="2000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5CB5E04-4AB1-BDDB-24E9-2BC3044F1CC0}"/>
              </a:ext>
            </a:extLst>
          </p:cNvPr>
          <p:cNvSpPr txBox="1"/>
          <p:nvPr/>
        </p:nvSpPr>
        <p:spPr>
          <a:xfrm>
            <a:off x="14399" y="5091071"/>
            <a:ext cx="3333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Criterios a evaluar.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251E538-BB75-F68E-CA6A-1B297E5EB041}"/>
              </a:ext>
            </a:extLst>
          </p:cNvPr>
          <p:cNvSpPr txBox="1"/>
          <p:nvPr/>
        </p:nvSpPr>
        <p:spPr>
          <a:xfrm>
            <a:off x="10679" y="5524621"/>
            <a:ext cx="333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Firma de asistencia y conformidad.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14326C2-9F6B-6159-A04F-81F95162CE44}"/>
              </a:ext>
            </a:extLst>
          </p:cNvPr>
          <p:cNvSpPr txBox="1"/>
          <p:nvPr/>
        </p:nvSpPr>
        <p:spPr>
          <a:xfrm rot="390443">
            <a:off x="3644537" y="3555057"/>
            <a:ext cx="1034257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valores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3E5BF4A-67D2-3E7B-EDD2-D384F50AF11B}"/>
              </a:ext>
            </a:extLst>
          </p:cNvPr>
          <p:cNvSpPr txBox="1"/>
          <p:nvPr/>
        </p:nvSpPr>
        <p:spPr>
          <a:xfrm rot="21254640">
            <a:off x="5342212" y="5436102"/>
            <a:ext cx="9525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latin typeface="BNRoseVideo" panose="02000603000000000000" pitchFamily="2" charset="0"/>
                <a:ea typeface="BNRoseVideo" panose="02000603000000000000" pitchFamily="2" charset="0"/>
              </a:rPr>
              <a:t>amor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D72C09E-E924-C7FE-4540-F611FC3CADF7}"/>
              </a:ext>
            </a:extLst>
          </p:cNvPr>
          <p:cNvSpPr txBox="1"/>
          <p:nvPr/>
        </p:nvSpPr>
        <p:spPr>
          <a:xfrm rot="2183906">
            <a:off x="5322943" y="3736576"/>
            <a:ext cx="1193917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662343"/>
              </a:avLst>
            </a:prstTxWarp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paciencia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B47AB2D-89AA-7423-A15E-194D4C1DE293}"/>
              </a:ext>
            </a:extLst>
          </p:cNvPr>
          <p:cNvSpPr txBox="1"/>
          <p:nvPr/>
        </p:nvSpPr>
        <p:spPr>
          <a:xfrm rot="1106380">
            <a:off x="3621386" y="5047770"/>
            <a:ext cx="1366271" cy="33855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comprensión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29D9466-B925-D0B6-37F9-523E396AEC19}"/>
              </a:ext>
            </a:extLst>
          </p:cNvPr>
          <p:cNvSpPr txBox="1"/>
          <p:nvPr/>
        </p:nvSpPr>
        <p:spPr>
          <a:xfrm>
            <a:off x="3318668" y="7094316"/>
            <a:ext cx="343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BNPeaceandLove" panose="02000603000000000000" pitchFamily="2" charset="0"/>
                <a:ea typeface="BNPeaceandLove" panose="02000603000000000000" pitchFamily="2" charset="0"/>
              </a:rPr>
              <a:t>¡Gracias por apoyar en su educación!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855985E-A40C-EEB4-6684-D9EDEC2CD775}"/>
              </a:ext>
            </a:extLst>
          </p:cNvPr>
          <p:cNvSpPr txBox="1"/>
          <p:nvPr/>
        </p:nvSpPr>
        <p:spPr>
          <a:xfrm>
            <a:off x="6839301" y="-2130"/>
            <a:ext cx="296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BNTeacherRest" panose="02000603000000000000" pitchFamily="2" charset="0"/>
                <a:ea typeface="BNTeacherRest" panose="02000603000000000000" pitchFamily="2" charset="0"/>
              </a:rPr>
              <a:t>Bienvenidos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CCD6D00-0B10-88F2-E32F-A6F551AA3932}"/>
              </a:ext>
            </a:extLst>
          </p:cNvPr>
          <p:cNvSpPr txBox="1"/>
          <p:nvPr/>
        </p:nvSpPr>
        <p:spPr>
          <a:xfrm>
            <a:off x="7835842" y="509666"/>
            <a:ext cx="13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latin typeface="BNMintChocolateChipLover" panose="02000603000000000000" pitchFamily="2" charset="0"/>
                <a:ea typeface="BNMintChocolateChipLover" panose="02000603000000000000" pitchFamily="2" charset="0"/>
              </a:rPr>
              <a:t>a la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5164268-EB47-E2DE-EA0E-FDBA4C1A92F8}"/>
              </a:ext>
            </a:extLst>
          </p:cNvPr>
          <p:cNvSpPr txBox="1"/>
          <p:nvPr/>
        </p:nvSpPr>
        <p:spPr>
          <a:xfrm>
            <a:off x="7395665" y="1794907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latin typeface="KASpringFlowers" pitchFamily="2" charset="0"/>
                <a:ea typeface="BNVenice" panose="02000603000000000000" pitchFamily="2" charset="0"/>
              </a:rPr>
              <a:t>reunión de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69E02DE-6D40-BCB0-2084-65B941626D6C}"/>
              </a:ext>
            </a:extLst>
          </p:cNvPr>
          <p:cNvSpPr txBox="1"/>
          <p:nvPr/>
        </p:nvSpPr>
        <p:spPr>
          <a:xfrm>
            <a:off x="6931200" y="3297684"/>
            <a:ext cx="299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BNRoseVideo" panose="02000603000000000000" pitchFamily="2" charset="0"/>
                <a:ea typeface="BNRoseVideo" panose="02000603000000000000" pitchFamily="2" charset="0"/>
              </a:rPr>
              <a:t>Ciclo escolar 2025-2026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78C3B23-D145-549C-D4D7-729C4ED88758}"/>
              </a:ext>
            </a:extLst>
          </p:cNvPr>
          <p:cNvSpPr txBox="1"/>
          <p:nvPr/>
        </p:nvSpPr>
        <p:spPr>
          <a:xfrm>
            <a:off x="7636043" y="3804348"/>
            <a:ext cx="196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bbMamaBear" panose="02000603000000000000" pitchFamily="2" charset="0"/>
                <a:ea typeface="bbMamaBear" panose="02000603000000000000" pitchFamily="2" charset="0"/>
              </a:rPr>
              <a:t>a la escuela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58C9100-5C60-6A6F-891C-8F68E8047257}"/>
              </a:ext>
            </a:extLst>
          </p:cNvPr>
          <p:cNvSpPr txBox="1"/>
          <p:nvPr/>
        </p:nvSpPr>
        <p:spPr>
          <a:xfrm>
            <a:off x="7019354" y="4196097"/>
            <a:ext cx="2571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Escribe el nombre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9A905F4-3CC3-B12A-28FE-157E5E936669}"/>
              </a:ext>
            </a:extLst>
          </p:cNvPr>
          <p:cNvSpPr txBox="1"/>
          <p:nvPr/>
        </p:nvSpPr>
        <p:spPr>
          <a:xfrm>
            <a:off x="7544420" y="4604154"/>
            <a:ext cx="167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bbMamaBear" panose="02000603000000000000" pitchFamily="2" charset="0"/>
                <a:ea typeface="bbMamaBear" panose="02000603000000000000" pitchFamily="2" charset="0"/>
              </a:rPr>
              <a:t>con el docente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38FDF78-381E-2D40-A4C0-0E3F71E1022A}"/>
              </a:ext>
            </a:extLst>
          </p:cNvPr>
          <p:cNvSpPr txBox="1"/>
          <p:nvPr/>
        </p:nvSpPr>
        <p:spPr>
          <a:xfrm>
            <a:off x="6946243" y="5016992"/>
            <a:ext cx="2866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FirstGrade" panose="02000603000000000000" pitchFamily="2" charset="0"/>
                <a:ea typeface="BNFirstGrade" panose="02000603000000000000" pitchFamily="2" charset="0"/>
              </a:rPr>
              <a:t>Escribe tu nombre</a:t>
            </a: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1" y="168639"/>
            <a:ext cx="520356" cy="146043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4" y="6439211"/>
            <a:ext cx="984959" cy="1218903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322" flipH="1">
            <a:off x="1957244" y="6058994"/>
            <a:ext cx="917372" cy="1470707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23" y="1302062"/>
            <a:ext cx="1464818" cy="190546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65" y="1317853"/>
            <a:ext cx="1729884" cy="1905469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90" y="3641086"/>
            <a:ext cx="1080848" cy="1035409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31" y="3936013"/>
            <a:ext cx="1661433" cy="835562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46" y="5941337"/>
            <a:ext cx="1001991" cy="833295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86" y="5283162"/>
            <a:ext cx="1232028" cy="1138941"/>
          </a:xfrm>
          <a:prstGeom prst="rect">
            <a:avLst/>
          </a:prstGeom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781562" y="1043397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solidFill>
                    <a:schemeClr val="tx1"/>
                  </a:solidFill>
                </a:ln>
                <a:noFill/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PRIMERA</a:t>
            </a:r>
            <a:endParaRPr lang="es-ES" sz="8743" dirty="0">
              <a:ln w="28575">
                <a:solidFill>
                  <a:schemeClr val="tx1"/>
                </a:solidFill>
              </a:ln>
              <a:noFill/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6757858" y="2234296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solidFill>
                    <a:schemeClr val="tx1"/>
                  </a:solidFill>
                </a:ln>
                <a:noFill/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PADRES</a:t>
            </a:r>
            <a:endParaRPr lang="es-ES" sz="8743" dirty="0">
              <a:ln w="28575">
                <a:solidFill>
                  <a:schemeClr val="tx1"/>
                </a:solidFill>
              </a:ln>
              <a:noFill/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3381156" y="3643933"/>
            <a:ext cx="3195409" cy="857852"/>
          </a:xfrm>
          <a:prstGeom prst="rect">
            <a:avLst/>
          </a:prstGeom>
          <a:noFill/>
        </p:spPr>
        <p:txBody>
          <a:bodyPr wrap="square" lIns="118036" tIns="59018" rIns="118036" bIns="59018">
            <a:spAutoFit/>
          </a:bodyPr>
          <a:lstStyle/>
          <a:p>
            <a:pPr algn="ctr">
              <a:tabLst>
                <a:tab pos="90488" algn="l"/>
              </a:tabLst>
            </a:pPr>
            <a:r>
              <a:rPr lang="es-ES" sz="4800" dirty="0" smtClean="0">
                <a:ln w="28575">
                  <a:solidFill>
                    <a:schemeClr val="tx1"/>
                  </a:solidFill>
                </a:ln>
                <a:noFill/>
                <a:latin typeface="AGJoyOfMissingOutSolid" panose="02000603000000000000" pitchFamily="2" charset="0"/>
                <a:ea typeface="AGJoyOfMissingOutSolid" panose="02000603000000000000" pitchFamily="2" charset="0"/>
              </a:rPr>
              <a:t>PADRES</a:t>
            </a:r>
            <a:endParaRPr lang="es-ES" sz="8743" dirty="0">
              <a:ln w="28575">
                <a:solidFill>
                  <a:schemeClr val="tx1"/>
                </a:solidFill>
              </a:ln>
              <a:noFill/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975311" y="7465141"/>
            <a:ext cx="3047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KG Primary Penmanship 2" panose="02000506000000020003" pitchFamily="2" charset="0"/>
                <a:ea typeface="AGLikeABoss" panose="02000603000000000000" pitchFamily="2" charset="0"/>
              </a:rPr>
              <a:t>https://www.imageneseducativas.com/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39" y="5335253"/>
            <a:ext cx="2053003" cy="22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4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ector recto 29"/>
          <p:cNvCxnSpPr/>
          <p:nvPr/>
        </p:nvCxnSpPr>
        <p:spPr>
          <a:xfrm flipH="1">
            <a:off x="3318668" y="0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6686770" y="-18925"/>
            <a:ext cx="25288" cy="7772400"/>
          </a:xfrm>
          <a:prstGeom prst="line">
            <a:avLst/>
          </a:prstGeom>
          <a:ln>
            <a:solidFill>
              <a:srgbClr val="FF25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0D1FAAE-B20A-1AEE-4DB7-A110AFBBD8EF}"/>
              </a:ext>
            </a:extLst>
          </p:cNvPr>
          <p:cNvSpPr txBox="1"/>
          <p:nvPr/>
        </p:nvSpPr>
        <p:spPr>
          <a:xfrm>
            <a:off x="390312" y="282063"/>
            <a:ext cx="2448929" cy="646331"/>
          </a:xfrm>
          <a:custGeom>
            <a:avLst/>
            <a:gdLst>
              <a:gd name="connsiteX0" fmla="*/ 0 w 2448929"/>
              <a:gd name="connsiteY0" fmla="*/ 0 h 646331"/>
              <a:gd name="connsiteX1" fmla="*/ 514275 w 2448929"/>
              <a:gd name="connsiteY1" fmla="*/ 0 h 646331"/>
              <a:gd name="connsiteX2" fmla="*/ 1004061 w 2448929"/>
              <a:gd name="connsiteY2" fmla="*/ 0 h 646331"/>
              <a:gd name="connsiteX3" fmla="*/ 1518336 w 2448929"/>
              <a:gd name="connsiteY3" fmla="*/ 0 h 646331"/>
              <a:gd name="connsiteX4" fmla="*/ 2448929 w 2448929"/>
              <a:gd name="connsiteY4" fmla="*/ 0 h 646331"/>
              <a:gd name="connsiteX5" fmla="*/ 2448929 w 2448929"/>
              <a:gd name="connsiteY5" fmla="*/ 336092 h 646331"/>
              <a:gd name="connsiteX6" fmla="*/ 2448929 w 2448929"/>
              <a:gd name="connsiteY6" fmla="*/ 646331 h 646331"/>
              <a:gd name="connsiteX7" fmla="*/ 1910165 w 2448929"/>
              <a:gd name="connsiteY7" fmla="*/ 646331 h 646331"/>
              <a:gd name="connsiteX8" fmla="*/ 1469357 w 2448929"/>
              <a:gd name="connsiteY8" fmla="*/ 646331 h 646331"/>
              <a:gd name="connsiteX9" fmla="*/ 1004061 w 2448929"/>
              <a:gd name="connsiteY9" fmla="*/ 646331 h 646331"/>
              <a:gd name="connsiteX10" fmla="*/ 538764 w 2448929"/>
              <a:gd name="connsiteY10" fmla="*/ 646331 h 646331"/>
              <a:gd name="connsiteX11" fmla="*/ 0 w 2448929"/>
              <a:gd name="connsiteY11" fmla="*/ 646331 h 646331"/>
              <a:gd name="connsiteX12" fmla="*/ 0 w 2448929"/>
              <a:gd name="connsiteY12" fmla="*/ 323166 h 646331"/>
              <a:gd name="connsiteX13" fmla="*/ 0 w 2448929"/>
              <a:gd name="connsiteY1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8929" h="646331" extrusionOk="0">
                <a:moveTo>
                  <a:pt x="0" y="0"/>
                </a:moveTo>
                <a:cubicBezTo>
                  <a:pt x="235470" y="-55740"/>
                  <a:pt x="265987" y="43462"/>
                  <a:pt x="514275" y="0"/>
                </a:cubicBezTo>
                <a:cubicBezTo>
                  <a:pt x="762563" y="-43462"/>
                  <a:pt x="875069" y="57407"/>
                  <a:pt x="1004061" y="0"/>
                </a:cubicBezTo>
                <a:cubicBezTo>
                  <a:pt x="1133053" y="-57407"/>
                  <a:pt x="1381427" y="28033"/>
                  <a:pt x="1518336" y="0"/>
                </a:cubicBezTo>
                <a:cubicBezTo>
                  <a:pt x="1655245" y="-28033"/>
                  <a:pt x="2239451" y="100374"/>
                  <a:pt x="2448929" y="0"/>
                </a:cubicBezTo>
                <a:cubicBezTo>
                  <a:pt x="2487712" y="91609"/>
                  <a:pt x="2414719" y="263332"/>
                  <a:pt x="2448929" y="336092"/>
                </a:cubicBezTo>
                <a:cubicBezTo>
                  <a:pt x="2483139" y="408852"/>
                  <a:pt x="2412150" y="521699"/>
                  <a:pt x="2448929" y="646331"/>
                </a:cubicBezTo>
                <a:cubicBezTo>
                  <a:pt x="2201095" y="680978"/>
                  <a:pt x="2137390" y="602952"/>
                  <a:pt x="1910165" y="646331"/>
                </a:cubicBezTo>
                <a:cubicBezTo>
                  <a:pt x="1682940" y="689710"/>
                  <a:pt x="1592463" y="608406"/>
                  <a:pt x="1469357" y="646331"/>
                </a:cubicBezTo>
                <a:cubicBezTo>
                  <a:pt x="1346251" y="684256"/>
                  <a:pt x="1098997" y="625718"/>
                  <a:pt x="1004061" y="646331"/>
                </a:cubicBezTo>
                <a:cubicBezTo>
                  <a:pt x="909125" y="666944"/>
                  <a:pt x="702399" y="617610"/>
                  <a:pt x="538764" y="646331"/>
                </a:cubicBezTo>
                <a:cubicBezTo>
                  <a:pt x="375129" y="675052"/>
                  <a:pt x="231587" y="599439"/>
                  <a:pt x="0" y="646331"/>
                </a:cubicBezTo>
                <a:cubicBezTo>
                  <a:pt x="-13387" y="560692"/>
                  <a:pt x="24355" y="388985"/>
                  <a:pt x="0" y="323166"/>
                </a:cubicBezTo>
                <a:cubicBezTo>
                  <a:pt x="-24355" y="257347"/>
                  <a:pt x="5607" y="11120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43275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BNPeaceandLove" panose="02000603000000000000" pitchFamily="2" charset="0"/>
                <a:ea typeface="BNPeaceandLove" panose="02000603000000000000" pitchFamily="2" charset="0"/>
              </a:rPr>
              <a:t>Conoce a tu maestra: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449CE85F-D91A-088E-D389-C9EF02BA8C3D}"/>
              </a:ext>
            </a:extLst>
          </p:cNvPr>
          <p:cNvSpPr txBox="1"/>
          <p:nvPr/>
        </p:nvSpPr>
        <p:spPr>
          <a:xfrm>
            <a:off x="115894" y="1191729"/>
            <a:ext cx="31687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NFirstGrade" panose="02000603000000000000" pitchFamily="2" charset="0"/>
                <a:ea typeface="BNFirstGrade" panose="02000603000000000000" pitchFamily="2" charset="0"/>
              </a:rPr>
              <a:t>Soy la maestra             , tengo         años de  servicio lo que avalan el buen aprovechamiento que he tenido en grupos anteriores.</a:t>
            </a:r>
          </a:p>
          <a:p>
            <a:pPr algn="ctr"/>
            <a:r>
              <a:rPr lang="es-ES" dirty="0">
                <a:latin typeface="BNFirstGrade" panose="02000603000000000000" pitchFamily="2" charset="0"/>
                <a:ea typeface="BNFirstGrade" panose="02000603000000000000" pitchFamily="2" charset="0"/>
              </a:rPr>
              <a:t>Y hoy seré la guía de su hijo(a) por el camino de la sabiduría, acompáñame a cumplir nuestra meta ya que con su ayuda se nos facilitará el aprendizaje.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E1DEAFB-6FCD-19A4-DEDC-5785A187A293}"/>
              </a:ext>
            </a:extLst>
          </p:cNvPr>
          <p:cNvSpPr txBox="1"/>
          <p:nvPr/>
        </p:nvSpPr>
        <p:spPr>
          <a:xfrm>
            <a:off x="3437608" y="120238"/>
            <a:ext cx="3168783" cy="1015663"/>
          </a:xfrm>
          <a:custGeom>
            <a:avLst/>
            <a:gdLst>
              <a:gd name="connsiteX0" fmla="*/ 0 w 3168783"/>
              <a:gd name="connsiteY0" fmla="*/ 0 h 1015663"/>
              <a:gd name="connsiteX1" fmla="*/ 559818 w 3168783"/>
              <a:gd name="connsiteY1" fmla="*/ 0 h 1015663"/>
              <a:gd name="connsiteX2" fmla="*/ 1087949 w 3168783"/>
              <a:gd name="connsiteY2" fmla="*/ 0 h 1015663"/>
              <a:gd name="connsiteX3" fmla="*/ 1521016 w 3168783"/>
              <a:gd name="connsiteY3" fmla="*/ 0 h 1015663"/>
              <a:gd name="connsiteX4" fmla="*/ 2112522 w 3168783"/>
              <a:gd name="connsiteY4" fmla="*/ 0 h 1015663"/>
              <a:gd name="connsiteX5" fmla="*/ 2608965 w 3168783"/>
              <a:gd name="connsiteY5" fmla="*/ 0 h 1015663"/>
              <a:gd name="connsiteX6" fmla="*/ 3168783 w 3168783"/>
              <a:gd name="connsiteY6" fmla="*/ 0 h 1015663"/>
              <a:gd name="connsiteX7" fmla="*/ 3168783 w 3168783"/>
              <a:gd name="connsiteY7" fmla="*/ 528145 h 1015663"/>
              <a:gd name="connsiteX8" fmla="*/ 3168783 w 3168783"/>
              <a:gd name="connsiteY8" fmla="*/ 1015663 h 1015663"/>
              <a:gd name="connsiteX9" fmla="*/ 2672340 w 3168783"/>
              <a:gd name="connsiteY9" fmla="*/ 1015663 h 1015663"/>
              <a:gd name="connsiteX10" fmla="*/ 2175898 w 3168783"/>
              <a:gd name="connsiteY10" fmla="*/ 1015663 h 1015663"/>
              <a:gd name="connsiteX11" fmla="*/ 1742831 w 3168783"/>
              <a:gd name="connsiteY11" fmla="*/ 1015663 h 1015663"/>
              <a:gd name="connsiteX12" fmla="*/ 1151324 w 3168783"/>
              <a:gd name="connsiteY12" fmla="*/ 1015663 h 1015663"/>
              <a:gd name="connsiteX13" fmla="*/ 686570 w 3168783"/>
              <a:gd name="connsiteY13" fmla="*/ 1015663 h 1015663"/>
              <a:gd name="connsiteX14" fmla="*/ 0 w 3168783"/>
              <a:gd name="connsiteY14" fmla="*/ 1015663 h 1015663"/>
              <a:gd name="connsiteX15" fmla="*/ 0 w 3168783"/>
              <a:gd name="connsiteY15" fmla="*/ 507832 h 1015663"/>
              <a:gd name="connsiteX16" fmla="*/ 0 w 3168783"/>
              <a:gd name="connsiteY1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68783" h="1015663" extrusionOk="0">
                <a:moveTo>
                  <a:pt x="0" y="0"/>
                </a:moveTo>
                <a:cubicBezTo>
                  <a:pt x="268853" y="-10390"/>
                  <a:pt x="367293" y="19514"/>
                  <a:pt x="559818" y="0"/>
                </a:cubicBezTo>
                <a:cubicBezTo>
                  <a:pt x="752343" y="-19514"/>
                  <a:pt x="877787" y="11231"/>
                  <a:pt x="1087949" y="0"/>
                </a:cubicBezTo>
                <a:cubicBezTo>
                  <a:pt x="1298111" y="-11231"/>
                  <a:pt x="1350568" y="32282"/>
                  <a:pt x="1521016" y="0"/>
                </a:cubicBezTo>
                <a:cubicBezTo>
                  <a:pt x="1691464" y="-32282"/>
                  <a:pt x="1835301" y="42417"/>
                  <a:pt x="2112522" y="0"/>
                </a:cubicBezTo>
                <a:cubicBezTo>
                  <a:pt x="2389743" y="-42417"/>
                  <a:pt x="2400474" y="2483"/>
                  <a:pt x="2608965" y="0"/>
                </a:cubicBezTo>
                <a:cubicBezTo>
                  <a:pt x="2817456" y="-2483"/>
                  <a:pt x="2997457" y="50364"/>
                  <a:pt x="3168783" y="0"/>
                </a:cubicBezTo>
                <a:cubicBezTo>
                  <a:pt x="3217161" y="199738"/>
                  <a:pt x="3132149" y="383604"/>
                  <a:pt x="3168783" y="528145"/>
                </a:cubicBezTo>
                <a:cubicBezTo>
                  <a:pt x="3205417" y="672686"/>
                  <a:pt x="3154401" y="832001"/>
                  <a:pt x="3168783" y="1015663"/>
                </a:cubicBezTo>
                <a:cubicBezTo>
                  <a:pt x="3058768" y="1038138"/>
                  <a:pt x="2840464" y="1000794"/>
                  <a:pt x="2672340" y="1015663"/>
                </a:cubicBezTo>
                <a:cubicBezTo>
                  <a:pt x="2504216" y="1030532"/>
                  <a:pt x="2380517" y="979280"/>
                  <a:pt x="2175898" y="1015663"/>
                </a:cubicBezTo>
                <a:cubicBezTo>
                  <a:pt x="1971279" y="1052046"/>
                  <a:pt x="1945968" y="970713"/>
                  <a:pt x="1742831" y="1015663"/>
                </a:cubicBezTo>
                <a:cubicBezTo>
                  <a:pt x="1539694" y="1060613"/>
                  <a:pt x="1443725" y="983580"/>
                  <a:pt x="1151324" y="1015663"/>
                </a:cubicBezTo>
                <a:cubicBezTo>
                  <a:pt x="858923" y="1047746"/>
                  <a:pt x="789716" y="1013096"/>
                  <a:pt x="686570" y="1015663"/>
                </a:cubicBezTo>
                <a:cubicBezTo>
                  <a:pt x="583424" y="1018230"/>
                  <a:pt x="245027" y="987644"/>
                  <a:pt x="0" y="1015663"/>
                </a:cubicBezTo>
                <a:cubicBezTo>
                  <a:pt x="-40422" y="783143"/>
                  <a:pt x="35776" y="643274"/>
                  <a:pt x="0" y="507832"/>
                </a:cubicBezTo>
                <a:cubicBezTo>
                  <a:pt x="-35776" y="372390"/>
                  <a:pt x="27978" y="12844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347799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Características en la entrega de tareas/actividades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8358A628-8BDC-ECD0-07DE-AF6426BDFBCB}"/>
              </a:ext>
            </a:extLst>
          </p:cNvPr>
          <p:cNvSpPr txBox="1"/>
          <p:nvPr/>
        </p:nvSpPr>
        <p:spPr>
          <a:xfrm>
            <a:off x="3401120" y="1214220"/>
            <a:ext cx="26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Caligrafía.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F8B11B78-77B9-0D7C-2261-79900C2D3A94}"/>
              </a:ext>
            </a:extLst>
          </p:cNvPr>
          <p:cNvSpPr txBox="1"/>
          <p:nvPr/>
        </p:nvSpPr>
        <p:spPr>
          <a:xfrm>
            <a:off x="3408686" y="1559776"/>
            <a:ext cx="26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Fecha.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F52A4E69-772B-F384-36CF-93212CD77D8D}"/>
              </a:ext>
            </a:extLst>
          </p:cNvPr>
          <p:cNvSpPr txBox="1"/>
          <p:nvPr/>
        </p:nvSpPr>
        <p:spPr>
          <a:xfrm>
            <a:off x="3366456" y="1908178"/>
            <a:ext cx="233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Uso de mayúsculas.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B08069F-6258-FBED-9567-BA0505FA9383}"/>
              </a:ext>
            </a:extLst>
          </p:cNvPr>
          <p:cNvSpPr txBox="1"/>
          <p:nvPr/>
        </p:nvSpPr>
        <p:spPr>
          <a:xfrm>
            <a:off x="3400571" y="2575742"/>
            <a:ext cx="26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Entrega a tiempo.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B2F6D36C-E2B0-A305-EEA3-5B167B98A311}"/>
              </a:ext>
            </a:extLst>
          </p:cNvPr>
          <p:cNvSpPr txBox="1"/>
          <p:nvPr/>
        </p:nvSpPr>
        <p:spPr>
          <a:xfrm>
            <a:off x="3379703" y="2933472"/>
            <a:ext cx="329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Creatividad y forma del coloreado.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304D96A9-F3A2-D858-F8D7-2C99174868A9}"/>
              </a:ext>
            </a:extLst>
          </p:cNvPr>
          <p:cNvSpPr txBox="1"/>
          <p:nvPr/>
        </p:nvSpPr>
        <p:spPr>
          <a:xfrm>
            <a:off x="3466239" y="3621868"/>
            <a:ext cx="329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Actividades en hojas recortadas y pegadas correctamente.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4F0DBB4-20A9-C13D-93B6-FD98756A23F1}"/>
              </a:ext>
            </a:extLst>
          </p:cNvPr>
          <p:cNvSpPr txBox="1"/>
          <p:nvPr/>
        </p:nvSpPr>
        <p:spPr>
          <a:xfrm>
            <a:off x="3453871" y="4709269"/>
            <a:ext cx="3168783" cy="400110"/>
          </a:xfrm>
          <a:custGeom>
            <a:avLst/>
            <a:gdLst>
              <a:gd name="connsiteX0" fmla="*/ 0 w 3168783"/>
              <a:gd name="connsiteY0" fmla="*/ 0 h 400110"/>
              <a:gd name="connsiteX1" fmla="*/ 496443 w 3168783"/>
              <a:gd name="connsiteY1" fmla="*/ 0 h 400110"/>
              <a:gd name="connsiteX2" fmla="*/ 1024573 w 3168783"/>
              <a:gd name="connsiteY2" fmla="*/ 0 h 400110"/>
              <a:gd name="connsiteX3" fmla="*/ 1489328 w 3168783"/>
              <a:gd name="connsiteY3" fmla="*/ 0 h 400110"/>
              <a:gd name="connsiteX4" fmla="*/ 1922395 w 3168783"/>
              <a:gd name="connsiteY4" fmla="*/ 0 h 400110"/>
              <a:gd name="connsiteX5" fmla="*/ 2450526 w 3168783"/>
              <a:gd name="connsiteY5" fmla="*/ 0 h 400110"/>
              <a:gd name="connsiteX6" fmla="*/ 3168783 w 3168783"/>
              <a:gd name="connsiteY6" fmla="*/ 0 h 400110"/>
              <a:gd name="connsiteX7" fmla="*/ 3168783 w 3168783"/>
              <a:gd name="connsiteY7" fmla="*/ 400110 h 400110"/>
              <a:gd name="connsiteX8" fmla="*/ 2672340 w 3168783"/>
              <a:gd name="connsiteY8" fmla="*/ 400110 h 400110"/>
              <a:gd name="connsiteX9" fmla="*/ 2239273 w 3168783"/>
              <a:gd name="connsiteY9" fmla="*/ 400110 h 400110"/>
              <a:gd name="connsiteX10" fmla="*/ 1647767 w 3168783"/>
              <a:gd name="connsiteY10" fmla="*/ 400110 h 400110"/>
              <a:gd name="connsiteX11" fmla="*/ 1087949 w 3168783"/>
              <a:gd name="connsiteY11" fmla="*/ 400110 h 400110"/>
              <a:gd name="connsiteX12" fmla="*/ 591506 w 3168783"/>
              <a:gd name="connsiteY12" fmla="*/ 400110 h 400110"/>
              <a:gd name="connsiteX13" fmla="*/ 0 w 3168783"/>
              <a:gd name="connsiteY13" fmla="*/ 400110 h 400110"/>
              <a:gd name="connsiteX14" fmla="*/ 0 w 3168783"/>
              <a:gd name="connsiteY1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68783" h="400110" extrusionOk="0">
                <a:moveTo>
                  <a:pt x="0" y="0"/>
                </a:moveTo>
                <a:cubicBezTo>
                  <a:pt x="187616" y="-43608"/>
                  <a:pt x="335791" y="1877"/>
                  <a:pt x="496443" y="0"/>
                </a:cubicBezTo>
                <a:cubicBezTo>
                  <a:pt x="657095" y="-1877"/>
                  <a:pt x="845380" y="7290"/>
                  <a:pt x="1024573" y="0"/>
                </a:cubicBezTo>
                <a:cubicBezTo>
                  <a:pt x="1203766" y="-7290"/>
                  <a:pt x="1290778" y="32410"/>
                  <a:pt x="1489328" y="0"/>
                </a:cubicBezTo>
                <a:cubicBezTo>
                  <a:pt x="1687878" y="-32410"/>
                  <a:pt x="1803478" y="19971"/>
                  <a:pt x="1922395" y="0"/>
                </a:cubicBezTo>
                <a:cubicBezTo>
                  <a:pt x="2041312" y="-19971"/>
                  <a:pt x="2206453" y="50787"/>
                  <a:pt x="2450526" y="0"/>
                </a:cubicBezTo>
                <a:cubicBezTo>
                  <a:pt x="2694599" y="-50787"/>
                  <a:pt x="3001326" y="46476"/>
                  <a:pt x="3168783" y="0"/>
                </a:cubicBezTo>
                <a:cubicBezTo>
                  <a:pt x="3209336" y="163727"/>
                  <a:pt x="3141724" y="240092"/>
                  <a:pt x="3168783" y="400110"/>
                </a:cubicBezTo>
                <a:cubicBezTo>
                  <a:pt x="2928836" y="444777"/>
                  <a:pt x="2803740" y="371684"/>
                  <a:pt x="2672340" y="400110"/>
                </a:cubicBezTo>
                <a:cubicBezTo>
                  <a:pt x="2540940" y="428536"/>
                  <a:pt x="2367283" y="348321"/>
                  <a:pt x="2239273" y="400110"/>
                </a:cubicBezTo>
                <a:cubicBezTo>
                  <a:pt x="2111263" y="451899"/>
                  <a:pt x="1798656" y="330825"/>
                  <a:pt x="1647767" y="400110"/>
                </a:cubicBezTo>
                <a:cubicBezTo>
                  <a:pt x="1496878" y="469395"/>
                  <a:pt x="1252144" y="375903"/>
                  <a:pt x="1087949" y="400110"/>
                </a:cubicBezTo>
                <a:cubicBezTo>
                  <a:pt x="923754" y="424317"/>
                  <a:pt x="816202" y="348436"/>
                  <a:pt x="591506" y="400110"/>
                </a:cubicBezTo>
                <a:cubicBezTo>
                  <a:pt x="366810" y="451784"/>
                  <a:pt x="135450" y="332155"/>
                  <a:pt x="0" y="400110"/>
                </a:cubicBezTo>
                <a:cubicBezTo>
                  <a:pt x="-21595" y="201880"/>
                  <a:pt x="20671" y="19600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Criterios a evaluar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3DC40005-7C55-A414-D576-0A35C03B747E}"/>
              </a:ext>
            </a:extLst>
          </p:cNvPr>
          <p:cNvSpPr txBox="1"/>
          <p:nvPr/>
        </p:nvSpPr>
        <p:spPr>
          <a:xfrm>
            <a:off x="3409997" y="5148383"/>
            <a:ext cx="329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Entrega de actividades en clase:    %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5C5FA911-96CD-81C7-ECDD-39A1D49E3ECD}"/>
              </a:ext>
            </a:extLst>
          </p:cNvPr>
          <p:cNvSpPr txBox="1"/>
          <p:nvPr/>
        </p:nvSpPr>
        <p:spPr>
          <a:xfrm>
            <a:off x="3292616" y="5744200"/>
            <a:ext cx="32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Entrega de tareas:    %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659BE5DE-C4C7-C635-FDA8-82A8DCCC7E99}"/>
              </a:ext>
            </a:extLst>
          </p:cNvPr>
          <p:cNvSpPr txBox="1"/>
          <p:nvPr/>
        </p:nvSpPr>
        <p:spPr>
          <a:xfrm>
            <a:off x="3318668" y="6135384"/>
            <a:ext cx="32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Participación:    %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AF47CCE-EDE7-4A1A-B8B4-68317A72465E}"/>
              </a:ext>
            </a:extLst>
          </p:cNvPr>
          <p:cNvSpPr txBox="1"/>
          <p:nvPr/>
        </p:nvSpPr>
        <p:spPr>
          <a:xfrm>
            <a:off x="3364332" y="6526568"/>
            <a:ext cx="32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Conducta:    %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4E73CBB0-5566-0113-A464-FCFB856D90B1}"/>
              </a:ext>
            </a:extLst>
          </p:cNvPr>
          <p:cNvSpPr txBox="1"/>
          <p:nvPr/>
        </p:nvSpPr>
        <p:spPr>
          <a:xfrm>
            <a:off x="3318668" y="6965997"/>
            <a:ext cx="282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Puntualidad y asistencia:      %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F6A1E440-07FB-FCC9-F84D-253BF72274DC}"/>
              </a:ext>
            </a:extLst>
          </p:cNvPr>
          <p:cNvSpPr txBox="1"/>
          <p:nvPr/>
        </p:nvSpPr>
        <p:spPr>
          <a:xfrm>
            <a:off x="6822496" y="117881"/>
            <a:ext cx="3168783" cy="707886"/>
          </a:xfrm>
          <a:custGeom>
            <a:avLst/>
            <a:gdLst>
              <a:gd name="connsiteX0" fmla="*/ 0 w 3168783"/>
              <a:gd name="connsiteY0" fmla="*/ 0 h 707886"/>
              <a:gd name="connsiteX1" fmla="*/ 559818 w 3168783"/>
              <a:gd name="connsiteY1" fmla="*/ 0 h 707886"/>
              <a:gd name="connsiteX2" fmla="*/ 1087949 w 3168783"/>
              <a:gd name="connsiteY2" fmla="*/ 0 h 707886"/>
              <a:gd name="connsiteX3" fmla="*/ 1521016 w 3168783"/>
              <a:gd name="connsiteY3" fmla="*/ 0 h 707886"/>
              <a:gd name="connsiteX4" fmla="*/ 2112522 w 3168783"/>
              <a:gd name="connsiteY4" fmla="*/ 0 h 707886"/>
              <a:gd name="connsiteX5" fmla="*/ 2608965 w 3168783"/>
              <a:gd name="connsiteY5" fmla="*/ 0 h 707886"/>
              <a:gd name="connsiteX6" fmla="*/ 3168783 w 3168783"/>
              <a:gd name="connsiteY6" fmla="*/ 0 h 707886"/>
              <a:gd name="connsiteX7" fmla="*/ 3168783 w 3168783"/>
              <a:gd name="connsiteY7" fmla="*/ 368101 h 707886"/>
              <a:gd name="connsiteX8" fmla="*/ 3168783 w 3168783"/>
              <a:gd name="connsiteY8" fmla="*/ 707886 h 707886"/>
              <a:gd name="connsiteX9" fmla="*/ 2672340 w 3168783"/>
              <a:gd name="connsiteY9" fmla="*/ 707886 h 707886"/>
              <a:gd name="connsiteX10" fmla="*/ 2175898 w 3168783"/>
              <a:gd name="connsiteY10" fmla="*/ 707886 h 707886"/>
              <a:gd name="connsiteX11" fmla="*/ 1742831 w 3168783"/>
              <a:gd name="connsiteY11" fmla="*/ 707886 h 707886"/>
              <a:gd name="connsiteX12" fmla="*/ 1151324 w 3168783"/>
              <a:gd name="connsiteY12" fmla="*/ 707886 h 707886"/>
              <a:gd name="connsiteX13" fmla="*/ 686570 w 3168783"/>
              <a:gd name="connsiteY13" fmla="*/ 707886 h 707886"/>
              <a:gd name="connsiteX14" fmla="*/ 0 w 3168783"/>
              <a:gd name="connsiteY14" fmla="*/ 707886 h 707886"/>
              <a:gd name="connsiteX15" fmla="*/ 0 w 3168783"/>
              <a:gd name="connsiteY15" fmla="*/ 353943 h 707886"/>
              <a:gd name="connsiteX16" fmla="*/ 0 w 3168783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68783" h="707886" extrusionOk="0">
                <a:moveTo>
                  <a:pt x="0" y="0"/>
                </a:moveTo>
                <a:cubicBezTo>
                  <a:pt x="268853" y="-10390"/>
                  <a:pt x="367293" y="19514"/>
                  <a:pt x="559818" y="0"/>
                </a:cubicBezTo>
                <a:cubicBezTo>
                  <a:pt x="752343" y="-19514"/>
                  <a:pt x="877787" y="11231"/>
                  <a:pt x="1087949" y="0"/>
                </a:cubicBezTo>
                <a:cubicBezTo>
                  <a:pt x="1298111" y="-11231"/>
                  <a:pt x="1350568" y="32282"/>
                  <a:pt x="1521016" y="0"/>
                </a:cubicBezTo>
                <a:cubicBezTo>
                  <a:pt x="1691464" y="-32282"/>
                  <a:pt x="1835301" y="42417"/>
                  <a:pt x="2112522" y="0"/>
                </a:cubicBezTo>
                <a:cubicBezTo>
                  <a:pt x="2389743" y="-42417"/>
                  <a:pt x="2400474" y="2483"/>
                  <a:pt x="2608965" y="0"/>
                </a:cubicBezTo>
                <a:cubicBezTo>
                  <a:pt x="2817456" y="-2483"/>
                  <a:pt x="2997457" y="50364"/>
                  <a:pt x="3168783" y="0"/>
                </a:cubicBezTo>
                <a:cubicBezTo>
                  <a:pt x="3195569" y="102218"/>
                  <a:pt x="3129553" y="248072"/>
                  <a:pt x="3168783" y="368101"/>
                </a:cubicBezTo>
                <a:cubicBezTo>
                  <a:pt x="3208013" y="488130"/>
                  <a:pt x="3147821" y="546618"/>
                  <a:pt x="3168783" y="707886"/>
                </a:cubicBezTo>
                <a:cubicBezTo>
                  <a:pt x="3058768" y="730361"/>
                  <a:pt x="2840464" y="693017"/>
                  <a:pt x="2672340" y="707886"/>
                </a:cubicBezTo>
                <a:cubicBezTo>
                  <a:pt x="2504216" y="722755"/>
                  <a:pt x="2380517" y="671503"/>
                  <a:pt x="2175898" y="707886"/>
                </a:cubicBezTo>
                <a:cubicBezTo>
                  <a:pt x="1971279" y="744269"/>
                  <a:pt x="1945968" y="662936"/>
                  <a:pt x="1742831" y="707886"/>
                </a:cubicBezTo>
                <a:cubicBezTo>
                  <a:pt x="1539694" y="752836"/>
                  <a:pt x="1443725" y="675803"/>
                  <a:pt x="1151324" y="707886"/>
                </a:cubicBezTo>
                <a:cubicBezTo>
                  <a:pt x="858923" y="739969"/>
                  <a:pt x="789716" y="705319"/>
                  <a:pt x="686570" y="707886"/>
                </a:cubicBezTo>
                <a:cubicBezTo>
                  <a:pt x="583424" y="710453"/>
                  <a:pt x="245027" y="679867"/>
                  <a:pt x="0" y="707886"/>
                </a:cubicBezTo>
                <a:cubicBezTo>
                  <a:pt x="-36293" y="555803"/>
                  <a:pt x="20742" y="500267"/>
                  <a:pt x="0" y="353943"/>
                </a:cubicBezTo>
                <a:cubicBezTo>
                  <a:pt x="-20742" y="207619"/>
                  <a:pt x="8987" y="12895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347799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NPeaceandLove" panose="02000603000000000000" pitchFamily="2" charset="0"/>
                <a:ea typeface="BNPeaceandLove" panose="02000603000000000000" pitchFamily="2" charset="0"/>
              </a:rPr>
              <a:t>Recomendaciones generales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E579E066-DFF8-2A67-DA8C-8AC6C03C5516}"/>
              </a:ext>
            </a:extLst>
          </p:cNvPr>
          <p:cNvSpPr txBox="1"/>
          <p:nvPr/>
        </p:nvSpPr>
        <p:spPr>
          <a:xfrm>
            <a:off x="6710832" y="871618"/>
            <a:ext cx="3659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Revisar horarios y tareas diariamente para que su hijo(a) pueda trabajar.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803671F-3AF1-120B-1C1B-9DD91DC113AE}"/>
              </a:ext>
            </a:extLst>
          </p:cNvPr>
          <p:cNvSpPr txBox="1"/>
          <p:nvPr/>
        </p:nvSpPr>
        <p:spPr>
          <a:xfrm>
            <a:off x="6742456" y="2851162"/>
            <a:ext cx="3378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Apoyar en el aseo y alimentación de su niño (a) previo a la entrada a la escuela para favorecer su rendimiento.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DD20E1A6-865B-C7F8-6F69-761562AC408B}"/>
              </a:ext>
            </a:extLst>
          </p:cNvPr>
          <p:cNvSpPr txBox="1"/>
          <p:nvPr/>
        </p:nvSpPr>
        <p:spPr>
          <a:xfrm>
            <a:off x="6848708" y="6010886"/>
            <a:ext cx="307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Llegar puntualmente por él/ella.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4BC10B08-27BF-B491-7E2B-53A61189505C}"/>
              </a:ext>
            </a:extLst>
          </p:cNvPr>
          <p:cNvSpPr txBox="1"/>
          <p:nvPr/>
        </p:nvSpPr>
        <p:spPr>
          <a:xfrm>
            <a:off x="6713503" y="4458996"/>
            <a:ext cx="3291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Participar en los eventos cívicos y recreativos de la escuela para mejorar el trabajo en colaboración.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F5173728-72A5-273B-4841-2C78059853CC}"/>
              </a:ext>
            </a:extLst>
          </p:cNvPr>
          <p:cNvSpPr txBox="1"/>
          <p:nvPr/>
        </p:nvSpPr>
        <p:spPr>
          <a:xfrm>
            <a:off x="6895981" y="6889599"/>
            <a:ext cx="166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BNRoseVideo" panose="02000603000000000000" pitchFamily="2" charset="0"/>
                <a:ea typeface="BNRoseVideo" panose="02000603000000000000" pitchFamily="2" charset="0"/>
              </a:rPr>
              <a:t>¡Gracias por su asistencia!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04431036-F349-FC6B-137E-C895225ACB84}"/>
              </a:ext>
            </a:extLst>
          </p:cNvPr>
          <p:cNvSpPr txBox="1"/>
          <p:nvPr/>
        </p:nvSpPr>
        <p:spPr>
          <a:xfrm>
            <a:off x="6757858" y="1850351"/>
            <a:ext cx="340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BNFirstGrade" panose="02000603000000000000" pitchFamily="2" charset="0"/>
                <a:ea typeface="BNFirstGrade" panose="02000603000000000000" pitchFamily="2" charset="0"/>
              </a:rPr>
              <a:t>Asistir en la medida que les sea posible y justificar faltas.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BNFirstGrade" panose="02000603000000000000" pitchFamily="2" charset="0"/>
              <a:ea typeface="BNFirstGrad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5" y="4625335"/>
            <a:ext cx="2637862" cy="30200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30">
            <a:off x="5642440" y="1281374"/>
            <a:ext cx="913772" cy="1433785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5739" flipH="1" flipV="1">
            <a:off x="8897873" y="6397805"/>
            <a:ext cx="737840" cy="11834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740">
            <a:off x="5908689" y="5904657"/>
            <a:ext cx="686476" cy="1761514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6975311" y="7465141"/>
            <a:ext cx="3047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KG Primary Penmanship 2" panose="02000506000000020003" pitchFamily="2" charset="0"/>
                <a:ea typeface="AGLikeABoss" panose="02000603000000000000" pitchFamily="2" charset="0"/>
              </a:rPr>
              <a:t>https://www.imageneseducativas.com/</a:t>
            </a:r>
          </a:p>
        </p:txBody>
      </p:sp>
    </p:spTree>
    <p:extLst>
      <p:ext uri="{BB962C8B-B14F-4D97-AF65-F5344CB8AC3E}">
        <p14:creationId xmlns:p14="http://schemas.microsoft.com/office/powerpoint/2010/main" val="14412239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588</Words>
  <Application>Microsoft Office PowerPoint</Application>
  <PresentationFormat>Personalizado</PresentationFormat>
  <Paragraphs>104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20" baseType="lpstr">
      <vt:lpstr>BNMintChocolateChipLover</vt:lpstr>
      <vt:lpstr>Aptos</vt:lpstr>
      <vt:lpstr>bbMamaBear</vt:lpstr>
      <vt:lpstr>BNFirstGrade</vt:lpstr>
      <vt:lpstr>AGJoyOfMissingOutSolid</vt:lpstr>
      <vt:lpstr>Arial</vt:lpstr>
      <vt:lpstr>KASpringFlowers</vt:lpstr>
      <vt:lpstr>Calibri</vt:lpstr>
      <vt:lpstr>KG Primary Penmanship 2</vt:lpstr>
      <vt:lpstr>Aptos Display</vt:lpstr>
      <vt:lpstr>BNRoseVideo</vt:lpstr>
      <vt:lpstr>BNTeacherRest</vt:lpstr>
      <vt:lpstr>BNVenice</vt:lpstr>
      <vt:lpstr>AGLikeABoss</vt:lpstr>
      <vt:lpstr>BNPeaceandLove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Pamela Monserrat Lopez Ramirez</dc:creator>
  <cp:lastModifiedBy>Antonio Ciudad Real Núñez</cp:lastModifiedBy>
  <cp:revision>12</cp:revision>
  <dcterms:created xsi:type="dcterms:W3CDTF">2024-08-29T11:22:17Z</dcterms:created>
  <dcterms:modified xsi:type="dcterms:W3CDTF">2025-09-18T09:46:28Z</dcterms:modified>
</cp:coreProperties>
</file>