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8288000" cy="10287000"/>
  <p:notesSz cx="6858000" cy="9144000"/>
  <p:embeddedFontLst>
    <p:embeddedFont>
      <p:font typeface="Arimo" panose="020B0604020202020204" charset="0"/>
      <p:regular r:id="rId26"/>
    </p:embeddedFont>
    <p:embeddedFont>
      <p:font typeface="Fira Sans Bold" panose="020B0604020202020204" charset="0"/>
      <p:regular r:id="rId27"/>
    </p:embeddedFont>
    <p:embeddedFont>
      <p:font typeface="Wingdings 3" panose="05040102010807070707" pitchFamily="18" charset="2"/>
      <p:regular r:id="rId28"/>
    </p:embeddedFont>
    <p:embeddedFont>
      <p:font typeface="Fira Sans" panose="020B0604020202020204" charset="0"/>
      <p:regular r:id="rId29"/>
    </p:embeddedFont>
    <p:embeddedFont>
      <p:font typeface="Century Gothic" panose="020B0502020202020204" pitchFamily="34" charset="0"/>
      <p:regular r:id="rId30"/>
      <p:bold r:id="rId31"/>
      <p:italic r:id="rId32"/>
      <p:boldItalic r:id="rId33"/>
    </p:embeddedFont>
    <p:embeddedFont>
      <p:font typeface="Arimo Bold" panose="020B0604020202020204" charset="0"/>
      <p:regular r:id="rId34"/>
    </p:embeddedFont>
    <p:embeddedFont>
      <p:font typeface="Fira Sans Italics" panose="020B0604020202020204" charset="0"/>
      <p:regular r:id="rId3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94622" autoAdjust="0"/>
  </p:normalViewPr>
  <p:slideViewPr>
    <p:cSldViewPr>
      <p:cViewPr>
        <p:scale>
          <a:sx n="25" d="100"/>
          <a:sy n="25" d="100"/>
        </p:scale>
        <p:origin x="2386" y="1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47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32433" y="2171701"/>
            <a:ext cx="13238487" cy="4994372"/>
          </a:xfrm>
        </p:spPr>
        <p:txBody>
          <a:bodyPr anchor="b"/>
          <a:lstStyle>
            <a:lvl1pPr>
              <a:defRPr sz="108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732433" y="7166070"/>
            <a:ext cx="13238487" cy="1292130"/>
          </a:xfrm>
        </p:spPr>
        <p:txBody>
          <a:bodyPr anchor="t"/>
          <a:lstStyle>
            <a:lvl1pPr marL="0" indent="0" algn="l">
              <a:buNone/>
              <a:defRPr cap="all">
                <a:solidFill>
                  <a:schemeClr val="bg2">
                    <a:lumMod val="40000"/>
                    <a:lumOff val="6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735948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732435" y="7200880"/>
            <a:ext cx="13238486" cy="850107"/>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732433" y="1028700"/>
            <a:ext cx="13238487" cy="54609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732434" y="8050988"/>
            <a:ext cx="13238484" cy="740568"/>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580059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732432" y="2171700"/>
            <a:ext cx="13238489" cy="2971800"/>
          </a:xfrm>
        </p:spPr>
        <p:txBody>
          <a:bodyPr/>
          <a:lstStyle>
            <a:lvl1pPr>
              <a:defRPr sz="72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732432" y="5486400"/>
            <a:ext cx="13238489" cy="35433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4185108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362202" y="2171700"/>
            <a:ext cx="11998973" cy="3485061"/>
          </a:xfrm>
        </p:spPr>
        <p:txBody>
          <a:bodyPr/>
          <a:lstStyle>
            <a:lvl1pPr>
              <a:defRPr sz="72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2895601" y="5656761"/>
            <a:ext cx="10919474" cy="513261"/>
          </a:xfrm>
        </p:spPr>
        <p:txBody>
          <a:bodyPr vert="horz" lIns="91440" tIns="45720" rIns="91440" bIns="45720" rtlCol="0" anchor="t">
            <a:normAutofit/>
          </a:bodyPr>
          <a:lstStyle>
            <a:lvl1pPr marL="0" indent="0">
              <a:buNone/>
              <a:defRPr lang="en-US" sz="2100" b="0" i="0" kern="1200" cap="small" dirty="0">
                <a:solidFill>
                  <a:schemeClr val="bg2">
                    <a:lumMod val="40000"/>
                    <a:lumOff val="60000"/>
                  </a:schemeClr>
                </a:solidFill>
                <a:latin typeface="+mj-lt"/>
                <a:ea typeface="+mj-ea"/>
                <a:cs typeface="+mj-cs"/>
              </a:defRPr>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marL="0" lvl="0" indent="0">
              <a:buNone/>
            </a:pPr>
            <a:r>
              <a:rPr lang="es-ES" smtClean="0"/>
              <a:t>Editar el estilo de texto del patrón</a:t>
            </a:r>
          </a:p>
        </p:txBody>
      </p:sp>
      <p:sp>
        <p:nvSpPr>
          <p:cNvPr id="10" name="Text Placeholder 3"/>
          <p:cNvSpPr>
            <a:spLocks noGrp="1"/>
          </p:cNvSpPr>
          <p:nvPr>
            <p:ph type="body" sz="half" idx="2"/>
          </p:nvPr>
        </p:nvSpPr>
        <p:spPr>
          <a:xfrm>
            <a:off x="1732432" y="6525986"/>
            <a:ext cx="13238489" cy="2514600"/>
          </a:xfrm>
        </p:spPr>
        <p:txBody>
          <a:bodyPr anchor="ctr">
            <a:normAutofit/>
          </a:bodyPr>
          <a:lstStyle>
            <a:lvl1pPr marL="0" indent="0">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
        <p:nvSpPr>
          <p:cNvPr id="12" name="TextBox 11"/>
          <p:cNvSpPr txBox="1"/>
          <p:nvPr/>
        </p:nvSpPr>
        <p:spPr>
          <a:xfrm>
            <a:off x="1347443" y="1456880"/>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dirty="0"/>
              <a:t>“</a:t>
            </a:r>
          </a:p>
        </p:txBody>
      </p:sp>
      <p:sp>
        <p:nvSpPr>
          <p:cNvPr id="15" name="TextBox 14"/>
          <p:cNvSpPr txBox="1"/>
          <p:nvPr/>
        </p:nvSpPr>
        <p:spPr>
          <a:xfrm>
            <a:off x="13995735" y="3920681"/>
            <a:ext cx="1202868" cy="2908489"/>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8300" dirty="0"/>
              <a:t>”</a:t>
            </a:r>
          </a:p>
        </p:txBody>
      </p:sp>
    </p:spTree>
    <p:extLst>
      <p:ext uri="{BB962C8B-B14F-4D97-AF65-F5344CB8AC3E}">
        <p14:creationId xmlns:p14="http://schemas.microsoft.com/office/powerpoint/2010/main" val="20384870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732431" y="4686302"/>
            <a:ext cx="13238490" cy="2479770"/>
          </a:xfrm>
        </p:spPr>
        <p:txBody>
          <a:bodyPr anchor="b"/>
          <a:lstStyle>
            <a:lvl1pPr algn="l">
              <a:defRPr sz="6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32432" y="7166072"/>
            <a:ext cx="13238489" cy="1290600"/>
          </a:xfrm>
        </p:spPr>
        <p:txBody>
          <a:bodyPr anchor="t"/>
          <a:lstStyle>
            <a:lvl1pPr marL="0" indent="0" algn="l">
              <a:buNone/>
              <a:defRPr sz="3000" cap="none">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533301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49421" y="2971800"/>
            <a:ext cx="442029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smtClean="0"/>
              <a:t>Editar el estilo de texto del patrón</a:t>
            </a:r>
          </a:p>
        </p:txBody>
      </p:sp>
      <p:sp>
        <p:nvSpPr>
          <p:cNvPr id="16" name="Text Placeholder 3"/>
          <p:cNvSpPr>
            <a:spLocks noGrp="1"/>
          </p:cNvSpPr>
          <p:nvPr>
            <p:ph type="body" sz="half" idx="15"/>
          </p:nvPr>
        </p:nvSpPr>
        <p:spPr>
          <a:xfrm>
            <a:off x="978695" y="4000500"/>
            <a:ext cx="4391025"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sp>
        <p:nvSpPr>
          <p:cNvPr id="5" name="Text Placeholder 4"/>
          <p:cNvSpPr>
            <a:spLocks noGrp="1"/>
          </p:cNvSpPr>
          <p:nvPr>
            <p:ph type="body" sz="quarter" idx="3"/>
          </p:nvPr>
        </p:nvSpPr>
        <p:spPr>
          <a:xfrm>
            <a:off x="5825489" y="2971800"/>
            <a:ext cx="4404362"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smtClean="0"/>
              <a:t>Editar el estilo de texto del patrón</a:t>
            </a:r>
          </a:p>
        </p:txBody>
      </p:sp>
      <p:sp>
        <p:nvSpPr>
          <p:cNvPr id="19" name="Text Placeholder 3"/>
          <p:cNvSpPr>
            <a:spLocks noGrp="1"/>
          </p:cNvSpPr>
          <p:nvPr>
            <p:ph type="body" sz="half" idx="16"/>
          </p:nvPr>
        </p:nvSpPr>
        <p:spPr>
          <a:xfrm>
            <a:off x="5809659" y="4000500"/>
            <a:ext cx="4420191"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sp>
        <p:nvSpPr>
          <p:cNvPr id="14" name="Text Placeholder 4"/>
          <p:cNvSpPr>
            <a:spLocks noGrp="1"/>
          </p:cNvSpPr>
          <p:nvPr>
            <p:ph type="body" sz="quarter" idx="13"/>
          </p:nvPr>
        </p:nvSpPr>
        <p:spPr>
          <a:xfrm>
            <a:off x="10687051" y="2971800"/>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smtClean="0"/>
              <a:t>Editar el estilo de texto del patrón</a:t>
            </a:r>
          </a:p>
        </p:txBody>
      </p:sp>
      <p:sp>
        <p:nvSpPr>
          <p:cNvPr id="20" name="Text Placeholder 3"/>
          <p:cNvSpPr>
            <a:spLocks noGrp="1"/>
          </p:cNvSpPr>
          <p:nvPr>
            <p:ph type="body" sz="half" idx="17"/>
          </p:nvPr>
        </p:nvSpPr>
        <p:spPr>
          <a:xfrm>
            <a:off x="10687051" y="4000500"/>
            <a:ext cx="4398170" cy="5384007"/>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cxnSp>
        <p:nvCxnSpPr>
          <p:cNvPr id="17" name="Straight Connector 16"/>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9414971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63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8695" y="6376424"/>
            <a:ext cx="4410075"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smtClean="0"/>
              <a:t>Editar el estilo de texto del patrón</a:t>
            </a:r>
          </a:p>
        </p:txBody>
      </p:sp>
      <p:sp>
        <p:nvSpPr>
          <p:cNvPr id="29" name="Picture Placeholder 2"/>
          <p:cNvSpPr>
            <a:spLocks noGrp="1" noChangeAspect="1"/>
          </p:cNvSpPr>
          <p:nvPr>
            <p:ph type="pic" idx="15"/>
          </p:nvPr>
        </p:nvSpPr>
        <p:spPr>
          <a:xfrm>
            <a:off x="978695" y="3314700"/>
            <a:ext cx="4410075"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978695" y="7240817"/>
            <a:ext cx="4410075"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sp>
        <p:nvSpPr>
          <p:cNvPr id="5" name="Text Placeholder 4"/>
          <p:cNvSpPr>
            <a:spLocks noGrp="1"/>
          </p:cNvSpPr>
          <p:nvPr>
            <p:ph type="body" sz="quarter" idx="3"/>
          </p:nvPr>
        </p:nvSpPr>
        <p:spPr>
          <a:xfrm>
            <a:off x="5834063" y="6376424"/>
            <a:ext cx="4395788"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smtClean="0"/>
              <a:t>Editar el estilo de texto del patrón</a:t>
            </a:r>
          </a:p>
        </p:txBody>
      </p:sp>
      <p:sp>
        <p:nvSpPr>
          <p:cNvPr id="30" name="Picture Placeholder 2"/>
          <p:cNvSpPr>
            <a:spLocks noGrp="1" noChangeAspect="1"/>
          </p:cNvSpPr>
          <p:nvPr>
            <p:ph type="pic" idx="21"/>
          </p:nvPr>
        </p:nvSpPr>
        <p:spPr>
          <a:xfrm>
            <a:off x="5834062" y="3314700"/>
            <a:ext cx="4395788"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5832033" y="7240816"/>
            <a:ext cx="4401609"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sp>
        <p:nvSpPr>
          <p:cNvPr id="14" name="Text Placeholder 4"/>
          <p:cNvSpPr>
            <a:spLocks noGrp="1"/>
          </p:cNvSpPr>
          <p:nvPr>
            <p:ph type="body" sz="quarter" idx="13"/>
          </p:nvPr>
        </p:nvSpPr>
        <p:spPr>
          <a:xfrm>
            <a:off x="10687051" y="6376424"/>
            <a:ext cx="4398170"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smtClean="0"/>
              <a:t>Editar el estilo de texto del patrón</a:t>
            </a:r>
          </a:p>
        </p:txBody>
      </p:sp>
      <p:sp>
        <p:nvSpPr>
          <p:cNvPr id="31" name="Picture Placeholder 2"/>
          <p:cNvSpPr>
            <a:spLocks noGrp="1" noChangeAspect="1"/>
          </p:cNvSpPr>
          <p:nvPr>
            <p:ph type="pic" idx="22"/>
          </p:nvPr>
        </p:nvSpPr>
        <p:spPr>
          <a:xfrm>
            <a:off x="10687049" y="3314700"/>
            <a:ext cx="4398170" cy="2286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10686863" y="7240813"/>
            <a:ext cx="4403996" cy="988784"/>
          </a:xfrm>
        </p:spPr>
        <p:txBody>
          <a:bodyPr anchor="t">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cxnSp>
        <p:nvCxnSpPr>
          <p:cNvPr id="19" name="Straight Connector 18"/>
          <p:cNvCxnSpPr/>
          <p:nvPr/>
        </p:nvCxnSpPr>
        <p:spPr>
          <a:xfrm>
            <a:off x="5589213" y="3200400"/>
            <a:ext cx="0" cy="59436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443341" y="3200400"/>
            <a:ext cx="0" cy="5950323"/>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33023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47985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456319" y="645320"/>
            <a:ext cx="2628902" cy="8739188"/>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78695" y="1331121"/>
            <a:ext cx="11134724" cy="8053386"/>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6684897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800544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732435" y="4292600"/>
            <a:ext cx="13238486" cy="2873471"/>
          </a:xfrm>
        </p:spPr>
        <p:txBody>
          <a:bodyPr anchor="b"/>
          <a:lstStyle>
            <a:lvl1pPr algn="l">
              <a:defRPr sz="6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732433" y="7166072"/>
            <a:ext cx="13238487" cy="1290600"/>
          </a:xfrm>
        </p:spPr>
        <p:txBody>
          <a:bodyPr anchor="t"/>
          <a:lstStyle>
            <a:lvl1pPr marL="0" indent="0" algn="l">
              <a:buNone/>
              <a:defRPr sz="3000" cap="all">
                <a:solidFill>
                  <a:schemeClr val="bg2">
                    <a:lumMod val="40000"/>
                    <a:lumOff val="6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97953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654969" y="3090863"/>
            <a:ext cx="6594509" cy="6293645"/>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8481740" y="3084139"/>
            <a:ext cx="6594512" cy="6300368"/>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204035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654970" y="2857500"/>
            <a:ext cx="6594507"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smtClean="0"/>
              <a:t>Editar el estilo de texto del patrón</a:t>
            </a:r>
          </a:p>
        </p:txBody>
      </p:sp>
      <p:sp>
        <p:nvSpPr>
          <p:cNvPr id="4" name="Content Placeholder 3"/>
          <p:cNvSpPr>
            <a:spLocks noGrp="1"/>
          </p:cNvSpPr>
          <p:nvPr>
            <p:ph sz="half" idx="2"/>
          </p:nvPr>
        </p:nvSpPr>
        <p:spPr>
          <a:xfrm>
            <a:off x="1654969"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8481743" y="2857500"/>
            <a:ext cx="6594509" cy="864393"/>
          </a:xfrm>
        </p:spPr>
        <p:txBody>
          <a:bodyPr anchor="b">
            <a:noAutofit/>
          </a:bodyPr>
          <a:lstStyle>
            <a:lvl1pPr marL="0" indent="0">
              <a:buNone/>
              <a:defRPr sz="3600" b="0">
                <a:solidFill>
                  <a:schemeClr val="bg2">
                    <a:lumMod val="40000"/>
                    <a:lumOff val="60000"/>
                  </a:schemeClr>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s-ES" smtClean="0"/>
              <a:t>Editar el estilo de texto del patrón</a:t>
            </a:r>
          </a:p>
        </p:txBody>
      </p:sp>
      <p:sp>
        <p:nvSpPr>
          <p:cNvPr id="6" name="Content Placeholder 5"/>
          <p:cNvSpPr>
            <a:spLocks noGrp="1"/>
          </p:cNvSpPr>
          <p:nvPr>
            <p:ph sz="quarter" idx="4"/>
          </p:nvPr>
        </p:nvSpPr>
        <p:spPr>
          <a:xfrm>
            <a:off x="8481743" y="3771900"/>
            <a:ext cx="6594509" cy="5612607"/>
          </a:xfrm>
        </p:spPr>
        <p:txBody>
          <a:bodyPr>
            <a:normAutofit/>
          </a:bodyPr>
          <a:lstStyle>
            <a:lvl1pPr>
              <a:defRPr sz="2700"/>
            </a:lvl1pPr>
            <a:lvl2pPr>
              <a:defRPr sz="2400"/>
            </a:lvl2pPr>
            <a:lvl3pPr>
              <a:defRPr sz="2100"/>
            </a:lvl3pPr>
            <a:lvl4pPr>
              <a:defRPr sz="1800"/>
            </a:lvl4pPr>
            <a:lvl5pPr>
              <a:defRPr sz="1800"/>
            </a:lvl5pPr>
            <a:lvl6pPr>
              <a:defRPr sz="1800"/>
            </a:lvl6pPr>
            <a:lvl7pPr>
              <a:defRPr sz="1800"/>
            </a:lvl7pPr>
            <a:lvl8pPr>
              <a:defRPr sz="1800"/>
            </a:lvl8pPr>
            <a:lvl9pPr>
              <a:defRPr sz="18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584548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110134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56035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32430" y="2171700"/>
            <a:ext cx="5101596" cy="2171700"/>
          </a:xfrm>
        </p:spPr>
        <p:txBody>
          <a:bodyPr anchor="b"/>
          <a:lstStyle>
            <a:lvl1pPr algn="l">
              <a:defRPr sz="36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176925" y="2171700"/>
            <a:ext cx="7793996" cy="6858000"/>
          </a:xfrm>
        </p:spPr>
        <p:txBody>
          <a:bodyPr anchor="ctr">
            <a:normAutofit/>
          </a:bodyPr>
          <a:lstStyle>
            <a:lvl1pPr>
              <a:defRPr sz="30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732430" y="4693921"/>
            <a:ext cx="5101595" cy="4343399"/>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sp>
        <p:nvSpPr>
          <p:cNvPr id="7"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987692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30861" y="2781288"/>
            <a:ext cx="7639359" cy="2362212"/>
          </a:xfrm>
        </p:spPr>
        <p:txBody>
          <a:bodyPr anchor="b">
            <a:normAutofit/>
          </a:bodyPr>
          <a:lstStyle>
            <a:lvl1pPr algn="l">
              <a:defRPr sz="5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24319" y="1714500"/>
            <a:ext cx="4800600" cy="6858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732432" y="5486400"/>
            <a:ext cx="7627469" cy="2057400"/>
          </a:xfrm>
        </p:spPr>
        <p:txBody>
          <a:bodyPr>
            <a:normAutofit/>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1D8BD707-D9CF-40AE-B4C6-C98DA3205C09}" type="datetimeFigureOut">
              <a:rPr lang="en-US" smtClean="0"/>
              <a:pPr/>
              <a:t>9/23/2025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extLst>
      <p:ext uri="{BB962C8B-B14F-4D97-AF65-F5344CB8AC3E}">
        <p14:creationId xmlns:p14="http://schemas.microsoft.com/office/powerpoint/2010/main" val="3247964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4004528"/>
            <a:ext cx="6055518" cy="6282473"/>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4338521"/>
            <a:ext cx="2283618" cy="3548180"/>
          </a:xfrm>
          <a:prstGeom prst="rect">
            <a:avLst/>
          </a:prstGeom>
        </p:spPr>
      </p:pic>
      <p:sp>
        <p:nvSpPr>
          <p:cNvPr id="16" name="Oval 15"/>
          <p:cNvSpPr/>
          <p:nvPr/>
        </p:nvSpPr>
        <p:spPr>
          <a:xfrm>
            <a:off x="12913518" y="2514600"/>
            <a:ext cx="4229100" cy="42291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11999119" y="1"/>
            <a:ext cx="2405081" cy="1712111"/>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12908817" y="9144000"/>
            <a:ext cx="1490601" cy="1143000"/>
          </a:xfrm>
          <a:prstGeom prst="rect">
            <a:avLst/>
          </a:prstGeom>
        </p:spPr>
      </p:pic>
      <p:sp>
        <p:nvSpPr>
          <p:cNvPr id="14" name="Rectangle 13"/>
          <p:cNvSpPr/>
          <p:nvPr/>
        </p:nvSpPr>
        <p:spPr>
          <a:xfrm>
            <a:off x="15656718" y="0"/>
            <a:ext cx="1028700" cy="17145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969167" y="679077"/>
            <a:ext cx="14107085" cy="2100795"/>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654969" y="3079378"/>
            <a:ext cx="13419812" cy="6293222"/>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5233459" y="2686052"/>
            <a:ext cx="1485899" cy="457199"/>
          </a:xfrm>
          <a:prstGeom prst="rect">
            <a:avLst/>
          </a:prstGeom>
        </p:spPr>
        <p:txBody>
          <a:bodyPr vert="horz" lIns="91440" tIns="45720" rIns="91440" bIns="45720" rtlCol="0" anchor="t"/>
          <a:lstStyle>
            <a:lvl1pPr algn="l">
              <a:defRPr sz="1650" b="0" i="0">
                <a:solidFill>
                  <a:schemeClr val="tx1">
                    <a:tint val="75000"/>
                    <a:alpha val="60000"/>
                  </a:schemeClr>
                </a:solidFill>
              </a:defRPr>
            </a:lvl1pPr>
          </a:lstStyle>
          <a:p>
            <a:fld id="{1D8BD707-D9CF-40AE-B4C6-C98DA3205C09}" type="datetimeFigureOut">
              <a:rPr lang="en-US" smtClean="0"/>
              <a:pPr/>
              <a:t>9/23/2025</a:t>
            </a:fld>
            <a:endParaRPr lang="en-US"/>
          </a:p>
        </p:txBody>
      </p:sp>
      <p:sp>
        <p:nvSpPr>
          <p:cNvPr id="5" name="Footer Placeholder 4"/>
          <p:cNvSpPr>
            <a:spLocks noGrp="1"/>
          </p:cNvSpPr>
          <p:nvPr>
            <p:ph type="ftr" sz="quarter" idx="3"/>
          </p:nvPr>
        </p:nvSpPr>
        <p:spPr>
          <a:xfrm rot="5400000">
            <a:off x="13427360" y="4837946"/>
            <a:ext cx="5789693" cy="457202"/>
          </a:xfrm>
          <a:prstGeom prst="rect">
            <a:avLst/>
          </a:prstGeom>
        </p:spPr>
        <p:txBody>
          <a:bodyPr vert="horz" lIns="91440" tIns="45720" rIns="91440" bIns="45720" rtlCol="0" anchor="b"/>
          <a:lstStyle>
            <a:lvl1pPr algn="l">
              <a:defRPr sz="165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5528811" y="443594"/>
            <a:ext cx="1257299" cy="1151531"/>
          </a:xfrm>
          <a:prstGeom prst="rect">
            <a:avLst/>
          </a:prstGeom>
        </p:spPr>
        <p:txBody>
          <a:bodyPr vert="horz" lIns="91440" tIns="45720" rIns="91440" bIns="45720" rtlCol="0" anchor="b"/>
          <a:lstStyle>
            <a:lvl1pPr algn="ctr">
              <a:defRPr sz="4200" b="0" i="0">
                <a:solidFill>
                  <a:schemeClr val="tx1">
                    <a:tint val="75000"/>
                  </a:schemeClr>
                </a:solidFill>
              </a:defRPr>
            </a:lvl1pPr>
          </a:lstStyle>
          <a:p>
            <a:fld id="{B6F15528-21DE-4FAA-801E-634DDDAF4B2B}" type="slidenum">
              <a:rPr lang="en-US" smtClean="0"/>
              <a:pPr/>
              <a:t>‹Nº›</a:t>
            </a:fld>
            <a:endParaRPr lang="en-US"/>
          </a:p>
        </p:txBody>
      </p:sp>
    </p:spTree>
    <p:extLst>
      <p:ext uri="{BB962C8B-B14F-4D97-AF65-F5344CB8AC3E}">
        <p14:creationId xmlns:p14="http://schemas.microsoft.com/office/powerpoint/2010/main" val="172626665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685800" rtl="0" eaLnBrk="1" latinLnBrk="0" hangingPunct="1">
        <a:spcBef>
          <a:spcPct val="0"/>
        </a:spcBef>
        <a:buNone/>
        <a:defRPr sz="63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bg2">
            <a:lumMod val="40000"/>
            <a:lumOff val="60000"/>
          </a:schemeClr>
        </a:buClr>
        <a:buSzPct val="80000"/>
        <a:buFont typeface="Wingdings 3" charset="2"/>
        <a:buChar char=""/>
        <a:defRPr sz="3000" b="0" i="0" kern="1200">
          <a:solidFill>
            <a:schemeClr val="tx1"/>
          </a:solidFill>
          <a:latin typeface="+mj-lt"/>
          <a:ea typeface="+mj-ea"/>
          <a:cs typeface="+mj-cs"/>
        </a:defRPr>
      </a:lvl1pPr>
      <a:lvl2pPr marL="1114425" indent="-428625" algn="l" defTabSz="685800" rtl="0" eaLnBrk="1" latinLnBrk="0" hangingPunct="1">
        <a:spcBef>
          <a:spcPts val="1500"/>
        </a:spcBef>
        <a:spcAft>
          <a:spcPts val="0"/>
        </a:spcAft>
        <a:buClr>
          <a:schemeClr val="bg2">
            <a:lumMod val="40000"/>
            <a:lumOff val="60000"/>
          </a:schemeClr>
        </a:buClr>
        <a:buSzPct val="80000"/>
        <a:buFont typeface="Wingdings 3" charset="2"/>
        <a:buChar char=""/>
        <a:defRPr sz="2700" b="0" i="0" kern="1200">
          <a:solidFill>
            <a:schemeClr val="tx1"/>
          </a:solidFill>
          <a:latin typeface="+mj-lt"/>
          <a:ea typeface="+mj-ea"/>
          <a:cs typeface="+mj-cs"/>
        </a:defRPr>
      </a:lvl2pPr>
      <a:lvl3pPr marL="1714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3pPr>
      <a:lvl4pPr marL="2400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4pPr>
      <a:lvl5pPr marL="30861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5pPr>
      <a:lvl6pPr marL="37590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6pPr>
      <a:lvl7pPr marL="44577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7pPr>
      <a:lvl8pPr marL="51435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8pPr>
      <a:lvl9pPr marL="5829300" indent="-342900" algn="l" defTabSz="685800" rtl="0" eaLnBrk="1" latinLnBrk="0" hangingPunct="1">
        <a:spcBef>
          <a:spcPts val="1500"/>
        </a:spcBef>
        <a:spcAft>
          <a:spcPts val="0"/>
        </a:spcAft>
        <a:buClr>
          <a:schemeClr val="bg2">
            <a:lumMod val="40000"/>
            <a:lumOff val="60000"/>
          </a:schemeClr>
        </a:buClr>
        <a:buSzPct val="80000"/>
        <a:buFont typeface="Wingdings 3" charset="2"/>
        <a:buChar char=""/>
        <a:defRPr sz="2100" b="0" i="0" kern="1200">
          <a:solidFill>
            <a:schemeClr val="tx1"/>
          </a:solidFill>
          <a:latin typeface="+mj-lt"/>
          <a:ea typeface="+mj-ea"/>
          <a:cs typeface="+mj-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1" Type="http://schemas.openxmlformats.org/officeDocument/2006/relationships/image" Target="../media/image17.jpeg"/><Relationship Id="rId7" Type="http://schemas.openxmlformats.org/officeDocument/2006/relationships/image" Target="../media/image8.png"/><Relationship Id="rId12" Type="http://schemas.openxmlformats.org/officeDocument/2006/relationships/image" Target="../media/image11.png"/><Relationship Id="rId17" Type="http://schemas.openxmlformats.org/officeDocument/2006/relationships/image" Target="../media/image15.png"/><Relationship Id="rId2" Type="http://schemas.openxmlformats.org/officeDocument/2006/relationships/image" Target="../media/image6.png"/><Relationship Id="rId16" Type="http://schemas.openxmlformats.org/officeDocument/2006/relationships/image" Target="../media/image14.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4.svg"/><Relationship Id="rId10" Type="http://schemas.openxmlformats.org/officeDocument/2006/relationships/image" Target="../media/image9.svg"/><Relationship Id="rId19" Type="http://schemas.openxmlformats.org/officeDocument/2006/relationships/image" Target="../media/image16.png"/><Relationship Id="rId4" Type="http://schemas.openxmlformats.org/officeDocument/2006/relationships/image" Target="../media/image3.svg"/><Relationship Id="rId9" Type="http://schemas.openxmlformats.org/officeDocument/2006/relationships/image" Target="../media/image9.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7" Type="http://schemas.openxmlformats.org/officeDocument/2006/relationships/image" Target="../media/image47.png"/><Relationship Id="rId12"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69.svg"/><Relationship Id="rId5" Type="http://schemas.openxmlformats.org/officeDocument/2006/relationships/image" Target="../media/image18.png"/><Relationship Id="rId10" Type="http://schemas.openxmlformats.org/officeDocument/2006/relationships/image" Target="../media/image49.png"/><Relationship Id="rId4" Type="http://schemas.openxmlformats.org/officeDocument/2006/relationships/image" Target="../media/image3.svg"/><Relationship Id="rId9" Type="http://schemas.openxmlformats.org/officeDocument/2006/relationships/image" Target="../media/image67.sv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7" Type="http://schemas.openxmlformats.org/officeDocument/2006/relationships/image" Target="../media/image71.svg"/><Relationship Id="rId12"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18.png"/><Relationship Id="rId10" Type="http://schemas.openxmlformats.org/officeDocument/2006/relationships/image" Target="../media/image74.svg"/><Relationship Id="rId4" Type="http://schemas.openxmlformats.org/officeDocument/2006/relationships/image" Target="../media/image3.sv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57.png"/><Relationship Id="rId7" Type="http://schemas.openxmlformats.org/officeDocument/2006/relationships/image" Target="../media/image55.png"/><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17.jpeg"/><Relationship Id="rId5" Type="http://schemas.openxmlformats.org/officeDocument/2006/relationships/image" Target="../media/image18.png"/><Relationship Id="rId10" Type="http://schemas.openxmlformats.org/officeDocument/2006/relationships/image" Target="../media/image80.svg"/><Relationship Id="rId4" Type="http://schemas.openxmlformats.org/officeDocument/2006/relationships/image" Target="../media/image3.svg"/><Relationship Id="rId9" Type="http://schemas.openxmlformats.org/officeDocument/2006/relationships/image" Target="../media/image56.png"/></Relationships>
</file>

<file path=ppt/slides/_rels/slide13.xml.rels><?xml version="1.0" encoding="UTF-8" standalone="yes"?>
<Relationships xmlns="http://schemas.openxmlformats.org/package/2006/relationships"><Relationship Id="rId8" Type="http://schemas.openxmlformats.org/officeDocument/2006/relationships/image" Target="../media/image60.png"/><Relationship Id="rId7" Type="http://schemas.openxmlformats.org/officeDocument/2006/relationships/image" Target="../media/image5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8.png"/><Relationship Id="rId4" Type="http://schemas.openxmlformats.org/officeDocument/2006/relationships/image" Target="../media/image3.svg"/><Relationship Id="rId9"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86.svg"/><Relationship Id="rId7" Type="http://schemas.openxmlformats.org/officeDocument/2006/relationships/image" Target="../media/image61.png"/><Relationship Id="rId12"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7.jpeg"/><Relationship Id="rId5" Type="http://schemas.openxmlformats.org/officeDocument/2006/relationships/image" Target="../media/image18.png"/><Relationship Id="rId10" Type="http://schemas.openxmlformats.org/officeDocument/2006/relationships/image" Target="../media/image88.svg"/><Relationship Id="rId4" Type="http://schemas.openxmlformats.org/officeDocument/2006/relationships/image" Target="../media/image3.sv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91.svg"/><Relationship Id="rId7" Type="http://schemas.openxmlformats.org/officeDocument/2006/relationships/image" Target="../media/image64.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8.png"/><Relationship Id="rId10" Type="http://schemas.openxmlformats.org/officeDocument/2006/relationships/image" Target="../media/image93.svg"/><Relationship Id="rId4" Type="http://schemas.openxmlformats.org/officeDocument/2006/relationships/image" Target="../media/image3.sv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17.jpeg"/><Relationship Id="rId7" Type="http://schemas.openxmlformats.org/officeDocument/2006/relationships/image" Target="../media/image18.png"/><Relationship Id="rId12" Type="http://schemas.openxmlformats.org/officeDocument/2006/relationships/image" Target="../media/image9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8.png"/><Relationship Id="rId5" Type="http://schemas.openxmlformats.org/officeDocument/2006/relationships/image" Target="../media/image7.png"/><Relationship Id="rId10" Type="http://schemas.openxmlformats.org/officeDocument/2006/relationships/image" Target="../media/image67.png"/><Relationship Id="rId4" Type="http://schemas.openxmlformats.org/officeDocument/2006/relationships/image" Target="../media/image3.svg"/><Relationship Id="rId9" Type="http://schemas.openxmlformats.org/officeDocument/2006/relationships/image" Target="../media/image66.png"/></Relationships>
</file>

<file path=ppt/slides/_rels/slide17.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7.jpeg"/><Relationship Id="rId7" Type="http://schemas.openxmlformats.org/officeDocument/2006/relationships/image" Target="../media/image5.svg"/><Relationship Id="rId12" Type="http://schemas.openxmlformats.org/officeDocument/2006/relationships/image" Target="../media/image102.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71.png"/><Relationship Id="rId5" Type="http://schemas.openxmlformats.org/officeDocument/2006/relationships/image" Target="../media/image18.png"/><Relationship Id="rId10" Type="http://schemas.openxmlformats.org/officeDocument/2006/relationships/image" Target="../media/image70.png"/><Relationship Id="rId4" Type="http://schemas.openxmlformats.org/officeDocument/2006/relationships/image" Target="../media/image3.svg"/><Relationship Id="rId9" Type="http://schemas.openxmlformats.org/officeDocument/2006/relationships/image" Target="../media/image99.svg"/></Relationships>
</file>

<file path=ppt/slides/_rels/slide18.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5.png"/><Relationship Id="rId7" Type="http://schemas.openxmlformats.org/officeDocument/2006/relationships/image" Target="../media/image72.png"/><Relationship Id="rId12"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gestion.cte.sep.gob.mx/insumos/docs/2425_s0_insumos_direc_diferencias_mejora_vs_analitico.pdf?1757736745164" TargetMode="External"/><Relationship Id="rId11" Type="http://schemas.openxmlformats.org/officeDocument/2006/relationships/image" Target="../media/image107.svg"/><Relationship Id="rId5" Type="http://schemas.openxmlformats.org/officeDocument/2006/relationships/image" Target="../media/image18.png"/><Relationship Id="rId10" Type="http://schemas.openxmlformats.org/officeDocument/2006/relationships/image" Target="../media/image74.png"/><Relationship Id="rId4" Type="http://schemas.openxmlformats.org/officeDocument/2006/relationships/image" Target="../media/image3.svg"/><Relationship Id="rId9" Type="http://schemas.openxmlformats.org/officeDocument/2006/relationships/image" Target="../media/image105.svg"/><Relationship Id="rId1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hyperlink" Target="https://gestion.cte.sep.gob.mx/insumos/docs/2425_s1_Anexo1_ejemplo_objetivos_metas_acciones.pdf?1754425145914" TargetMode="External"/><Relationship Id="rId7" Type="http://schemas.openxmlformats.org/officeDocument/2006/relationships/hyperlink" Target="https://gestion.cte.sep.gob.mx/insumos/docs/2425_s0_insumos_direc_diferencias_mejora_vs_analitico.pdf?1757736745164" TargetMode="External"/><Relationship Id="rId12"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hyperlink" Target="https://gestion.cte.sep.gob.mx/insumos/docs/2425_s0_insumos_direc_proceso_mejora_continua.pdf" TargetMode="External"/><Relationship Id="rId11" Type="http://schemas.openxmlformats.org/officeDocument/2006/relationships/image" Target="../media/image17.jpeg"/><Relationship Id="rId5" Type="http://schemas.openxmlformats.org/officeDocument/2006/relationships/image" Target="../media/image18.png"/><Relationship Id="rId10" Type="http://schemas.openxmlformats.org/officeDocument/2006/relationships/image" Target="../media/image77.png"/><Relationship Id="rId4" Type="http://schemas.openxmlformats.org/officeDocument/2006/relationships/image" Target="../media/image3.svg"/><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0.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7.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5.sv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1.png"/><Relationship Id="rId7" Type="http://schemas.openxmlformats.org/officeDocument/2006/relationships/image" Target="../media/image5.svg"/><Relationship Id="rId12" Type="http://schemas.openxmlformats.org/officeDocument/2006/relationships/image" Target="../media/image80.png"/><Relationship Id="rId2" Type="http://schemas.openxmlformats.org/officeDocument/2006/relationships/image" Target="../media/image6.png"/><Relationship Id="rId16" Type="http://schemas.openxmlformats.org/officeDocument/2006/relationships/image" Target="../media/image117.sv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7.jpeg"/><Relationship Id="rId5" Type="http://schemas.openxmlformats.org/officeDocument/2006/relationships/image" Target="../media/image18.png"/><Relationship Id="rId15" Type="http://schemas.openxmlformats.org/officeDocument/2006/relationships/image" Target="../media/image82.png"/><Relationship Id="rId10" Type="http://schemas.openxmlformats.org/officeDocument/2006/relationships/image" Target="../media/image113.svg"/><Relationship Id="rId4" Type="http://schemas.openxmlformats.org/officeDocument/2006/relationships/image" Target="../media/image3.svg"/><Relationship Id="rId9" Type="http://schemas.openxmlformats.org/officeDocument/2006/relationships/image" Target="../media/image79.png"/><Relationship Id="rId14" Type="http://schemas.openxmlformats.org/officeDocument/2006/relationships/hyperlink" Target="https://gestion.cte.sep.gob.mx/insumos/docs/2526_s1_interinato_cte.pdf"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17.jpeg"/><Relationship Id="rId7" Type="http://schemas.openxmlformats.org/officeDocument/2006/relationships/image" Target="../media/image119.svg"/><Relationship Id="rId12" Type="http://schemas.openxmlformats.org/officeDocument/2006/relationships/image" Target="../media/image12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6.png"/><Relationship Id="rId5" Type="http://schemas.openxmlformats.org/officeDocument/2006/relationships/image" Target="../media/image18.png"/><Relationship Id="rId10" Type="http://schemas.openxmlformats.org/officeDocument/2006/relationships/image" Target="../media/image122.svg"/><Relationship Id="rId4" Type="http://schemas.openxmlformats.org/officeDocument/2006/relationships/image" Target="../media/image3.svg"/><Relationship Id="rId9" Type="http://schemas.openxmlformats.org/officeDocument/2006/relationships/image" Target="../media/image85.png"/></Relationships>
</file>

<file path=ppt/slides/_rels/slide22.xml.rels><?xml version="1.0" encoding="UTF-8" standalone="yes"?>
<Relationships xmlns="http://schemas.openxmlformats.org/package/2006/relationships"><Relationship Id="rId8" Type="http://schemas.openxmlformats.org/officeDocument/2006/relationships/image" Target="../media/image88.png"/><Relationship Id="rId7" Type="http://schemas.openxmlformats.org/officeDocument/2006/relationships/image" Target="../media/image87.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32.svg"/><Relationship Id="rId7" Type="http://schemas.openxmlformats.org/officeDocument/2006/relationships/image" Target="../media/image7.png"/><Relationship Id="rId12" Type="http://schemas.openxmlformats.org/officeDocument/2006/relationships/image" Target="../media/image93.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92.png"/><Relationship Id="rId5" Type="http://schemas.openxmlformats.org/officeDocument/2006/relationships/image" Target="../media/image18.png"/><Relationship Id="rId10" Type="http://schemas.openxmlformats.org/officeDocument/2006/relationships/image" Target="../media/image91.png"/><Relationship Id="rId4" Type="http://schemas.openxmlformats.org/officeDocument/2006/relationships/image" Target="../media/image3.svg"/><Relationship Id="rId9" Type="http://schemas.openxmlformats.org/officeDocument/2006/relationships/image" Target="../media/image90.png"/></Relationships>
</file>

<file path=ppt/slides/_rels/slide24.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39.svg"/><Relationship Id="rId7" Type="http://schemas.openxmlformats.org/officeDocument/2006/relationships/image" Target="../media/image135.svg"/><Relationship Id="rId12" Type="http://schemas.openxmlformats.org/officeDocument/2006/relationships/image" Target="../media/image97.png"/><Relationship Id="rId17" Type="http://schemas.openxmlformats.org/officeDocument/2006/relationships/image" Target="../media/image17.jpeg"/><Relationship Id="rId2" Type="http://schemas.openxmlformats.org/officeDocument/2006/relationships/image" Target="../media/image6.png"/><Relationship Id="rId16" Type="http://schemas.openxmlformats.org/officeDocument/2006/relationships/image" Target="../media/image142.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23.svg"/><Relationship Id="rId5" Type="http://schemas.openxmlformats.org/officeDocument/2006/relationships/image" Target="../media/image94.png"/><Relationship Id="rId15" Type="http://schemas.openxmlformats.org/officeDocument/2006/relationships/image" Target="../media/image99.png"/><Relationship Id="rId10" Type="http://schemas.openxmlformats.org/officeDocument/2006/relationships/image" Target="../media/image19.png"/><Relationship Id="rId4" Type="http://schemas.openxmlformats.org/officeDocument/2006/relationships/image" Target="../media/image3.svg"/><Relationship Id="rId9" Type="http://schemas.openxmlformats.org/officeDocument/2006/relationships/image" Target="../media/image137.svg"/><Relationship Id="rId14" Type="http://schemas.openxmlformats.org/officeDocument/2006/relationships/image" Target="../media/image98.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7" Type="http://schemas.openxmlformats.org/officeDocument/2006/relationships/image" Target="../media/image18.png"/><Relationship Id="rId12" Type="http://schemas.openxmlformats.org/officeDocument/2006/relationships/image" Target="../media/image17.jpeg"/><Relationship Id="rId2" Type="http://schemas.openxmlformats.org/officeDocument/2006/relationships/image" Target="../media/image6.png"/><Relationship Id="rId16" Type="http://schemas.openxmlformats.org/officeDocument/2006/relationships/image" Target="../media/image36.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2.svg"/><Relationship Id="rId5" Type="http://schemas.openxmlformats.org/officeDocument/2006/relationships/image" Target="../media/image7.png"/><Relationship Id="rId15" Type="http://schemas.openxmlformats.org/officeDocument/2006/relationships/image" Target="../media/image27.png"/><Relationship Id="rId10" Type="http://schemas.openxmlformats.org/officeDocument/2006/relationships/image" Target="../media/image25.png"/><Relationship Id="rId4" Type="http://schemas.openxmlformats.org/officeDocument/2006/relationships/image" Target="../media/image3.svg"/><Relationship Id="rId9" Type="http://schemas.openxmlformats.org/officeDocument/2006/relationships/image" Target="../media/image30.svg"/><Relationship Id="rId14"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hyperlink" Target="https://gestion.cte.sep.gob.mx/insumos/docs/2526_s1_comunidad_aprendizaje.pdf?1758380331393" TargetMode="External"/><Relationship Id="rId13" Type="http://schemas.openxmlformats.org/officeDocument/2006/relationships/image" Target="../media/image7.png"/><Relationship Id="rId18" Type="http://schemas.openxmlformats.org/officeDocument/2006/relationships/image" Target="../media/image30.png"/><Relationship Id="rId21" Type="http://schemas.openxmlformats.org/officeDocument/2006/relationships/image" Target="../media/image17.jpeg"/><Relationship Id="rId7" Type="http://schemas.openxmlformats.org/officeDocument/2006/relationships/hyperlink" Target="https://educacionbasica.sep.gob.mx/programas-de-estudio-para-la-educacion-preescolar-primaria-y-secundaria-programas-sinteticos-de-las-fases-2-a-6/" TargetMode="External"/><Relationship Id="rId12" Type="http://schemas.openxmlformats.org/officeDocument/2006/relationships/hyperlink" Target="https://gestion.cte.sep.gob.mx/insumos/docs/2425_s1_Anexo1_ejemplo_objetivos_metas_acciones.pdf?1758380331393" TargetMode="External"/><Relationship Id="rId17" Type="http://schemas.openxmlformats.org/officeDocument/2006/relationships/image" Target="../media/image29.png"/><Relationship Id="rId2" Type="http://schemas.openxmlformats.org/officeDocument/2006/relationships/image" Target="../media/image6.png"/><Relationship Id="rId16" Type="http://schemas.openxmlformats.org/officeDocument/2006/relationships/image" Target="../media/image28.png"/><Relationship Id="rId20" Type="http://schemas.openxmlformats.org/officeDocument/2006/relationships/image" Target="../media/image41.svg"/><Relationship Id="rId1" Type="http://schemas.openxmlformats.org/officeDocument/2006/relationships/slideLayout" Target="../slideLayouts/slideLayout7.xml"/><Relationship Id="rId6" Type="http://schemas.openxmlformats.org/officeDocument/2006/relationships/hyperlink" Target="https://gestion.cte.sep.gob.mx/insumos/docs/2425_s0_Programa_Sintetico_Fase1.pdf?1758380331393" TargetMode="External"/><Relationship Id="rId11" Type="http://schemas.openxmlformats.org/officeDocument/2006/relationships/hyperlink" Target="https://gestion.cte.sep.gob.mx/insumos/docs/2425_s0_insumos_direc_diferencias_mejora_vs_analitico.pdf?1758380331393" TargetMode="External"/><Relationship Id="rId5" Type="http://schemas.openxmlformats.org/officeDocument/2006/relationships/hyperlink" Target="https://educacionbasica.sep.gob.mx/wp-content/uploads/2024/06/Plan-de-Estudio-ISBN-ELECTRONICO.pdf" TargetMode="External"/><Relationship Id="rId15" Type="http://schemas.openxmlformats.org/officeDocument/2006/relationships/image" Target="../media/image18.png"/><Relationship Id="rId23" Type="http://schemas.openxmlformats.org/officeDocument/2006/relationships/image" Target="../media/image43.svg"/><Relationship Id="rId10" Type="http://schemas.openxmlformats.org/officeDocument/2006/relationships/hyperlink" Target="https://gestion.cte.sep.gob.mx/insumos/docs/2425_s0_insumos_direc_proceso_mejora_continua.pdf?1758380331393" TargetMode="External"/><Relationship Id="rId19" Type="http://schemas.openxmlformats.org/officeDocument/2006/relationships/image" Target="../media/image31.png"/><Relationship Id="rId4" Type="http://schemas.openxmlformats.org/officeDocument/2006/relationships/image" Target="../media/image3.svg"/><Relationship Id="rId9" Type="http://schemas.openxmlformats.org/officeDocument/2006/relationships/hyperlink" Target="https://gestion.cte.sep.gob.mx/insumos/docs/2526_s1_interinato_cte.pdf?1758380331393" TargetMode="External"/><Relationship Id="rId14" Type="http://schemas.openxmlformats.org/officeDocument/2006/relationships/image" Target="../media/image5.sv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7" Type="http://schemas.openxmlformats.org/officeDocument/2006/relationships/image" Target="../media/image18.png"/><Relationship Id="rId12"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5.png"/><Relationship Id="rId5" Type="http://schemas.openxmlformats.org/officeDocument/2006/relationships/image" Target="../media/image7.png"/><Relationship Id="rId10" Type="http://schemas.openxmlformats.org/officeDocument/2006/relationships/image" Target="../media/image34.png"/><Relationship Id="rId4" Type="http://schemas.openxmlformats.org/officeDocument/2006/relationships/image" Target="../media/image3.svg"/><Relationship Id="rId9" Type="http://schemas.openxmlformats.org/officeDocument/2006/relationships/image" Target="../media/image45.sv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3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7.jpeg"/><Relationship Id="rId5" Type="http://schemas.openxmlformats.org/officeDocument/2006/relationships/image" Target="../media/image7.png"/><Relationship Id="rId10" Type="http://schemas.openxmlformats.org/officeDocument/2006/relationships/image" Target="../media/image51.svg"/><Relationship Id="rId4" Type="http://schemas.openxmlformats.org/officeDocument/2006/relationships/image" Target="../media/image3.sv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7" Type="http://schemas.openxmlformats.org/officeDocument/2006/relationships/image" Target="../media/image54.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18.png"/><Relationship Id="rId10" Type="http://schemas.openxmlformats.org/officeDocument/2006/relationships/image" Target="../media/image17.jpeg"/><Relationship Id="rId4" Type="http://schemas.openxmlformats.org/officeDocument/2006/relationships/image" Target="../media/image3.svg"/><Relationship Id="rId9" Type="http://schemas.openxmlformats.org/officeDocument/2006/relationships/image" Target="../media/image56.svg"/></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7" Type="http://schemas.openxmlformats.org/officeDocument/2006/relationships/image" Target="../media/image59.svg"/><Relationship Id="rId12"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63.svg"/><Relationship Id="rId5" Type="http://schemas.openxmlformats.org/officeDocument/2006/relationships/image" Target="../media/image18.png"/><Relationship Id="rId10" Type="http://schemas.openxmlformats.org/officeDocument/2006/relationships/image" Target="../media/image45.png"/><Relationship Id="rId4" Type="http://schemas.openxmlformats.org/officeDocument/2006/relationships/image" Target="../media/image3.svg"/><Relationship Id="rId9" Type="http://schemas.openxmlformats.org/officeDocument/2006/relationships/image" Target="../media/image6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a:off x="375247" y="1692611"/>
            <a:ext cx="15438409" cy="4603453"/>
          </a:xfrm>
          <a:custGeom>
            <a:avLst/>
            <a:gdLst/>
            <a:ahLst/>
            <a:cxnLst/>
            <a:rect l="l" t="t" r="r" b="b"/>
            <a:pathLst>
              <a:path w="15438409" h="4603453">
                <a:moveTo>
                  <a:pt x="0" y="0"/>
                </a:moveTo>
                <a:lnTo>
                  <a:pt x="15438409" y="0"/>
                </a:lnTo>
                <a:lnTo>
                  <a:pt x="15438409" y="4603453"/>
                </a:lnTo>
                <a:lnTo>
                  <a:pt x="0" y="460345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s-MX" noProof="0" dirty="0"/>
          </a:p>
        </p:txBody>
      </p:sp>
      <p:sp>
        <p:nvSpPr>
          <p:cNvPr id="5" name="Freeform 5"/>
          <p:cNvSpPr/>
          <p:nvPr/>
        </p:nvSpPr>
        <p:spPr>
          <a:xfrm>
            <a:off x="375247" y="5328297"/>
            <a:ext cx="7315200" cy="3026664"/>
          </a:xfrm>
          <a:custGeom>
            <a:avLst/>
            <a:gdLst/>
            <a:ahLst/>
            <a:cxnLst/>
            <a:rect l="l" t="t" r="r" b="b"/>
            <a:pathLst>
              <a:path w="7315200" h="3026664">
                <a:moveTo>
                  <a:pt x="0" y="0"/>
                </a:moveTo>
                <a:lnTo>
                  <a:pt x="7315200" y="0"/>
                </a:lnTo>
                <a:lnTo>
                  <a:pt x="7315200" y="3026664"/>
                </a:lnTo>
                <a:lnTo>
                  <a:pt x="0" y="302666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s-MX" noProof="0" dirty="0"/>
          </a:p>
        </p:txBody>
      </p:sp>
      <p:sp>
        <p:nvSpPr>
          <p:cNvPr id="6" name="Freeform 6"/>
          <p:cNvSpPr/>
          <p:nvPr/>
        </p:nvSpPr>
        <p:spPr>
          <a:xfrm>
            <a:off x="13900830" y="-364789"/>
            <a:ext cx="4387170" cy="4114800"/>
          </a:xfrm>
          <a:custGeom>
            <a:avLst/>
            <a:gdLst/>
            <a:ahLst/>
            <a:cxnLst/>
            <a:rect l="l" t="t" r="r" b="b"/>
            <a:pathLst>
              <a:path w="4387170" h="4114800">
                <a:moveTo>
                  <a:pt x="0" y="0"/>
                </a:moveTo>
                <a:lnTo>
                  <a:pt x="4387170" y="0"/>
                </a:lnTo>
                <a:lnTo>
                  <a:pt x="4387170"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MX" noProof="0" dirty="0"/>
          </a:p>
        </p:txBody>
      </p:sp>
      <p:sp>
        <p:nvSpPr>
          <p:cNvPr id="7" name="Freeform 7"/>
          <p:cNvSpPr/>
          <p:nvPr/>
        </p:nvSpPr>
        <p:spPr>
          <a:xfrm>
            <a:off x="15160203" y="2169808"/>
            <a:ext cx="3959004" cy="4526927"/>
          </a:xfrm>
          <a:custGeom>
            <a:avLst/>
            <a:gdLst/>
            <a:ahLst/>
            <a:cxnLst/>
            <a:rect l="l" t="t" r="r" b="b"/>
            <a:pathLst>
              <a:path w="3959004" h="4526927">
                <a:moveTo>
                  <a:pt x="0" y="0"/>
                </a:moveTo>
                <a:lnTo>
                  <a:pt x="3959004" y="0"/>
                </a:lnTo>
                <a:lnTo>
                  <a:pt x="3959004" y="4526927"/>
                </a:lnTo>
                <a:lnTo>
                  <a:pt x="0" y="4526927"/>
                </a:lnTo>
                <a:lnTo>
                  <a:pt x="0" y="0"/>
                </a:lnTo>
                <a:close/>
              </a:path>
            </a:pathLst>
          </a:custGeom>
          <a:blipFill>
            <a:blip r:embed="rId11"/>
            <a:stretch>
              <a:fillRect/>
            </a:stretch>
          </a:blipFill>
        </p:spPr>
        <p:txBody>
          <a:bodyPr/>
          <a:lstStyle/>
          <a:p>
            <a:endParaRPr lang="es-MX" noProof="0" dirty="0"/>
          </a:p>
        </p:txBody>
      </p:sp>
      <p:sp>
        <p:nvSpPr>
          <p:cNvPr id="8" name="Freeform 8"/>
          <p:cNvSpPr/>
          <p:nvPr/>
        </p:nvSpPr>
        <p:spPr>
          <a:xfrm>
            <a:off x="12991578" y="5912409"/>
            <a:ext cx="4710192" cy="4374591"/>
          </a:xfrm>
          <a:custGeom>
            <a:avLst/>
            <a:gdLst/>
            <a:ahLst/>
            <a:cxnLst/>
            <a:rect l="l" t="t" r="r" b="b"/>
            <a:pathLst>
              <a:path w="4710192" h="4374591">
                <a:moveTo>
                  <a:pt x="0" y="0"/>
                </a:moveTo>
                <a:lnTo>
                  <a:pt x="4710192" y="0"/>
                </a:lnTo>
                <a:lnTo>
                  <a:pt x="4710192" y="4374591"/>
                </a:lnTo>
                <a:lnTo>
                  <a:pt x="0" y="4374591"/>
                </a:lnTo>
                <a:lnTo>
                  <a:pt x="0" y="0"/>
                </a:lnTo>
                <a:close/>
              </a:path>
            </a:pathLst>
          </a:custGeom>
          <a:blipFill>
            <a:blip r:embed="rId12"/>
            <a:stretch>
              <a:fillRect/>
            </a:stretch>
          </a:blipFill>
        </p:spPr>
        <p:txBody>
          <a:bodyPr/>
          <a:lstStyle/>
          <a:p>
            <a:endParaRPr lang="es-MX" noProof="0" dirty="0"/>
          </a:p>
        </p:txBody>
      </p:sp>
      <p:sp>
        <p:nvSpPr>
          <p:cNvPr id="9" name="Freeform 9"/>
          <p:cNvSpPr/>
          <p:nvPr/>
        </p:nvSpPr>
        <p:spPr>
          <a:xfrm>
            <a:off x="375247" y="7994300"/>
            <a:ext cx="2284627" cy="2292700"/>
          </a:xfrm>
          <a:custGeom>
            <a:avLst/>
            <a:gdLst/>
            <a:ahLst/>
            <a:cxnLst/>
            <a:rect l="l" t="t" r="r" b="b"/>
            <a:pathLst>
              <a:path w="2284627" h="2292700">
                <a:moveTo>
                  <a:pt x="0" y="0"/>
                </a:moveTo>
                <a:lnTo>
                  <a:pt x="2284627" y="0"/>
                </a:lnTo>
                <a:lnTo>
                  <a:pt x="2284627" y="2292700"/>
                </a:lnTo>
                <a:lnTo>
                  <a:pt x="0" y="2292700"/>
                </a:lnTo>
                <a:lnTo>
                  <a:pt x="0" y="0"/>
                </a:lnTo>
                <a:close/>
              </a:path>
            </a:pathLst>
          </a:custGeom>
          <a:blipFill>
            <a:blip r:embed="rId13"/>
            <a:stretch>
              <a:fillRect/>
            </a:stretch>
          </a:blipFill>
        </p:spPr>
        <p:txBody>
          <a:bodyPr/>
          <a:lstStyle/>
          <a:p>
            <a:endParaRPr lang="es-MX" noProof="0" dirty="0"/>
          </a:p>
        </p:txBody>
      </p:sp>
      <p:sp>
        <p:nvSpPr>
          <p:cNvPr id="10" name="Freeform 10"/>
          <p:cNvSpPr/>
          <p:nvPr/>
        </p:nvSpPr>
        <p:spPr>
          <a:xfrm>
            <a:off x="2993014" y="8174631"/>
            <a:ext cx="2966662" cy="1932039"/>
          </a:xfrm>
          <a:custGeom>
            <a:avLst/>
            <a:gdLst/>
            <a:ahLst/>
            <a:cxnLst/>
            <a:rect l="l" t="t" r="r" b="b"/>
            <a:pathLst>
              <a:path w="2966662" h="1932039">
                <a:moveTo>
                  <a:pt x="0" y="0"/>
                </a:moveTo>
                <a:lnTo>
                  <a:pt x="2966662" y="0"/>
                </a:lnTo>
                <a:lnTo>
                  <a:pt x="2966662" y="1932039"/>
                </a:lnTo>
                <a:lnTo>
                  <a:pt x="0" y="193203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s-MX" noProof="0" dirty="0"/>
          </a:p>
        </p:txBody>
      </p:sp>
      <p:sp>
        <p:nvSpPr>
          <p:cNvPr id="11" name="Freeform 11"/>
          <p:cNvSpPr/>
          <p:nvPr/>
        </p:nvSpPr>
        <p:spPr>
          <a:xfrm>
            <a:off x="11488608" y="821555"/>
            <a:ext cx="1943778" cy="1742111"/>
          </a:xfrm>
          <a:custGeom>
            <a:avLst/>
            <a:gdLst/>
            <a:ahLst/>
            <a:cxnLst/>
            <a:rect l="l" t="t" r="r" b="b"/>
            <a:pathLst>
              <a:path w="1943778" h="1742111">
                <a:moveTo>
                  <a:pt x="0" y="0"/>
                </a:moveTo>
                <a:lnTo>
                  <a:pt x="1943779" y="0"/>
                </a:lnTo>
                <a:lnTo>
                  <a:pt x="1943779" y="1742111"/>
                </a:lnTo>
                <a:lnTo>
                  <a:pt x="0" y="1742111"/>
                </a:lnTo>
                <a:lnTo>
                  <a:pt x="0" y="0"/>
                </a:lnTo>
                <a:close/>
              </a:path>
            </a:pathLst>
          </a:custGeom>
          <a:blipFill>
            <a:blip r:embed="rId16"/>
            <a:stretch>
              <a:fillRect/>
            </a:stretch>
          </a:blipFill>
        </p:spPr>
        <p:txBody>
          <a:bodyPr/>
          <a:lstStyle/>
          <a:p>
            <a:endParaRPr lang="es-MX" noProof="0" dirty="0"/>
          </a:p>
        </p:txBody>
      </p:sp>
      <p:sp>
        <p:nvSpPr>
          <p:cNvPr id="12" name="Freeform 12"/>
          <p:cNvSpPr/>
          <p:nvPr/>
        </p:nvSpPr>
        <p:spPr>
          <a:xfrm rot="2196998">
            <a:off x="4689650" y="-656093"/>
            <a:ext cx="5258530" cy="4114800"/>
          </a:xfrm>
          <a:custGeom>
            <a:avLst/>
            <a:gdLst/>
            <a:ahLst/>
            <a:cxnLst/>
            <a:rect l="l" t="t" r="r" b="b"/>
            <a:pathLst>
              <a:path w="5258530" h="4114800">
                <a:moveTo>
                  <a:pt x="0" y="0"/>
                </a:moveTo>
                <a:lnTo>
                  <a:pt x="5258531" y="0"/>
                </a:lnTo>
                <a:lnTo>
                  <a:pt x="5258531"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s-MX" noProof="0" dirty="0"/>
          </a:p>
        </p:txBody>
      </p:sp>
      <p:sp>
        <p:nvSpPr>
          <p:cNvPr id="13" name="Freeform 13"/>
          <p:cNvSpPr/>
          <p:nvPr/>
        </p:nvSpPr>
        <p:spPr>
          <a:xfrm>
            <a:off x="6948883" y="5328297"/>
            <a:ext cx="5053488" cy="4908200"/>
          </a:xfrm>
          <a:custGeom>
            <a:avLst/>
            <a:gdLst/>
            <a:ahLst/>
            <a:cxnLst/>
            <a:rect l="l" t="t" r="r" b="b"/>
            <a:pathLst>
              <a:path w="5053488" h="4908200">
                <a:moveTo>
                  <a:pt x="0" y="0"/>
                </a:moveTo>
                <a:lnTo>
                  <a:pt x="5053488" y="0"/>
                </a:lnTo>
                <a:lnTo>
                  <a:pt x="5053488" y="4908201"/>
                </a:lnTo>
                <a:lnTo>
                  <a:pt x="0" y="4908201"/>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s-MX" noProof="0" dirty="0"/>
          </a:p>
        </p:txBody>
      </p:sp>
      <p:grpSp>
        <p:nvGrpSpPr>
          <p:cNvPr id="14" name="Group 14"/>
          <p:cNvGrpSpPr/>
          <p:nvPr/>
        </p:nvGrpSpPr>
        <p:grpSpPr>
          <a:xfrm>
            <a:off x="375247" y="5143500"/>
            <a:ext cx="1419637" cy="1419637"/>
            <a:chOff x="0" y="0"/>
            <a:chExt cx="1419637" cy="1419637"/>
          </a:xfrm>
        </p:grpSpPr>
        <p:sp>
          <p:nvSpPr>
            <p:cNvPr id="15" name="Freeform 15"/>
            <p:cNvSpPr/>
            <p:nvPr/>
          </p:nvSpPr>
          <p:spPr>
            <a:xfrm>
              <a:off x="0" y="0"/>
              <a:ext cx="1419637" cy="141963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1"/>
              <a:stretch>
                <a:fillRect/>
              </a:stretch>
            </a:blipFill>
          </p:spPr>
          <p:txBody>
            <a:bodyPr/>
            <a:lstStyle/>
            <a:p>
              <a:endParaRPr lang="es-MX" noProof="0" dirty="0"/>
            </a:p>
          </p:txBody>
        </p:sp>
      </p:grpSp>
      <p:sp>
        <p:nvSpPr>
          <p:cNvPr id="16" name="TextBox 16"/>
          <p:cNvSpPr txBox="1"/>
          <p:nvPr/>
        </p:nvSpPr>
        <p:spPr>
          <a:xfrm>
            <a:off x="892297" y="2519863"/>
            <a:ext cx="14626803" cy="2848895"/>
          </a:xfrm>
          <a:prstGeom prst="rect">
            <a:avLst/>
          </a:prstGeom>
        </p:spPr>
        <p:txBody>
          <a:bodyPr wrap="square" lIns="0" tIns="0" rIns="0" bIns="0" rtlCol="0" anchor="t">
            <a:spAutoFit/>
          </a:bodyPr>
          <a:lstStyle/>
          <a:p>
            <a:pPr algn="ctr">
              <a:lnSpc>
                <a:spcPts val="11349"/>
              </a:lnSpc>
              <a:spcBef>
                <a:spcPct val="0"/>
              </a:spcBef>
            </a:pPr>
            <a:r>
              <a:rPr lang="es-MX" sz="8106" b="1" noProof="0" dirty="0">
                <a:solidFill>
                  <a:srgbClr val="014967"/>
                </a:solidFill>
                <a:latin typeface="Arimo Bold"/>
                <a:ea typeface="Arimo Bold"/>
                <a:cs typeface="Arimo Bold"/>
                <a:sym typeface="Arimo Bold"/>
              </a:rPr>
              <a:t>Primera Sesión Ordinaria del</a:t>
            </a:r>
          </a:p>
          <a:p>
            <a:pPr algn="ctr">
              <a:lnSpc>
                <a:spcPts val="11349"/>
              </a:lnSpc>
              <a:spcBef>
                <a:spcPct val="0"/>
              </a:spcBef>
            </a:pPr>
            <a:r>
              <a:rPr lang="es-MX" sz="8106" b="1" noProof="0" dirty="0">
                <a:solidFill>
                  <a:srgbClr val="014967"/>
                </a:solidFill>
                <a:latin typeface="Arimo Bold"/>
                <a:ea typeface="Arimo Bold"/>
                <a:cs typeface="Arimo Bold"/>
                <a:sym typeface="Arimo Bold"/>
              </a:rPr>
              <a:t>Consejo Técnico Escolar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TextBox 4"/>
          <p:cNvSpPr txBox="1"/>
          <p:nvPr/>
        </p:nvSpPr>
        <p:spPr>
          <a:xfrm>
            <a:off x="514350" y="1536241"/>
            <a:ext cx="17072997" cy="6679830"/>
          </a:xfrm>
          <a:prstGeom prst="rect">
            <a:avLst/>
          </a:prstGeom>
        </p:spPr>
        <p:txBody>
          <a:bodyPr lIns="0" tIns="0" rIns="0" bIns="0" rtlCol="0" anchor="t">
            <a:spAutoFit/>
          </a:bodyPr>
          <a:lstStyle/>
          <a:p>
            <a:pPr marL="866742" lvl="1" indent="-433371" algn="l">
              <a:lnSpc>
                <a:spcPts val="5620"/>
              </a:lnSpc>
              <a:buFont typeface="Arial"/>
              <a:buChar char="•"/>
            </a:pPr>
            <a:r>
              <a:rPr lang="es-MX" sz="4014" noProof="0" dirty="0">
                <a:solidFill>
                  <a:srgbClr val="000000"/>
                </a:solidFill>
                <a:latin typeface="Fira Sans"/>
                <a:ea typeface="Fira Sans"/>
                <a:cs typeface="Fira Sans"/>
                <a:sym typeface="Fira Sans"/>
              </a:rPr>
              <a:t>Esta movilización genera un conocimiento práctico, que merece ser sistematizado y compartido en los colectivos escolares, lo que permite dar continuidad y coherencia al trabajo educativo y construir Comunidades de Aprendizaje entre las y los docentes.</a:t>
            </a:r>
          </a:p>
          <a:p>
            <a:pPr algn="l">
              <a:lnSpc>
                <a:spcPts val="2800"/>
              </a:lnSpc>
            </a:pPr>
            <a:endParaRPr lang="es-MX" sz="4014" noProof="0" dirty="0">
              <a:solidFill>
                <a:srgbClr val="000000"/>
              </a:solidFill>
              <a:latin typeface="Fira Sans"/>
              <a:ea typeface="Fira Sans"/>
              <a:cs typeface="Fira Sans"/>
              <a:sym typeface="Fira Sans"/>
            </a:endParaRPr>
          </a:p>
          <a:p>
            <a:pPr marL="866742" lvl="1" indent="-433371" algn="l">
              <a:lnSpc>
                <a:spcPts val="5620"/>
              </a:lnSpc>
              <a:buFont typeface="Arial"/>
              <a:buChar char="•"/>
            </a:pPr>
            <a:r>
              <a:rPr lang="es-MX" sz="4014" noProof="0" dirty="0">
                <a:solidFill>
                  <a:srgbClr val="000000"/>
                </a:solidFill>
                <a:latin typeface="Fira Sans"/>
                <a:ea typeface="Fira Sans"/>
                <a:cs typeface="Fira Sans"/>
                <a:sym typeface="Fira Sans"/>
              </a:rPr>
              <a:t>La Nueva Escuela Mexicana (NEM) reconoce que en el ejercicio de la docencia, maestras, maestros y agentes educativos no solo aplican sino que también producen conocimiento legítimo, valioso y pertinente, pues se genera en la experiencia directa y se orienta a la solución de los problemas reales de cada comunidad.</a:t>
            </a:r>
          </a:p>
        </p:txBody>
      </p:sp>
      <p:sp>
        <p:nvSpPr>
          <p:cNvPr id="5" name="Freeform 5"/>
          <p:cNvSpPr/>
          <p:nvPr/>
        </p:nvSpPr>
        <p:spPr>
          <a:xfrm flipH="1">
            <a:off x="14517687" y="-152125"/>
            <a:ext cx="4198115" cy="4673226"/>
          </a:xfrm>
          <a:custGeom>
            <a:avLst/>
            <a:gdLst/>
            <a:ahLst/>
            <a:cxnLst/>
            <a:rect l="l" t="t" r="r" b="b"/>
            <a:pathLst>
              <a:path w="4198115" h="4673226">
                <a:moveTo>
                  <a:pt x="4198115" y="0"/>
                </a:moveTo>
                <a:lnTo>
                  <a:pt x="0" y="0"/>
                </a:lnTo>
                <a:lnTo>
                  <a:pt x="0" y="4673226"/>
                </a:lnTo>
                <a:lnTo>
                  <a:pt x="4198115" y="4673226"/>
                </a:lnTo>
                <a:lnTo>
                  <a:pt x="4198115" y="0"/>
                </a:lnTo>
                <a:close/>
              </a:path>
            </a:pathLst>
          </a:custGeom>
          <a:blipFill>
            <a:blip r:embed="rId5"/>
            <a:stretch>
              <a:fillRect/>
            </a:stretch>
          </a:blipFill>
        </p:spPr>
        <p:txBody>
          <a:bodyPr/>
          <a:lstStyle/>
          <a:p>
            <a:endParaRPr lang="es-MX" noProof="0" dirty="0"/>
          </a:p>
        </p:txBody>
      </p:sp>
      <p:sp>
        <p:nvSpPr>
          <p:cNvPr id="6" name="Freeform 6"/>
          <p:cNvSpPr/>
          <p:nvPr/>
        </p:nvSpPr>
        <p:spPr>
          <a:xfrm>
            <a:off x="13323608" y="8026698"/>
            <a:ext cx="4263739" cy="2062584"/>
          </a:xfrm>
          <a:custGeom>
            <a:avLst/>
            <a:gdLst/>
            <a:ahLst/>
            <a:cxnLst/>
            <a:rect l="l" t="t" r="r" b="b"/>
            <a:pathLst>
              <a:path w="4263739" h="2062584">
                <a:moveTo>
                  <a:pt x="0" y="0"/>
                </a:moveTo>
                <a:lnTo>
                  <a:pt x="4263739" y="0"/>
                </a:lnTo>
                <a:lnTo>
                  <a:pt x="4263739" y="2062584"/>
                </a:lnTo>
                <a:lnTo>
                  <a:pt x="0" y="2062584"/>
                </a:lnTo>
                <a:lnTo>
                  <a:pt x="0" y="0"/>
                </a:lnTo>
                <a:close/>
              </a:path>
            </a:pathLst>
          </a:custGeom>
          <a:blipFill>
            <a:blip r:embed="rId6"/>
            <a:stretch>
              <a:fillRect/>
            </a:stretch>
          </a:blipFill>
        </p:spPr>
        <p:txBody>
          <a:bodyPr/>
          <a:lstStyle/>
          <a:p>
            <a:endParaRPr lang="es-MX" noProof="0" dirty="0"/>
          </a:p>
        </p:txBody>
      </p:sp>
      <p:sp>
        <p:nvSpPr>
          <p:cNvPr id="7" name="Freeform 7"/>
          <p:cNvSpPr/>
          <p:nvPr/>
        </p:nvSpPr>
        <p:spPr>
          <a:xfrm>
            <a:off x="297359" y="1238291"/>
            <a:ext cx="1089247" cy="1505005"/>
          </a:xfrm>
          <a:custGeom>
            <a:avLst/>
            <a:gdLst/>
            <a:ahLst/>
            <a:cxnLst/>
            <a:rect l="l" t="t" r="r" b="b"/>
            <a:pathLst>
              <a:path w="1089247" h="1505005">
                <a:moveTo>
                  <a:pt x="0" y="0"/>
                </a:moveTo>
                <a:lnTo>
                  <a:pt x="1089247" y="0"/>
                </a:lnTo>
                <a:lnTo>
                  <a:pt x="1089247" y="1505005"/>
                </a:lnTo>
                <a:lnTo>
                  <a:pt x="0" y="1505005"/>
                </a:lnTo>
                <a:lnTo>
                  <a:pt x="0" y="0"/>
                </a:lnTo>
                <a:close/>
              </a:path>
            </a:pathLst>
          </a:custGeom>
          <a:blipFill>
            <a:blip r:embed="rId7"/>
            <a:stretch>
              <a:fillRect/>
            </a:stretch>
          </a:blipFill>
        </p:spPr>
        <p:txBody>
          <a:bodyPr/>
          <a:lstStyle/>
          <a:p>
            <a:endParaRPr lang="es-MX" noProof="0" dirty="0"/>
          </a:p>
        </p:txBody>
      </p:sp>
      <p:sp>
        <p:nvSpPr>
          <p:cNvPr id="8" name="Freeform 8"/>
          <p:cNvSpPr/>
          <p:nvPr/>
        </p:nvSpPr>
        <p:spPr>
          <a:xfrm>
            <a:off x="297359" y="4521101"/>
            <a:ext cx="1089247" cy="1505005"/>
          </a:xfrm>
          <a:custGeom>
            <a:avLst/>
            <a:gdLst/>
            <a:ahLst/>
            <a:cxnLst/>
            <a:rect l="l" t="t" r="r" b="b"/>
            <a:pathLst>
              <a:path w="1089247" h="1505005">
                <a:moveTo>
                  <a:pt x="0" y="0"/>
                </a:moveTo>
                <a:lnTo>
                  <a:pt x="1089247" y="0"/>
                </a:lnTo>
                <a:lnTo>
                  <a:pt x="1089247" y="1505005"/>
                </a:lnTo>
                <a:lnTo>
                  <a:pt x="0" y="1505005"/>
                </a:lnTo>
                <a:lnTo>
                  <a:pt x="0" y="0"/>
                </a:lnTo>
                <a:close/>
              </a:path>
            </a:pathLst>
          </a:custGeom>
          <a:blipFill>
            <a:blip r:embed="rId7"/>
            <a:stretch>
              <a:fillRect/>
            </a:stretch>
          </a:blipFill>
        </p:spPr>
        <p:txBody>
          <a:bodyPr/>
          <a:lstStyle/>
          <a:p>
            <a:endParaRPr lang="es-MX" noProof="0" dirty="0"/>
          </a:p>
        </p:txBody>
      </p:sp>
      <p:sp>
        <p:nvSpPr>
          <p:cNvPr id="9" name="Freeform 9"/>
          <p:cNvSpPr/>
          <p:nvPr/>
        </p:nvSpPr>
        <p:spPr>
          <a:xfrm>
            <a:off x="1028700" y="8446765"/>
            <a:ext cx="1937089" cy="1840235"/>
          </a:xfrm>
          <a:custGeom>
            <a:avLst/>
            <a:gdLst/>
            <a:ahLst/>
            <a:cxnLst/>
            <a:rect l="l" t="t" r="r" b="b"/>
            <a:pathLst>
              <a:path w="1937089" h="1840235">
                <a:moveTo>
                  <a:pt x="0" y="0"/>
                </a:moveTo>
                <a:lnTo>
                  <a:pt x="1937089" y="0"/>
                </a:lnTo>
                <a:lnTo>
                  <a:pt x="1937089" y="1840235"/>
                </a:lnTo>
                <a:lnTo>
                  <a:pt x="0" y="18402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MX" noProof="0" dirty="0"/>
          </a:p>
        </p:txBody>
      </p:sp>
      <p:sp>
        <p:nvSpPr>
          <p:cNvPr id="10" name="Freeform 10"/>
          <p:cNvSpPr/>
          <p:nvPr/>
        </p:nvSpPr>
        <p:spPr>
          <a:xfrm>
            <a:off x="3786382" y="8216071"/>
            <a:ext cx="5638667" cy="2070929"/>
          </a:xfrm>
          <a:custGeom>
            <a:avLst/>
            <a:gdLst/>
            <a:ahLst/>
            <a:cxnLst/>
            <a:rect l="l" t="t" r="r" b="b"/>
            <a:pathLst>
              <a:path w="5638667" h="2070929">
                <a:moveTo>
                  <a:pt x="0" y="0"/>
                </a:moveTo>
                <a:lnTo>
                  <a:pt x="5638668" y="0"/>
                </a:lnTo>
                <a:lnTo>
                  <a:pt x="5638668" y="2070929"/>
                </a:lnTo>
                <a:lnTo>
                  <a:pt x="0" y="207092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s-MX" noProof="0" dirty="0"/>
          </a:p>
        </p:txBody>
      </p:sp>
      <p:grpSp>
        <p:nvGrpSpPr>
          <p:cNvPr id="11" name="Group 11"/>
          <p:cNvGrpSpPr/>
          <p:nvPr/>
        </p:nvGrpSpPr>
        <p:grpSpPr>
          <a:xfrm>
            <a:off x="16732982" y="342612"/>
            <a:ext cx="1052635" cy="105263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txBody>
            <a:bodyPr/>
            <a:lstStyle/>
            <a:p>
              <a:endParaRPr lang="es-MX" noProof="0" dirty="0"/>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TextBox 4"/>
          <p:cNvSpPr txBox="1"/>
          <p:nvPr/>
        </p:nvSpPr>
        <p:spPr>
          <a:xfrm>
            <a:off x="369273" y="1241480"/>
            <a:ext cx="17259300" cy="3413247"/>
          </a:xfrm>
          <a:prstGeom prst="rect">
            <a:avLst/>
          </a:prstGeom>
        </p:spPr>
        <p:txBody>
          <a:bodyPr lIns="0" tIns="0" rIns="0" bIns="0" rtlCol="0" anchor="t">
            <a:spAutoFit/>
          </a:bodyPr>
          <a:lstStyle/>
          <a:p>
            <a:pPr marL="700640" lvl="1" indent="-350320" algn="l">
              <a:lnSpc>
                <a:spcPts val="4543"/>
              </a:lnSpc>
              <a:buFont typeface="Arial"/>
              <a:buChar char="•"/>
            </a:pPr>
            <a:r>
              <a:rPr lang="es-MX" sz="3245" noProof="0" dirty="0">
                <a:solidFill>
                  <a:srgbClr val="000000"/>
                </a:solidFill>
                <a:latin typeface="Fira Sans"/>
                <a:ea typeface="Fira Sans"/>
                <a:cs typeface="Fira Sans"/>
                <a:sym typeface="Fira Sans"/>
              </a:rPr>
              <a:t>Para lograr esta movilización de conocimientos y saberes de manera colectiva, es indispensable establecer escenarios de diálogo y comunicación colectivos a partir del trabajo colegiado y del reconocimiento de las otras y los otros como copartícipes en la tarea docente.</a:t>
            </a:r>
          </a:p>
          <a:p>
            <a:pPr marL="700640" lvl="1" indent="-350320" algn="l">
              <a:lnSpc>
                <a:spcPts val="4543"/>
              </a:lnSpc>
              <a:buFont typeface="Arial"/>
              <a:buChar char="•"/>
            </a:pPr>
            <a:r>
              <a:rPr lang="es-MX" sz="3245" noProof="0" dirty="0">
                <a:solidFill>
                  <a:srgbClr val="000000"/>
                </a:solidFill>
                <a:latin typeface="Fira Sans"/>
                <a:ea typeface="Fira Sans"/>
                <a:cs typeface="Fira Sans"/>
                <a:sym typeface="Fira Sans"/>
              </a:rPr>
              <a:t>De este diálogo surgen acuerdos colectivos que fortalecen la identidad profesional, el sentido de pertenencia y el compromiso con la comunidad escolar.</a:t>
            </a:r>
          </a:p>
        </p:txBody>
      </p:sp>
      <p:sp>
        <p:nvSpPr>
          <p:cNvPr id="5" name="Freeform 5"/>
          <p:cNvSpPr/>
          <p:nvPr/>
        </p:nvSpPr>
        <p:spPr>
          <a:xfrm flipH="1">
            <a:off x="14716664" y="-152125"/>
            <a:ext cx="3999138" cy="4451731"/>
          </a:xfrm>
          <a:custGeom>
            <a:avLst/>
            <a:gdLst/>
            <a:ahLst/>
            <a:cxnLst/>
            <a:rect l="l" t="t" r="r" b="b"/>
            <a:pathLst>
              <a:path w="3999138" h="4451731">
                <a:moveTo>
                  <a:pt x="3999138" y="0"/>
                </a:moveTo>
                <a:lnTo>
                  <a:pt x="0" y="0"/>
                </a:lnTo>
                <a:lnTo>
                  <a:pt x="0" y="4451731"/>
                </a:lnTo>
                <a:lnTo>
                  <a:pt x="3999138" y="4451731"/>
                </a:lnTo>
                <a:lnTo>
                  <a:pt x="3999138" y="0"/>
                </a:lnTo>
                <a:close/>
              </a:path>
            </a:pathLst>
          </a:custGeom>
          <a:blipFill>
            <a:blip r:embed="rId5"/>
            <a:stretch>
              <a:fillRect/>
            </a:stretch>
          </a:blipFill>
        </p:spPr>
        <p:txBody>
          <a:bodyPr/>
          <a:lstStyle/>
          <a:p>
            <a:endParaRPr lang="es-MX" noProof="0" dirty="0"/>
          </a:p>
        </p:txBody>
      </p:sp>
      <p:sp>
        <p:nvSpPr>
          <p:cNvPr id="6" name="Freeform 6"/>
          <p:cNvSpPr/>
          <p:nvPr/>
        </p:nvSpPr>
        <p:spPr>
          <a:xfrm>
            <a:off x="14481910" y="8364586"/>
            <a:ext cx="3425237" cy="1922414"/>
          </a:xfrm>
          <a:custGeom>
            <a:avLst/>
            <a:gdLst/>
            <a:ahLst/>
            <a:cxnLst/>
            <a:rect l="l" t="t" r="r" b="b"/>
            <a:pathLst>
              <a:path w="3425237" h="1922414">
                <a:moveTo>
                  <a:pt x="0" y="0"/>
                </a:moveTo>
                <a:lnTo>
                  <a:pt x="3425237" y="0"/>
                </a:lnTo>
                <a:lnTo>
                  <a:pt x="3425237" y="1922414"/>
                </a:lnTo>
                <a:lnTo>
                  <a:pt x="0" y="192241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MX" noProof="0" dirty="0"/>
          </a:p>
        </p:txBody>
      </p:sp>
      <p:sp>
        <p:nvSpPr>
          <p:cNvPr id="7" name="Freeform 7"/>
          <p:cNvSpPr/>
          <p:nvPr/>
        </p:nvSpPr>
        <p:spPr>
          <a:xfrm>
            <a:off x="201114" y="1226021"/>
            <a:ext cx="827586" cy="847719"/>
          </a:xfrm>
          <a:custGeom>
            <a:avLst/>
            <a:gdLst/>
            <a:ahLst/>
            <a:cxnLst/>
            <a:rect l="l" t="t" r="r" b="b"/>
            <a:pathLst>
              <a:path w="827586" h="847719">
                <a:moveTo>
                  <a:pt x="0" y="0"/>
                </a:moveTo>
                <a:lnTo>
                  <a:pt x="827586" y="0"/>
                </a:lnTo>
                <a:lnTo>
                  <a:pt x="827586" y="847719"/>
                </a:lnTo>
                <a:lnTo>
                  <a:pt x="0" y="847719"/>
                </a:lnTo>
                <a:lnTo>
                  <a:pt x="0" y="0"/>
                </a:lnTo>
                <a:close/>
              </a:path>
            </a:pathLst>
          </a:custGeom>
          <a:blipFill>
            <a:blip r:embed="rId8"/>
            <a:stretch>
              <a:fillRect/>
            </a:stretch>
          </a:blipFill>
        </p:spPr>
        <p:txBody>
          <a:bodyPr/>
          <a:lstStyle/>
          <a:p>
            <a:endParaRPr lang="es-MX" noProof="0" dirty="0"/>
          </a:p>
        </p:txBody>
      </p:sp>
      <p:sp>
        <p:nvSpPr>
          <p:cNvPr id="8" name="TextBox 8"/>
          <p:cNvSpPr txBox="1"/>
          <p:nvPr/>
        </p:nvSpPr>
        <p:spPr>
          <a:xfrm>
            <a:off x="369273" y="4941450"/>
            <a:ext cx="17045097" cy="3984871"/>
          </a:xfrm>
          <a:prstGeom prst="rect">
            <a:avLst/>
          </a:prstGeom>
        </p:spPr>
        <p:txBody>
          <a:bodyPr lIns="0" tIns="0" rIns="0" bIns="0" rtlCol="0" anchor="t">
            <a:spAutoFit/>
          </a:bodyPr>
          <a:lstStyle/>
          <a:p>
            <a:pPr marL="699586" lvl="1" indent="-349793" algn="l">
              <a:lnSpc>
                <a:spcPts val="4536"/>
              </a:lnSpc>
              <a:buFont typeface="Arial"/>
              <a:buChar char="•"/>
            </a:pPr>
            <a:r>
              <a:rPr lang="es-MX" sz="3240" noProof="0" dirty="0">
                <a:solidFill>
                  <a:srgbClr val="000000"/>
                </a:solidFill>
                <a:latin typeface="Fira Sans"/>
                <a:ea typeface="Fira Sans"/>
                <a:cs typeface="Fira Sans"/>
                <a:sym typeface="Fira Sans"/>
              </a:rPr>
              <a:t>En esta lógica, compartir conocimientos, experiencias y saberes en un espacio de diálogo favorece la construcción de una formación y de un aprendizaje situado. La NEM, desde su carácter humanista, reconoce este proceso como parte de la construcción del conocimiento práctico de las maestras y los maestros: los aprendizajes adquiridos en la formación inicial se recrean en la práctica, se adaptan a las realidades del aula y se transforman en conocimiento aplicable, pertinente y valioso.</a:t>
            </a:r>
          </a:p>
        </p:txBody>
      </p:sp>
      <p:sp>
        <p:nvSpPr>
          <p:cNvPr id="9" name="Freeform 9"/>
          <p:cNvSpPr/>
          <p:nvPr/>
        </p:nvSpPr>
        <p:spPr>
          <a:xfrm>
            <a:off x="201114" y="3451887"/>
            <a:ext cx="827586" cy="847719"/>
          </a:xfrm>
          <a:custGeom>
            <a:avLst/>
            <a:gdLst/>
            <a:ahLst/>
            <a:cxnLst/>
            <a:rect l="l" t="t" r="r" b="b"/>
            <a:pathLst>
              <a:path w="827586" h="847719">
                <a:moveTo>
                  <a:pt x="0" y="0"/>
                </a:moveTo>
                <a:lnTo>
                  <a:pt x="827586" y="0"/>
                </a:lnTo>
                <a:lnTo>
                  <a:pt x="827586" y="847719"/>
                </a:lnTo>
                <a:lnTo>
                  <a:pt x="0" y="847719"/>
                </a:lnTo>
                <a:lnTo>
                  <a:pt x="0" y="0"/>
                </a:lnTo>
                <a:close/>
              </a:path>
            </a:pathLst>
          </a:custGeom>
          <a:blipFill>
            <a:blip r:embed="rId8"/>
            <a:stretch>
              <a:fillRect/>
            </a:stretch>
          </a:blipFill>
        </p:spPr>
        <p:txBody>
          <a:bodyPr/>
          <a:lstStyle/>
          <a:p>
            <a:endParaRPr lang="es-MX" noProof="0" dirty="0"/>
          </a:p>
        </p:txBody>
      </p:sp>
      <p:sp>
        <p:nvSpPr>
          <p:cNvPr id="10" name="Freeform 10"/>
          <p:cNvSpPr/>
          <p:nvPr/>
        </p:nvSpPr>
        <p:spPr>
          <a:xfrm>
            <a:off x="201114" y="5008125"/>
            <a:ext cx="827586" cy="847719"/>
          </a:xfrm>
          <a:custGeom>
            <a:avLst/>
            <a:gdLst/>
            <a:ahLst/>
            <a:cxnLst/>
            <a:rect l="l" t="t" r="r" b="b"/>
            <a:pathLst>
              <a:path w="827586" h="847719">
                <a:moveTo>
                  <a:pt x="0" y="0"/>
                </a:moveTo>
                <a:lnTo>
                  <a:pt x="827586" y="0"/>
                </a:lnTo>
                <a:lnTo>
                  <a:pt x="827586" y="847719"/>
                </a:lnTo>
                <a:lnTo>
                  <a:pt x="0" y="847719"/>
                </a:lnTo>
                <a:lnTo>
                  <a:pt x="0" y="0"/>
                </a:lnTo>
                <a:close/>
              </a:path>
            </a:pathLst>
          </a:custGeom>
          <a:blipFill>
            <a:blip r:embed="rId8"/>
            <a:stretch>
              <a:fillRect/>
            </a:stretch>
          </a:blipFill>
        </p:spPr>
        <p:txBody>
          <a:bodyPr/>
          <a:lstStyle/>
          <a:p>
            <a:endParaRPr lang="es-MX" noProof="0" dirty="0"/>
          </a:p>
        </p:txBody>
      </p:sp>
      <p:sp>
        <p:nvSpPr>
          <p:cNvPr id="11" name="Freeform 11"/>
          <p:cNvSpPr/>
          <p:nvPr/>
        </p:nvSpPr>
        <p:spPr>
          <a:xfrm>
            <a:off x="16487961" y="4422298"/>
            <a:ext cx="1542679" cy="1442404"/>
          </a:xfrm>
          <a:custGeom>
            <a:avLst/>
            <a:gdLst/>
            <a:ahLst/>
            <a:cxnLst/>
            <a:rect l="l" t="t" r="r" b="b"/>
            <a:pathLst>
              <a:path w="1542679" h="1442404">
                <a:moveTo>
                  <a:pt x="0" y="0"/>
                </a:moveTo>
                <a:lnTo>
                  <a:pt x="1542678" y="0"/>
                </a:lnTo>
                <a:lnTo>
                  <a:pt x="1542678" y="1442404"/>
                </a:lnTo>
                <a:lnTo>
                  <a:pt x="0" y="144240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MX" noProof="0" dirty="0"/>
          </a:p>
        </p:txBody>
      </p:sp>
      <p:sp>
        <p:nvSpPr>
          <p:cNvPr id="12" name="Freeform 12"/>
          <p:cNvSpPr/>
          <p:nvPr/>
        </p:nvSpPr>
        <p:spPr>
          <a:xfrm>
            <a:off x="3282278" y="8364586"/>
            <a:ext cx="10003810" cy="1975752"/>
          </a:xfrm>
          <a:custGeom>
            <a:avLst/>
            <a:gdLst/>
            <a:ahLst/>
            <a:cxnLst/>
            <a:rect l="l" t="t" r="r" b="b"/>
            <a:pathLst>
              <a:path w="10003810" h="1975752">
                <a:moveTo>
                  <a:pt x="0" y="0"/>
                </a:moveTo>
                <a:lnTo>
                  <a:pt x="10003810" y="0"/>
                </a:lnTo>
                <a:lnTo>
                  <a:pt x="10003810" y="1975752"/>
                </a:lnTo>
                <a:lnTo>
                  <a:pt x="0" y="1975752"/>
                </a:lnTo>
                <a:lnTo>
                  <a:pt x="0" y="0"/>
                </a:lnTo>
                <a:close/>
              </a:path>
            </a:pathLst>
          </a:custGeom>
          <a:blipFill>
            <a:blip r:embed="rId11"/>
            <a:stretch>
              <a:fillRect/>
            </a:stretch>
          </a:blipFill>
        </p:spPr>
        <p:txBody>
          <a:bodyPr/>
          <a:lstStyle/>
          <a:p>
            <a:endParaRPr lang="es-MX" noProof="0" dirty="0"/>
          </a:p>
        </p:txBody>
      </p:sp>
      <p:grpSp>
        <p:nvGrpSpPr>
          <p:cNvPr id="13" name="Group 13"/>
          <p:cNvGrpSpPr/>
          <p:nvPr/>
        </p:nvGrpSpPr>
        <p:grpSpPr>
          <a:xfrm>
            <a:off x="16732982" y="342612"/>
            <a:ext cx="1052635" cy="1052635"/>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txBody>
            <a:bodyPr/>
            <a:lstStyle/>
            <a:p>
              <a:endParaRPr lang="es-MX" noProof="0" dirty="0"/>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TextBox 4"/>
          <p:cNvSpPr txBox="1"/>
          <p:nvPr/>
        </p:nvSpPr>
        <p:spPr>
          <a:xfrm>
            <a:off x="1083425" y="1944355"/>
            <a:ext cx="15830995" cy="6028860"/>
          </a:xfrm>
          <a:prstGeom prst="rect">
            <a:avLst/>
          </a:prstGeom>
        </p:spPr>
        <p:txBody>
          <a:bodyPr lIns="0" tIns="0" rIns="0" bIns="0" rtlCol="0" anchor="t">
            <a:spAutoFit/>
          </a:bodyPr>
          <a:lstStyle/>
          <a:p>
            <a:pPr marL="877123" lvl="1" indent="-438561" algn="l">
              <a:lnSpc>
                <a:spcPts val="5687"/>
              </a:lnSpc>
              <a:buFont typeface="Arial"/>
              <a:buChar char="•"/>
            </a:pPr>
            <a:r>
              <a:rPr lang="es-MX" sz="4062" noProof="0" dirty="0">
                <a:solidFill>
                  <a:srgbClr val="000000"/>
                </a:solidFill>
                <a:latin typeface="Fira Sans"/>
                <a:ea typeface="Fira Sans"/>
                <a:cs typeface="Fira Sans"/>
                <a:sym typeface="Fira Sans"/>
              </a:rPr>
              <a:t>Con base en lo anterior, y como parte de la consolidación de la NEM, para el ciclo escolar 2025-2026 cada CTE definirá su Itinerario.</a:t>
            </a:r>
          </a:p>
          <a:p>
            <a:pPr algn="l">
              <a:lnSpc>
                <a:spcPts val="2236"/>
              </a:lnSpc>
            </a:pPr>
            <a:endParaRPr lang="es-MX" sz="4062" noProof="0" dirty="0">
              <a:solidFill>
                <a:srgbClr val="000000"/>
              </a:solidFill>
              <a:latin typeface="Fira Sans"/>
              <a:ea typeface="Fira Sans"/>
              <a:cs typeface="Fira Sans"/>
              <a:sym typeface="Fira Sans"/>
            </a:endParaRPr>
          </a:p>
          <a:p>
            <a:pPr marL="877123" lvl="1" indent="-438561" algn="l">
              <a:lnSpc>
                <a:spcPts val="5687"/>
              </a:lnSpc>
              <a:buFont typeface="Arial"/>
              <a:buChar char="•"/>
            </a:pPr>
            <a:r>
              <a:rPr lang="es-MX" sz="4062" noProof="0" dirty="0">
                <a:solidFill>
                  <a:srgbClr val="000000"/>
                </a:solidFill>
                <a:latin typeface="Fira Sans"/>
                <a:ea typeface="Fira Sans"/>
                <a:cs typeface="Fira Sans"/>
                <a:sym typeface="Fira Sans"/>
              </a:rPr>
              <a:t>A partir de sus características cada colectivo docente determinará las acciones de sensibilización, fortalecimiento y consolidación que los lleven a transformar su CTE en Comunidades de Aprendizaje, en un ritmo determinado por las y los docentes.</a:t>
            </a:r>
          </a:p>
        </p:txBody>
      </p:sp>
      <p:sp>
        <p:nvSpPr>
          <p:cNvPr id="5" name="Freeform 5"/>
          <p:cNvSpPr/>
          <p:nvPr/>
        </p:nvSpPr>
        <p:spPr>
          <a:xfrm flipH="1">
            <a:off x="14236686" y="-152125"/>
            <a:ext cx="4479116" cy="4986029"/>
          </a:xfrm>
          <a:custGeom>
            <a:avLst/>
            <a:gdLst/>
            <a:ahLst/>
            <a:cxnLst/>
            <a:rect l="l" t="t" r="r" b="b"/>
            <a:pathLst>
              <a:path w="4479116" h="4986029">
                <a:moveTo>
                  <a:pt x="4479116" y="0"/>
                </a:moveTo>
                <a:lnTo>
                  <a:pt x="0" y="0"/>
                </a:lnTo>
                <a:lnTo>
                  <a:pt x="0" y="4986029"/>
                </a:lnTo>
                <a:lnTo>
                  <a:pt x="4479116" y="4986029"/>
                </a:lnTo>
                <a:lnTo>
                  <a:pt x="4479116" y="0"/>
                </a:lnTo>
                <a:close/>
              </a:path>
            </a:pathLst>
          </a:custGeom>
          <a:blipFill>
            <a:blip r:embed="rId5"/>
            <a:stretch>
              <a:fillRect/>
            </a:stretch>
          </a:blipFill>
        </p:spPr>
        <p:txBody>
          <a:bodyPr/>
          <a:lstStyle/>
          <a:p>
            <a:endParaRPr lang="es-MX" noProof="0" dirty="0"/>
          </a:p>
        </p:txBody>
      </p:sp>
      <p:sp>
        <p:nvSpPr>
          <p:cNvPr id="6" name="Freeform 6"/>
          <p:cNvSpPr/>
          <p:nvPr/>
        </p:nvSpPr>
        <p:spPr>
          <a:xfrm>
            <a:off x="-522140" y="-1439819"/>
            <a:ext cx="4426359" cy="4166310"/>
          </a:xfrm>
          <a:custGeom>
            <a:avLst/>
            <a:gdLst/>
            <a:ahLst/>
            <a:cxnLst/>
            <a:rect l="l" t="t" r="r" b="b"/>
            <a:pathLst>
              <a:path w="4426359" h="4166310">
                <a:moveTo>
                  <a:pt x="0" y="0"/>
                </a:moveTo>
                <a:lnTo>
                  <a:pt x="4426359" y="0"/>
                </a:lnTo>
                <a:lnTo>
                  <a:pt x="4426359" y="4166310"/>
                </a:lnTo>
                <a:lnTo>
                  <a:pt x="0" y="4166310"/>
                </a:lnTo>
                <a:lnTo>
                  <a:pt x="0" y="0"/>
                </a:lnTo>
                <a:close/>
              </a:path>
            </a:pathLst>
          </a:custGeom>
          <a:blipFill>
            <a:blip r:embed="rId6"/>
            <a:stretch>
              <a:fillRect/>
            </a:stretch>
          </a:blipFill>
        </p:spPr>
        <p:txBody>
          <a:bodyPr/>
          <a:lstStyle/>
          <a:p>
            <a:endParaRPr lang="es-MX" noProof="0" dirty="0"/>
          </a:p>
        </p:txBody>
      </p:sp>
      <p:sp>
        <p:nvSpPr>
          <p:cNvPr id="7" name="Freeform 7"/>
          <p:cNvSpPr/>
          <p:nvPr/>
        </p:nvSpPr>
        <p:spPr>
          <a:xfrm flipH="1">
            <a:off x="669065" y="1882300"/>
            <a:ext cx="1217953" cy="1196639"/>
          </a:xfrm>
          <a:custGeom>
            <a:avLst/>
            <a:gdLst/>
            <a:ahLst/>
            <a:cxnLst/>
            <a:rect l="l" t="t" r="r" b="b"/>
            <a:pathLst>
              <a:path w="1217953" h="1196639">
                <a:moveTo>
                  <a:pt x="1217953" y="0"/>
                </a:moveTo>
                <a:lnTo>
                  <a:pt x="0" y="0"/>
                </a:lnTo>
                <a:lnTo>
                  <a:pt x="0" y="1196639"/>
                </a:lnTo>
                <a:lnTo>
                  <a:pt x="1217953" y="1196639"/>
                </a:lnTo>
                <a:lnTo>
                  <a:pt x="121795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s-MX" noProof="0" dirty="0"/>
          </a:p>
        </p:txBody>
      </p:sp>
      <p:sp>
        <p:nvSpPr>
          <p:cNvPr id="8" name="Freeform 8"/>
          <p:cNvSpPr/>
          <p:nvPr/>
        </p:nvSpPr>
        <p:spPr>
          <a:xfrm flipH="1">
            <a:off x="669065" y="4235585"/>
            <a:ext cx="1217953" cy="1196639"/>
          </a:xfrm>
          <a:custGeom>
            <a:avLst/>
            <a:gdLst/>
            <a:ahLst/>
            <a:cxnLst/>
            <a:rect l="l" t="t" r="r" b="b"/>
            <a:pathLst>
              <a:path w="1217953" h="1196639">
                <a:moveTo>
                  <a:pt x="1217953" y="0"/>
                </a:moveTo>
                <a:lnTo>
                  <a:pt x="0" y="0"/>
                </a:lnTo>
                <a:lnTo>
                  <a:pt x="0" y="1196638"/>
                </a:lnTo>
                <a:lnTo>
                  <a:pt x="1217953" y="1196638"/>
                </a:lnTo>
                <a:lnTo>
                  <a:pt x="1217953"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s-MX" noProof="0" dirty="0"/>
          </a:p>
        </p:txBody>
      </p:sp>
      <p:sp>
        <p:nvSpPr>
          <p:cNvPr id="9" name="Freeform 9"/>
          <p:cNvSpPr/>
          <p:nvPr/>
        </p:nvSpPr>
        <p:spPr>
          <a:xfrm>
            <a:off x="8350814" y="7265931"/>
            <a:ext cx="6293893" cy="3021069"/>
          </a:xfrm>
          <a:custGeom>
            <a:avLst/>
            <a:gdLst/>
            <a:ahLst/>
            <a:cxnLst/>
            <a:rect l="l" t="t" r="r" b="b"/>
            <a:pathLst>
              <a:path w="6293893" h="3021069">
                <a:moveTo>
                  <a:pt x="0" y="0"/>
                </a:moveTo>
                <a:lnTo>
                  <a:pt x="6293893" y="0"/>
                </a:lnTo>
                <a:lnTo>
                  <a:pt x="6293893" y="3021069"/>
                </a:lnTo>
                <a:lnTo>
                  <a:pt x="0" y="30210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MX" noProof="0" dirty="0"/>
          </a:p>
        </p:txBody>
      </p:sp>
      <p:grpSp>
        <p:nvGrpSpPr>
          <p:cNvPr id="10" name="Group 10"/>
          <p:cNvGrpSpPr/>
          <p:nvPr/>
        </p:nvGrpSpPr>
        <p:grpSpPr>
          <a:xfrm>
            <a:off x="16732982" y="342612"/>
            <a:ext cx="1052635" cy="105263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txBody>
            <a:bodyPr/>
            <a:lstStyle/>
            <a:p>
              <a:endParaRPr lang="es-MX" noProof="0" dirty="0"/>
            </a:p>
          </p:txBody>
        </p:sp>
      </p:grpSp>
      <p:sp>
        <p:nvSpPr>
          <p:cNvPr id="12" name="Freeform 12"/>
          <p:cNvSpPr/>
          <p:nvPr/>
        </p:nvSpPr>
        <p:spPr>
          <a:xfrm>
            <a:off x="135728" y="7973215"/>
            <a:ext cx="2284627" cy="2292700"/>
          </a:xfrm>
          <a:custGeom>
            <a:avLst/>
            <a:gdLst/>
            <a:ahLst/>
            <a:cxnLst/>
            <a:rect l="l" t="t" r="r" b="b"/>
            <a:pathLst>
              <a:path w="2284627" h="2292700">
                <a:moveTo>
                  <a:pt x="0" y="0"/>
                </a:moveTo>
                <a:lnTo>
                  <a:pt x="2284627" y="0"/>
                </a:lnTo>
                <a:lnTo>
                  <a:pt x="2284627" y="2292700"/>
                </a:lnTo>
                <a:lnTo>
                  <a:pt x="0" y="2292700"/>
                </a:lnTo>
                <a:lnTo>
                  <a:pt x="0" y="0"/>
                </a:lnTo>
                <a:close/>
              </a:path>
            </a:pathLst>
          </a:custGeom>
          <a:blipFill>
            <a:blip r:embed="rId12"/>
            <a:stretch>
              <a:fillRect/>
            </a:stretch>
          </a:blipFill>
        </p:spPr>
        <p:txBody>
          <a:bodyPr/>
          <a:lstStyle/>
          <a:p>
            <a:endParaRPr lang="es-MX" noProof="0" dirty="0"/>
          </a:p>
        </p:txBody>
      </p:sp>
      <p:sp>
        <p:nvSpPr>
          <p:cNvPr id="13" name="Freeform 13"/>
          <p:cNvSpPr/>
          <p:nvPr/>
        </p:nvSpPr>
        <p:spPr>
          <a:xfrm>
            <a:off x="1691040" y="8153867"/>
            <a:ext cx="2935537" cy="2331305"/>
          </a:xfrm>
          <a:custGeom>
            <a:avLst/>
            <a:gdLst/>
            <a:ahLst/>
            <a:cxnLst/>
            <a:rect l="l" t="t" r="r" b="b"/>
            <a:pathLst>
              <a:path w="2935537" h="2331305">
                <a:moveTo>
                  <a:pt x="0" y="0"/>
                </a:moveTo>
                <a:lnTo>
                  <a:pt x="2935536" y="0"/>
                </a:lnTo>
                <a:lnTo>
                  <a:pt x="2935536" y="2331306"/>
                </a:lnTo>
                <a:lnTo>
                  <a:pt x="0" y="2331306"/>
                </a:lnTo>
                <a:lnTo>
                  <a:pt x="0" y="0"/>
                </a:lnTo>
                <a:close/>
              </a:path>
            </a:pathLst>
          </a:custGeom>
          <a:blipFill>
            <a:blip r:embed="rId13"/>
            <a:stretch>
              <a:fillRect/>
            </a:stretch>
          </a:blipFill>
        </p:spPr>
        <p:txBody>
          <a:bodyPr/>
          <a:lstStyle/>
          <a:p>
            <a:endParaRPr lang="es-MX" noProof="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a:off x="3021275" y="197718"/>
            <a:ext cx="11955295" cy="9549292"/>
          </a:xfrm>
          <a:custGeom>
            <a:avLst/>
            <a:gdLst/>
            <a:ahLst/>
            <a:cxnLst/>
            <a:rect l="l" t="t" r="r" b="b"/>
            <a:pathLst>
              <a:path w="11955295" h="9549292">
                <a:moveTo>
                  <a:pt x="0" y="0"/>
                </a:moveTo>
                <a:lnTo>
                  <a:pt x="11955295" y="0"/>
                </a:lnTo>
                <a:lnTo>
                  <a:pt x="11955295" y="9549292"/>
                </a:lnTo>
                <a:lnTo>
                  <a:pt x="0" y="9549292"/>
                </a:lnTo>
                <a:lnTo>
                  <a:pt x="0" y="0"/>
                </a:lnTo>
                <a:close/>
              </a:path>
            </a:pathLst>
          </a:custGeom>
          <a:blipFill>
            <a:blip r:embed="rId5"/>
            <a:stretch>
              <a:fillRect/>
            </a:stretch>
          </a:blipFill>
        </p:spPr>
        <p:txBody>
          <a:bodyPr/>
          <a:lstStyle/>
          <a:p>
            <a:endParaRPr lang="es-MX" noProof="0" dirty="0"/>
          </a:p>
        </p:txBody>
      </p:sp>
      <p:sp>
        <p:nvSpPr>
          <p:cNvPr id="5" name="Freeform 5"/>
          <p:cNvSpPr/>
          <p:nvPr/>
        </p:nvSpPr>
        <p:spPr>
          <a:xfrm flipH="1">
            <a:off x="14236686" y="-152125"/>
            <a:ext cx="4479116" cy="4986029"/>
          </a:xfrm>
          <a:custGeom>
            <a:avLst/>
            <a:gdLst/>
            <a:ahLst/>
            <a:cxnLst/>
            <a:rect l="l" t="t" r="r" b="b"/>
            <a:pathLst>
              <a:path w="4479116" h="4986029">
                <a:moveTo>
                  <a:pt x="4479116" y="0"/>
                </a:moveTo>
                <a:lnTo>
                  <a:pt x="0" y="0"/>
                </a:lnTo>
                <a:lnTo>
                  <a:pt x="0" y="4986029"/>
                </a:lnTo>
                <a:lnTo>
                  <a:pt x="4479116" y="4986029"/>
                </a:lnTo>
                <a:lnTo>
                  <a:pt x="4479116" y="0"/>
                </a:lnTo>
                <a:close/>
              </a:path>
            </a:pathLst>
          </a:custGeom>
          <a:blipFill>
            <a:blip r:embed="rId6"/>
            <a:stretch>
              <a:fillRect/>
            </a:stretch>
          </a:blipFill>
        </p:spPr>
        <p:txBody>
          <a:bodyPr/>
          <a:lstStyle/>
          <a:p>
            <a:endParaRPr lang="es-MX" noProof="0" dirty="0"/>
          </a:p>
        </p:txBody>
      </p:sp>
      <p:sp>
        <p:nvSpPr>
          <p:cNvPr id="6" name="Freeform 6"/>
          <p:cNvSpPr/>
          <p:nvPr/>
        </p:nvSpPr>
        <p:spPr>
          <a:xfrm>
            <a:off x="14236686" y="7651468"/>
            <a:ext cx="3875782" cy="2635532"/>
          </a:xfrm>
          <a:custGeom>
            <a:avLst/>
            <a:gdLst/>
            <a:ahLst/>
            <a:cxnLst/>
            <a:rect l="l" t="t" r="r" b="b"/>
            <a:pathLst>
              <a:path w="3875782" h="2635532">
                <a:moveTo>
                  <a:pt x="0" y="0"/>
                </a:moveTo>
                <a:lnTo>
                  <a:pt x="3875782" y="0"/>
                </a:lnTo>
                <a:lnTo>
                  <a:pt x="3875782" y="2635532"/>
                </a:lnTo>
                <a:lnTo>
                  <a:pt x="0" y="2635532"/>
                </a:lnTo>
                <a:lnTo>
                  <a:pt x="0" y="0"/>
                </a:lnTo>
                <a:close/>
              </a:path>
            </a:pathLst>
          </a:custGeom>
          <a:blipFill>
            <a:blip r:embed="rId7"/>
            <a:stretch>
              <a:fillRect/>
            </a:stretch>
          </a:blipFill>
        </p:spPr>
        <p:txBody>
          <a:bodyPr/>
          <a:lstStyle/>
          <a:p>
            <a:endParaRPr lang="es-MX" noProof="0" dirty="0"/>
          </a:p>
        </p:txBody>
      </p:sp>
      <p:sp>
        <p:nvSpPr>
          <p:cNvPr id="7" name="Freeform 7"/>
          <p:cNvSpPr/>
          <p:nvPr/>
        </p:nvSpPr>
        <p:spPr>
          <a:xfrm flipH="1">
            <a:off x="102058" y="6891537"/>
            <a:ext cx="3670771" cy="3395463"/>
          </a:xfrm>
          <a:custGeom>
            <a:avLst/>
            <a:gdLst/>
            <a:ahLst/>
            <a:cxnLst/>
            <a:rect l="l" t="t" r="r" b="b"/>
            <a:pathLst>
              <a:path w="3670771" h="3395463">
                <a:moveTo>
                  <a:pt x="3670771" y="0"/>
                </a:moveTo>
                <a:lnTo>
                  <a:pt x="0" y="0"/>
                </a:lnTo>
                <a:lnTo>
                  <a:pt x="0" y="3395463"/>
                </a:lnTo>
                <a:lnTo>
                  <a:pt x="3670771" y="3395463"/>
                </a:lnTo>
                <a:lnTo>
                  <a:pt x="3670771" y="0"/>
                </a:lnTo>
                <a:close/>
              </a:path>
            </a:pathLst>
          </a:custGeom>
          <a:blipFill>
            <a:blip r:embed="rId8"/>
            <a:stretch>
              <a:fillRect/>
            </a:stretch>
          </a:blipFill>
        </p:spPr>
        <p:txBody>
          <a:bodyPr/>
          <a:lstStyle/>
          <a:p>
            <a:endParaRPr lang="es-MX" noProof="0" dirty="0"/>
          </a:p>
        </p:txBody>
      </p:sp>
      <p:grpSp>
        <p:nvGrpSpPr>
          <p:cNvPr id="8" name="Group 8"/>
          <p:cNvGrpSpPr/>
          <p:nvPr/>
        </p:nvGrpSpPr>
        <p:grpSpPr>
          <a:xfrm>
            <a:off x="16732982" y="342612"/>
            <a:ext cx="1052635" cy="105263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a:stretch>
            </a:blipFill>
          </p:spPr>
          <p:txBody>
            <a:bodyPr/>
            <a:lstStyle/>
            <a:p>
              <a:endParaRPr lang="es-MX" noProof="0" dirty="0"/>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TextBox 4"/>
          <p:cNvSpPr txBox="1"/>
          <p:nvPr/>
        </p:nvSpPr>
        <p:spPr>
          <a:xfrm>
            <a:off x="1028700" y="1186959"/>
            <a:ext cx="16230600" cy="8054914"/>
          </a:xfrm>
          <a:prstGeom prst="rect">
            <a:avLst/>
          </a:prstGeom>
        </p:spPr>
        <p:txBody>
          <a:bodyPr lIns="0" tIns="0" rIns="0" bIns="0" rtlCol="0" anchor="t">
            <a:spAutoFit/>
          </a:bodyPr>
          <a:lstStyle/>
          <a:p>
            <a:pPr marL="837130" lvl="1" indent="-418565" algn="l">
              <a:lnSpc>
                <a:spcPts val="5428"/>
              </a:lnSpc>
              <a:buFont typeface="Arial"/>
              <a:buChar char="•"/>
            </a:pPr>
            <a:r>
              <a:rPr lang="es-MX" sz="3877" noProof="0" dirty="0">
                <a:solidFill>
                  <a:srgbClr val="000000"/>
                </a:solidFill>
                <a:latin typeface="Fira Sans"/>
                <a:ea typeface="Fira Sans"/>
                <a:cs typeface="Fira Sans"/>
                <a:sym typeface="Fira Sans"/>
              </a:rPr>
              <a:t>En esta sesión se les propone empezar o dar continuidad, mediante acuerdos y acciones determinadas por el colectivo docente, a la transformación de su CTE como Comunidad de Aprendizaje.</a:t>
            </a:r>
          </a:p>
          <a:p>
            <a:pPr algn="l">
              <a:lnSpc>
                <a:spcPts val="2100"/>
              </a:lnSpc>
            </a:pPr>
            <a:endParaRPr lang="es-MX" sz="3877" noProof="0" dirty="0">
              <a:solidFill>
                <a:srgbClr val="000000"/>
              </a:solidFill>
              <a:latin typeface="Fira Sans"/>
              <a:ea typeface="Fira Sans"/>
              <a:cs typeface="Fira Sans"/>
              <a:sym typeface="Fira Sans"/>
            </a:endParaRPr>
          </a:p>
          <a:p>
            <a:pPr marL="837130" lvl="1" indent="-418565" algn="l">
              <a:lnSpc>
                <a:spcPts val="5428"/>
              </a:lnSpc>
              <a:buFont typeface="Arial"/>
              <a:buChar char="•"/>
            </a:pPr>
            <a:r>
              <a:rPr lang="es-MX" sz="3877" noProof="0" dirty="0">
                <a:solidFill>
                  <a:srgbClr val="000000"/>
                </a:solidFill>
                <a:latin typeface="Fira Sans"/>
                <a:ea typeface="Fira Sans"/>
                <a:cs typeface="Fira Sans"/>
                <a:sym typeface="Fira Sans"/>
              </a:rPr>
              <a:t>Se les presenta el documento El Consejo Técnico Escolar como Comunidad de Aprendizaje, para empezar la reflexión acerca del tema y a tomar acuerdos y acciones que estimen importantes para su labor cotidiana.</a:t>
            </a:r>
          </a:p>
          <a:p>
            <a:pPr algn="l">
              <a:lnSpc>
                <a:spcPts val="2100"/>
              </a:lnSpc>
            </a:pPr>
            <a:endParaRPr lang="es-MX" sz="3877" noProof="0" dirty="0">
              <a:solidFill>
                <a:srgbClr val="000000"/>
              </a:solidFill>
              <a:latin typeface="Fira Sans"/>
              <a:ea typeface="Fira Sans"/>
              <a:cs typeface="Fira Sans"/>
              <a:sym typeface="Fira Sans"/>
            </a:endParaRPr>
          </a:p>
          <a:p>
            <a:pPr marL="837130" lvl="1" indent="-418565" algn="l">
              <a:lnSpc>
                <a:spcPts val="5428"/>
              </a:lnSpc>
              <a:buFont typeface="Arial"/>
              <a:buChar char="•"/>
            </a:pPr>
            <a:r>
              <a:rPr lang="es-MX" sz="3877" noProof="0" dirty="0">
                <a:solidFill>
                  <a:srgbClr val="000000"/>
                </a:solidFill>
                <a:latin typeface="Fira Sans"/>
                <a:ea typeface="Fira Sans"/>
                <a:cs typeface="Fira Sans"/>
                <a:sym typeface="Fira Sans"/>
              </a:rPr>
              <a:t>Asimismo, se sugiere revisar los materiales propuestos en la sección Para seguir Profundizando, y en caso de considerarlo pertinente retomar alguno para alimentar el diálogo y la reflexión durante la sesión.</a:t>
            </a:r>
          </a:p>
        </p:txBody>
      </p:sp>
      <p:sp>
        <p:nvSpPr>
          <p:cNvPr id="5" name="Freeform 5"/>
          <p:cNvSpPr/>
          <p:nvPr/>
        </p:nvSpPr>
        <p:spPr>
          <a:xfrm flipH="1">
            <a:off x="14843822" y="-152125"/>
            <a:ext cx="3871980" cy="4310182"/>
          </a:xfrm>
          <a:custGeom>
            <a:avLst/>
            <a:gdLst/>
            <a:ahLst/>
            <a:cxnLst/>
            <a:rect l="l" t="t" r="r" b="b"/>
            <a:pathLst>
              <a:path w="3871980" h="4310182">
                <a:moveTo>
                  <a:pt x="3871980" y="0"/>
                </a:moveTo>
                <a:lnTo>
                  <a:pt x="0" y="0"/>
                </a:lnTo>
                <a:lnTo>
                  <a:pt x="0" y="4310182"/>
                </a:lnTo>
                <a:lnTo>
                  <a:pt x="3871980" y="4310182"/>
                </a:lnTo>
                <a:lnTo>
                  <a:pt x="3871980" y="0"/>
                </a:lnTo>
                <a:close/>
              </a:path>
            </a:pathLst>
          </a:custGeom>
          <a:blipFill>
            <a:blip r:embed="rId5"/>
            <a:stretch>
              <a:fillRect/>
            </a:stretch>
          </a:blipFill>
        </p:spPr>
        <p:txBody>
          <a:bodyPr/>
          <a:lstStyle/>
          <a:p>
            <a:endParaRPr lang="es-MX" noProof="0" dirty="0"/>
          </a:p>
        </p:txBody>
      </p:sp>
      <p:sp>
        <p:nvSpPr>
          <p:cNvPr id="6" name="Freeform 6"/>
          <p:cNvSpPr/>
          <p:nvPr/>
        </p:nvSpPr>
        <p:spPr>
          <a:xfrm>
            <a:off x="862002" y="1263159"/>
            <a:ext cx="971889" cy="871056"/>
          </a:xfrm>
          <a:custGeom>
            <a:avLst/>
            <a:gdLst/>
            <a:ahLst/>
            <a:cxnLst/>
            <a:rect l="l" t="t" r="r" b="b"/>
            <a:pathLst>
              <a:path w="971889" h="871056">
                <a:moveTo>
                  <a:pt x="0" y="0"/>
                </a:moveTo>
                <a:lnTo>
                  <a:pt x="971889" y="0"/>
                </a:lnTo>
                <a:lnTo>
                  <a:pt x="971889" y="871056"/>
                </a:lnTo>
                <a:lnTo>
                  <a:pt x="0" y="871056"/>
                </a:lnTo>
                <a:lnTo>
                  <a:pt x="0" y="0"/>
                </a:lnTo>
                <a:close/>
              </a:path>
            </a:pathLst>
          </a:custGeom>
          <a:blipFill>
            <a:blip r:embed="rId6"/>
            <a:stretch>
              <a:fillRect/>
            </a:stretch>
          </a:blipFill>
        </p:spPr>
        <p:txBody>
          <a:bodyPr/>
          <a:lstStyle/>
          <a:p>
            <a:endParaRPr lang="es-MX" noProof="0" dirty="0"/>
          </a:p>
        </p:txBody>
      </p:sp>
      <p:sp>
        <p:nvSpPr>
          <p:cNvPr id="7" name="Freeform 7"/>
          <p:cNvSpPr/>
          <p:nvPr/>
        </p:nvSpPr>
        <p:spPr>
          <a:xfrm>
            <a:off x="862002" y="3287002"/>
            <a:ext cx="971889" cy="871056"/>
          </a:xfrm>
          <a:custGeom>
            <a:avLst/>
            <a:gdLst/>
            <a:ahLst/>
            <a:cxnLst/>
            <a:rect l="l" t="t" r="r" b="b"/>
            <a:pathLst>
              <a:path w="971889" h="871056">
                <a:moveTo>
                  <a:pt x="0" y="0"/>
                </a:moveTo>
                <a:lnTo>
                  <a:pt x="971889" y="0"/>
                </a:lnTo>
                <a:lnTo>
                  <a:pt x="971889" y="871055"/>
                </a:lnTo>
                <a:lnTo>
                  <a:pt x="0" y="871055"/>
                </a:lnTo>
                <a:lnTo>
                  <a:pt x="0" y="0"/>
                </a:lnTo>
                <a:close/>
              </a:path>
            </a:pathLst>
          </a:custGeom>
          <a:blipFill>
            <a:blip r:embed="rId6"/>
            <a:stretch>
              <a:fillRect/>
            </a:stretch>
          </a:blipFill>
        </p:spPr>
        <p:txBody>
          <a:bodyPr/>
          <a:lstStyle/>
          <a:p>
            <a:endParaRPr lang="es-MX" noProof="0" dirty="0"/>
          </a:p>
        </p:txBody>
      </p:sp>
      <p:sp>
        <p:nvSpPr>
          <p:cNvPr id="8" name="Freeform 8"/>
          <p:cNvSpPr/>
          <p:nvPr/>
        </p:nvSpPr>
        <p:spPr>
          <a:xfrm>
            <a:off x="862002" y="6428664"/>
            <a:ext cx="971889" cy="871056"/>
          </a:xfrm>
          <a:custGeom>
            <a:avLst/>
            <a:gdLst/>
            <a:ahLst/>
            <a:cxnLst/>
            <a:rect l="l" t="t" r="r" b="b"/>
            <a:pathLst>
              <a:path w="971889" h="871056">
                <a:moveTo>
                  <a:pt x="0" y="0"/>
                </a:moveTo>
                <a:lnTo>
                  <a:pt x="971889" y="0"/>
                </a:lnTo>
                <a:lnTo>
                  <a:pt x="971889" y="871055"/>
                </a:lnTo>
                <a:lnTo>
                  <a:pt x="0" y="871055"/>
                </a:lnTo>
                <a:lnTo>
                  <a:pt x="0" y="0"/>
                </a:lnTo>
                <a:close/>
              </a:path>
            </a:pathLst>
          </a:custGeom>
          <a:blipFill>
            <a:blip r:embed="rId6"/>
            <a:stretch>
              <a:fillRect/>
            </a:stretch>
          </a:blipFill>
        </p:spPr>
        <p:txBody>
          <a:bodyPr/>
          <a:lstStyle/>
          <a:p>
            <a:endParaRPr lang="es-MX" noProof="0" dirty="0"/>
          </a:p>
        </p:txBody>
      </p:sp>
      <p:sp>
        <p:nvSpPr>
          <p:cNvPr id="9" name="Freeform 9"/>
          <p:cNvSpPr/>
          <p:nvPr/>
        </p:nvSpPr>
        <p:spPr>
          <a:xfrm>
            <a:off x="13302943" y="8623506"/>
            <a:ext cx="1937925" cy="1465776"/>
          </a:xfrm>
          <a:custGeom>
            <a:avLst/>
            <a:gdLst/>
            <a:ahLst/>
            <a:cxnLst/>
            <a:rect l="l" t="t" r="r" b="b"/>
            <a:pathLst>
              <a:path w="1937925" h="1465776">
                <a:moveTo>
                  <a:pt x="0" y="0"/>
                </a:moveTo>
                <a:lnTo>
                  <a:pt x="1937925" y="0"/>
                </a:lnTo>
                <a:lnTo>
                  <a:pt x="1937925" y="1465776"/>
                </a:lnTo>
                <a:lnTo>
                  <a:pt x="0" y="146577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s-MX" noProof="0" dirty="0"/>
          </a:p>
        </p:txBody>
      </p:sp>
      <p:sp>
        <p:nvSpPr>
          <p:cNvPr id="10" name="Freeform 10"/>
          <p:cNvSpPr/>
          <p:nvPr/>
        </p:nvSpPr>
        <p:spPr>
          <a:xfrm>
            <a:off x="6227661" y="8623506"/>
            <a:ext cx="3406783" cy="1604285"/>
          </a:xfrm>
          <a:custGeom>
            <a:avLst/>
            <a:gdLst/>
            <a:ahLst/>
            <a:cxnLst/>
            <a:rect l="l" t="t" r="r" b="b"/>
            <a:pathLst>
              <a:path w="3406783" h="1604285">
                <a:moveTo>
                  <a:pt x="0" y="0"/>
                </a:moveTo>
                <a:lnTo>
                  <a:pt x="3406782" y="0"/>
                </a:lnTo>
                <a:lnTo>
                  <a:pt x="3406782" y="1604285"/>
                </a:lnTo>
                <a:lnTo>
                  <a:pt x="0" y="160428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MX" noProof="0" dirty="0"/>
          </a:p>
        </p:txBody>
      </p:sp>
      <p:grpSp>
        <p:nvGrpSpPr>
          <p:cNvPr id="11" name="Group 11"/>
          <p:cNvGrpSpPr/>
          <p:nvPr/>
        </p:nvGrpSpPr>
        <p:grpSpPr>
          <a:xfrm>
            <a:off x="16732982" y="342612"/>
            <a:ext cx="1052635" cy="105263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txBody>
            <a:bodyPr/>
            <a:lstStyle/>
            <a:p>
              <a:endParaRPr lang="es-MX" noProof="0" dirty="0"/>
            </a:p>
          </p:txBody>
        </p:sp>
      </p:grpSp>
      <p:sp>
        <p:nvSpPr>
          <p:cNvPr id="13" name="Freeform 13"/>
          <p:cNvSpPr/>
          <p:nvPr/>
        </p:nvSpPr>
        <p:spPr>
          <a:xfrm>
            <a:off x="1347947" y="-158828"/>
            <a:ext cx="4831321" cy="1554075"/>
          </a:xfrm>
          <a:custGeom>
            <a:avLst/>
            <a:gdLst/>
            <a:ahLst/>
            <a:cxnLst/>
            <a:rect l="l" t="t" r="r" b="b"/>
            <a:pathLst>
              <a:path w="4831321" h="1554075">
                <a:moveTo>
                  <a:pt x="0" y="0"/>
                </a:moveTo>
                <a:lnTo>
                  <a:pt x="4831321" y="0"/>
                </a:lnTo>
                <a:lnTo>
                  <a:pt x="4831321" y="1554075"/>
                </a:lnTo>
                <a:lnTo>
                  <a:pt x="0" y="1554075"/>
                </a:lnTo>
                <a:lnTo>
                  <a:pt x="0" y="0"/>
                </a:lnTo>
                <a:close/>
              </a:path>
            </a:pathLst>
          </a:custGeom>
          <a:blipFill>
            <a:blip r:embed="rId12"/>
            <a:stretch>
              <a:fillRect/>
            </a:stretch>
          </a:blipFill>
        </p:spPr>
        <p:txBody>
          <a:bodyPr/>
          <a:lstStyle/>
          <a:p>
            <a:endParaRPr lang="es-MX" noProof="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TextBox 4"/>
          <p:cNvSpPr txBox="1"/>
          <p:nvPr/>
        </p:nvSpPr>
        <p:spPr>
          <a:xfrm>
            <a:off x="473635" y="1066673"/>
            <a:ext cx="17429055" cy="8326373"/>
          </a:xfrm>
          <a:prstGeom prst="rect">
            <a:avLst/>
          </a:prstGeom>
        </p:spPr>
        <p:txBody>
          <a:bodyPr lIns="0" tIns="0" rIns="0" bIns="0" rtlCol="0" anchor="t">
            <a:spAutoFit/>
          </a:bodyPr>
          <a:lstStyle/>
          <a:p>
            <a:pPr algn="l">
              <a:lnSpc>
                <a:spcPts val="3881"/>
              </a:lnSpc>
              <a:spcBef>
                <a:spcPct val="0"/>
              </a:spcBef>
            </a:pPr>
            <a:r>
              <a:rPr lang="es-MX" sz="2772" b="1" noProof="0" dirty="0">
                <a:solidFill>
                  <a:srgbClr val="014967"/>
                </a:solidFill>
                <a:latin typeface="Fira Sans Bold"/>
                <a:ea typeface="Fira Sans Bold"/>
                <a:cs typeface="Fira Sans Bold"/>
                <a:sym typeface="Fira Sans Bold"/>
              </a:rPr>
              <a:t>Para avanzar en la consolidación del CTE como Comunidades de Aprendizaje es necesario construir esquemas de trabajo basados en el diálogo, la colaboración y la toma de decisiones sustentadas en criterios compartidos, por ello se sugiere tomar en cuenta las siguientes recomendaciones:</a:t>
            </a:r>
          </a:p>
          <a:p>
            <a:pPr algn="l">
              <a:lnSpc>
                <a:spcPts val="3881"/>
              </a:lnSpc>
              <a:spcBef>
                <a:spcPct val="0"/>
              </a:spcBef>
            </a:pPr>
            <a:endParaRPr lang="es-MX" sz="2772" b="1" noProof="0" dirty="0">
              <a:solidFill>
                <a:srgbClr val="014967"/>
              </a:solidFill>
              <a:latin typeface="Fira Sans Bold"/>
              <a:ea typeface="Fira Sans Bold"/>
              <a:cs typeface="Fira Sans Bold"/>
              <a:sym typeface="Fira Sans Bold"/>
            </a:endParaRPr>
          </a:p>
          <a:p>
            <a:pPr algn="l">
              <a:lnSpc>
                <a:spcPts val="3881"/>
              </a:lnSpc>
              <a:spcBef>
                <a:spcPct val="0"/>
              </a:spcBef>
            </a:pPr>
            <a:r>
              <a:rPr lang="es-MX" sz="2772" noProof="0" dirty="0">
                <a:solidFill>
                  <a:srgbClr val="000000"/>
                </a:solidFill>
                <a:latin typeface="Fira Sans"/>
                <a:ea typeface="Fira Sans"/>
                <a:cs typeface="Fira Sans"/>
                <a:sym typeface="Fira Sans"/>
              </a:rPr>
              <a:t>1. Organizar el espacio destinado para desarrollar la sesión de tal manera que todas y todos los integrantes tengan oportunidad de verse y escucharse.</a:t>
            </a:r>
          </a:p>
          <a:p>
            <a:pPr algn="l">
              <a:lnSpc>
                <a:spcPts val="3881"/>
              </a:lnSpc>
              <a:spcBef>
                <a:spcPct val="0"/>
              </a:spcBef>
            </a:pPr>
            <a:endParaRPr lang="es-MX" sz="2772" noProof="0" dirty="0">
              <a:solidFill>
                <a:srgbClr val="000000"/>
              </a:solidFill>
              <a:latin typeface="Fira Sans"/>
              <a:ea typeface="Fira Sans"/>
              <a:cs typeface="Fira Sans"/>
              <a:sym typeface="Fira Sans"/>
            </a:endParaRPr>
          </a:p>
          <a:p>
            <a:pPr algn="l">
              <a:lnSpc>
                <a:spcPts val="3881"/>
              </a:lnSpc>
              <a:spcBef>
                <a:spcPct val="0"/>
              </a:spcBef>
            </a:pPr>
            <a:r>
              <a:rPr lang="es-MX" sz="2772" noProof="0" dirty="0">
                <a:solidFill>
                  <a:srgbClr val="000000"/>
                </a:solidFill>
                <a:latin typeface="Fira Sans"/>
                <a:ea typeface="Fira Sans"/>
                <a:cs typeface="Fira Sans"/>
                <a:sym typeface="Fira Sans"/>
              </a:rPr>
              <a:t>2. Generar un ambiente de respeto, apertura y confianza para expresar opiniones, sugerencias y propuestas, así como para externar dudas o problemas que enfrentan en la práctica. Para ello es importante que cada integrante del colectivo reconozca en sí mismo su capacidad de aprender y de aportar a las y los demás.</a:t>
            </a:r>
          </a:p>
          <a:p>
            <a:pPr algn="l">
              <a:lnSpc>
                <a:spcPts val="3881"/>
              </a:lnSpc>
              <a:spcBef>
                <a:spcPct val="0"/>
              </a:spcBef>
            </a:pPr>
            <a:endParaRPr lang="es-MX" sz="2772" noProof="0" dirty="0">
              <a:solidFill>
                <a:srgbClr val="000000"/>
              </a:solidFill>
              <a:latin typeface="Fira Sans"/>
              <a:ea typeface="Fira Sans"/>
              <a:cs typeface="Fira Sans"/>
              <a:sym typeface="Fira Sans"/>
            </a:endParaRPr>
          </a:p>
          <a:p>
            <a:pPr algn="l">
              <a:lnSpc>
                <a:spcPts val="3881"/>
              </a:lnSpc>
              <a:spcBef>
                <a:spcPct val="0"/>
              </a:spcBef>
            </a:pPr>
            <a:r>
              <a:rPr lang="es-MX" sz="2772" noProof="0" dirty="0">
                <a:solidFill>
                  <a:srgbClr val="000000"/>
                </a:solidFill>
                <a:latin typeface="Fira Sans"/>
                <a:ea typeface="Fira Sans"/>
                <a:cs typeface="Fira Sans"/>
                <a:sym typeface="Fira Sans"/>
              </a:rPr>
              <a:t>3. Participar activamente en la Comunidad de Aprendizaje implica, por un lado, que cada integrante del colectivo asuma la responsabilidad de revisar con antelación los insumos seleccionados. No es necesario trabajarlos todos, se pueden elegir algunos o también proponer otros que se adapten a sus necesidades. Asimismo, supone aportar durante la sesión, ideas, opiniones o preguntas, escuchar activamente y proponer alternativas.</a:t>
            </a:r>
          </a:p>
          <a:p>
            <a:pPr algn="l">
              <a:lnSpc>
                <a:spcPts val="4718"/>
              </a:lnSpc>
              <a:spcBef>
                <a:spcPct val="0"/>
              </a:spcBef>
            </a:pPr>
            <a:endParaRPr lang="es-MX" sz="2772" noProof="0" dirty="0">
              <a:solidFill>
                <a:srgbClr val="000000"/>
              </a:solidFill>
              <a:latin typeface="Fira Sans"/>
              <a:ea typeface="Fira Sans"/>
              <a:cs typeface="Fira Sans"/>
              <a:sym typeface="Fira Sans"/>
            </a:endParaRPr>
          </a:p>
        </p:txBody>
      </p:sp>
      <p:sp>
        <p:nvSpPr>
          <p:cNvPr id="5" name="Freeform 5"/>
          <p:cNvSpPr/>
          <p:nvPr/>
        </p:nvSpPr>
        <p:spPr>
          <a:xfrm flipH="1">
            <a:off x="16214291" y="-152125"/>
            <a:ext cx="2501511" cy="2784614"/>
          </a:xfrm>
          <a:custGeom>
            <a:avLst/>
            <a:gdLst/>
            <a:ahLst/>
            <a:cxnLst/>
            <a:rect l="l" t="t" r="r" b="b"/>
            <a:pathLst>
              <a:path w="2501511" h="2784614">
                <a:moveTo>
                  <a:pt x="2501511" y="0"/>
                </a:moveTo>
                <a:lnTo>
                  <a:pt x="0" y="0"/>
                </a:lnTo>
                <a:lnTo>
                  <a:pt x="0" y="2784613"/>
                </a:lnTo>
                <a:lnTo>
                  <a:pt x="2501511" y="2784613"/>
                </a:lnTo>
                <a:lnTo>
                  <a:pt x="2501511" y="0"/>
                </a:lnTo>
                <a:close/>
              </a:path>
            </a:pathLst>
          </a:custGeom>
          <a:blipFill>
            <a:blip r:embed="rId5"/>
            <a:stretch>
              <a:fillRect/>
            </a:stretch>
          </a:blipFill>
        </p:spPr>
        <p:txBody>
          <a:bodyPr/>
          <a:lstStyle/>
          <a:p>
            <a:endParaRPr lang="es-MX" noProof="0" dirty="0"/>
          </a:p>
        </p:txBody>
      </p:sp>
      <p:grpSp>
        <p:nvGrpSpPr>
          <p:cNvPr id="6" name="Group 6"/>
          <p:cNvGrpSpPr/>
          <p:nvPr/>
        </p:nvGrpSpPr>
        <p:grpSpPr>
          <a:xfrm>
            <a:off x="16732982" y="342612"/>
            <a:ext cx="1052635" cy="105263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txBody>
            <a:bodyPr/>
            <a:lstStyle/>
            <a:p>
              <a:endParaRPr lang="es-MX" noProof="0" dirty="0"/>
            </a:p>
          </p:txBody>
        </p:sp>
      </p:grpSp>
      <p:sp>
        <p:nvSpPr>
          <p:cNvPr id="8" name="Freeform 8"/>
          <p:cNvSpPr/>
          <p:nvPr/>
        </p:nvSpPr>
        <p:spPr>
          <a:xfrm flipH="1">
            <a:off x="10015011" y="8212344"/>
            <a:ext cx="9843040" cy="3100558"/>
          </a:xfrm>
          <a:custGeom>
            <a:avLst/>
            <a:gdLst/>
            <a:ahLst/>
            <a:cxnLst/>
            <a:rect l="l" t="t" r="r" b="b"/>
            <a:pathLst>
              <a:path w="9843040" h="3100558">
                <a:moveTo>
                  <a:pt x="9843040" y="0"/>
                </a:moveTo>
                <a:lnTo>
                  <a:pt x="0" y="0"/>
                </a:lnTo>
                <a:lnTo>
                  <a:pt x="0" y="3100558"/>
                </a:lnTo>
                <a:lnTo>
                  <a:pt x="9843040" y="3100558"/>
                </a:lnTo>
                <a:lnTo>
                  <a:pt x="984304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s-MX" noProof="0" dirty="0"/>
          </a:p>
        </p:txBody>
      </p:sp>
      <p:sp>
        <p:nvSpPr>
          <p:cNvPr id="9" name="Freeform 9"/>
          <p:cNvSpPr/>
          <p:nvPr/>
        </p:nvSpPr>
        <p:spPr>
          <a:xfrm>
            <a:off x="7123160" y="8465166"/>
            <a:ext cx="1875762" cy="1821834"/>
          </a:xfrm>
          <a:custGeom>
            <a:avLst/>
            <a:gdLst/>
            <a:ahLst/>
            <a:cxnLst/>
            <a:rect l="l" t="t" r="r" b="b"/>
            <a:pathLst>
              <a:path w="1875762" h="1821834">
                <a:moveTo>
                  <a:pt x="0" y="0"/>
                </a:moveTo>
                <a:lnTo>
                  <a:pt x="1875763" y="0"/>
                </a:lnTo>
                <a:lnTo>
                  <a:pt x="1875763" y="1821834"/>
                </a:lnTo>
                <a:lnTo>
                  <a:pt x="0" y="182183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MX" noProof="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a:off x="4983213" y="342612"/>
            <a:ext cx="8031419" cy="2394823"/>
          </a:xfrm>
          <a:custGeom>
            <a:avLst/>
            <a:gdLst/>
            <a:ahLst/>
            <a:cxnLst/>
            <a:rect l="l" t="t" r="r" b="b"/>
            <a:pathLst>
              <a:path w="8031419" h="2394823">
                <a:moveTo>
                  <a:pt x="0" y="0"/>
                </a:moveTo>
                <a:lnTo>
                  <a:pt x="8031419" y="0"/>
                </a:lnTo>
                <a:lnTo>
                  <a:pt x="8031419" y="2394823"/>
                </a:lnTo>
                <a:lnTo>
                  <a:pt x="0" y="23948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s-MX" noProof="0" dirty="0"/>
          </a:p>
        </p:txBody>
      </p:sp>
      <p:sp>
        <p:nvSpPr>
          <p:cNvPr id="5" name="TextBox 5"/>
          <p:cNvSpPr txBox="1"/>
          <p:nvPr/>
        </p:nvSpPr>
        <p:spPr>
          <a:xfrm>
            <a:off x="765827" y="2747335"/>
            <a:ext cx="17196921" cy="6242499"/>
          </a:xfrm>
          <a:prstGeom prst="rect">
            <a:avLst/>
          </a:prstGeom>
        </p:spPr>
        <p:txBody>
          <a:bodyPr lIns="0" tIns="0" rIns="0" bIns="0" rtlCol="0" anchor="t">
            <a:spAutoFit/>
          </a:bodyPr>
          <a:lstStyle/>
          <a:p>
            <a:pPr algn="just">
              <a:lnSpc>
                <a:spcPts val="4930"/>
              </a:lnSpc>
              <a:spcBef>
                <a:spcPct val="0"/>
              </a:spcBef>
            </a:pPr>
            <a:r>
              <a:rPr lang="es-MX" sz="3521" b="1" noProof="0" dirty="0">
                <a:solidFill>
                  <a:srgbClr val="000000"/>
                </a:solidFill>
                <a:latin typeface="Fira Sans Bold"/>
                <a:ea typeface="Fira Sans Bold"/>
                <a:cs typeface="Fira Sans Bold"/>
                <a:sym typeface="Fira Sans Bold"/>
              </a:rPr>
              <a:t>Instrucciones:</a:t>
            </a:r>
          </a:p>
          <a:p>
            <a:pPr algn="just">
              <a:lnSpc>
                <a:spcPts val="4930"/>
              </a:lnSpc>
              <a:spcBef>
                <a:spcPct val="0"/>
              </a:spcBef>
            </a:pPr>
            <a:r>
              <a:rPr lang="es-MX" sz="3521" noProof="0" dirty="0">
                <a:solidFill>
                  <a:srgbClr val="000000"/>
                </a:solidFill>
                <a:latin typeface="Fira Sans"/>
                <a:ea typeface="Fira Sans"/>
                <a:cs typeface="Fira Sans"/>
                <a:sym typeface="Fira Sans"/>
              </a:rPr>
              <a:t>Todos de pie, caminen libremente por el salón durante 1 minuto.</a:t>
            </a:r>
          </a:p>
          <a:p>
            <a:pPr algn="just">
              <a:lnSpc>
                <a:spcPts val="4930"/>
              </a:lnSpc>
              <a:spcBef>
                <a:spcPct val="0"/>
              </a:spcBef>
            </a:pPr>
            <a:r>
              <a:rPr lang="es-MX" sz="3521" noProof="0" dirty="0">
                <a:solidFill>
                  <a:srgbClr val="000000"/>
                </a:solidFill>
                <a:latin typeface="Fira Sans"/>
                <a:ea typeface="Fira Sans"/>
                <a:cs typeface="Fira Sans"/>
                <a:sym typeface="Fira Sans"/>
              </a:rPr>
              <a:t>Cada vez que se crucen con alguien, salúdenlo de diferentes formas. </a:t>
            </a:r>
          </a:p>
          <a:p>
            <a:pPr algn="just">
              <a:lnSpc>
                <a:spcPts val="4930"/>
              </a:lnSpc>
              <a:spcBef>
                <a:spcPct val="0"/>
              </a:spcBef>
            </a:pPr>
            <a:r>
              <a:rPr lang="es-MX" sz="3521" noProof="0" dirty="0">
                <a:solidFill>
                  <a:srgbClr val="000000"/>
                </a:solidFill>
                <a:latin typeface="Fira Sans"/>
                <a:ea typeface="Fira Sans"/>
                <a:cs typeface="Fira Sans"/>
                <a:sym typeface="Fira Sans"/>
              </a:rPr>
              <a:t>👋 Choque de palmas.</a:t>
            </a:r>
          </a:p>
          <a:p>
            <a:pPr algn="just">
              <a:lnSpc>
                <a:spcPts val="4930"/>
              </a:lnSpc>
              <a:spcBef>
                <a:spcPct val="0"/>
              </a:spcBef>
            </a:pPr>
            <a:r>
              <a:rPr lang="es-MX" sz="3521" noProof="0" dirty="0">
                <a:solidFill>
                  <a:srgbClr val="000000"/>
                </a:solidFill>
                <a:latin typeface="Fira Sans"/>
                <a:ea typeface="Fira Sans"/>
                <a:cs typeface="Fira Sans"/>
                <a:sym typeface="Fira Sans"/>
              </a:rPr>
              <a:t>🤝 Saludo de codo.</a:t>
            </a:r>
          </a:p>
          <a:p>
            <a:pPr algn="just">
              <a:lnSpc>
                <a:spcPts val="4930"/>
              </a:lnSpc>
              <a:spcBef>
                <a:spcPct val="0"/>
              </a:spcBef>
            </a:pPr>
            <a:r>
              <a:rPr lang="es-MX" sz="3521" noProof="0" dirty="0">
                <a:solidFill>
                  <a:srgbClr val="000000"/>
                </a:solidFill>
                <a:latin typeface="Fira Sans"/>
                <a:ea typeface="Fira Sans"/>
                <a:cs typeface="Fira Sans"/>
                <a:sym typeface="Fira Sans"/>
              </a:rPr>
              <a:t>😀 Sonrisa amplia.</a:t>
            </a:r>
          </a:p>
          <a:p>
            <a:pPr algn="just">
              <a:lnSpc>
                <a:spcPts val="4930"/>
              </a:lnSpc>
              <a:spcBef>
                <a:spcPct val="0"/>
              </a:spcBef>
            </a:pPr>
            <a:r>
              <a:rPr lang="es-MX" sz="3521" noProof="0" dirty="0">
                <a:solidFill>
                  <a:srgbClr val="000000"/>
                </a:solidFill>
                <a:latin typeface="Fira Sans"/>
                <a:ea typeface="Fira Sans"/>
                <a:cs typeface="Fira Sans"/>
                <a:sym typeface="Fira Sans"/>
              </a:rPr>
              <a:t>👍 Pulgar arriba.</a:t>
            </a:r>
          </a:p>
          <a:p>
            <a:pPr algn="just">
              <a:lnSpc>
                <a:spcPts val="4930"/>
              </a:lnSpc>
              <a:spcBef>
                <a:spcPct val="0"/>
              </a:spcBef>
            </a:pPr>
            <a:r>
              <a:rPr lang="es-MX" sz="3521" noProof="0" dirty="0">
                <a:solidFill>
                  <a:srgbClr val="000000"/>
                </a:solidFill>
                <a:latin typeface="Fira Sans"/>
                <a:ea typeface="Fira Sans"/>
                <a:cs typeface="Fira Sans"/>
                <a:sym typeface="Fira Sans"/>
              </a:rPr>
              <a:t>✋ Choca los cinco.</a:t>
            </a:r>
          </a:p>
          <a:p>
            <a:pPr algn="just">
              <a:lnSpc>
                <a:spcPts val="4930"/>
              </a:lnSpc>
              <a:spcBef>
                <a:spcPct val="0"/>
              </a:spcBef>
            </a:pPr>
            <a:r>
              <a:rPr lang="es-MX" sz="3521" noProof="0" dirty="0">
                <a:solidFill>
                  <a:srgbClr val="000000"/>
                </a:solidFill>
                <a:latin typeface="Fira Sans"/>
                <a:ea typeface="Fira Sans"/>
                <a:cs typeface="Fira Sans"/>
                <a:sym typeface="Fira Sans"/>
              </a:rPr>
              <a:t>🙌 Manos arriba como señal de ánimo.</a:t>
            </a:r>
          </a:p>
          <a:p>
            <a:pPr algn="just">
              <a:lnSpc>
                <a:spcPts val="4930"/>
              </a:lnSpc>
              <a:spcBef>
                <a:spcPct val="0"/>
              </a:spcBef>
            </a:pPr>
            <a:r>
              <a:rPr lang="es-MX" sz="3521" noProof="0" dirty="0">
                <a:solidFill>
                  <a:srgbClr val="000000"/>
                </a:solidFill>
                <a:latin typeface="Fira Sans"/>
                <a:ea typeface="Fira Sans"/>
                <a:cs typeface="Fira Sans"/>
                <a:sym typeface="Fira Sans"/>
              </a:rPr>
              <a:t>Procuren variar los gestos con cada persona.</a:t>
            </a:r>
          </a:p>
        </p:txBody>
      </p:sp>
      <p:sp>
        <p:nvSpPr>
          <p:cNvPr id="6" name="Freeform 6"/>
          <p:cNvSpPr/>
          <p:nvPr/>
        </p:nvSpPr>
        <p:spPr>
          <a:xfrm flipH="1">
            <a:off x="14236686" y="-152125"/>
            <a:ext cx="4479116" cy="4986029"/>
          </a:xfrm>
          <a:custGeom>
            <a:avLst/>
            <a:gdLst/>
            <a:ahLst/>
            <a:cxnLst/>
            <a:rect l="l" t="t" r="r" b="b"/>
            <a:pathLst>
              <a:path w="4479116" h="4986029">
                <a:moveTo>
                  <a:pt x="4479116" y="0"/>
                </a:moveTo>
                <a:lnTo>
                  <a:pt x="0" y="0"/>
                </a:lnTo>
                <a:lnTo>
                  <a:pt x="0" y="4986029"/>
                </a:lnTo>
                <a:lnTo>
                  <a:pt x="4479116" y="4986029"/>
                </a:lnTo>
                <a:lnTo>
                  <a:pt x="4479116" y="0"/>
                </a:lnTo>
                <a:close/>
              </a:path>
            </a:pathLst>
          </a:custGeom>
          <a:blipFill>
            <a:blip r:embed="rId7"/>
            <a:stretch>
              <a:fillRect/>
            </a:stretch>
          </a:blipFill>
        </p:spPr>
        <p:txBody>
          <a:bodyPr/>
          <a:lstStyle/>
          <a:p>
            <a:endParaRPr lang="es-MX" noProof="0" dirty="0"/>
          </a:p>
        </p:txBody>
      </p:sp>
      <p:grpSp>
        <p:nvGrpSpPr>
          <p:cNvPr id="7" name="Group 7"/>
          <p:cNvGrpSpPr/>
          <p:nvPr/>
        </p:nvGrpSpPr>
        <p:grpSpPr>
          <a:xfrm>
            <a:off x="16732982" y="342612"/>
            <a:ext cx="1052635" cy="105263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txBody>
            <a:bodyPr/>
            <a:lstStyle/>
            <a:p>
              <a:endParaRPr lang="es-MX" noProof="0" dirty="0"/>
            </a:p>
          </p:txBody>
        </p:sp>
      </p:grpSp>
      <p:sp>
        <p:nvSpPr>
          <p:cNvPr id="9" name="Freeform 9"/>
          <p:cNvSpPr/>
          <p:nvPr/>
        </p:nvSpPr>
        <p:spPr>
          <a:xfrm>
            <a:off x="1395235" y="292371"/>
            <a:ext cx="1949332" cy="2205751"/>
          </a:xfrm>
          <a:custGeom>
            <a:avLst/>
            <a:gdLst/>
            <a:ahLst/>
            <a:cxnLst/>
            <a:rect l="l" t="t" r="r" b="b"/>
            <a:pathLst>
              <a:path w="1949332" h="2205751">
                <a:moveTo>
                  <a:pt x="0" y="0"/>
                </a:moveTo>
                <a:lnTo>
                  <a:pt x="1949333" y="0"/>
                </a:lnTo>
                <a:lnTo>
                  <a:pt x="1949333" y="2205751"/>
                </a:lnTo>
                <a:lnTo>
                  <a:pt x="0" y="2205751"/>
                </a:lnTo>
                <a:lnTo>
                  <a:pt x="0" y="0"/>
                </a:lnTo>
                <a:close/>
              </a:path>
            </a:pathLst>
          </a:custGeom>
          <a:blipFill>
            <a:blip r:embed="rId9"/>
            <a:stretch>
              <a:fillRect/>
            </a:stretch>
          </a:blipFill>
        </p:spPr>
        <p:txBody>
          <a:bodyPr/>
          <a:lstStyle/>
          <a:p>
            <a:endParaRPr lang="es-MX" noProof="0" dirty="0"/>
          </a:p>
        </p:txBody>
      </p:sp>
      <p:sp>
        <p:nvSpPr>
          <p:cNvPr id="10" name="Freeform 10"/>
          <p:cNvSpPr/>
          <p:nvPr/>
        </p:nvSpPr>
        <p:spPr>
          <a:xfrm>
            <a:off x="10686888" y="4833904"/>
            <a:ext cx="4655488" cy="3212287"/>
          </a:xfrm>
          <a:custGeom>
            <a:avLst/>
            <a:gdLst/>
            <a:ahLst/>
            <a:cxnLst/>
            <a:rect l="l" t="t" r="r" b="b"/>
            <a:pathLst>
              <a:path w="4655488" h="3212287">
                <a:moveTo>
                  <a:pt x="0" y="0"/>
                </a:moveTo>
                <a:lnTo>
                  <a:pt x="4655488" y="0"/>
                </a:lnTo>
                <a:lnTo>
                  <a:pt x="4655488" y="3212287"/>
                </a:lnTo>
                <a:lnTo>
                  <a:pt x="0" y="3212287"/>
                </a:lnTo>
                <a:lnTo>
                  <a:pt x="0" y="0"/>
                </a:lnTo>
                <a:close/>
              </a:path>
            </a:pathLst>
          </a:custGeom>
          <a:blipFill>
            <a:blip r:embed="rId10"/>
            <a:stretch>
              <a:fillRect/>
            </a:stretch>
          </a:blipFill>
        </p:spPr>
        <p:txBody>
          <a:bodyPr/>
          <a:lstStyle/>
          <a:p>
            <a:endParaRPr lang="es-MX" noProof="0" dirty="0"/>
          </a:p>
        </p:txBody>
      </p:sp>
      <p:sp>
        <p:nvSpPr>
          <p:cNvPr id="11" name="Freeform 11"/>
          <p:cNvSpPr/>
          <p:nvPr/>
        </p:nvSpPr>
        <p:spPr>
          <a:xfrm>
            <a:off x="11412337" y="6172200"/>
            <a:ext cx="5846963" cy="4114800"/>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s-MX" noProof="0" dirty="0"/>
          </a:p>
        </p:txBody>
      </p:sp>
      <p:sp>
        <p:nvSpPr>
          <p:cNvPr id="12" name="TextBox 12"/>
          <p:cNvSpPr txBox="1"/>
          <p:nvPr/>
        </p:nvSpPr>
        <p:spPr>
          <a:xfrm>
            <a:off x="4983213" y="732402"/>
            <a:ext cx="8031419" cy="1575438"/>
          </a:xfrm>
          <a:prstGeom prst="rect">
            <a:avLst/>
          </a:prstGeom>
        </p:spPr>
        <p:txBody>
          <a:bodyPr lIns="0" tIns="0" rIns="0" bIns="0" rtlCol="0" anchor="t">
            <a:spAutoFit/>
          </a:bodyPr>
          <a:lstStyle/>
          <a:p>
            <a:pPr algn="ctr">
              <a:lnSpc>
                <a:spcPts val="6432"/>
              </a:lnSpc>
              <a:spcBef>
                <a:spcPct val="0"/>
              </a:spcBef>
            </a:pPr>
            <a:r>
              <a:rPr lang="es-MX" sz="5451" b="1" noProof="0" dirty="0">
                <a:solidFill>
                  <a:srgbClr val="014967"/>
                </a:solidFill>
                <a:latin typeface="Fira Sans Bold"/>
                <a:ea typeface="Fira Sans Bold"/>
                <a:cs typeface="Fira Sans Bold"/>
                <a:sym typeface="Fira Sans Bold"/>
              </a:rPr>
              <a:t>Pausa activa </a:t>
            </a:r>
          </a:p>
          <a:p>
            <a:pPr algn="ctr">
              <a:lnSpc>
                <a:spcPts val="5960"/>
              </a:lnSpc>
              <a:spcBef>
                <a:spcPct val="0"/>
              </a:spcBef>
            </a:pPr>
            <a:r>
              <a:rPr lang="es-MX" sz="5051" b="1" noProof="0" dirty="0">
                <a:solidFill>
                  <a:srgbClr val="014967"/>
                </a:solidFill>
                <a:latin typeface="Fira Sans Bold"/>
                <a:ea typeface="Fira Sans Bold"/>
                <a:cs typeface="Fira Sans Bold"/>
                <a:sym typeface="Fira Sans Bold"/>
              </a:rPr>
              <a:t>“El saludo en movimiento”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flipH="1">
            <a:off x="14236686" y="-152125"/>
            <a:ext cx="4479116" cy="4986029"/>
          </a:xfrm>
          <a:custGeom>
            <a:avLst/>
            <a:gdLst/>
            <a:ahLst/>
            <a:cxnLst/>
            <a:rect l="l" t="t" r="r" b="b"/>
            <a:pathLst>
              <a:path w="4479116" h="4986029">
                <a:moveTo>
                  <a:pt x="4479116" y="0"/>
                </a:moveTo>
                <a:lnTo>
                  <a:pt x="0" y="0"/>
                </a:lnTo>
                <a:lnTo>
                  <a:pt x="0" y="4986029"/>
                </a:lnTo>
                <a:lnTo>
                  <a:pt x="4479116" y="4986029"/>
                </a:lnTo>
                <a:lnTo>
                  <a:pt x="4479116" y="0"/>
                </a:lnTo>
                <a:close/>
              </a:path>
            </a:pathLst>
          </a:custGeom>
          <a:blipFill>
            <a:blip r:embed="rId5"/>
            <a:stretch>
              <a:fillRect/>
            </a:stretch>
          </a:blipFill>
        </p:spPr>
        <p:txBody>
          <a:bodyPr/>
          <a:lstStyle/>
          <a:p>
            <a:endParaRPr lang="es-MX" noProof="0" dirty="0"/>
          </a:p>
        </p:txBody>
      </p:sp>
      <p:sp>
        <p:nvSpPr>
          <p:cNvPr id="5" name="Freeform 5"/>
          <p:cNvSpPr/>
          <p:nvPr/>
        </p:nvSpPr>
        <p:spPr>
          <a:xfrm>
            <a:off x="561550" y="458120"/>
            <a:ext cx="8031419" cy="2394823"/>
          </a:xfrm>
          <a:custGeom>
            <a:avLst/>
            <a:gdLst/>
            <a:ahLst/>
            <a:cxnLst/>
            <a:rect l="l" t="t" r="r" b="b"/>
            <a:pathLst>
              <a:path w="8031419" h="2394823">
                <a:moveTo>
                  <a:pt x="0" y="0"/>
                </a:moveTo>
                <a:lnTo>
                  <a:pt x="8031420" y="0"/>
                </a:lnTo>
                <a:lnTo>
                  <a:pt x="8031420" y="2394823"/>
                </a:lnTo>
                <a:lnTo>
                  <a:pt x="0" y="23948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MX" noProof="0" dirty="0"/>
          </a:p>
        </p:txBody>
      </p:sp>
      <p:sp>
        <p:nvSpPr>
          <p:cNvPr id="6" name="TextBox 6"/>
          <p:cNvSpPr txBox="1"/>
          <p:nvPr/>
        </p:nvSpPr>
        <p:spPr>
          <a:xfrm>
            <a:off x="561550" y="2985511"/>
            <a:ext cx="16998046" cy="5781389"/>
          </a:xfrm>
          <a:prstGeom prst="rect">
            <a:avLst/>
          </a:prstGeom>
        </p:spPr>
        <p:txBody>
          <a:bodyPr lIns="0" tIns="0" rIns="0" bIns="0" rtlCol="0" anchor="t">
            <a:spAutoFit/>
          </a:bodyPr>
          <a:lstStyle/>
          <a:p>
            <a:pPr algn="l">
              <a:lnSpc>
                <a:spcPts val="4391"/>
              </a:lnSpc>
            </a:pPr>
            <a:r>
              <a:rPr lang="es-MX" sz="3137" noProof="0" dirty="0">
                <a:solidFill>
                  <a:srgbClr val="000000"/>
                </a:solidFill>
                <a:latin typeface="Fira Sans"/>
                <a:ea typeface="Fira Sans"/>
                <a:cs typeface="Fira Sans"/>
                <a:sym typeface="Fira Sans"/>
              </a:rPr>
              <a:t>En la Fase Intensiva del presente ciclo escolar profundizaron acerca de la lectura crítica de la realidad como punto de partida para la mejora continua de la escuela. En esta sesión, analizaron algunos rasgos de las Comunidades de Aprendizaje, e identificaron que la cultura de colaboración en el colectivo docente es fundamental para impulsar la mejora.</a:t>
            </a:r>
          </a:p>
          <a:p>
            <a:pPr algn="l">
              <a:lnSpc>
                <a:spcPts val="4391"/>
              </a:lnSpc>
            </a:pPr>
            <a:r>
              <a:rPr lang="es-MX" sz="3137" noProof="0" dirty="0">
                <a:solidFill>
                  <a:srgbClr val="000000"/>
                </a:solidFill>
                <a:latin typeface="Fira Sans"/>
                <a:ea typeface="Fira Sans"/>
                <a:cs typeface="Fira Sans"/>
                <a:sym typeface="Fira Sans"/>
              </a:rPr>
              <a:t>Estos elementos, son esenciales para avanzar en la fase de planeación del Proceso de Mejora Continua.</a:t>
            </a:r>
          </a:p>
          <a:p>
            <a:pPr algn="l">
              <a:lnSpc>
                <a:spcPts val="2176"/>
              </a:lnSpc>
            </a:pPr>
            <a:endParaRPr lang="es-MX" sz="3137" noProof="0" dirty="0">
              <a:solidFill>
                <a:srgbClr val="000000"/>
              </a:solidFill>
              <a:latin typeface="Fira Sans"/>
              <a:ea typeface="Fira Sans"/>
              <a:cs typeface="Fira Sans"/>
              <a:sym typeface="Fira Sans"/>
            </a:endParaRPr>
          </a:p>
          <a:p>
            <a:pPr algn="l">
              <a:lnSpc>
                <a:spcPts val="4391"/>
              </a:lnSpc>
            </a:pPr>
            <a:r>
              <a:rPr lang="es-MX" sz="3137" noProof="0" dirty="0">
                <a:solidFill>
                  <a:srgbClr val="000000"/>
                </a:solidFill>
                <a:latin typeface="Fira Sans"/>
                <a:ea typeface="Fira Sans"/>
                <a:cs typeface="Fira Sans"/>
                <a:sym typeface="Fira Sans"/>
              </a:rPr>
              <a:t>En el ejercicio de lectura crítica de la realidad que realizaron seguramente identificaron causas de las problemáticas seleccionadas que no habían considerado antes, esto es importante porque les permitirá definir acciones innovadoras que podrían ayudarles a tener resultados diferentes.</a:t>
            </a:r>
          </a:p>
        </p:txBody>
      </p:sp>
      <p:sp>
        <p:nvSpPr>
          <p:cNvPr id="7" name="Freeform 7"/>
          <p:cNvSpPr/>
          <p:nvPr/>
        </p:nvSpPr>
        <p:spPr>
          <a:xfrm>
            <a:off x="8071728" y="1105139"/>
            <a:ext cx="2144545" cy="1747804"/>
          </a:xfrm>
          <a:custGeom>
            <a:avLst/>
            <a:gdLst/>
            <a:ahLst/>
            <a:cxnLst/>
            <a:rect l="l" t="t" r="r" b="b"/>
            <a:pathLst>
              <a:path w="2144545" h="1747804">
                <a:moveTo>
                  <a:pt x="0" y="0"/>
                </a:moveTo>
                <a:lnTo>
                  <a:pt x="2144544" y="0"/>
                </a:lnTo>
                <a:lnTo>
                  <a:pt x="2144544" y="1747804"/>
                </a:lnTo>
                <a:lnTo>
                  <a:pt x="0" y="174780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MX" noProof="0" dirty="0"/>
          </a:p>
        </p:txBody>
      </p:sp>
      <p:sp>
        <p:nvSpPr>
          <p:cNvPr id="8" name="Freeform 8"/>
          <p:cNvSpPr/>
          <p:nvPr/>
        </p:nvSpPr>
        <p:spPr>
          <a:xfrm>
            <a:off x="11062006" y="8317612"/>
            <a:ext cx="4388361" cy="2002190"/>
          </a:xfrm>
          <a:custGeom>
            <a:avLst/>
            <a:gdLst/>
            <a:ahLst/>
            <a:cxnLst/>
            <a:rect l="l" t="t" r="r" b="b"/>
            <a:pathLst>
              <a:path w="4388361" h="2002190">
                <a:moveTo>
                  <a:pt x="0" y="0"/>
                </a:moveTo>
                <a:lnTo>
                  <a:pt x="4388360" y="0"/>
                </a:lnTo>
                <a:lnTo>
                  <a:pt x="4388360" y="2002190"/>
                </a:lnTo>
                <a:lnTo>
                  <a:pt x="0" y="2002190"/>
                </a:lnTo>
                <a:lnTo>
                  <a:pt x="0" y="0"/>
                </a:lnTo>
                <a:close/>
              </a:path>
            </a:pathLst>
          </a:custGeom>
          <a:blipFill>
            <a:blip r:embed="rId10"/>
            <a:stretch>
              <a:fillRect/>
            </a:stretch>
          </a:blipFill>
        </p:spPr>
        <p:txBody>
          <a:bodyPr/>
          <a:lstStyle/>
          <a:p>
            <a:endParaRPr lang="es-MX" noProof="0" dirty="0"/>
          </a:p>
        </p:txBody>
      </p:sp>
      <p:sp>
        <p:nvSpPr>
          <p:cNvPr id="9" name="Freeform 9"/>
          <p:cNvSpPr/>
          <p:nvPr/>
        </p:nvSpPr>
        <p:spPr>
          <a:xfrm>
            <a:off x="10678716" y="458120"/>
            <a:ext cx="4349380" cy="2533514"/>
          </a:xfrm>
          <a:custGeom>
            <a:avLst/>
            <a:gdLst/>
            <a:ahLst/>
            <a:cxnLst/>
            <a:rect l="l" t="t" r="r" b="b"/>
            <a:pathLst>
              <a:path w="4349380" h="2533514">
                <a:moveTo>
                  <a:pt x="0" y="0"/>
                </a:moveTo>
                <a:lnTo>
                  <a:pt x="4349381" y="0"/>
                </a:lnTo>
                <a:lnTo>
                  <a:pt x="4349381" y="2533514"/>
                </a:lnTo>
                <a:lnTo>
                  <a:pt x="0" y="253351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s-MX" noProof="0" dirty="0"/>
          </a:p>
        </p:txBody>
      </p:sp>
      <p:sp>
        <p:nvSpPr>
          <p:cNvPr id="10" name="TextBox 10"/>
          <p:cNvSpPr txBox="1"/>
          <p:nvPr/>
        </p:nvSpPr>
        <p:spPr>
          <a:xfrm>
            <a:off x="827883" y="679277"/>
            <a:ext cx="7498754" cy="1847735"/>
          </a:xfrm>
          <a:prstGeom prst="rect">
            <a:avLst/>
          </a:prstGeom>
        </p:spPr>
        <p:txBody>
          <a:bodyPr lIns="0" tIns="0" rIns="0" bIns="0" rtlCol="0" anchor="t">
            <a:spAutoFit/>
          </a:bodyPr>
          <a:lstStyle/>
          <a:p>
            <a:pPr algn="ctr">
              <a:lnSpc>
                <a:spcPts val="7402"/>
              </a:lnSpc>
              <a:spcBef>
                <a:spcPct val="0"/>
              </a:spcBef>
            </a:pPr>
            <a:r>
              <a:rPr lang="es-MX" sz="5287" b="1" noProof="0" dirty="0">
                <a:solidFill>
                  <a:srgbClr val="014967"/>
                </a:solidFill>
                <a:latin typeface="Fira Sans Bold"/>
                <a:ea typeface="Fira Sans Bold"/>
                <a:cs typeface="Fira Sans Bold"/>
                <a:sym typeface="Fira Sans Bold"/>
              </a:rPr>
              <a:t>Seguimiento al Proceso de Mejora Continua</a:t>
            </a:r>
          </a:p>
        </p:txBody>
      </p:sp>
      <p:grpSp>
        <p:nvGrpSpPr>
          <p:cNvPr id="11" name="Group 11"/>
          <p:cNvGrpSpPr/>
          <p:nvPr/>
        </p:nvGrpSpPr>
        <p:grpSpPr>
          <a:xfrm>
            <a:off x="16732982" y="342612"/>
            <a:ext cx="1052635" cy="105263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txBody>
            <a:bodyPr/>
            <a:lstStyle/>
            <a:p>
              <a:endParaRPr lang="es-MX" noProof="0" dirty="0"/>
            </a:p>
          </p:txBody>
        </p:sp>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flipH="1">
            <a:off x="15756072" y="-152125"/>
            <a:ext cx="2959730" cy="3294691"/>
          </a:xfrm>
          <a:custGeom>
            <a:avLst/>
            <a:gdLst/>
            <a:ahLst/>
            <a:cxnLst/>
            <a:rect l="l" t="t" r="r" b="b"/>
            <a:pathLst>
              <a:path w="2959730" h="3294691">
                <a:moveTo>
                  <a:pt x="2959730" y="0"/>
                </a:moveTo>
                <a:lnTo>
                  <a:pt x="0" y="0"/>
                </a:lnTo>
                <a:lnTo>
                  <a:pt x="0" y="3294691"/>
                </a:lnTo>
                <a:lnTo>
                  <a:pt x="2959730" y="3294691"/>
                </a:lnTo>
                <a:lnTo>
                  <a:pt x="2959730" y="0"/>
                </a:lnTo>
                <a:close/>
              </a:path>
            </a:pathLst>
          </a:custGeom>
          <a:blipFill>
            <a:blip r:embed="rId5"/>
            <a:stretch>
              <a:fillRect/>
            </a:stretch>
          </a:blipFill>
        </p:spPr>
        <p:txBody>
          <a:bodyPr/>
          <a:lstStyle/>
          <a:p>
            <a:endParaRPr lang="es-MX" noProof="0" dirty="0"/>
          </a:p>
        </p:txBody>
      </p:sp>
      <p:sp>
        <p:nvSpPr>
          <p:cNvPr id="5" name="TextBox 5"/>
          <p:cNvSpPr txBox="1"/>
          <p:nvPr/>
        </p:nvSpPr>
        <p:spPr>
          <a:xfrm>
            <a:off x="829886" y="1419020"/>
            <a:ext cx="16115895" cy="7401898"/>
          </a:xfrm>
          <a:prstGeom prst="rect">
            <a:avLst/>
          </a:prstGeom>
        </p:spPr>
        <p:txBody>
          <a:bodyPr lIns="0" tIns="0" rIns="0" bIns="0" rtlCol="0" anchor="t">
            <a:spAutoFit/>
          </a:bodyPr>
          <a:lstStyle/>
          <a:p>
            <a:pPr algn="l">
              <a:lnSpc>
                <a:spcPts val="5379"/>
              </a:lnSpc>
              <a:spcBef>
                <a:spcPct val="0"/>
              </a:spcBef>
            </a:pPr>
            <a:r>
              <a:rPr lang="es-MX" sz="3842" noProof="0" dirty="0">
                <a:solidFill>
                  <a:srgbClr val="000000"/>
                </a:solidFill>
                <a:latin typeface="Fira Sans"/>
                <a:ea typeface="Fira Sans"/>
                <a:cs typeface="Fira Sans"/>
                <a:sym typeface="Fira Sans"/>
              </a:rPr>
              <a:t>Para avanzar en la planeación de su Proceso de Mejora Continua, se sugiere retomar una o dos problemáticas prioritarias, cuya atención sea clave para construir una cultura de colaboración y mejora continua en su escuela. </a:t>
            </a:r>
          </a:p>
          <a:p>
            <a:pPr algn="l">
              <a:lnSpc>
                <a:spcPts val="5379"/>
              </a:lnSpc>
              <a:spcBef>
                <a:spcPct val="0"/>
              </a:spcBef>
            </a:pPr>
            <a:endParaRPr lang="es-MX" sz="3842" noProof="0" dirty="0">
              <a:solidFill>
                <a:srgbClr val="000000"/>
              </a:solidFill>
              <a:latin typeface="Fira Sans"/>
              <a:ea typeface="Fira Sans"/>
              <a:cs typeface="Fira Sans"/>
              <a:sym typeface="Fira Sans"/>
            </a:endParaRPr>
          </a:p>
          <a:p>
            <a:pPr algn="l">
              <a:lnSpc>
                <a:spcPts val="5379"/>
              </a:lnSpc>
              <a:spcBef>
                <a:spcPct val="0"/>
              </a:spcBef>
            </a:pPr>
            <a:r>
              <a:rPr lang="es-MX" sz="3842" noProof="0" dirty="0">
                <a:solidFill>
                  <a:srgbClr val="000000"/>
                </a:solidFill>
                <a:latin typeface="Fira Sans"/>
                <a:ea typeface="Fira Sans"/>
                <a:cs typeface="Fira Sans"/>
                <a:sym typeface="Fira Sans"/>
              </a:rPr>
              <a:t>Si lo consideran necesario, pueden consultar el anexo </a:t>
            </a:r>
            <a:r>
              <a:rPr lang="es-MX" sz="3842" b="1" u="sng" noProof="0" dirty="0">
                <a:solidFill>
                  <a:srgbClr val="000000"/>
                </a:solidFill>
                <a:latin typeface="Fira Sans Bold"/>
                <a:ea typeface="Fira Sans Bold"/>
                <a:cs typeface="Fira Sans Bold"/>
                <a:sym typeface="Fira Sans Bold"/>
                <a:hlinkClick r:id="rId6" tooltip="https://gestion.cte.sep.gob.mx/insumos/docs/2425_s0_insumos_direc_diferencias_mejora_vs_analitico.pdf?1757736745164"/>
              </a:rPr>
              <a:t>Diferencias entre el Programa de mejora continua y el Programa Analítico de la escuela</a:t>
            </a:r>
            <a:r>
              <a:rPr lang="es-MX" sz="3842" u="sng" noProof="0" dirty="0">
                <a:solidFill>
                  <a:srgbClr val="000000"/>
                </a:solidFill>
                <a:latin typeface="Fira Sans"/>
                <a:ea typeface="Fira Sans"/>
                <a:cs typeface="Fira Sans"/>
                <a:sym typeface="Fira Sans"/>
                <a:hlinkClick r:id="rId6" tooltip="https://gestion.cte.sep.gob.mx/insumos/docs/2425_s0_insumos_direc_diferencias_mejora_vs_analitico.pdf?1757736745164"/>
              </a:rPr>
              <a:t>.</a:t>
            </a:r>
            <a:r>
              <a:rPr lang="es-MX" sz="3842" noProof="0" dirty="0">
                <a:solidFill>
                  <a:srgbClr val="000000"/>
                </a:solidFill>
                <a:latin typeface="Fira Sans"/>
                <a:ea typeface="Fira Sans"/>
                <a:cs typeface="Fira Sans"/>
                <a:sym typeface="Fira Sans"/>
              </a:rPr>
              <a:t> Recuerden que para construir su Programa de mejora continua es conveniente concentrar sus esfuerzos en una o dos problemáticas únicamente, de esta manera podrán tener una planeación realista y viable.</a:t>
            </a:r>
          </a:p>
        </p:txBody>
      </p:sp>
      <p:sp>
        <p:nvSpPr>
          <p:cNvPr id="6" name="Freeform 6"/>
          <p:cNvSpPr/>
          <p:nvPr/>
        </p:nvSpPr>
        <p:spPr>
          <a:xfrm>
            <a:off x="14509235" y="8070627"/>
            <a:ext cx="3005252" cy="2216373"/>
          </a:xfrm>
          <a:custGeom>
            <a:avLst/>
            <a:gdLst/>
            <a:ahLst/>
            <a:cxnLst/>
            <a:rect l="l" t="t" r="r" b="b"/>
            <a:pathLst>
              <a:path w="3005252" h="2216373">
                <a:moveTo>
                  <a:pt x="0" y="0"/>
                </a:moveTo>
                <a:lnTo>
                  <a:pt x="3005252" y="0"/>
                </a:lnTo>
                <a:lnTo>
                  <a:pt x="3005252" y="2216373"/>
                </a:lnTo>
                <a:lnTo>
                  <a:pt x="0" y="2216373"/>
                </a:lnTo>
                <a:lnTo>
                  <a:pt x="0" y="0"/>
                </a:lnTo>
                <a:close/>
              </a:path>
            </a:pathLst>
          </a:custGeom>
          <a:blipFill>
            <a:blip r:embed="rId7"/>
            <a:stretch>
              <a:fillRect/>
            </a:stretch>
          </a:blipFill>
        </p:spPr>
        <p:txBody>
          <a:bodyPr/>
          <a:lstStyle/>
          <a:p>
            <a:endParaRPr lang="es-MX" noProof="0" dirty="0"/>
          </a:p>
        </p:txBody>
      </p:sp>
      <p:sp>
        <p:nvSpPr>
          <p:cNvPr id="7" name="Freeform 7"/>
          <p:cNvSpPr/>
          <p:nvPr/>
        </p:nvSpPr>
        <p:spPr>
          <a:xfrm>
            <a:off x="-315955" y="-562180"/>
            <a:ext cx="4527978" cy="4114800"/>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MX" noProof="0" dirty="0"/>
          </a:p>
        </p:txBody>
      </p:sp>
      <p:sp>
        <p:nvSpPr>
          <p:cNvPr id="8" name="Freeform 8"/>
          <p:cNvSpPr/>
          <p:nvPr/>
        </p:nvSpPr>
        <p:spPr>
          <a:xfrm>
            <a:off x="3087745" y="8619477"/>
            <a:ext cx="7980839" cy="1469805"/>
          </a:xfrm>
          <a:custGeom>
            <a:avLst/>
            <a:gdLst/>
            <a:ahLst/>
            <a:cxnLst/>
            <a:rect l="l" t="t" r="r" b="b"/>
            <a:pathLst>
              <a:path w="7980839" h="1469805">
                <a:moveTo>
                  <a:pt x="0" y="0"/>
                </a:moveTo>
                <a:lnTo>
                  <a:pt x="7980839" y="0"/>
                </a:lnTo>
                <a:lnTo>
                  <a:pt x="7980839" y="1469805"/>
                </a:lnTo>
                <a:lnTo>
                  <a:pt x="0" y="146980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s-MX" noProof="0" dirty="0"/>
          </a:p>
        </p:txBody>
      </p:sp>
      <p:grpSp>
        <p:nvGrpSpPr>
          <p:cNvPr id="9" name="Group 9"/>
          <p:cNvGrpSpPr/>
          <p:nvPr/>
        </p:nvGrpSpPr>
        <p:grpSpPr>
          <a:xfrm>
            <a:off x="16732982" y="342612"/>
            <a:ext cx="1052635" cy="105263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txBody>
            <a:bodyPr/>
            <a:lstStyle/>
            <a:p>
              <a:endParaRPr lang="es-MX" noProof="0" dirty="0"/>
            </a:p>
          </p:txBody>
        </p:sp>
      </p:grpSp>
      <p:sp>
        <p:nvSpPr>
          <p:cNvPr id="11" name="Freeform 11"/>
          <p:cNvSpPr/>
          <p:nvPr/>
        </p:nvSpPr>
        <p:spPr>
          <a:xfrm>
            <a:off x="16340293" y="6186353"/>
            <a:ext cx="1791288" cy="2204663"/>
          </a:xfrm>
          <a:custGeom>
            <a:avLst/>
            <a:gdLst/>
            <a:ahLst/>
            <a:cxnLst/>
            <a:rect l="l" t="t" r="r" b="b"/>
            <a:pathLst>
              <a:path w="1791288" h="2204663">
                <a:moveTo>
                  <a:pt x="0" y="0"/>
                </a:moveTo>
                <a:lnTo>
                  <a:pt x="1791288" y="0"/>
                </a:lnTo>
                <a:lnTo>
                  <a:pt x="1791288" y="2204662"/>
                </a:lnTo>
                <a:lnTo>
                  <a:pt x="0" y="2204662"/>
                </a:lnTo>
                <a:lnTo>
                  <a:pt x="0" y="0"/>
                </a:lnTo>
                <a:close/>
              </a:path>
            </a:pathLst>
          </a:custGeom>
          <a:blipFill>
            <a:blip r:embed="rId13"/>
            <a:stretch>
              <a:fillRect/>
            </a:stretch>
          </a:blipFill>
        </p:spPr>
        <p:txBody>
          <a:bodyPr/>
          <a:lstStyle/>
          <a:p>
            <a:endParaRPr lang="es-MX" noProof="0" dirty="0"/>
          </a:p>
        </p:txBody>
      </p:sp>
      <p:sp>
        <p:nvSpPr>
          <p:cNvPr id="12" name="Freeform 12"/>
          <p:cNvSpPr/>
          <p:nvPr/>
        </p:nvSpPr>
        <p:spPr>
          <a:xfrm>
            <a:off x="6646115" y="8391015"/>
            <a:ext cx="1828550" cy="1698266"/>
          </a:xfrm>
          <a:custGeom>
            <a:avLst/>
            <a:gdLst/>
            <a:ahLst/>
            <a:cxnLst/>
            <a:rect l="l" t="t" r="r" b="b"/>
            <a:pathLst>
              <a:path w="1828550" h="1698266">
                <a:moveTo>
                  <a:pt x="0" y="0"/>
                </a:moveTo>
                <a:lnTo>
                  <a:pt x="1828551" y="0"/>
                </a:lnTo>
                <a:lnTo>
                  <a:pt x="1828551" y="1698267"/>
                </a:lnTo>
                <a:lnTo>
                  <a:pt x="0" y="1698267"/>
                </a:lnTo>
                <a:lnTo>
                  <a:pt x="0" y="0"/>
                </a:lnTo>
                <a:close/>
              </a:path>
            </a:pathLst>
          </a:custGeom>
          <a:blipFill>
            <a:blip r:embed="rId14"/>
            <a:stretch>
              <a:fillRect/>
            </a:stretch>
          </a:blipFill>
        </p:spPr>
        <p:txBody>
          <a:bodyPr/>
          <a:lstStyle/>
          <a:p>
            <a:endParaRPr lang="es-MX" noProof="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flipH="1">
            <a:off x="15066144" y="0"/>
            <a:ext cx="3416779" cy="3803464"/>
          </a:xfrm>
          <a:custGeom>
            <a:avLst/>
            <a:gdLst/>
            <a:ahLst/>
            <a:cxnLst/>
            <a:rect l="l" t="t" r="r" b="b"/>
            <a:pathLst>
              <a:path w="3416779" h="3803464">
                <a:moveTo>
                  <a:pt x="3416779" y="0"/>
                </a:moveTo>
                <a:lnTo>
                  <a:pt x="0" y="0"/>
                </a:lnTo>
                <a:lnTo>
                  <a:pt x="0" y="3803464"/>
                </a:lnTo>
                <a:lnTo>
                  <a:pt x="3416779" y="3803464"/>
                </a:lnTo>
                <a:lnTo>
                  <a:pt x="3416779" y="0"/>
                </a:lnTo>
                <a:close/>
              </a:path>
            </a:pathLst>
          </a:custGeom>
          <a:blipFill>
            <a:blip r:embed="rId5"/>
            <a:stretch>
              <a:fillRect/>
            </a:stretch>
          </a:blipFill>
        </p:spPr>
        <p:txBody>
          <a:bodyPr/>
          <a:lstStyle/>
          <a:p>
            <a:endParaRPr lang="es-MX" noProof="0" dirty="0"/>
          </a:p>
        </p:txBody>
      </p:sp>
      <p:sp>
        <p:nvSpPr>
          <p:cNvPr id="5" name="TextBox 5"/>
          <p:cNvSpPr txBox="1"/>
          <p:nvPr/>
        </p:nvSpPr>
        <p:spPr>
          <a:xfrm>
            <a:off x="875222" y="1500302"/>
            <a:ext cx="16384078" cy="6286401"/>
          </a:xfrm>
          <a:prstGeom prst="rect">
            <a:avLst/>
          </a:prstGeom>
        </p:spPr>
        <p:txBody>
          <a:bodyPr lIns="0" tIns="0" rIns="0" bIns="0" rtlCol="0" anchor="t">
            <a:spAutoFit/>
          </a:bodyPr>
          <a:lstStyle/>
          <a:p>
            <a:pPr algn="l">
              <a:lnSpc>
                <a:spcPts val="4991"/>
              </a:lnSpc>
              <a:spcBef>
                <a:spcPct val="0"/>
              </a:spcBef>
            </a:pPr>
            <a:r>
              <a:rPr lang="es-MX" sz="3565" noProof="0" dirty="0">
                <a:solidFill>
                  <a:srgbClr val="000000"/>
                </a:solidFill>
                <a:latin typeface="Fira Sans"/>
                <a:ea typeface="Fira Sans"/>
                <a:cs typeface="Fira Sans"/>
                <a:sym typeface="Fira Sans"/>
              </a:rPr>
              <a:t>Los siguientes documentos les ayudarán a considerar los elementos básicos para la construcción de objetivos, metas y acciones. Lo más importante es que su planeación sea clara y viable, además de que sea conocida por todas y todos. Se sugiere consultarlos.</a:t>
            </a:r>
          </a:p>
          <a:p>
            <a:pPr algn="l">
              <a:lnSpc>
                <a:spcPts val="4991"/>
              </a:lnSpc>
              <a:spcBef>
                <a:spcPct val="0"/>
              </a:spcBef>
            </a:pPr>
            <a:endParaRPr lang="es-MX" sz="3565" noProof="0" dirty="0">
              <a:solidFill>
                <a:srgbClr val="000000"/>
              </a:solidFill>
              <a:latin typeface="Fira Sans"/>
              <a:ea typeface="Fira Sans"/>
              <a:cs typeface="Fira Sans"/>
              <a:sym typeface="Fira Sans"/>
            </a:endParaRPr>
          </a:p>
          <a:p>
            <a:pPr marL="769719" lvl="1" indent="-384860" algn="l">
              <a:lnSpc>
                <a:spcPts val="4991"/>
              </a:lnSpc>
              <a:buFont typeface="Arial"/>
              <a:buChar char="•"/>
            </a:pPr>
            <a:r>
              <a:rPr lang="es-MX" sz="3565" u="sng" noProof="0" dirty="0">
                <a:solidFill>
                  <a:srgbClr val="000000"/>
                </a:solidFill>
                <a:latin typeface="Fira Sans"/>
                <a:ea typeface="Fira Sans"/>
                <a:cs typeface="Fira Sans"/>
                <a:sym typeface="Fira Sans"/>
                <a:hlinkClick r:id="rId6" tooltip="https://gestion.cte.sep.gob.mx/insumos/docs/2425_s0_insumos_direc_proceso_mejora_continua.pdf"/>
              </a:rPr>
              <a:t>El Proceso de Mejora Continua. Orientaciones para las escuelas de Educación Básica.</a:t>
            </a:r>
          </a:p>
          <a:p>
            <a:pPr marL="769719" lvl="1" indent="-384860" algn="l">
              <a:lnSpc>
                <a:spcPts val="4991"/>
              </a:lnSpc>
              <a:buFont typeface="Arial"/>
              <a:buChar char="•"/>
            </a:pPr>
            <a:r>
              <a:rPr lang="es-MX" sz="3565" u="sng" noProof="0" dirty="0">
                <a:solidFill>
                  <a:srgbClr val="000000"/>
                </a:solidFill>
                <a:latin typeface="Fira Sans"/>
                <a:ea typeface="Fira Sans"/>
                <a:cs typeface="Fira Sans"/>
                <a:sym typeface="Fira Sans"/>
                <a:hlinkClick r:id="rId7" tooltip="https://gestion.cte.sep.gob.mx/insumos/docs/2425_s0_insumos_direc_diferencias_mejora_vs_analitico.pdf?1757736745164"/>
              </a:rPr>
              <a:t>Diferencias entre el Programa de mejora continua y el Programa Analítico de la escuela.</a:t>
            </a:r>
          </a:p>
          <a:p>
            <a:pPr marL="769719" lvl="1" indent="-384860" algn="l">
              <a:lnSpc>
                <a:spcPts val="4991"/>
              </a:lnSpc>
              <a:buFont typeface="Arial"/>
              <a:buChar char="•"/>
            </a:pPr>
            <a:r>
              <a:rPr lang="es-MX" sz="3565" u="sng" noProof="0" dirty="0">
                <a:solidFill>
                  <a:srgbClr val="000000"/>
                </a:solidFill>
                <a:latin typeface="Fira Sans"/>
                <a:ea typeface="Fira Sans"/>
                <a:cs typeface="Fira Sans"/>
                <a:sym typeface="Fira Sans"/>
                <a:hlinkClick r:id="rId8" tooltip="https://gestion.cte.sep.gob.mx/insumos/docs/2425_s1_Anexo1_ejemplo_objetivos_metas_acciones.pdf?1754425145914"/>
              </a:rPr>
              <a:t>Ejemplo de planteamiento de objetivos, metas y acciones.</a:t>
            </a:r>
          </a:p>
        </p:txBody>
      </p:sp>
      <p:sp>
        <p:nvSpPr>
          <p:cNvPr id="6" name="Freeform 6"/>
          <p:cNvSpPr/>
          <p:nvPr/>
        </p:nvSpPr>
        <p:spPr>
          <a:xfrm>
            <a:off x="12833555" y="7295420"/>
            <a:ext cx="5236902" cy="2991580"/>
          </a:xfrm>
          <a:custGeom>
            <a:avLst/>
            <a:gdLst/>
            <a:ahLst/>
            <a:cxnLst/>
            <a:rect l="l" t="t" r="r" b="b"/>
            <a:pathLst>
              <a:path w="5236902" h="2991580">
                <a:moveTo>
                  <a:pt x="0" y="0"/>
                </a:moveTo>
                <a:lnTo>
                  <a:pt x="5236902" y="0"/>
                </a:lnTo>
                <a:lnTo>
                  <a:pt x="5236902" y="2991580"/>
                </a:lnTo>
                <a:lnTo>
                  <a:pt x="0" y="2991580"/>
                </a:lnTo>
                <a:lnTo>
                  <a:pt x="0" y="0"/>
                </a:lnTo>
                <a:close/>
              </a:path>
            </a:pathLst>
          </a:custGeom>
          <a:blipFill>
            <a:blip r:embed="rId9"/>
            <a:stretch>
              <a:fillRect/>
            </a:stretch>
          </a:blipFill>
        </p:spPr>
        <p:txBody>
          <a:bodyPr/>
          <a:lstStyle/>
          <a:p>
            <a:endParaRPr lang="es-MX" noProof="0" dirty="0"/>
          </a:p>
        </p:txBody>
      </p:sp>
      <p:sp>
        <p:nvSpPr>
          <p:cNvPr id="7" name="Freeform 7"/>
          <p:cNvSpPr/>
          <p:nvPr/>
        </p:nvSpPr>
        <p:spPr>
          <a:xfrm>
            <a:off x="1028700" y="7786702"/>
            <a:ext cx="3007877" cy="2500298"/>
          </a:xfrm>
          <a:custGeom>
            <a:avLst/>
            <a:gdLst/>
            <a:ahLst/>
            <a:cxnLst/>
            <a:rect l="l" t="t" r="r" b="b"/>
            <a:pathLst>
              <a:path w="3007877" h="2500298">
                <a:moveTo>
                  <a:pt x="0" y="0"/>
                </a:moveTo>
                <a:lnTo>
                  <a:pt x="3007877" y="0"/>
                </a:lnTo>
                <a:lnTo>
                  <a:pt x="3007877" y="2500298"/>
                </a:lnTo>
                <a:lnTo>
                  <a:pt x="0" y="2500298"/>
                </a:lnTo>
                <a:lnTo>
                  <a:pt x="0" y="0"/>
                </a:lnTo>
                <a:close/>
              </a:path>
            </a:pathLst>
          </a:custGeom>
          <a:blipFill>
            <a:blip r:embed="rId10"/>
            <a:stretch>
              <a:fillRect/>
            </a:stretch>
          </a:blipFill>
        </p:spPr>
        <p:txBody>
          <a:bodyPr/>
          <a:lstStyle/>
          <a:p>
            <a:endParaRPr lang="es-MX" noProof="0" dirty="0"/>
          </a:p>
        </p:txBody>
      </p:sp>
      <p:grpSp>
        <p:nvGrpSpPr>
          <p:cNvPr id="8" name="Group 8"/>
          <p:cNvGrpSpPr/>
          <p:nvPr/>
        </p:nvGrpSpPr>
        <p:grpSpPr>
          <a:xfrm>
            <a:off x="16732982" y="342612"/>
            <a:ext cx="1052635" cy="105263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txBody>
            <a:bodyPr/>
            <a:lstStyle/>
            <a:p>
              <a:endParaRPr lang="es-MX" noProof="0" dirty="0"/>
            </a:p>
          </p:txBody>
        </p:sp>
      </p:grpSp>
      <p:sp>
        <p:nvSpPr>
          <p:cNvPr id="10" name="Freeform 10"/>
          <p:cNvSpPr/>
          <p:nvPr/>
        </p:nvSpPr>
        <p:spPr>
          <a:xfrm>
            <a:off x="-797124" y="-501453"/>
            <a:ext cx="8071061" cy="1896699"/>
          </a:xfrm>
          <a:custGeom>
            <a:avLst/>
            <a:gdLst/>
            <a:ahLst/>
            <a:cxnLst/>
            <a:rect l="l" t="t" r="r" b="b"/>
            <a:pathLst>
              <a:path w="8071061" h="1896699">
                <a:moveTo>
                  <a:pt x="0" y="0"/>
                </a:moveTo>
                <a:lnTo>
                  <a:pt x="8071061" y="0"/>
                </a:lnTo>
                <a:lnTo>
                  <a:pt x="8071061" y="1896700"/>
                </a:lnTo>
                <a:lnTo>
                  <a:pt x="0" y="1896700"/>
                </a:lnTo>
                <a:lnTo>
                  <a:pt x="0" y="0"/>
                </a:lnTo>
                <a:close/>
              </a:path>
            </a:pathLst>
          </a:custGeom>
          <a:blipFill>
            <a:blip r:embed="rId12"/>
            <a:stretch>
              <a:fillRect/>
            </a:stretch>
          </a:blipFill>
        </p:spPr>
        <p:txBody>
          <a:bodyPr/>
          <a:lstStyle/>
          <a:p>
            <a:endParaRPr lang="es-MX" noProof="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a:off x="561550" y="458120"/>
            <a:ext cx="7040490" cy="2099346"/>
          </a:xfrm>
          <a:custGeom>
            <a:avLst/>
            <a:gdLst/>
            <a:ahLst/>
            <a:cxnLst/>
            <a:rect l="l" t="t" r="r" b="b"/>
            <a:pathLst>
              <a:path w="7040490" h="2099346">
                <a:moveTo>
                  <a:pt x="0" y="0"/>
                </a:moveTo>
                <a:lnTo>
                  <a:pt x="7040491" y="0"/>
                </a:lnTo>
                <a:lnTo>
                  <a:pt x="7040491" y="2099346"/>
                </a:lnTo>
                <a:lnTo>
                  <a:pt x="0" y="209934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s-MX" noProof="0" dirty="0"/>
          </a:p>
        </p:txBody>
      </p:sp>
      <p:sp>
        <p:nvSpPr>
          <p:cNvPr id="5" name="TextBox 5"/>
          <p:cNvSpPr txBox="1"/>
          <p:nvPr/>
        </p:nvSpPr>
        <p:spPr>
          <a:xfrm>
            <a:off x="785517" y="2566991"/>
            <a:ext cx="17046969" cy="6621918"/>
          </a:xfrm>
          <a:prstGeom prst="rect">
            <a:avLst/>
          </a:prstGeom>
        </p:spPr>
        <p:txBody>
          <a:bodyPr lIns="0" tIns="0" rIns="0" bIns="0" rtlCol="0" anchor="t">
            <a:spAutoFit/>
          </a:bodyPr>
          <a:lstStyle/>
          <a:p>
            <a:pPr algn="l">
              <a:lnSpc>
                <a:spcPts val="4071"/>
              </a:lnSpc>
              <a:spcBef>
                <a:spcPct val="0"/>
              </a:spcBef>
            </a:pPr>
            <a:r>
              <a:rPr lang="es-MX" sz="3450" b="1" noProof="0" dirty="0">
                <a:solidFill>
                  <a:srgbClr val="000000"/>
                </a:solidFill>
                <a:latin typeface="Fira Sans Bold"/>
                <a:ea typeface="Fira Sans Bold"/>
                <a:cs typeface="Fira Sans Bold"/>
                <a:sym typeface="Fira Sans Bold"/>
              </a:rPr>
              <a:t>Instrucciones:</a:t>
            </a:r>
          </a:p>
          <a:p>
            <a:pPr algn="l">
              <a:lnSpc>
                <a:spcPts val="4071"/>
              </a:lnSpc>
              <a:spcBef>
                <a:spcPct val="0"/>
              </a:spcBef>
            </a:pPr>
            <a:r>
              <a:rPr lang="es-MX" sz="3450" noProof="0" dirty="0">
                <a:solidFill>
                  <a:srgbClr val="000000"/>
                </a:solidFill>
                <a:latin typeface="Fira Sans"/>
                <a:ea typeface="Fira Sans"/>
                <a:cs typeface="Fira Sans"/>
                <a:sym typeface="Fira Sans"/>
              </a:rPr>
              <a:t>Todos de pie en su lugar.</a:t>
            </a:r>
          </a:p>
          <a:p>
            <a:pPr algn="l">
              <a:lnSpc>
                <a:spcPts val="4071"/>
              </a:lnSpc>
              <a:spcBef>
                <a:spcPct val="0"/>
              </a:spcBef>
            </a:pPr>
            <a:r>
              <a:rPr lang="es-MX" sz="3450" noProof="0" dirty="0">
                <a:solidFill>
                  <a:srgbClr val="000000"/>
                </a:solidFill>
                <a:latin typeface="Fira Sans"/>
                <a:ea typeface="Fira Sans"/>
                <a:cs typeface="Fira Sans"/>
                <a:sym typeface="Fira Sans"/>
              </a:rPr>
              <a:t>Yo voy a decir una palabra. Cuando la escuchen, hagan el movimiento correspondiente:</a:t>
            </a:r>
          </a:p>
          <a:p>
            <a:pPr algn="l">
              <a:lnSpc>
                <a:spcPts val="1836"/>
              </a:lnSpc>
              <a:spcBef>
                <a:spcPct val="0"/>
              </a:spcBef>
            </a:pPr>
            <a:endParaRPr lang="es-MX" sz="3450" noProof="0" dirty="0">
              <a:solidFill>
                <a:srgbClr val="000000"/>
              </a:solidFill>
              <a:latin typeface="Fira Sans"/>
              <a:ea typeface="Fira Sans"/>
              <a:cs typeface="Fira Sans"/>
              <a:sym typeface="Fira Sans"/>
            </a:endParaRPr>
          </a:p>
          <a:p>
            <a:pPr marL="744972" lvl="1" indent="-372486" algn="l">
              <a:lnSpc>
                <a:spcPts val="4071"/>
              </a:lnSpc>
              <a:buFont typeface="Arial"/>
              <a:buChar char="•"/>
            </a:pPr>
            <a:r>
              <a:rPr lang="es-MX" sz="3450" noProof="0" dirty="0">
                <a:solidFill>
                  <a:srgbClr val="000000"/>
                </a:solidFill>
                <a:latin typeface="Fira Sans"/>
                <a:ea typeface="Fira Sans"/>
                <a:cs typeface="Fira Sans"/>
                <a:sym typeface="Fira Sans"/>
              </a:rPr>
              <a:t>“Aprendizaje” → Den un paso al frente.</a:t>
            </a:r>
          </a:p>
          <a:p>
            <a:pPr marL="744972" lvl="1" indent="-372486" algn="l">
              <a:lnSpc>
                <a:spcPts val="4071"/>
              </a:lnSpc>
              <a:buFont typeface="Arial"/>
              <a:buChar char="•"/>
            </a:pPr>
            <a:r>
              <a:rPr lang="es-MX" sz="3450" noProof="0" dirty="0">
                <a:solidFill>
                  <a:srgbClr val="000000"/>
                </a:solidFill>
                <a:latin typeface="Fira Sans"/>
                <a:ea typeface="Fira Sans"/>
                <a:cs typeface="Fira Sans"/>
                <a:sym typeface="Fira Sans"/>
              </a:rPr>
              <a:t>“Compartir” → Den dos palmadas.</a:t>
            </a:r>
          </a:p>
          <a:p>
            <a:pPr marL="744972" lvl="1" indent="-372486" algn="l">
              <a:lnSpc>
                <a:spcPts val="4071"/>
              </a:lnSpc>
              <a:buFont typeface="Arial"/>
              <a:buChar char="•"/>
            </a:pPr>
            <a:r>
              <a:rPr lang="es-MX" sz="3450" noProof="0" dirty="0">
                <a:solidFill>
                  <a:srgbClr val="000000"/>
                </a:solidFill>
                <a:latin typeface="Fira Sans"/>
                <a:ea typeface="Fira Sans"/>
                <a:cs typeface="Fira Sans"/>
                <a:sym typeface="Fira Sans"/>
              </a:rPr>
              <a:t>“Comunidad” → Levanten los brazos hacia arriba.</a:t>
            </a:r>
          </a:p>
          <a:p>
            <a:pPr marL="744972" lvl="1" indent="-372486" algn="l">
              <a:lnSpc>
                <a:spcPts val="4071"/>
              </a:lnSpc>
              <a:buFont typeface="Arial"/>
              <a:buChar char="•"/>
            </a:pPr>
            <a:r>
              <a:rPr lang="es-MX" sz="3450" noProof="0" dirty="0">
                <a:solidFill>
                  <a:srgbClr val="000000"/>
                </a:solidFill>
                <a:latin typeface="Fira Sans"/>
                <a:ea typeface="Fira Sans"/>
                <a:cs typeface="Fira Sans"/>
                <a:sym typeface="Fira Sans"/>
              </a:rPr>
              <a:t>“Respeto” → Toquen con la mano el hombro de la persona a su lado (o hagan el gesto en el aire si están separados).</a:t>
            </a:r>
          </a:p>
          <a:p>
            <a:pPr marL="744972" lvl="1" indent="-372486" algn="l">
              <a:lnSpc>
                <a:spcPts val="4071"/>
              </a:lnSpc>
              <a:buFont typeface="Arial"/>
              <a:buChar char="•"/>
            </a:pPr>
            <a:r>
              <a:rPr lang="es-MX" sz="3450" noProof="0" dirty="0">
                <a:solidFill>
                  <a:srgbClr val="000000"/>
                </a:solidFill>
                <a:latin typeface="Fira Sans"/>
                <a:ea typeface="Fira Sans"/>
                <a:cs typeface="Fira Sans"/>
                <a:sym typeface="Fira Sans"/>
              </a:rPr>
              <a:t>“Colaborar” → Den un paso al lado derecho.</a:t>
            </a:r>
          </a:p>
          <a:p>
            <a:pPr algn="l">
              <a:lnSpc>
                <a:spcPts val="1836"/>
              </a:lnSpc>
            </a:pPr>
            <a:endParaRPr lang="es-MX" sz="3450" noProof="0" dirty="0">
              <a:solidFill>
                <a:srgbClr val="000000"/>
              </a:solidFill>
              <a:latin typeface="Fira Sans"/>
              <a:ea typeface="Fira Sans"/>
              <a:cs typeface="Fira Sans"/>
              <a:sym typeface="Fira Sans"/>
            </a:endParaRPr>
          </a:p>
          <a:p>
            <a:pPr algn="l">
              <a:lnSpc>
                <a:spcPts val="4071"/>
              </a:lnSpc>
            </a:pPr>
            <a:r>
              <a:rPr lang="es-MX" sz="3450" noProof="0" dirty="0">
                <a:solidFill>
                  <a:srgbClr val="000000"/>
                </a:solidFill>
                <a:latin typeface="Fira Sans"/>
                <a:ea typeface="Fira Sans"/>
                <a:cs typeface="Fira Sans"/>
                <a:sym typeface="Fira Sans"/>
              </a:rPr>
              <a:t>Vamos a practicar una vez...</a:t>
            </a:r>
          </a:p>
          <a:p>
            <a:pPr algn="l">
              <a:lnSpc>
                <a:spcPts val="4071"/>
              </a:lnSpc>
            </a:pPr>
            <a:r>
              <a:rPr lang="es-MX" sz="3450" noProof="0" dirty="0">
                <a:solidFill>
                  <a:srgbClr val="000000"/>
                </a:solidFill>
                <a:latin typeface="Fira Sans"/>
                <a:ea typeface="Fira Sans"/>
                <a:cs typeface="Fira Sans"/>
                <a:sym typeface="Fira Sans"/>
              </a:rPr>
              <a:t>Ahora lo haremos dos rondas seguidas, un poco más rápido.</a:t>
            </a:r>
          </a:p>
        </p:txBody>
      </p:sp>
      <p:sp>
        <p:nvSpPr>
          <p:cNvPr id="6" name="Freeform 6"/>
          <p:cNvSpPr/>
          <p:nvPr/>
        </p:nvSpPr>
        <p:spPr>
          <a:xfrm flipH="1">
            <a:off x="14236686" y="-152125"/>
            <a:ext cx="4479116" cy="4986029"/>
          </a:xfrm>
          <a:custGeom>
            <a:avLst/>
            <a:gdLst/>
            <a:ahLst/>
            <a:cxnLst/>
            <a:rect l="l" t="t" r="r" b="b"/>
            <a:pathLst>
              <a:path w="4479116" h="4986029">
                <a:moveTo>
                  <a:pt x="4479116" y="0"/>
                </a:moveTo>
                <a:lnTo>
                  <a:pt x="0" y="0"/>
                </a:lnTo>
                <a:lnTo>
                  <a:pt x="0" y="4986029"/>
                </a:lnTo>
                <a:lnTo>
                  <a:pt x="4479116" y="4986029"/>
                </a:lnTo>
                <a:lnTo>
                  <a:pt x="4479116" y="0"/>
                </a:lnTo>
                <a:close/>
              </a:path>
            </a:pathLst>
          </a:custGeom>
          <a:blipFill>
            <a:blip r:embed="rId7"/>
            <a:stretch>
              <a:fillRect/>
            </a:stretch>
          </a:blipFill>
        </p:spPr>
        <p:txBody>
          <a:bodyPr/>
          <a:lstStyle/>
          <a:p>
            <a:endParaRPr lang="es-MX" noProof="0" dirty="0"/>
          </a:p>
        </p:txBody>
      </p:sp>
      <p:grpSp>
        <p:nvGrpSpPr>
          <p:cNvPr id="7" name="Group 7"/>
          <p:cNvGrpSpPr/>
          <p:nvPr/>
        </p:nvGrpSpPr>
        <p:grpSpPr>
          <a:xfrm>
            <a:off x="16732982" y="342612"/>
            <a:ext cx="1052635" cy="105263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a:stretch>
            </a:blipFill>
          </p:spPr>
          <p:txBody>
            <a:bodyPr/>
            <a:lstStyle/>
            <a:p>
              <a:endParaRPr lang="es-MX" noProof="0" dirty="0"/>
            </a:p>
          </p:txBody>
        </p:sp>
      </p:grpSp>
      <p:sp>
        <p:nvSpPr>
          <p:cNvPr id="9" name="Freeform 9"/>
          <p:cNvSpPr/>
          <p:nvPr/>
        </p:nvSpPr>
        <p:spPr>
          <a:xfrm>
            <a:off x="6859793" y="223521"/>
            <a:ext cx="6207961" cy="2568544"/>
          </a:xfrm>
          <a:custGeom>
            <a:avLst/>
            <a:gdLst/>
            <a:ahLst/>
            <a:cxnLst/>
            <a:rect l="l" t="t" r="r" b="b"/>
            <a:pathLst>
              <a:path w="6207961" h="2568544">
                <a:moveTo>
                  <a:pt x="0" y="0"/>
                </a:moveTo>
                <a:lnTo>
                  <a:pt x="6207961" y="0"/>
                </a:lnTo>
                <a:lnTo>
                  <a:pt x="6207961" y="2568544"/>
                </a:lnTo>
                <a:lnTo>
                  <a:pt x="0" y="25685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MX" noProof="0" dirty="0"/>
          </a:p>
        </p:txBody>
      </p:sp>
      <p:sp>
        <p:nvSpPr>
          <p:cNvPr id="10" name="Freeform 10"/>
          <p:cNvSpPr/>
          <p:nvPr/>
        </p:nvSpPr>
        <p:spPr>
          <a:xfrm>
            <a:off x="14020381" y="6949351"/>
            <a:ext cx="3461606" cy="3337649"/>
          </a:xfrm>
          <a:custGeom>
            <a:avLst/>
            <a:gdLst/>
            <a:ahLst/>
            <a:cxnLst/>
            <a:rect l="l" t="t" r="r" b="b"/>
            <a:pathLst>
              <a:path w="3461606" h="3337649">
                <a:moveTo>
                  <a:pt x="0" y="0"/>
                </a:moveTo>
                <a:lnTo>
                  <a:pt x="3461606" y="0"/>
                </a:lnTo>
                <a:lnTo>
                  <a:pt x="3461606" y="3337649"/>
                </a:lnTo>
                <a:lnTo>
                  <a:pt x="0" y="333764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s-MX" noProof="0" dirty="0"/>
          </a:p>
        </p:txBody>
      </p:sp>
      <p:sp>
        <p:nvSpPr>
          <p:cNvPr id="11" name="Freeform 11"/>
          <p:cNvSpPr/>
          <p:nvPr/>
        </p:nvSpPr>
        <p:spPr>
          <a:xfrm>
            <a:off x="14744395" y="3017812"/>
            <a:ext cx="2737592" cy="2855376"/>
          </a:xfrm>
          <a:custGeom>
            <a:avLst/>
            <a:gdLst/>
            <a:ahLst/>
            <a:cxnLst/>
            <a:rect l="l" t="t" r="r" b="b"/>
            <a:pathLst>
              <a:path w="2737592" h="2855376">
                <a:moveTo>
                  <a:pt x="0" y="0"/>
                </a:moveTo>
                <a:lnTo>
                  <a:pt x="2737592" y="0"/>
                </a:lnTo>
                <a:lnTo>
                  <a:pt x="2737592" y="2855376"/>
                </a:lnTo>
                <a:lnTo>
                  <a:pt x="0" y="285537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s-MX" noProof="0" dirty="0"/>
          </a:p>
        </p:txBody>
      </p:sp>
      <p:sp>
        <p:nvSpPr>
          <p:cNvPr id="12" name="TextBox 12"/>
          <p:cNvSpPr txBox="1"/>
          <p:nvPr/>
        </p:nvSpPr>
        <p:spPr>
          <a:xfrm>
            <a:off x="1028700" y="515270"/>
            <a:ext cx="6030997" cy="1922223"/>
          </a:xfrm>
          <a:prstGeom prst="rect">
            <a:avLst/>
          </a:prstGeom>
        </p:spPr>
        <p:txBody>
          <a:bodyPr lIns="0" tIns="0" rIns="0" bIns="0" rtlCol="0" anchor="t">
            <a:spAutoFit/>
          </a:bodyPr>
          <a:lstStyle/>
          <a:p>
            <a:pPr algn="ctr">
              <a:lnSpc>
                <a:spcPts val="7608"/>
              </a:lnSpc>
              <a:spcBef>
                <a:spcPct val="0"/>
              </a:spcBef>
            </a:pPr>
            <a:r>
              <a:rPr lang="es-MX" sz="6447" b="1" noProof="0" dirty="0">
                <a:solidFill>
                  <a:srgbClr val="014967"/>
                </a:solidFill>
                <a:latin typeface="Fira Sans Bold"/>
                <a:ea typeface="Fira Sans Bold"/>
                <a:cs typeface="Fira Sans Bold"/>
                <a:sym typeface="Fira Sans Bold"/>
              </a:rPr>
              <a:t>Palabras que nos mueven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flipH="1">
            <a:off x="14462526" y="-315141"/>
            <a:ext cx="4020397" cy="4475396"/>
          </a:xfrm>
          <a:custGeom>
            <a:avLst/>
            <a:gdLst/>
            <a:ahLst/>
            <a:cxnLst/>
            <a:rect l="l" t="t" r="r" b="b"/>
            <a:pathLst>
              <a:path w="4020397" h="4475396">
                <a:moveTo>
                  <a:pt x="4020397" y="0"/>
                </a:moveTo>
                <a:lnTo>
                  <a:pt x="0" y="0"/>
                </a:lnTo>
                <a:lnTo>
                  <a:pt x="0" y="4475396"/>
                </a:lnTo>
                <a:lnTo>
                  <a:pt x="4020397" y="4475396"/>
                </a:lnTo>
                <a:lnTo>
                  <a:pt x="4020397" y="0"/>
                </a:lnTo>
                <a:close/>
              </a:path>
            </a:pathLst>
          </a:custGeom>
          <a:blipFill>
            <a:blip r:embed="rId5"/>
            <a:stretch>
              <a:fillRect/>
            </a:stretch>
          </a:blipFill>
        </p:spPr>
        <p:txBody>
          <a:bodyPr/>
          <a:lstStyle/>
          <a:p>
            <a:endParaRPr lang="es-MX" noProof="0" dirty="0"/>
          </a:p>
        </p:txBody>
      </p:sp>
      <p:sp>
        <p:nvSpPr>
          <p:cNvPr id="5" name="Freeform 5"/>
          <p:cNvSpPr/>
          <p:nvPr/>
        </p:nvSpPr>
        <p:spPr>
          <a:xfrm>
            <a:off x="561550" y="458120"/>
            <a:ext cx="8031419" cy="2394823"/>
          </a:xfrm>
          <a:custGeom>
            <a:avLst/>
            <a:gdLst/>
            <a:ahLst/>
            <a:cxnLst/>
            <a:rect l="l" t="t" r="r" b="b"/>
            <a:pathLst>
              <a:path w="8031419" h="2394823">
                <a:moveTo>
                  <a:pt x="0" y="0"/>
                </a:moveTo>
                <a:lnTo>
                  <a:pt x="8031420" y="0"/>
                </a:lnTo>
                <a:lnTo>
                  <a:pt x="8031420" y="2394823"/>
                </a:lnTo>
                <a:lnTo>
                  <a:pt x="0" y="239482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MX" noProof="0" dirty="0"/>
          </a:p>
        </p:txBody>
      </p:sp>
      <p:sp>
        <p:nvSpPr>
          <p:cNvPr id="6" name="Freeform 6"/>
          <p:cNvSpPr/>
          <p:nvPr/>
        </p:nvSpPr>
        <p:spPr>
          <a:xfrm>
            <a:off x="10530223" y="197718"/>
            <a:ext cx="3393259" cy="2655225"/>
          </a:xfrm>
          <a:custGeom>
            <a:avLst/>
            <a:gdLst/>
            <a:ahLst/>
            <a:cxnLst/>
            <a:rect l="l" t="t" r="r" b="b"/>
            <a:pathLst>
              <a:path w="3393259" h="2655225">
                <a:moveTo>
                  <a:pt x="0" y="0"/>
                </a:moveTo>
                <a:lnTo>
                  <a:pt x="3393259" y="0"/>
                </a:lnTo>
                <a:lnTo>
                  <a:pt x="3393259" y="2655225"/>
                </a:lnTo>
                <a:lnTo>
                  <a:pt x="0" y="2655225"/>
                </a:lnTo>
                <a:lnTo>
                  <a:pt x="0" y="0"/>
                </a:lnTo>
                <a:close/>
              </a:path>
            </a:pathLst>
          </a:custGeom>
          <a:blipFill>
            <a:blip r:embed="rId8"/>
            <a:stretch>
              <a:fillRect/>
            </a:stretch>
          </a:blipFill>
        </p:spPr>
        <p:txBody>
          <a:bodyPr/>
          <a:lstStyle/>
          <a:p>
            <a:endParaRPr lang="es-MX" noProof="0" dirty="0"/>
          </a:p>
        </p:txBody>
      </p:sp>
      <p:sp>
        <p:nvSpPr>
          <p:cNvPr id="7" name="Freeform 7"/>
          <p:cNvSpPr/>
          <p:nvPr/>
        </p:nvSpPr>
        <p:spPr>
          <a:xfrm flipH="1">
            <a:off x="260157" y="1532963"/>
            <a:ext cx="1205423" cy="1319981"/>
          </a:xfrm>
          <a:custGeom>
            <a:avLst/>
            <a:gdLst/>
            <a:ahLst/>
            <a:cxnLst/>
            <a:rect l="l" t="t" r="r" b="b"/>
            <a:pathLst>
              <a:path w="1205423" h="1319981">
                <a:moveTo>
                  <a:pt x="1205423" y="0"/>
                </a:moveTo>
                <a:lnTo>
                  <a:pt x="0" y="0"/>
                </a:lnTo>
                <a:lnTo>
                  <a:pt x="0" y="1319980"/>
                </a:lnTo>
                <a:lnTo>
                  <a:pt x="1205423" y="1319980"/>
                </a:lnTo>
                <a:lnTo>
                  <a:pt x="1205423"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MX" noProof="0" dirty="0"/>
          </a:p>
        </p:txBody>
      </p:sp>
      <p:grpSp>
        <p:nvGrpSpPr>
          <p:cNvPr id="8" name="Group 8"/>
          <p:cNvGrpSpPr/>
          <p:nvPr/>
        </p:nvGrpSpPr>
        <p:grpSpPr>
          <a:xfrm>
            <a:off x="16732982" y="342612"/>
            <a:ext cx="1052635" cy="1052635"/>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txBody>
            <a:bodyPr/>
            <a:lstStyle/>
            <a:p>
              <a:endParaRPr lang="es-MX" noProof="0" dirty="0"/>
            </a:p>
          </p:txBody>
        </p:sp>
      </p:grpSp>
      <p:sp>
        <p:nvSpPr>
          <p:cNvPr id="10" name="Freeform 10"/>
          <p:cNvSpPr/>
          <p:nvPr/>
        </p:nvSpPr>
        <p:spPr>
          <a:xfrm>
            <a:off x="14862924" y="8393112"/>
            <a:ext cx="2820362" cy="1893888"/>
          </a:xfrm>
          <a:custGeom>
            <a:avLst/>
            <a:gdLst/>
            <a:ahLst/>
            <a:cxnLst/>
            <a:rect l="l" t="t" r="r" b="b"/>
            <a:pathLst>
              <a:path w="2820362" h="1893888">
                <a:moveTo>
                  <a:pt x="0" y="0"/>
                </a:moveTo>
                <a:lnTo>
                  <a:pt x="2820362" y="0"/>
                </a:lnTo>
                <a:lnTo>
                  <a:pt x="2820362" y="1893888"/>
                </a:lnTo>
                <a:lnTo>
                  <a:pt x="0" y="1893888"/>
                </a:lnTo>
                <a:lnTo>
                  <a:pt x="0" y="0"/>
                </a:lnTo>
                <a:close/>
              </a:path>
            </a:pathLst>
          </a:custGeom>
          <a:blipFill>
            <a:blip r:embed="rId12"/>
            <a:stretch>
              <a:fillRect/>
            </a:stretch>
          </a:blipFill>
        </p:spPr>
        <p:txBody>
          <a:bodyPr/>
          <a:lstStyle/>
          <a:p>
            <a:endParaRPr lang="es-MX" noProof="0" dirty="0"/>
          </a:p>
        </p:txBody>
      </p:sp>
      <p:sp>
        <p:nvSpPr>
          <p:cNvPr id="11" name="Freeform 11"/>
          <p:cNvSpPr/>
          <p:nvPr/>
        </p:nvSpPr>
        <p:spPr>
          <a:xfrm>
            <a:off x="13126996" y="8366213"/>
            <a:ext cx="2286596" cy="1920787"/>
          </a:xfrm>
          <a:custGeom>
            <a:avLst/>
            <a:gdLst/>
            <a:ahLst/>
            <a:cxnLst/>
            <a:rect l="l" t="t" r="r" b="b"/>
            <a:pathLst>
              <a:path w="2286596" h="1920787">
                <a:moveTo>
                  <a:pt x="0" y="0"/>
                </a:moveTo>
                <a:lnTo>
                  <a:pt x="2286596" y="0"/>
                </a:lnTo>
                <a:lnTo>
                  <a:pt x="2286596" y="1920787"/>
                </a:lnTo>
                <a:lnTo>
                  <a:pt x="0" y="1920787"/>
                </a:lnTo>
                <a:lnTo>
                  <a:pt x="0" y="0"/>
                </a:lnTo>
                <a:close/>
              </a:path>
            </a:pathLst>
          </a:custGeom>
          <a:blipFill>
            <a:blip r:embed="rId13"/>
            <a:stretch>
              <a:fillRect/>
            </a:stretch>
          </a:blipFill>
        </p:spPr>
        <p:txBody>
          <a:bodyPr/>
          <a:lstStyle/>
          <a:p>
            <a:endParaRPr lang="es-MX" noProof="0" dirty="0"/>
          </a:p>
        </p:txBody>
      </p:sp>
      <p:sp>
        <p:nvSpPr>
          <p:cNvPr id="12" name="TextBox 12"/>
          <p:cNvSpPr txBox="1"/>
          <p:nvPr/>
        </p:nvSpPr>
        <p:spPr>
          <a:xfrm>
            <a:off x="548521" y="3010063"/>
            <a:ext cx="17247544" cy="5825905"/>
          </a:xfrm>
          <a:prstGeom prst="rect">
            <a:avLst/>
          </a:prstGeom>
        </p:spPr>
        <p:txBody>
          <a:bodyPr lIns="0" tIns="0" rIns="0" bIns="0" rtlCol="0" anchor="t">
            <a:spAutoFit/>
          </a:bodyPr>
          <a:lstStyle/>
          <a:p>
            <a:pPr algn="l">
              <a:lnSpc>
                <a:spcPts val="4912"/>
              </a:lnSpc>
              <a:spcBef>
                <a:spcPct val="0"/>
              </a:spcBef>
            </a:pPr>
            <a:r>
              <a:rPr lang="es-MX" sz="3508" noProof="0" dirty="0">
                <a:solidFill>
                  <a:srgbClr val="000000"/>
                </a:solidFill>
                <a:latin typeface="Fira Sans"/>
                <a:ea typeface="Fira Sans"/>
                <a:cs typeface="Fira Sans"/>
                <a:sym typeface="Fira Sans"/>
              </a:rPr>
              <a:t>Para avanzar en la consolidación de los Consejos Técnicos Escolares como Comunidades de Aprendizaje la Secretaría de Educación Pública determinó que durante la Fase Ordinaria del CTE cada colectivo decidirá los temas que abordará en las sesiones.</a:t>
            </a:r>
          </a:p>
          <a:p>
            <a:pPr algn="l">
              <a:lnSpc>
                <a:spcPts val="2100"/>
              </a:lnSpc>
              <a:spcBef>
                <a:spcPct val="0"/>
              </a:spcBef>
            </a:pPr>
            <a:endParaRPr lang="es-MX" sz="3508" noProof="0" dirty="0">
              <a:solidFill>
                <a:srgbClr val="000000"/>
              </a:solidFill>
              <a:latin typeface="Fira Sans"/>
              <a:ea typeface="Fira Sans"/>
              <a:cs typeface="Fira Sans"/>
              <a:sym typeface="Fira Sans"/>
            </a:endParaRPr>
          </a:p>
          <a:p>
            <a:pPr algn="l">
              <a:lnSpc>
                <a:spcPts val="4912"/>
              </a:lnSpc>
              <a:spcBef>
                <a:spcPct val="0"/>
              </a:spcBef>
            </a:pPr>
            <a:r>
              <a:rPr lang="es-MX" sz="3508" noProof="0" dirty="0">
                <a:solidFill>
                  <a:srgbClr val="000000"/>
                </a:solidFill>
                <a:latin typeface="Fira Sans"/>
                <a:ea typeface="Fira Sans"/>
                <a:cs typeface="Fira Sans"/>
                <a:sym typeface="Fira Sans"/>
              </a:rPr>
              <a:t>Revisen el documento </a:t>
            </a:r>
            <a:r>
              <a:rPr lang="es-MX" sz="3508" u="sng" noProof="0" dirty="0">
                <a:solidFill>
                  <a:srgbClr val="000000"/>
                </a:solidFill>
                <a:latin typeface="Fira Sans"/>
                <a:ea typeface="Fira Sans"/>
                <a:cs typeface="Fira Sans"/>
                <a:sym typeface="Fira Sans"/>
                <a:hlinkClick r:id="rId14" tooltip="https://gestion.cte.sep.gob.mx/insumos/docs/2526_s1_interinato_cte.pdf"/>
              </a:rPr>
              <a:t>Itinerario del Consejo Técnico Escolar para el ciclo escolar</a:t>
            </a:r>
          </a:p>
          <a:p>
            <a:pPr algn="l">
              <a:lnSpc>
                <a:spcPts val="4912"/>
              </a:lnSpc>
              <a:spcBef>
                <a:spcPct val="0"/>
              </a:spcBef>
            </a:pPr>
            <a:r>
              <a:rPr lang="es-MX" sz="3508" u="sng" noProof="0" dirty="0">
                <a:solidFill>
                  <a:srgbClr val="000000"/>
                </a:solidFill>
                <a:latin typeface="Fira Sans"/>
                <a:ea typeface="Fira Sans"/>
                <a:cs typeface="Fira Sans"/>
                <a:sym typeface="Fira Sans"/>
                <a:hlinkClick r:id="rId14" tooltip="https://gestion.cte.sep.gob.mx/insumos/docs/2526_s1_interinato_cte.pdf"/>
              </a:rPr>
              <a:t>2025-2026</a:t>
            </a:r>
            <a:r>
              <a:rPr lang="es-MX" sz="3508" noProof="0" dirty="0">
                <a:solidFill>
                  <a:srgbClr val="000000"/>
                </a:solidFill>
                <a:latin typeface="Fira Sans"/>
                <a:ea typeface="Fira Sans"/>
                <a:cs typeface="Fira Sans"/>
                <a:sym typeface="Fira Sans"/>
              </a:rPr>
              <a:t>, analicen los temas propuestos y tomen decisiones sobre la ruta que podrían seguir para favorecer el aprendizaje entre pares en torno a los temas que resulten más pertinentes para los intereses, necesidades y características de su colectivo.</a:t>
            </a:r>
          </a:p>
        </p:txBody>
      </p:sp>
      <p:sp>
        <p:nvSpPr>
          <p:cNvPr id="13" name="Freeform 13"/>
          <p:cNvSpPr/>
          <p:nvPr/>
        </p:nvSpPr>
        <p:spPr>
          <a:xfrm>
            <a:off x="11422117" y="8478521"/>
            <a:ext cx="1609472" cy="1696170"/>
          </a:xfrm>
          <a:custGeom>
            <a:avLst/>
            <a:gdLst/>
            <a:ahLst/>
            <a:cxnLst/>
            <a:rect l="l" t="t" r="r" b="b"/>
            <a:pathLst>
              <a:path w="1609472" h="1696170">
                <a:moveTo>
                  <a:pt x="0" y="0"/>
                </a:moveTo>
                <a:lnTo>
                  <a:pt x="1609472" y="0"/>
                </a:lnTo>
                <a:lnTo>
                  <a:pt x="1609472" y="1696170"/>
                </a:lnTo>
                <a:lnTo>
                  <a:pt x="0" y="169617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s-MX" noProof="0" dirty="0"/>
          </a:p>
        </p:txBody>
      </p:sp>
      <p:sp>
        <p:nvSpPr>
          <p:cNvPr id="14" name="TextBox 14"/>
          <p:cNvSpPr txBox="1"/>
          <p:nvPr/>
        </p:nvSpPr>
        <p:spPr>
          <a:xfrm>
            <a:off x="561550" y="684461"/>
            <a:ext cx="8031419" cy="1905168"/>
          </a:xfrm>
          <a:prstGeom prst="rect">
            <a:avLst/>
          </a:prstGeom>
        </p:spPr>
        <p:txBody>
          <a:bodyPr lIns="0" tIns="0" rIns="0" bIns="0" rtlCol="0" anchor="t">
            <a:spAutoFit/>
          </a:bodyPr>
          <a:lstStyle/>
          <a:p>
            <a:pPr algn="ctr">
              <a:lnSpc>
                <a:spcPts val="7692"/>
              </a:lnSpc>
              <a:spcBef>
                <a:spcPct val="0"/>
              </a:spcBef>
            </a:pPr>
            <a:r>
              <a:rPr lang="es-MX" sz="5494" b="1" noProof="0" dirty="0">
                <a:solidFill>
                  <a:srgbClr val="014967"/>
                </a:solidFill>
                <a:latin typeface="Fira Sans Bold"/>
                <a:ea typeface="Fira Sans Bold"/>
                <a:cs typeface="Fira Sans Bold"/>
                <a:sym typeface="Fira Sans Bold"/>
              </a:rPr>
              <a:t>Itinerario del Consejo Técnico Escolar</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flipH="1">
            <a:off x="14580541" y="-152125"/>
            <a:ext cx="4135261" cy="4603259"/>
          </a:xfrm>
          <a:custGeom>
            <a:avLst/>
            <a:gdLst/>
            <a:ahLst/>
            <a:cxnLst/>
            <a:rect l="l" t="t" r="r" b="b"/>
            <a:pathLst>
              <a:path w="4135261" h="4603259">
                <a:moveTo>
                  <a:pt x="4135261" y="0"/>
                </a:moveTo>
                <a:lnTo>
                  <a:pt x="0" y="0"/>
                </a:lnTo>
                <a:lnTo>
                  <a:pt x="0" y="4603258"/>
                </a:lnTo>
                <a:lnTo>
                  <a:pt x="4135261" y="4603258"/>
                </a:lnTo>
                <a:lnTo>
                  <a:pt x="4135261" y="0"/>
                </a:lnTo>
                <a:close/>
              </a:path>
            </a:pathLst>
          </a:custGeom>
          <a:blipFill>
            <a:blip r:embed="rId5"/>
            <a:stretch>
              <a:fillRect/>
            </a:stretch>
          </a:blipFill>
        </p:spPr>
        <p:txBody>
          <a:bodyPr/>
          <a:lstStyle/>
          <a:p>
            <a:endParaRPr lang="es-MX" noProof="0" dirty="0"/>
          </a:p>
        </p:txBody>
      </p:sp>
      <p:sp>
        <p:nvSpPr>
          <p:cNvPr id="5" name="TextBox 5"/>
          <p:cNvSpPr txBox="1"/>
          <p:nvPr/>
        </p:nvSpPr>
        <p:spPr>
          <a:xfrm>
            <a:off x="548643" y="1225660"/>
            <a:ext cx="16030322" cy="7471438"/>
          </a:xfrm>
          <a:prstGeom prst="rect">
            <a:avLst/>
          </a:prstGeom>
        </p:spPr>
        <p:txBody>
          <a:bodyPr lIns="0" tIns="0" rIns="0" bIns="0" rtlCol="0" anchor="t">
            <a:spAutoFit/>
          </a:bodyPr>
          <a:lstStyle/>
          <a:p>
            <a:pPr algn="l">
              <a:lnSpc>
                <a:spcPts val="5163"/>
              </a:lnSpc>
              <a:spcBef>
                <a:spcPct val="0"/>
              </a:spcBef>
            </a:pPr>
            <a:r>
              <a:rPr lang="es-MX" sz="3688" b="1" noProof="0" dirty="0">
                <a:solidFill>
                  <a:srgbClr val="014967"/>
                </a:solidFill>
                <a:latin typeface="Fira Sans Bold"/>
                <a:ea typeface="Fira Sans Bold"/>
                <a:cs typeface="Fira Sans Bold"/>
                <a:sym typeface="Fira Sans Bold"/>
              </a:rPr>
              <a:t>En las decisiones que tomen para definir su Itinerario, es importante considerar que:</a:t>
            </a:r>
          </a:p>
          <a:p>
            <a:pPr marL="690288" lvl="1" indent="-345144" algn="l">
              <a:lnSpc>
                <a:spcPts val="4476"/>
              </a:lnSpc>
              <a:buFont typeface="Arial"/>
              <a:buChar char="•"/>
            </a:pPr>
            <a:r>
              <a:rPr lang="es-MX" sz="3197" noProof="0" dirty="0">
                <a:solidFill>
                  <a:srgbClr val="000000"/>
                </a:solidFill>
                <a:latin typeface="Fira Sans"/>
                <a:ea typeface="Fira Sans"/>
                <a:cs typeface="Fira Sans"/>
                <a:sym typeface="Fira Sans"/>
              </a:rPr>
              <a:t>La selección de los temas a abordar es decisión del colectivo docente, el personal con funciones de supervisión puede acompañar al colectivo en ese proceso, favorecer las condiciones para el diálogo y la toma de acuerdos sustentada, pero no puede decidir por el colectivo docente.</a:t>
            </a:r>
          </a:p>
          <a:p>
            <a:pPr marL="690288" lvl="1" indent="-345144" algn="l">
              <a:lnSpc>
                <a:spcPts val="4476"/>
              </a:lnSpc>
              <a:buFont typeface="Arial"/>
              <a:buChar char="•"/>
            </a:pPr>
            <a:r>
              <a:rPr lang="es-MX" sz="3197" noProof="0" dirty="0">
                <a:solidFill>
                  <a:srgbClr val="000000"/>
                </a:solidFill>
                <a:latin typeface="Fira Sans"/>
                <a:ea typeface="Fira Sans"/>
                <a:cs typeface="Fira Sans"/>
                <a:sym typeface="Fira Sans"/>
              </a:rPr>
              <a:t>El Itinerario es una propuesta abierta y flexible, puede ser modificada en el camino en función de las necesidades de la escuela.</a:t>
            </a:r>
          </a:p>
          <a:p>
            <a:pPr marL="690288" lvl="1" indent="-345144" algn="l">
              <a:lnSpc>
                <a:spcPts val="4476"/>
              </a:lnSpc>
              <a:buFont typeface="Arial"/>
              <a:buChar char="•"/>
            </a:pPr>
            <a:r>
              <a:rPr lang="es-MX" sz="3197" noProof="0" dirty="0">
                <a:solidFill>
                  <a:srgbClr val="000000"/>
                </a:solidFill>
                <a:latin typeface="Fira Sans"/>
                <a:ea typeface="Fira Sans"/>
                <a:cs typeface="Fira Sans"/>
                <a:sym typeface="Fira Sans"/>
              </a:rPr>
              <a:t>Los temas no tienen un orden prestablecido cada colectivo decidirá con cuál empezar y cómo seguir avanzando.</a:t>
            </a:r>
          </a:p>
          <a:p>
            <a:pPr marL="690288" lvl="1" indent="-345144" algn="l">
              <a:lnSpc>
                <a:spcPts val="4476"/>
              </a:lnSpc>
              <a:buFont typeface="Arial"/>
              <a:buChar char="•"/>
            </a:pPr>
            <a:r>
              <a:rPr lang="es-MX" sz="3197" noProof="0" dirty="0">
                <a:solidFill>
                  <a:srgbClr val="000000"/>
                </a:solidFill>
                <a:latin typeface="Fira Sans"/>
                <a:ea typeface="Fira Sans"/>
                <a:cs typeface="Fira Sans"/>
                <a:sym typeface="Fira Sans"/>
              </a:rPr>
              <a:t>En la oferta de temas, cada uno tiene cierta especificidad, pero a la vez mantiene relaciones estrechas con el conjunto de los contenidos, es importante reflexionar acerca de estas interrelaciones en el momento de construir su Itinerario.</a:t>
            </a:r>
          </a:p>
        </p:txBody>
      </p:sp>
      <p:sp>
        <p:nvSpPr>
          <p:cNvPr id="6" name="Freeform 6"/>
          <p:cNvSpPr/>
          <p:nvPr/>
        </p:nvSpPr>
        <p:spPr>
          <a:xfrm>
            <a:off x="15580132" y="4114800"/>
            <a:ext cx="2535423" cy="2288219"/>
          </a:xfrm>
          <a:custGeom>
            <a:avLst/>
            <a:gdLst/>
            <a:ahLst/>
            <a:cxnLst/>
            <a:rect l="l" t="t" r="r" b="b"/>
            <a:pathLst>
              <a:path w="2535423" h="2288219">
                <a:moveTo>
                  <a:pt x="0" y="0"/>
                </a:moveTo>
                <a:lnTo>
                  <a:pt x="2535423" y="0"/>
                </a:lnTo>
                <a:lnTo>
                  <a:pt x="2535423" y="2288219"/>
                </a:lnTo>
                <a:lnTo>
                  <a:pt x="0" y="22882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MX" noProof="0" dirty="0"/>
          </a:p>
        </p:txBody>
      </p:sp>
      <p:sp>
        <p:nvSpPr>
          <p:cNvPr id="7" name="Freeform 7"/>
          <p:cNvSpPr/>
          <p:nvPr/>
        </p:nvSpPr>
        <p:spPr>
          <a:xfrm>
            <a:off x="14070355" y="8365948"/>
            <a:ext cx="4217645" cy="2198447"/>
          </a:xfrm>
          <a:custGeom>
            <a:avLst/>
            <a:gdLst/>
            <a:ahLst/>
            <a:cxnLst/>
            <a:rect l="l" t="t" r="r" b="b"/>
            <a:pathLst>
              <a:path w="4217645" h="2198447">
                <a:moveTo>
                  <a:pt x="0" y="0"/>
                </a:moveTo>
                <a:lnTo>
                  <a:pt x="4217645" y="0"/>
                </a:lnTo>
                <a:lnTo>
                  <a:pt x="4217645" y="2198447"/>
                </a:lnTo>
                <a:lnTo>
                  <a:pt x="0" y="2198447"/>
                </a:lnTo>
                <a:lnTo>
                  <a:pt x="0" y="0"/>
                </a:lnTo>
                <a:close/>
              </a:path>
            </a:pathLst>
          </a:custGeom>
          <a:blipFill>
            <a:blip r:embed="rId8"/>
            <a:stretch>
              <a:fillRect/>
            </a:stretch>
          </a:blipFill>
        </p:spPr>
        <p:txBody>
          <a:bodyPr/>
          <a:lstStyle/>
          <a:p>
            <a:endParaRPr lang="es-MX" noProof="0" dirty="0"/>
          </a:p>
        </p:txBody>
      </p:sp>
      <p:sp>
        <p:nvSpPr>
          <p:cNvPr id="8" name="Freeform 8"/>
          <p:cNvSpPr/>
          <p:nvPr/>
        </p:nvSpPr>
        <p:spPr>
          <a:xfrm>
            <a:off x="-172564" y="-7637"/>
            <a:ext cx="3027739" cy="1309497"/>
          </a:xfrm>
          <a:custGeom>
            <a:avLst/>
            <a:gdLst/>
            <a:ahLst/>
            <a:cxnLst/>
            <a:rect l="l" t="t" r="r" b="b"/>
            <a:pathLst>
              <a:path w="3027739" h="1309497">
                <a:moveTo>
                  <a:pt x="0" y="0"/>
                </a:moveTo>
                <a:lnTo>
                  <a:pt x="3027739" y="0"/>
                </a:lnTo>
                <a:lnTo>
                  <a:pt x="3027739" y="1309497"/>
                </a:lnTo>
                <a:lnTo>
                  <a:pt x="0" y="130949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MX" noProof="0" dirty="0"/>
          </a:p>
        </p:txBody>
      </p:sp>
      <p:sp>
        <p:nvSpPr>
          <p:cNvPr id="9" name="Freeform 9"/>
          <p:cNvSpPr/>
          <p:nvPr/>
        </p:nvSpPr>
        <p:spPr>
          <a:xfrm>
            <a:off x="405434" y="8556192"/>
            <a:ext cx="2060870" cy="1730808"/>
          </a:xfrm>
          <a:custGeom>
            <a:avLst/>
            <a:gdLst/>
            <a:ahLst/>
            <a:cxnLst/>
            <a:rect l="l" t="t" r="r" b="b"/>
            <a:pathLst>
              <a:path w="2060870" h="1730808">
                <a:moveTo>
                  <a:pt x="0" y="0"/>
                </a:moveTo>
                <a:lnTo>
                  <a:pt x="2060870" y="0"/>
                </a:lnTo>
                <a:lnTo>
                  <a:pt x="2060870" y="1730808"/>
                </a:lnTo>
                <a:lnTo>
                  <a:pt x="0" y="173080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s-MX" noProof="0" dirty="0"/>
          </a:p>
        </p:txBody>
      </p:sp>
      <p:grpSp>
        <p:nvGrpSpPr>
          <p:cNvPr id="10" name="Group 10"/>
          <p:cNvGrpSpPr/>
          <p:nvPr/>
        </p:nvGrpSpPr>
        <p:grpSpPr>
          <a:xfrm>
            <a:off x="16732982" y="342612"/>
            <a:ext cx="1052635" cy="105263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3"/>
              <a:stretch>
                <a:fillRect/>
              </a:stretch>
            </a:blipFill>
          </p:spPr>
          <p:txBody>
            <a:bodyPr/>
            <a:lstStyle/>
            <a:p>
              <a:endParaRPr lang="es-MX" noProof="0" dirty="0"/>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flipH="1">
            <a:off x="14954393" y="-152125"/>
            <a:ext cx="3761409" cy="4187097"/>
          </a:xfrm>
          <a:custGeom>
            <a:avLst/>
            <a:gdLst/>
            <a:ahLst/>
            <a:cxnLst/>
            <a:rect l="l" t="t" r="r" b="b"/>
            <a:pathLst>
              <a:path w="3761409" h="4187097">
                <a:moveTo>
                  <a:pt x="3761409" y="0"/>
                </a:moveTo>
                <a:lnTo>
                  <a:pt x="0" y="0"/>
                </a:lnTo>
                <a:lnTo>
                  <a:pt x="0" y="4187097"/>
                </a:lnTo>
                <a:lnTo>
                  <a:pt x="3761409" y="4187097"/>
                </a:lnTo>
                <a:lnTo>
                  <a:pt x="3761409" y="0"/>
                </a:lnTo>
                <a:close/>
              </a:path>
            </a:pathLst>
          </a:custGeom>
          <a:blipFill>
            <a:blip r:embed="rId5"/>
            <a:stretch>
              <a:fillRect/>
            </a:stretch>
          </a:blipFill>
        </p:spPr>
        <p:txBody>
          <a:bodyPr/>
          <a:lstStyle/>
          <a:p>
            <a:endParaRPr lang="es-MX" noProof="0" dirty="0"/>
          </a:p>
        </p:txBody>
      </p:sp>
      <p:sp>
        <p:nvSpPr>
          <p:cNvPr id="5" name="TextBox 5"/>
          <p:cNvSpPr txBox="1"/>
          <p:nvPr/>
        </p:nvSpPr>
        <p:spPr>
          <a:xfrm>
            <a:off x="424202" y="1865223"/>
            <a:ext cx="16835098" cy="6716434"/>
          </a:xfrm>
          <a:prstGeom prst="rect">
            <a:avLst/>
          </a:prstGeom>
        </p:spPr>
        <p:txBody>
          <a:bodyPr lIns="0" tIns="0" rIns="0" bIns="0" rtlCol="0" anchor="t">
            <a:spAutoFit/>
          </a:bodyPr>
          <a:lstStyle/>
          <a:p>
            <a:pPr marL="825567" lvl="1" indent="-412784" algn="l">
              <a:lnSpc>
                <a:spcPts val="5353"/>
              </a:lnSpc>
              <a:buFont typeface="Arial"/>
              <a:buChar char="•"/>
            </a:pPr>
            <a:r>
              <a:rPr lang="es-MX" sz="3823" noProof="0" dirty="0">
                <a:solidFill>
                  <a:srgbClr val="000000"/>
                </a:solidFill>
                <a:latin typeface="Fira Sans"/>
                <a:ea typeface="Fira Sans"/>
                <a:cs typeface="Fira Sans"/>
                <a:sym typeface="Fira Sans"/>
              </a:rPr>
              <a:t> Los temas propuestos por la SEP, fueron recuperados de las opiniones de maestras y maestros que participaron en el seguimiento a los CTE, por lo que se consideran relevantes, pero solo serán pertinentes, en la medida en que cada colectivo los vincule con su quehacer cotidiano.</a:t>
            </a:r>
          </a:p>
          <a:p>
            <a:pPr marL="825567" lvl="1" indent="-412784" algn="l">
              <a:lnSpc>
                <a:spcPts val="5353"/>
              </a:lnSpc>
              <a:buFont typeface="Arial"/>
              <a:buChar char="•"/>
            </a:pPr>
            <a:r>
              <a:rPr lang="es-MX" sz="3823" noProof="0" dirty="0">
                <a:solidFill>
                  <a:srgbClr val="000000"/>
                </a:solidFill>
                <a:latin typeface="Fira Sans"/>
                <a:ea typeface="Fira Sans"/>
                <a:cs typeface="Fira Sans"/>
                <a:sym typeface="Fira Sans"/>
              </a:rPr>
              <a:t>Los colectivos docentes, pueden incorporar algún tema distinto a los propuestos por la federación, que contribuya a la consolidación del CTE como Comunidad de Aprendizaje y a la mejora continua de la escuela.</a:t>
            </a:r>
          </a:p>
          <a:p>
            <a:pPr marL="825567" lvl="1" indent="-412784" algn="l">
              <a:lnSpc>
                <a:spcPts val="5353"/>
              </a:lnSpc>
              <a:buFont typeface="Arial"/>
              <a:buChar char="•"/>
            </a:pPr>
            <a:r>
              <a:rPr lang="es-MX" sz="3823" noProof="0" dirty="0">
                <a:solidFill>
                  <a:srgbClr val="000000"/>
                </a:solidFill>
                <a:latin typeface="Fira Sans"/>
                <a:ea typeface="Fira Sans"/>
                <a:cs typeface="Fira Sans"/>
                <a:sym typeface="Fira Sans"/>
              </a:rPr>
              <a:t>Los temas sugeridos pueden abordarse con la profundidad que el colectivo requiera, por lo que pueden destinar más de una sesión a su análisis.</a:t>
            </a:r>
          </a:p>
        </p:txBody>
      </p:sp>
      <p:grpSp>
        <p:nvGrpSpPr>
          <p:cNvPr id="6" name="Group 6"/>
          <p:cNvGrpSpPr/>
          <p:nvPr/>
        </p:nvGrpSpPr>
        <p:grpSpPr>
          <a:xfrm>
            <a:off x="16732982" y="342612"/>
            <a:ext cx="1052635" cy="105263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txBody>
            <a:bodyPr/>
            <a:lstStyle/>
            <a:p>
              <a:endParaRPr lang="es-MX" noProof="0" dirty="0"/>
            </a:p>
          </p:txBody>
        </p:sp>
      </p:grpSp>
      <p:sp>
        <p:nvSpPr>
          <p:cNvPr id="8" name="Freeform 8"/>
          <p:cNvSpPr/>
          <p:nvPr/>
        </p:nvSpPr>
        <p:spPr>
          <a:xfrm>
            <a:off x="6987468" y="197718"/>
            <a:ext cx="2253993" cy="1415320"/>
          </a:xfrm>
          <a:custGeom>
            <a:avLst/>
            <a:gdLst/>
            <a:ahLst/>
            <a:cxnLst/>
            <a:rect l="l" t="t" r="r" b="b"/>
            <a:pathLst>
              <a:path w="2253993" h="1415320">
                <a:moveTo>
                  <a:pt x="0" y="0"/>
                </a:moveTo>
                <a:lnTo>
                  <a:pt x="2253993" y="0"/>
                </a:lnTo>
                <a:lnTo>
                  <a:pt x="2253993" y="1415320"/>
                </a:lnTo>
                <a:lnTo>
                  <a:pt x="0" y="1415320"/>
                </a:lnTo>
                <a:lnTo>
                  <a:pt x="0" y="0"/>
                </a:lnTo>
                <a:close/>
              </a:path>
            </a:pathLst>
          </a:custGeom>
          <a:blipFill>
            <a:blip r:embed="rId7"/>
            <a:stretch>
              <a:fillRect/>
            </a:stretch>
          </a:blipFill>
        </p:spPr>
        <p:txBody>
          <a:bodyPr/>
          <a:lstStyle/>
          <a:p>
            <a:endParaRPr lang="es-MX" noProof="0" dirty="0"/>
          </a:p>
        </p:txBody>
      </p:sp>
      <p:sp>
        <p:nvSpPr>
          <p:cNvPr id="9" name="Freeform 9"/>
          <p:cNvSpPr/>
          <p:nvPr/>
        </p:nvSpPr>
        <p:spPr>
          <a:xfrm>
            <a:off x="222464" y="1613038"/>
            <a:ext cx="1050004" cy="1026379"/>
          </a:xfrm>
          <a:custGeom>
            <a:avLst/>
            <a:gdLst/>
            <a:ahLst/>
            <a:cxnLst/>
            <a:rect l="l" t="t" r="r" b="b"/>
            <a:pathLst>
              <a:path w="1050004" h="1026379">
                <a:moveTo>
                  <a:pt x="0" y="0"/>
                </a:moveTo>
                <a:lnTo>
                  <a:pt x="1050004" y="0"/>
                </a:lnTo>
                <a:lnTo>
                  <a:pt x="1050004" y="1026379"/>
                </a:lnTo>
                <a:lnTo>
                  <a:pt x="0" y="1026379"/>
                </a:lnTo>
                <a:lnTo>
                  <a:pt x="0" y="0"/>
                </a:lnTo>
                <a:close/>
              </a:path>
            </a:pathLst>
          </a:custGeom>
          <a:blipFill>
            <a:blip r:embed="rId8"/>
            <a:stretch>
              <a:fillRect/>
            </a:stretch>
          </a:blipFill>
        </p:spPr>
        <p:txBody>
          <a:bodyPr/>
          <a:lstStyle/>
          <a:p>
            <a:endParaRPr lang="es-MX" noProof="0" dirty="0"/>
          </a:p>
        </p:txBody>
      </p:sp>
      <p:sp>
        <p:nvSpPr>
          <p:cNvPr id="10" name="Freeform 10"/>
          <p:cNvSpPr/>
          <p:nvPr/>
        </p:nvSpPr>
        <p:spPr>
          <a:xfrm>
            <a:off x="222464" y="4235161"/>
            <a:ext cx="1050004" cy="1026379"/>
          </a:xfrm>
          <a:custGeom>
            <a:avLst/>
            <a:gdLst/>
            <a:ahLst/>
            <a:cxnLst/>
            <a:rect l="l" t="t" r="r" b="b"/>
            <a:pathLst>
              <a:path w="1050004" h="1026379">
                <a:moveTo>
                  <a:pt x="0" y="0"/>
                </a:moveTo>
                <a:lnTo>
                  <a:pt x="1050004" y="0"/>
                </a:lnTo>
                <a:lnTo>
                  <a:pt x="1050004" y="1026379"/>
                </a:lnTo>
                <a:lnTo>
                  <a:pt x="0" y="1026379"/>
                </a:lnTo>
                <a:lnTo>
                  <a:pt x="0" y="0"/>
                </a:lnTo>
                <a:close/>
              </a:path>
            </a:pathLst>
          </a:custGeom>
          <a:blipFill>
            <a:blip r:embed="rId8"/>
            <a:stretch>
              <a:fillRect/>
            </a:stretch>
          </a:blipFill>
        </p:spPr>
        <p:txBody>
          <a:bodyPr/>
          <a:lstStyle/>
          <a:p>
            <a:endParaRPr lang="es-MX" noProof="0" dirty="0"/>
          </a:p>
        </p:txBody>
      </p:sp>
      <p:sp>
        <p:nvSpPr>
          <p:cNvPr id="11" name="Freeform 11"/>
          <p:cNvSpPr/>
          <p:nvPr/>
        </p:nvSpPr>
        <p:spPr>
          <a:xfrm>
            <a:off x="222464" y="6428918"/>
            <a:ext cx="1050004" cy="1026379"/>
          </a:xfrm>
          <a:custGeom>
            <a:avLst/>
            <a:gdLst/>
            <a:ahLst/>
            <a:cxnLst/>
            <a:rect l="l" t="t" r="r" b="b"/>
            <a:pathLst>
              <a:path w="1050004" h="1026379">
                <a:moveTo>
                  <a:pt x="0" y="0"/>
                </a:moveTo>
                <a:lnTo>
                  <a:pt x="1050004" y="0"/>
                </a:lnTo>
                <a:lnTo>
                  <a:pt x="1050004" y="1026379"/>
                </a:lnTo>
                <a:lnTo>
                  <a:pt x="0" y="1026379"/>
                </a:lnTo>
                <a:lnTo>
                  <a:pt x="0" y="0"/>
                </a:lnTo>
                <a:close/>
              </a:path>
            </a:pathLst>
          </a:custGeom>
          <a:blipFill>
            <a:blip r:embed="rId8"/>
            <a:stretch>
              <a:fillRect/>
            </a:stretch>
          </a:blipFill>
        </p:spPr>
        <p:txBody>
          <a:bodyPr/>
          <a:lstStyle/>
          <a:p>
            <a:endParaRPr lang="es-MX" noProof="0" dirty="0"/>
          </a:p>
        </p:txBody>
      </p:sp>
      <p:sp>
        <p:nvSpPr>
          <p:cNvPr id="12" name="Freeform 12"/>
          <p:cNvSpPr/>
          <p:nvPr/>
        </p:nvSpPr>
        <p:spPr>
          <a:xfrm>
            <a:off x="9711172" y="7908813"/>
            <a:ext cx="8576828" cy="2576622"/>
          </a:xfrm>
          <a:custGeom>
            <a:avLst/>
            <a:gdLst/>
            <a:ahLst/>
            <a:cxnLst/>
            <a:rect l="l" t="t" r="r" b="b"/>
            <a:pathLst>
              <a:path w="8576828" h="2576622">
                <a:moveTo>
                  <a:pt x="0" y="0"/>
                </a:moveTo>
                <a:lnTo>
                  <a:pt x="8576828" y="0"/>
                </a:lnTo>
                <a:lnTo>
                  <a:pt x="8576828" y="2576622"/>
                </a:lnTo>
                <a:lnTo>
                  <a:pt x="0" y="2576622"/>
                </a:lnTo>
                <a:lnTo>
                  <a:pt x="0" y="0"/>
                </a:lnTo>
                <a:close/>
              </a:path>
            </a:pathLst>
          </a:custGeom>
          <a:blipFill>
            <a:blip r:embed="rId9"/>
            <a:stretch>
              <a:fillRect/>
            </a:stretch>
          </a:blipFill>
        </p:spPr>
        <p:txBody>
          <a:bodyPr/>
          <a:lstStyle/>
          <a:p>
            <a:endParaRPr lang="es-MX" noProof="0" dirty="0"/>
          </a:p>
        </p:txBody>
      </p:sp>
      <p:sp>
        <p:nvSpPr>
          <p:cNvPr id="13" name="Freeform 13"/>
          <p:cNvSpPr/>
          <p:nvPr/>
        </p:nvSpPr>
        <p:spPr>
          <a:xfrm>
            <a:off x="1272468" y="7969989"/>
            <a:ext cx="8576828" cy="2576622"/>
          </a:xfrm>
          <a:custGeom>
            <a:avLst/>
            <a:gdLst/>
            <a:ahLst/>
            <a:cxnLst/>
            <a:rect l="l" t="t" r="r" b="b"/>
            <a:pathLst>
              <a:path w="8576828" h="2576622">
                <a:moveTo>
                  <a:pt x="0" y="0"/>
                </a:moveTo>
                <a:lnTo>
                  <a:pt x="8576828" y="0"/>
                </a:lnTo>
                <a:lnTo>
                  <a:pt x="8576828" y="2576622"/>
                </a:lnTo>
                <a:lnTo>
                  <a:pt x="0" y="2576622"/>
                </a:lnTo>
                <a:lnTo>
                  <a:pt x="0" y="0"/>
                </a:lnTo>
                <a:close/>
              </a:path>
            </a:pathLst>
          </a:custGeom>
          <a:blipFill>
            <a:blip r:embed="rId9"/>
            <a:stretch>
              <a:fillRect/>
            </a:stretch>
          </a:blipFill>
        </p:spPr>
        <p:txBody>
          <a:bodyPr/>
          <a:lstStyle/>
          <a:p>
            <a:endParaRPr lang="es-MX" noProof="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525751"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flipH="1">
            <a:off x="15860485" y="-152125"/>
            <a:ext cx="2855317" cy="3178460"/>
          </a:xfrm>
          <a:custGeom>
            <a:avLst/>
            <a:gdLst/>
            <a:ahLst/>
            <a:cxnLst/>
            <a:rect l="l" t="t" r="r" b="b"/>
            <a:pathLst>
              <a:path w="2855317" h="3178460">
                <a:moveTo>
                  <a:pt x="2855317" y="0"/>
                </a:moveTo>
                <a:lnTo>
                  <a:pt x="0" y="0"/>
                </a:lnTo>
                <a:lnTo>
                  <a:pt x="0" y="3178460"/>
                </a:lnTo>
                <a:lnTo>
                  <a:pt x="2855317" y="3178460"/>
                </a:lnTo>
                <a:lnTo>
                  <a:pt x="2855317" y="0"/>
                </a:lnTo>
                <a:close/>
              </a:path>
            </a:pathLst>
          </a:custGeom>
          <a:blipFill>
            <a:blip r:embed="rId5"/>
            <a:stretch>
              <a:fillRect/>
            </a:stretch>
          </a:blipFill>
        </p:spPr>
        <p:txBody>
          <a:bodyPr/>
          <a:lstStyle/>
          <a:p>
            <a:endParaRPr lang="es-MX" noProof="0" dirty="0"/>
          </a:p>
        </p:txBody>
      </p:sp>
      <p:grpSp>
        <p:nvGrpSpPr>
          <p:cNvPr id="5" name="Group 5"/>
          <p:cNvGrpSpPr/>
          <p:nvPr/>
        </p:nvGrpSpPr>
        <p:grpSpPr>
          <a:xfrm>
            <a:off x="16732982" y="342612"/>
            <a:ext cx="1052635" cy="1052635"/>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txBody>
            <a:bodyPr/>
            <a:lstStyle/>
            <a:p>
              <a:endParaRPr lang="es-MX" noProof="0" dirty="0"/>
            </a:p>
          </p:txBody>
        </p:sp>
      </p:grpSp>
      <p:sp>
        <p:nvSpPr>
          <p:cNvPr id="7" name="Freeform 7"/>
          <p:cNvSpPr/>
          <p:nvPr/>
        </p:nvSpPr>
        <p:spPr>
          <a:xfrm>
            <a:off x="4730976" y="631512"/>
            <a:ext cx="8031419" cy="2394823"/>
          </a:xfrm>
          <a:custGeom>
            <a:avLst/>
            <a:gdLst/>
            <a:ahLst/>
            <a:cxnLst/>
            <a:rect l="l" t="t" r="r" b="b"/>
            <a:pathLst>
              <a:path w="8031419" h="2394823">
                <a:moveTo>
                  <a:pt x="0" y="0"/>
                </a:moveTo>
                <a:lnTo>
                  <a:pt x="8031419" y="0"/>
                </a:lnTo>
                <a:lnTo>
                  <a:pt x="8031419" y="2394823"/>
                </a:lnTo>
                <a:lnTo>
                  <a:pt x="0" y="239482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s-MX" noProof="0" dirty="0"/>
          </a:p>
        </p:txBody>
      </p:sp>
      <p:sp>
        <p:nvSpPr>
          <p:cNvPr id="8" name="Freeform 8"/>
          <p:cNvSpPr/>
          <p:nvPr/>
        </p:nvSpPr>
        <p:spPr>
          <a:xfrm>
            <a:off x="3673772" y="776991"/>
            <a:ext cx="1881014" cy="2249345"/>
          </a:xfrm>
          <a:custGeom>
            <a:avLst/>
            <a:gdLst/>
            <a:ahLst/>
            <a:cxnLst/>
            <a:rect l="l" t="t" r="r" b="b"/>
            <a:pathLst>
              <a:path w="1881014" h="2249345">
                <a:moveTo>
                  <a:pt x="0" y="0"/>
                </a:moveTo>
                <a:lnTo>
                  <a:pt x="1881014" y="0"/>
                </a:lnTo>
                <a:lnTo>
                  <a:pt x="1881014" y="2249344"/>
                </a:lnTo>
                <a:lnTo>
                  <a:pt x="0" y="2249344"/>
                </a:lnTo>
                <a:lnTo>
                  <a:pt x="0" y="0"/>
                </a:lnTo>
                <a:close/>
              </a:path>
            </a:pathLst>
          </a:custGeom>
          <a:blipFill>
            <a:blip r:embed="rId9"/>
            <a:stretch>
              <a:fillRect/>
            </a:stretch>
          </a:blipFill>
        </p:spPr>
        <p:txBody>
          <a:bodyPr/>
          <a:lstStyle/>
          <a:p>
            <a:endParaRPr lang="es-MX" noProof="0" dirty="0"/>
          </a:p>
        </p:txBody>
      </p:sp>
      <p:sp>
        <p:nvSpPr>
          <p:cNvPr id="9" name="Freeform 9"/>
          <p:cNvSpPr/>
          <p:nvPr/>
        </p:nvSpPr>
        <p:spPr>
          <a:xfrm>
            <a:off x="11821888" y="776991"/>
            <a:ext cx="1881014" cy="2249345"/>
          </a:xfrm>
          <a:custGeom>
            <a:avLst/>
            <a:gdLst/>
            <a:ahLst/>
            <a:cxnLst/>
            <a:rect l="l" t="t" r="r" b="b"/>
            <a:pathLst>
              <a:path w="1881014" h="2249345">
                <a:moveTo>
                  <a:pt x="0" y="0"/>
                </a:moveTo>
                <a:lnTo>
                  <a:pt x="1881015" y="0"/>
                </a:lnTo>
                <a:lnTo>
                  <a:pt x="1881015" y="2249344"/>
                </a:lnTo>
                <a:lnTo>
                  <a:pt x="0" y="2249344"/>
                </a:lnTo>
                <a:lnTo>
                  <a:pt x="0" y="0"/>
                </a:lnTo>
                <a:close/>
              </a:path>
            </a:pathLst>
          </a:custGeom>
          <a:blipFill>
            <a:blip r:embed="rId9"/>
            <a:stretch>
              <a:fillRect/>
            </a:stretch>
          </a:blipFill>
        </p:spPr>
        <p:txBody>
          <a:bodyPr/>
          <a:lstStyle/>
          <a:p>
            <a:endParaRPr lang="es-MX" noProof="0" dirty="0"/>
          </a:p>
        </p:txBody>
      </p:sp>
      <p:sp>
        <p:nvSpPr>
          <p:cNvPr id="10" name="Freeform 10"/>
          <p:cNvSpPr/>
          <p:nvPr/>
        </p:nvSpPr>
        <p:spPr>
          <a:xfrm>
            <a:off x="14364490" y="7435020"/>
            <a:ext cx="3421127" cy="2982601"/>
          </a:xfrm>
          <a:custGeom>
            <a:avLst/>
            <a:gdLst/>
            <a:ahLst/>
            <a:cxnLst/>
            <a:rect l="l" t="t" r="r" b="b"/>
            <a:pathLst>
              <a:path w="3421127" h="2982601">
                <a:moveTo>
                  <a:pt x="0" y="0"/>
                </a:moveTo>
                <a:lnTo>
                  <a:pt x="3421128" y="0"/>
                </a:lnTo>
                <a:lnTo>
                  <a:pt x="3421128" y="2982601"/>
                </a:lnTo>
                <a:lnTo>
                  <a:pt x="0" y="2982601"/>
                </a:lnTo>
                <a:lnTo>
                  <a:pt x="0" y="0"/>
                </a:lnTo>
                <a:close/>
              </a:path>
            </a:pathLst>
          </a:custGeom>
          <a:blipFill>
            <a:blip r:embed="rId10"/>
            <a:stretch>
              <a:fillRect/>
            </a:stretch>
          </a:blipFill>
        </p:spPr>
        <p:txBody>
          <a:bodyPr/>
          <a:lstStyle/>
          <a:p>
            <a:endParaRPr lang="es-MX" noProof="0" dirty="0"/>
          </a:p>
        </p:txBody>
      </p:sp>
      <p:sp>
        <p:nvSpPr>
          <p:cNvPr id="11" name="Freeform 11"/>
          <p:cNvSpPr/>
          <p:nvPr/>
        </p:nvSpPr>
        <p:spPr>
          <a:xfrm>
            <a:off x="671510" y="7435020"/>
            <a:ext cx="6448867" cy="2982601"/>
          </a:xfrm>
          <a:custGeom>
            <a:avLst/>
            <a:gdLst/>
            <a:ahLst/>
            <a:cxnLst/>
            <a:rect l="l" t="t" r="r" b="b"/>
            <a:pathLst>
              <a:path w="6448867" h="2982601">
                <a:moveTo>
                  <a:pt x="0" y="0"/>
                </a:moveTo>
                <a:lnTo>
                  <a:pt x="6448867" y="0"/>
                </a:lnTo>
                <a:lnTo>
                  <a:pt x="6448867" y="2982601"/>
                </a:lnTo>
                <a:lnTo>
                  <a:pt x="0" y="2982601"/>
                </a:lnTo>
                <a:lnTo>
                  <a:pt x="0" y="0"/>
                </a:lnTo>
                <a:close/>
              </a:path>
            </a:pathLst>
          </a:custGeom>
          <a:blipFill>
            <a:blip r:embed="rId11"/>
            <a:stretch>
              <a:fillRect/>
            </a:stretch>
          </a:blipFill>
        </p:spPr>
        <p:txBody>
          <a:bodyPr/>
          <a:lstStyle/>
          <a:p>
            <a:endParaRPr lang="es-MX" noProof="0" dirty="0"/>
          </a:p>
        </p:txBody>
      </p:sp>
      <p:sp>
        <p:nvSpPr>
          <p:cNvPr id="12" name="TextBox 12"/>
          <p:cNvSpPr txBox="1"/>
          <p:nvPr/>
        </p:nvSpPr>
        <p:spPr>
          <a:xfrm>
            <a:off x="1989545" y="3569257"/>
            <a:ext cx="14503832" cy="4472086"/>
          </a:xfrm>
          <a:prstGeom prst="rect">
            <a:avLst/>
          </a:prstGeom>
        </p:spPr>
        <p:txBody>
          <a:bodyPr lIns="0" tIns="0" rIns="0" bIns="0" rtlCol="0" anchor="t">
            <a:spAutoFit/>
          </a:bodyPr>
          <a:lstStyle/>
          <a:p>
            <a:pPr algn="ctr">
              <a:lnSpc>
                <a:spcPts val="6557"/>
              </a:lnSpc>
              <a:spcBef>
                <a:spcPct val="0"/>
              </a:spcBef>
            </a:pPr>
            <a:r>
              <a:rPr lang="es-MX" sz="4683" noProof="0" dirty="0">
                <a:solidFill>
                  <a:srgbClr val="000000"/>
                </a:solidFill>
                <a:latin typeface="Fira Sans"/>
                <a:ea typeface="Fira Sans"/>
                <a:cs typeface="Fira Sans"/>
                <a:sym typeface="Fira Sans"/>
              </a:rPr>
              <a:t>De pie en círculo, cada docente dice en voz alta una palabra que represente lo más valioso de la sesión (ej. “confianza”, “aprendizaje”, “compromiso”).</a:t>
            </a:r>
          </a:p>
          <a:p>
            <a:pPr algn="ctr">
              <a:lnSpc>
                <a:spcPts val="2800"/>
              </a:lnSpc>
              <a:spcBef>
                <a:spcPct val="0"/>
              </a:spcBef>
            </a:pPr>
            <a:endParaRPr lang="es-MX" sz="4683" noProof="0" dirty="0">
              <a:solidFill>
                <a:srgbClr val="000000"/>
              </a:solidFill>
              <a:latin typeface="Fira Sans"/>
              <a:ea typeface="Fira Sans"/>
              <a:cs typeface="Fira Sans"/>
              <a:sym typeface="Fira Sans"/>
            </a:endParaRPr>
          </a:p>
          <a:p>
            <a:pPr algn="ctr">
              <a:lnSpc>
                <a:spcPts val="6557"/>
              </a:lnSpc>
              <a:spcBef>
                <a:spcPct val="0"/>
              </a:spcBef>
            </a:pPr>
            <a:r>
              <a:rPr lang="es-MX" sz="4683" noProof="0" dirty="0">
                <a:solidFill>
                  <a:srgbClr val="000000"/>
                </a:solidFill>
                <a:latin typeface="Fira Sans"/>
                <a:ea typeface="Fira Sans"/>
                <a:cs typeface="Fira Sans"/>
                <a:sym typeface="Fira Sans"/>
              </a:rPr>
              <a:t>Demos un aplauso a cada compañero por su participación.</a:t>
            </a:r>
          </a:p>
        </p:txBody>
      </p:sp>
      <p:sp>
        <p:nvSpPr>
          <p:cNvPr id="13" name="Freeform 13"/>
          <p:cNvSpPr/>
          <p:nvPr/>
        </p:nvSpPr>
        <p:spPr>
          <a:xfrm>
            <a:off x="-342693" y="868929"/>
            <a:ext cx="3270080" cy="3001661"/>
          </a:xfrm>
          <a:custGeom>
            <a:avLst/>
            <a:gdLst/>
            <a:ahLst/>
            <a:cxnLst/>
            <a:rect l="l" t="t" r="r" b="b"/>
            <a:pathLst>
              <a:path w="3270080" h="3001661">
                <a:moveTo>
                  <a:pt x="0" y="0"/>
                </a:moveTo>
                <a:lnTo>
                  <a:pt x="3270080" y="0"/>
                </a:lnTo>
                <a:lnTo>
                  <a:pt x="3270080" y="3001661"/>
                </a:lnTo>
                <a:lnTo>
                  <a:pt x="0" y="300166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s-MX" noProof="0" dirty="0"/>
          </a:p>
        </p:txBody>
      </p:sp>
      <p:sp>
        <p:nvSpPr>
          <p:cNvPr id="14" name="TextBox 14"/>
          <p:cNvSpPr txBox="1"/>
          <p:nvPr/>
        </p:nvSpPr>
        <p:spPr>
          <a:xfrm>
            <a:off x="5554786" y="583760"/>
            <a:ext cx="5882759" cy="2356976"/>
          </a:xfrm>
          <a:prstGeom prst="rect">
            <a:avLst/>
          </a:prstGeom>
        </p:spPr>
        <p:txBody>
          <a:bodyPr lIns="0" tIns="0" rIns="0" bIns="0" rtlCol="0" anchor="t">
            <a:spAutoFit/>
          </a:bodyPr>
          <a:lstStyle/>
          <a:p>
            <a:pPr algn="ctr">
              <a:lnSpc>
                <a:spcPts val="9479"/>
              </a:lnSpc>
            </a:pPr>
            <a:r>
              <a:rPr lang="es-MX" sz="6771" b="1" noProof="0" dirty="0">
                <a:solidFill>
                  <a:srgbClr val="014967"/>
                </a:solidFill>
                <a:latin typeface="Fira Sans Bold"/>
                <a:ea typeface="Fira Sans Bold"/>
                <a:cs typeface="Fira Sans Bold"/>
                <a:sym typeface="Fira Sans Bold"/>
              </a:rPr>
              <a:t>“La palabra que me llevo”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525751"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a:off x="-1655563" y="-3274451"/>
            <a:ext cx="21794048" cy="16835902"/>
          </a:xfrm>
          <a:custGeom>
            <a:avLst/>
            <a:gdLst/>
            <a:ahLst/>
            <a:cxnLst/>
            <a:rect l="l" t="t" r="r" b="b"/>
            <a:pathLst>
              <a:path w="21794048" h="16835902">
                <a:moveTo>
                  <a:pt x="0" y="0"/>
                </a:moveTo>
                <a:lnTo>
                  <a:pt x="21794048" y="0"/>
                </a:lnTo>
                <a:lnTo>
                  <a:pt x="21794048" y="16835902"/>
                </a:lnTo>
                <a:lnTo>
                  <a:pt x="0" y="16835902"/>
                </a:lnTo>
                <a:lnTo>
                  <a:pt x="0" y="0"/>
                </a:lnTo>
                <a:close/>
              </a:path>
            </a:pathLst>
          </a:custGeom>
          <a:blipFill>
            <a:blip r:embed="rId5">
              <a:alphaModFix amt="34000"/>
            </a:blip>
            <a:stretch>
              <a:fillRect/>
            </a:stretch>
          </a:blipFill>
        </p:spPr>
        <p:txBody>
          <a:bodyPr/>
          <a:lstStyle/>
          <a:p>
            <a:endParaRPr lang="es-MX" noProof="0" dirty="0"/>
          </a:p>
        </p:txBody>
      </p:sp>
      <p:sp>
        <p:nvSpPr>
          <p:cNvPr id="5" name="Freeform 5"/>
          <p:cNvSpPr/>
          <p:nvPr/>
        </p:nvSpPr>
        <p:spPr>
          <a:xfrm>
            <a:off x="2422525" y="4367820"/>
            <a:ext cx="13167671" cy="213975"/>
          </a:xfrm>
          <a:custGeom>
            <a:avLst/>
            <a:gdLst/>
            <a:ahLst/>
            <a:cxnLst/>
            <a:rect l="l" t="t" r="r" b="b"/>
            <a:pathLst>
              <a:path w="13167671" h="213975">
                <a:moveTo>
                  <a:pt x="0" y="0"/>
                </a:moveTo>
                <a:lnTo>
                  <a:pt x="13167671" y="0"/>
                </a:lnTo>
                <a:lnTo>
                  <a:pt x="13167671" y="213974"/>
                </a:lnTo>
                <a:lnTo>
                  <a:pt x="0" y="2139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MX" noProof="0" dirty="0"/>
          </a:p>
        </p:txBody>
      </p:sp>
      <p:sp>
        <p:nvSpPr>
          <p:cNvPr id="6" name="Freeform 6"/>
          <p:cNvSpPr/>
          <p:nvPr/>
        </p:nvSpPr>
        <p:spPr>
          <a:xfrm>
            <a:off x="14548179" y="822391"/>
            <a:ext cx="2268284" cy="4114800"/>
          </a:xfrm>
          <a:custGeom>
            <a:avLst/>
            <a:gdLst/>
            <a:ahLst/>
            <a:cxnLst/>
            <a:rect l="l" t="t" r="r" b="b"/>
            <a:pathLst>
              <a:path w="2268284" h="4114800">
                <a:moveTo>
                  <a:pt x="0" y="0"/>
                </a:moveTo>
                <a:lnTo>
                  <a:pt x="2268283" y="0"/>
                </a:lnTo>
                <a:lnTo>
                  <a:pt x="2268283"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MX" noProof="0" dirty="0"/>
          </a:p>
        </p:txBody>
      </p:sp>
      <p:sp>
        <p:nvSpPr>
          <p:cNvPr id="7" name="TextBox 7"/>
          <p:cNvSpPr txBox="1"/>
          <p:nvPr/>
        </p:nvSpPr>
        <p:spPr>
          <a:xfrm>
            <a:off x="3077324" y="4841941"/>
            <a:ext cx="11858074" cy="3145294"/>
          </a:xfrm>
          <a:prstGeom prst="rect">
            <a:avLst/>
          </a:prstGeom>
        </p:spPr>
        <p:txBody>
          <a:bodyPr lIns="0" tIns="0" rIns="0" bIns="0" rtlCol="0" anchor="t">
            <a:spAutoFit/>
          </a:bodyPr>
          <a:lstStyle/>
          <a:p>
            <a:pPr algn="ctr">
              <a:lnSpc>
                <a:spcPts val="6259"/>
              </a:lnSpc>
              <a:spcBef>
                <a:spcPct val="0"/>
              </a:spcBef>
            </a:pPr>
            <a:r>
              <a:rPr lang="es-MX" sz="4471" i="1" noProof="0" dirty="0">
                <a:solidFill>
                  <a:srgbClr val="000000"/>
                </a:solidFill>
                <a:latin typeface="Fira Sans Italics"/>
                <a:ea typeface="Fira Sans Italics"/>
                <a:cs typeface="Fira Sans Italics"/>
                <a:sym typeface="Fira Sans Italics"/>
              </a:rPr>
              <a:t>“Una escuela se transforma cuando cada docente entiende que su voz no es un eco aislado, sino parte de un coro que aprende, comparte y construye en comunidad.”</a:t>
            </a:r>
          </a:p>
        </p:txBody>
      </p:sp>
      <p:sp>
        <p:nvSpPr>
          <p:cNvPr id="8" name="Freeform 8"/>
          <p:cNvSpPr/>
          <p:nvPr/>
        </p:nvSpPr>
        <p:spPr>
          <a:xfrm flipH="1" flipV="1">
            <a:off x="1196259" y="1699204"/>
            <a:ext cx="2268284" cy="4114800"/>
          </a:xfrm>
          <a:custGeom>
            <a:avLst/>
            <a:gdLst/>
            <a:ahLst/>
            <a:cxnLst/>
            <a:rect l="l" t="t" r="r" b="b"/>
            <a:pathLst>
              <a:path w="2268284" h="4114800">
                <a:moveTo>
                  <a:pt x="2268284" y="4114800"/>
                </a:moveTo>
                <a:lnTo>
                  <a:pt x="0" y="4114800"/>
                </a:lnTo>
                <a:lnTo>
                  <a:pt x="0" y="0"/>
                </a:lnTo>
                <a:lnTo>
                  <a:pt x="2268284" y="0"/>
                </a:lnTo>
                <a:lnTo>
                  <a:pt x="2268284" y="411480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MX" noProof="0" dirty="0"/>
          </a:p>
        </p:txBody>
      </p:sp>
      <p:sp>
        <p:nvSpPr>
          <p:cNvPr id="9" name="Freeform 9"/>
          <p:cNvSpPr/>
          <p:nvPr/>
        </p:nvSpPr>
        <p:spPr>
          <a:xfrm>
            <a:off x="0" y="6462213"/>
            <a:ext cx="3966835" cy="3824787"/>
          </a:xfrm>
          <a:custGeom>
            <a:avLst/>
            <a:gdLst/>
            <a:ahLst/>
            <a:cxnLst/>
            <a:rect l="l" t="t" r="r" b="b"/>
            <a:pathLst>
              <a:path w="3966835" h="3824787">
                <a:moveTo>
                  <a:pt x="0" y="0"/>
                </a:moveTo>
                <a:lnTo>
                  <a:pt x="3966835" y="0"/>
                </a:lnTo>
                <a:lnTo>
                  <a:pt x="3966835" y="3824787"/>
                </a:lnTo>
                <a:lnTo>
                  <a:pt x="0" y="38247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s-MX" noProof="0" dirty="0"/>
          </a:p>
        </p:txBody>
      </p:sp>
      <p:sp>
        <p:nvSpPr>
          <p:cNvPr id="10" name="Freeform 10"/>
          <p:cNvSpPr/>
          <p:nvPr/>
        </p:nvSpPr>
        <p:spPr>
          <a:xfrm>
            <a:off x="3545292" y="-120310"/>
            <a:ext cx="10402787" cy="2730732"/>
          </a:xfrm>
          <a:custGeom>
            <a:avLst/>
            <a:gdLst/>
            <a:ahLst/>
            <a:cxnLst/>
            <a:rect l="l" t="t" r="r" b="b"/>
            <a:pathLst>
              <a:path w="10402787" h="2730732">
                <a:moveTo>
                  <a:pt x="0" y="0"/>
                </a:moveTo>
                <a:lnTo>
                  <a:pt x="10402787" y="0"/>
                </a:lnTo>
                <a:lnTo>
                  <a:pt x="10402787" y="2730731"/>
                </a:lnTo>
                <a:lnTo>
                  <a:pt x="0" y="27307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s-MX" noProof="0" dirty="0"/>
          </a:p>
        </p:txBody>
      </p:sp>
      <p:sp>
        <p:nvSpPr>
          <p:cNvPr id="11" name="Freeform 11"/>
          <p:cNvSpPr/>
          <p:nvPr/>
        </p:nvSpPr>
        <p:spPr>
          <a:xfrm>
            <a:off x="13380172" y="7012548"/>
            <a:ext cx="4721146" cy="3564465"/>
          </a:xfrm>
          <a:custGeom>
            <a:avLst/>
            <a:gdLst/>
            <a:ahLst/>
            <a:cxnLst/>
            <a:rect l="l" t="t" r="r" b="b"/>
            <a:pathLst>
              <a:path w="4721146" h="3564465">
                <a:moveTo>
                  <a:pt x="0" y="0"/>
                </a:moveTo>
                <a:lnTo>
                  <a:pt x="4721146" y="0"/>
                </a:lnTo>
                <a:lnTo>
                  <a:pt x="4721146" y="3564465"/>
                </a:lnTo>
                <a:lnTo>
                  <a:pt x="0" y="3564465"/>
                </a:lnTo>
                <a:lnTo>
                  <a:pt x="0" y="0"/>
                </a:lnTo>
                <a:close/>
              </a:path>
            </a:pathLst>
          </a:custGeom>
          <a:blipFill>
            <a:blip r:embed="rId14"/>
            <a:stretch>
              <a:fillRect/>
            </a:stretch>
          </a:blipFill>
        </p:spPr>
        <p:txBody>
          <a:bodyPr/>
          <a:lstStyle/>
          <a:p>
            <a:endParaRPr lang="es-MX" noProof="0" dirty="0"/>
          </a:p>
        </p:txBody>
      </p:sp>
      <p:sp>
        <p:nvSpPr>
          <p:cNvPr id="12" name="Freeform 12"/>
          <p:cNvSpPr/>
          <p:nvPr/>
        </p:nvSpPr>
        <p:spPr>
          <a:xfrm>
            <a:off x="7731687" y="7987235"/>
            <a:ext cx="1509774" cy="1866800"/>
          </a:xfrm>
          <a:custGeom>
            <a:avLst/>
            <a:gdLst/>
            <a:ahLst/>
            <a:cxnLst/>
            <a:rect l="l" t="t" r="r" b="b"/>
            <a:pathLst>
              <a:path w="1509774" h="1866800">
                <a:moveTo>
                  <a:pt x="0" y="0"/>
                </a:moveTo>
                <a:lnTo>
                  <a:pt x="1509774" y="0"/>
                </a:lnTo>
                <a:lnTo>
                  <a:pt x="1509774" y="1866800"/>
                </a:lnTo>
                <a:lnTo>
                  <a:pt x="0" y="1866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s-MX" noProof="0" dirty="0"/>
          </a:p>
        </p:txBody>
      </p:sp>
      <p:sp>
        <p:nvSpPr>
          <p:cNvPr id="13" name="TextBox 13"/>
          <p:cNvSpPr txBox="1"/>
          <p:nvPr/>
        </p:nvSpPr>
        <p:spPr>
          <a:xfrm>
            <a:off x="3077324" y="2808426"/>
            <a:ext cx="11728779" cy="1404115"/>
          </a:xfrm>
          <a:prstGeom prst="rect">
            <a:avLst/>
          </a:prstGeom>
        </p:spPr>
        <p:txBody>
          <a:bodyPr wrap="square" lIns="0" tIns="0" rIns="0" bIns="0" rtlCol="0" anchor="t">
            <a:spAutoFit/>
          </a:bodyPr>
          <a:lstStyle/>
          <a:p>
            <a:pPr algn="ctr">
              <a:lnSpc>
                <a:spcPts val="11466"/>
              </a:lnSpc>
            </a:pPr>
            <a:r>
              <a:rPr lang="es-MX" sz="8190" b="1" noProof="0" dirty="0">
                <a:solidFill>
                  <a:srgbClr val="014967"/>
                </a:solidFill>
                <a:latin typeface="Fira Sans Bold"/>
                <a:ea typeface="Fira Sans Bold"/>
                <a:cs typeface="Fira Sans Bold"/>
                <a:sym typeface="Fira Sans Bold"/>
              </a:rPr>
              <a:t>Gracias por su atención</a:t>
            </a:r>
          </a:p>
        </p:txBody>
      </p:sp>
      <p:grpSp>
        <p:nvGrpSpPr>
          <p:cNvPr id="14" name="Group 14"/>
          <p:cNvGrpSpPr/>
          <p:nvPr/>
        </p:nvGrpSpPr>
        <p:grpSpPr>
          <a:xfrm>
            <a:off x="5308624" y="1827156"/>
            <a:ext cx="1052635" cy="105263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7"/>
              <a:stretch>
                <a:fillRect/>
              </a:stretch>
            </a:blipFill>
          </p:spPr>
          <p:txBody>
            <a:bodyPr/>
            <a:lstStyle/>
            <a:p>
              <a:endParaRPr lang="es-MX" noProof="0"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TextBox 4"/>
          <p:cNvSpPr txBox="1"/>
          <p:nvPr/>
        </p:nvSpPr>
        <p:spPr>
          <a:xfrm>
            <a:off x="599046" y="1741178"/>
            <a:ext cx="15122969" cy="4974227"/>
          </a:xfrm>
          <a:prstGeom prst="rect">
            <a:avLst/>
          </a:prstGeom>
        </p:spPr>
        <p:txBody>
          <a:bodyPr lIns="0" tIns="0" rIns="0" bIns="0" rtlCol="0" anchor="t">
            <a:spAutoFit/>
          </a:bodyPr>
          <a:lstStyle/>
          <a:p>
            <a:pPr algn="l">
              <a:lnSpc>
                <a:spcPts val="5642"/>
              </a:lnSpc>
              <a:spcBef>
                <a:spcPct val="0"/>
              </a:spcBef>
            </a:pPr>
            <a:r>
              <a:rPr lang="es-MX" sz="4781" noProof="0" dirty="0">
                <a:solidFill>
                  <a:srgbClr val="000000"/>
                </a:solidFill>
                <a:latin typeface="Fira Sans"/>
                <a:ea typeface="Fira Sans"/>
                <a:cs typeface="Fira Sans"/>
                <a:sym typeface="Fira Sans"/>
              </a:rPr>
              <a:t>Cada palabra que escuchamos hoy refleja valores que fortalecen nuestro trabajo docente. Así como movimos el cuerpo en respuesta a ellas, también nuestras acciones en la escuela deben responder con respeto, colaboración, aprendizaje y comunidad. Recordemos que cada uno de nosotros es pieza clave para construir un Consejo Técnico vivo y significativo.</a:t>
            </a:r>
          </a:p>
        </p:txBody>
      </p:sp>
      <p:sp>
        <p:nvSpPr>
          <p:cNvPr id="5" name="Freeform 5"/>
          <p:cNvSpPr/>
          <p:nvPr/>
        </p:nvSpPr>
        <p:spPr>
          <a:xfrm flipH="1">
            <a:off x="14236686" y="-152125"/>
            <a:ext cx="4479116" cy="4986029"/>
          </a:xfrm>
          <a:custGeom>
            <a:avLst/>
            <a:gdLst/>
            <a:ahLst/>
            <a:cxnLst/>
            <a:rect l="l" t="t" r="r" b="b"/>
            <a:pathLst>
              <a:path w="4479116" h="4986029">
                <a:moveTo>
                  <a:pt x="4479116" y="0"/>
                </a:moveTo>
                <a:lnTo>
                  <a:pt x="0" y="0"/>
                </a:lnTo>
                <a:lnTo>
                  <a:pt x="0" y="4986029"/>
                </a:lnTo>
                <a:lnTo>
                  <a:pt x="4479116" y="4986029"/>
                </a:lnTo>
                <a:lnTo>
                  <a:pt x="4479116" y="0"/>
                </a:lnTo>
                <a:close/>
              </a:path>
            </a:pathLst>
          </a:custGeom>
          <a:blipFill>
            <a:blip r:embed="rId5"/>
            <a:stretch>
              <a:fillRect/>
            </a:stretch>
          </a:blipFill>
        </p:spPr>
        <p:txBody>
          <a:bodyPr/>
          <a:lstStyle/>
          <a:p>
            <a:endParaRPr lang="es-MX" noProof="0" dirty="0"/>
          </a:p>
        </p:txBody>
      </p:sp>
      <p:grpSp>
        <p:nvGrpSpPr>
          <p:cNvPr id="6" name="Group 6"/>
          <p:cNvGrpSpPr/>
          <p:nvPr/>
        </p:nvGrpSpPr>
        <p:grpSpPr>
          <a:xfrm>
            <a:off x="16732982" y="342612"/>
            <a:ext cx="1052635" cy="105263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a:stretch>
            </a:blipFill>
          </p:spPr>
          <p:txBody>
            <a:bodyPr/>
            <a:lstStyle/>
            <a:p>
              <a:endParaRPr lang="es-MX" noProof="0" dirty="0"/>
            </a:p>
          </p:txBody>
        </p:sp>
      </p:grpSp>
      <p:sp>
        <p:nvSpPr>
          <p:cNvPr id="8" name="Freeform 8"/>
          <p:cNvSpPr/>
          <p:nvPr/>
        </p:nvSpPr>
        <p:spPr>
          <a:xfrm>
            <a:off x="2991230" y="6972410"/>
            <a:ext cx="5079832" cy="3314590"/>
          </a:xfrm>
          <a:custGeom>
            <a:avLst/>
            <a:gdLst/>
            <a:ahLst/>
            <a:cxnLst/>
            <a:rect l="l" t="t" r="r" b="b"/>
            <a:pathLst>
              <a:path w="5079832" h="3314590">
                <a:moveTo>
                  <a:pt x="0" y="0"/>
                </a:moveTo>
                <a:lnTo>
                  <a:pt x="5079831" y="0"/>
                </a:lnTo>
                <a:lnTo>
                  <a:pt x="5079831" y="3314590"/>
                </a:lnTo>
                <a:lnTo>
                  <a:pt x="0" y="3314590"/>
                </a:lnTo>
                <a:lnTo>
                  <a:pt x="0" y="0"/>
                </a:lnTo>
                <a:close/>
              </a:path>
            </a:pathLst>
          </a:custGeom>
          <a:blipFill>
            <a:blip r:embed="rId7"/>
            <a:stretch>
              <a:fillRect/>
            </a:stretch>
          </a:blipFill>
        </p:spPr>
        <p:txBody>
          <a:bodyPr/>
          <a:lstStyle/>
          <a:p>
            <a:endParaRPr lang="es-MX" noProof="0" dirty="0"/>
          </a:p>
        </p:txBody>
      </p:sp>
      <p:sp>
        <p:nvSpPr>
          <p:cNvPr id="9" name="Freeform 9"/>
          <p:cNvSpPr/>
          <p:nvPr/>
        </p:nvSpPr>
        <p:spPr>
          <a:xfrm>
            <a:off x="0" y="-315141"/>
            <a:ext cx="8071061" cy="1896699"/>
          </a:xfrm>
          <a:custGeom>
            <a:avLst/>
            <a:gdLst/>
            <a:ahLst/>
            <a:cxnLst/>
            <a:rect l="l" t="t" r="r" b="b"/>
            <a:pathLst>
              <a:path w="8071061" h="1896699">
                <a:moveTo>
                  <a:pt x="0" y="0"/>
                </a:moveTo>
                <a:lnTo>
                  <a:pt x="8071061" y="0"/>
                </a:lnTo>
                <a:lnTo>
                  <a:pt x="8071061" y="1896700"/>
                </a:lnTo>
                <a:lnTo>
                  <a:pt x="0" y="1896700"/>
                </a:lnTo>
                <a:lnTo>
                  <a:pt x="0" y="0"/>
                </a:lnTo>
                <a:close/>
              </a:path>
            </a:pathLst>
          </a:custGeom>
          <a:blipFill>
            <a:blip r:embed="rId8"/>
            <a:stretch>
              <a:fillRect/>
            </a:stretch>
          </a:blipFill>
        </p:spPr>
        <p:txBody>
          <a:bodyPr/>
          <a:lstStyle/>
          <a:p>
            <a:endParaRPr lang="es-MX" noProof="0" dirty="0"/>
          </a:p>
        </p:txBody>
      </p:sp>
      <p:sp>
        <p:nvSpPr>
          <p:cNvPr id="10" name="Freeform 10"/>
          <p:cNvSpPr/>
          <p:nvPr/>
        </p:nvSpPr>
        <p:spPr>
          <a:xfrm>
            <a:off x="11393057" y="6813062"/>
            <a:ext cx="6621022" cy="3633286"/>
          </a:xfrm>
          <a:custGeom>
            <a:avLst/>
            <a:gdLst/>
            <a:ahLst/>
            <a:cxnLst/>
            <a:rect l="l" t="t" r="r" b="b"/>
            <a:pathLst>
              <a:path w="6621022" h="3633286">
                <a:moveTo>
                  <a:pt x="0" y="0"/>
                </a:moveTo>
                <a:lnTo>
                  <a:pt x="6621022" y="0"/>
                </a:lnTo>
                <a:lnTo>
                  <a:pt x="6621022" y="3633286"/>
                </a:lnTo>
                <a:lnTo>
                  <a:pt x="0" y="3633286"/>
                </a:lnTo>
                <a:lnTo>
                  <a:pt x="0" y="0"/>
                </a:lnTo>
                <a:close/>
              </a:path>
            </a:pathLst>
          </a:custGeom>
          <a:blipFill>
            <a:blip r:embed="rId9"/>
            <a:stretch>
              <a:fillRect/>
            </a:stretch>
          </a:blipFill>
        </p:spPr>
        <p:txBody>
          <a:bodyPr/>
          <a:lstStyle/>
          <a:p>
            <a:endParaRPr lang="es-MX" noProof="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a:off x="561550" y="458120"/>
            <a:ext cx="8437372" cy="2515871"/>
          </a:xfrm>
          <a:custGeom>
            <a:avLst/>
            <a:gdLst/>
            <a:ahLst/>
            <a:cxnLst/>
            <a:rect l="l" t="t" r="r" b="b"/>
            <a:pathLst>
              <a:path w="8437372" h="2515871">
                <a:moveTo>
                  <a:pt x="0" y="0"/>
                </a:moveTo>
                <a:lnTo>
                  <a:pt x="8437373" y="0"/>
                </a:lnTo>
                <a:lnTo>
                  <a:pt x="8437373" y="2515871"/>
                </a:lnTo>
                <a:lnTo>
                  <a:pt x="0" y="25158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s-MX" noProof="0" dirty="0"/>
          </a:p>
        </p:txBody>
      </p:sp>
      <p:sp>
        <p:nvSpPr>
          <p:cNvPr id="5" name="Freeform 5"/>
          <p:cNvSpPr/>
          <p:nvPr/>
        </p:nvSpPr>
        <p:spPr>
          <a:xfrm flipH="1">
            <a:off x="14236686" y="-152125"/>
            <a:ext cx="4479116" cy="4986029"/>
          </a:xfrm>
          <a:custGeom>
            <a:avLst/>
            <a:gdLst/>
            <a:ahLst/>
            <a:cxnLst/>
            <a:rect l="l" t="t" r="r" b="b"/>
            <a:pathLst>
              <a:path w="4479116" h="4986029">
                <a:moveTo>
                  <a:pt x="4479116" y="0"/>
                </a:moveTo>
                <a:lnTo>
                  <a:pt x="0" y="0"/>
                </a:lnTo>
                <a:lnTo>
                  <a:pt x="0" y="4986029"/>
                </a:lnTo>
                <a:lnTo>
                  <a:pt x="4479116" y="4986029"/>
                </a:lnTo>
                <a:lnTo>
                  <a:pt x="4479116" y="0"/>
                </a:lnTo>
                <a:close/>
              </a:path>
            </a:pathLst>
          </a:custGeom>
          <a:blipFill>
            <a:blip r:embed="rId7"/>
            <a:stretch>
              <a:fillRect/>
            </a:stretch>
          </a:blipFill>
        </p:spPr>
        <p:txBody>
          <a:bodyPr/>
          <a:lstStyle/>
          <a:p>
            <a:endParaRPr lang="es-MX" noProof="0" dirty="0"/>
          </a:p>
        </p:txBody>
      </p:sp>
      <p:sp>
        <p:nvSpPr>
          <p:cNvPr id="6" name="TextBox 6"/>
          <p:cNvSpPr txBox="1"/>
          <p:nvPr/>
        </p:nvSpPr>
        <p:spPr>
          <a:xfrm>
            <a:off x="1440520" y="3195247"/>
            <a:ext cx="15601882" cy="5468785"/>
          </a:xfrm>
          <a:prstGeom prst="rect">
            <a:avLst/>
          </a:prstGeom>
        </p:spPr>
        <p:txBody>
          <a:bodyPr lIns="0" tIns="0" rIns="0" bIns="0" rtlCol="0" anchor="t">
            <a:spAutoFit/>
          </a:bodyPr>
          <a:lstStyle/>
          <a:p>
            <a:pPr marL="952013" lvl="1" indent="-476006" algn="just">
              <a:lnSpc>
                <a:spcPts val="6173"/>
              </a:lnSpc>
              <a:buFont typeface="Arial"/>
              <a:buChar char="•"/>
            </a:pPr>
            <a:r>
              <a:rPr lang="es-MX" sz="4409" noProof="0" dirty="0">
                <a:solidFill>
                  <a:srgbClr val="000000"/>
                </a:solidFill>
                <a:latin typeface="Arimo"/>
                <a:ea typeface="Arimo"/>
                <a:cs typeface="Arimo"/>
                <a:sym typeface="Arimo"/>
              </a:rPr>
              <a:t>Analizar características de las Comunidades de Aprendizaje para identificar qué rasgos están presentes en el CTE y cuáles es necesario fortalecer.</a:t>
            </a:r>
          </a:p>
          <a:p>
            <a:pPr marL="952013" lvl="1" indent="-476006" algn="just">
              <a:lnSpc>
                <a:spcPts val="6173"/>
              </a:lnSpc>
              <a:buFont typeface="Arial"/>
              <a:buChar char="•"/>
            </a:pPr>
            <a:r>
              <a:rPr lang="es-MX" sz="4409" noProof="0" dirty="0">
                <a:solidFill>
                  <a:srgbClr val="000000"/>
                </a:solidFill>
                <a:latin typeface="Arimo"/>
                <a:ea typeface="Arimo"/>
                <a:cs typeface="Arimo"/>
                <a:sym typeface="Arimo"/>
              </a:rPr>
              <a:t>Avanzar en la definición de los objetivos, metas y acciones del Programa de mejora continua de la escuela.</a:t>
            </a:r>
          </a:p>
          <a:p>
            <a:pPr marL="952013" lvl="1" indent="-476006" algn="just">
              <a:lnSpc>
                <a:spcPts val="6173"/>
              </a:lnSpc>
              <a:buFont typeface="Arial"/>
              <a:buChar char="•"/>
            </a:pPr>
            <a:r>
              <a:rPr lang="es-MX" sz="4409" noProof="0" dirty="0">
                <a:solidFill>
                  <a:srgbClr val="000000"/>
                </a:solidFill>
                <a:latin typeface="Arimo"/>
                <a:ea typeface="Arimo"/>
                <a:cs typeface="Arimo"/>
                <a:sym typeface="Arimo"/>
              </a:rPr>
              <a:t>Decidir el itinerario del Consejo Técnico Escolar para el ciclo escolar 2025- 2026</a:t>
            </a:r>
          </a:p>
        </p:txBody>
      </p:sp>
      <p:sp>
        <p:nvSpPr>
          <p:cNvPr id="7" name="Freeform 7"/>
          <p:cNvSpPr/>
          <p:nvPr/>
        </p:nvSpPr>
        <p:spPr>
          <a:xfrm>
            <a:off x="8346045" y="197718"/>
            <a:ext cx="2629360" cy="2626073"/>
          </a:xfrm>
          <a:custGeom>
            <a:avLst/>
            <a:gdLst/>
            <a:ahLst/>
            <a:cxnLst/>
            <a:rect l="l" t="t" r="r" b="b"/>
            <a:pathLst>
              <a:path w="2629360" h="2626073">
                <a:moveTo>
                  <a:pt x="0" y="0"/>
                </a:moveTo>
                <a:lnTo>
                  <a:pt x="2629361" y="0"/>
                </a:lnTo>
                <a:lnTo>
                  <a:pt x="2629361" y="2626074"/>
                </a:lnTo>
                <a:lnTo>
                  <a:pt x="0" y="262607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MX" noProof="0" dirty="0"/>
          </a:p>
        </p:txBody>
      </p:sp>
      <p:sp>
        <p:nvSpPr>
          <p:cNvPr id="8" name="Freeform 8"/>
          <p:cNvSpPr/>
          <p:nvPr/>
        </p:nvSpPr>
        <p:spPr>
          <a:xfrm>
            <a:off x="0" y="7998728"/>
            <a:ext cx="2252041" cy="2288272"/>
          </a:xfrm>
          <a:custGeom>
            <a:avLst/>
            <a:gdLst/>
            <a:ahLst/>
            <a:cxnLst/>
            <a:rect l="l" t="t" r="r" b="b"/>
            <a:pathLst>
              <a:path w="2252041" h="2288272">
                <a:moveTo>
                  <a:pt x="0" y="0"/>
                </a:moveTo>
                <a:lnTo>
                  <a:pt x="2252041" y="0"/>
                </a:lnTo>
                <a:lnTo>
                  <a:pt x="2252041" y="2288272"/>
                </a:lnTo>
                <a:lnTo>
                  <a:pt x="0" y="228827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s-MX" noProof="0" dirty="0"/>
          </a:p>
        </p:txBody>
      </p:sp>
      <p:grpSp>
        <p:nvGrpSpPr>
          <p:cNvPr id="9" name="Group 9"/>
          <p:cNvGrpSpPr/>
          <p:nvPr/>
        </p:nvGrpSpPr>
        <p:grpSpPr>
          <a:xfrm>
            <a:off x="16732982" y="342612"/>
            <a:ext cx="1052635" cy="105263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txBody>
            <a:bodyPr/>
            <a:lstStyle/>
            <a:p>
              <a:endParaRPr lang="es-MX" noProof="0" dirty="0"/>
            </a:p>
          </p:txBody>
        </p:sp>
      </p:grpSp>
      <p:sp>
        <p:nvSpPr>
          <p:cNvPr id="11" name="Freeform 11"/>
          <p:cNvSpPr/>
          <p:nvPr/>
        </p:nvSpPr>
        <p:spPr>
          <a:xfrm>
            <a:off x="479813" y="1388502"/>
            <a:ext cx="2355209" cy="1904775"/>
          </a:xfrm>
          <a:custGeom>
            <a:avLst/>
            <a:gdLst/>
            <a:ahLst/>
            <a:cxnLst/>
            <a:rect l="l" t="t" r="r" b="b"/>
            <a:pathLst>
              <a:path w="2355209" h="1904775">
                <a:moveTo>
                  <a:pt x="0" y="0"/>
                </a:moveTo>
                <a:lnTo>
                  <a:pt x="2355209" y="0"/>
                </a:lnTo>
                <a:lnTo>
                  <a:pt x="2355209" y="1904775"/>
                </a:lnTo>
                <a:lnTo>
                  <a:pt x="0" y="1904775"/>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s-MX" noProof="0" dirty="0"/>
          </a:p>
        </p:txBody>
      </p:sp>
      <p:sp>
        <p:nvSpPr>
          <p:cNvPr id="12" name="Freeform 12"/>
          <p:cNvSpPr/>
          <p:nvPr/>
        </p:nvSpPr>
        <p:spPr>
          <a:xfrm>
            <a:off x="13595595" y="8140225"/>
            <a:ext cx="4692405" cy="2146775"/>
          </a:xfrm>
          <a:custGeom>
            <a:avLst/>
            <a:gdLst/>
            <a:ahLst/>
            <a:cxnLst/>
            <a:rect l="l" t="t" r="r" b="b"/>
            <a:pathLst>
              <a:path w="4692405" h="2146775">
                <a:moveTo>
                  <a:pt x="0" y="0"/>
                </a:moveTo>
                <a:lnTo>
                  <a:pt x="4692405" y="0"/>
                </a:lnTo>
                <a:lnTo>
                  <a:pt x="4692405" y="2146775"/>
                </a:lnTo>
                <a:lnTo>
                  <a:pt x="0" y="214677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s-MX" noProof="0" dirty="0"/>
          </a:p>
        </p:txBody>
      </p:sp>
      <p:sp>
        <p:nvSpPr>
          <p:cNvPr id="13" name="TextBox 13"/>
          <p:cNvSpPr txBox="1"/>
          <p:nvPr/>
        </p:nvSpPr>
        <p:spPr>
          <a:xfrm>
            <a:off x="1657418" y="470281"/>
            <a:ext cx="5739243" cy="2353511"/>
          </a:xfrm>
          <a:prstGeom prst="rect">
            <a:avLst/>
          </a:prstGeom>
        </p:spPr>
        <p:txBody>
          <a:bodyPr lIns="0" tIns="0" rIns="0" bIns="0" rtlCol="0" anchor="t">
            <a:spAutoFit/>
          </a:bodyPr>
          <a:lstStyle/>
          <a:p>
            <a:pPr algn="ctr">
              <a:lnSpc>
                <a:spcPts val="9403"/>
              </a:lnSpc>
            </a:pPr>
            <a:r>
              <a:rPr lang="es-MX" sz="6717" b="1" noProof="0" dirty="0">
                <a:solidFill>
                  <a:srgbClr val="014967"/>
                </a:solidFill>
                <a:latin typeface="Fira Sans Bold"/>
                <a:ea typeface="Fira Sans Bold"/>
                <a:cs typeface="Fira Sans Bold"/>
                <a:sym typeface="Fira Sans Bold"/>
              </a:rPr>
              <a:t>Propósitos de la sesión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TextBox 4"/>
          <p:cNvSpPr txBox="1"/>
          <p:nvPr/>
        </p:nvSpPr>
        <p:spPr>
          <a:xfrm>
            <a:off x="1318917" y="2057831"/>
            <a:ext cx="15360011" cy="7200469"/>
          </a:xfrm>
          <a:prstGeom prst="rect">
            <a:avLst/>
          </a:prstGeom>
        </p:spPr>
        <p:txBody>
          <a:bodyPr lIns="0" tIns="0" rIns="0" bIns="0" rtlCol="0" anchor="t">
            <a:spAutoFit/>
          </a:bodyPr>
          <a:lstStyle/>
          <a:p>
            <a:pPr marL="732330" lvl="1" indent="-366165" algn="l">
              <a:lnSpc>
                <a:spcPts val="4748"/>
              </a:lnSpc>
              <a:buFont typeface="Arial"/>
              <a:buChar char="•"/>
            </a:pPr>
            <a:r>
              <a:rPr lang="es-MX" sz="3391" u="sng" noProof="0" dirty="0">
                <a:solidFill>
                  <a:srgbClr val="000000"/>
                </a:solidFill>
                <a:latin typeface="Arimo"/>
                <a:ea typeface="Arimo"/>
                <a:cs typeface="Arimo"/>
                <a:sym typeface="Arimo"/>
                <a:hlinkClick r:id="rId5" tooltip="https://educacionbasica.sep.gob.mx/wp-content/uploads/2024/06/Plan-de-Estudio-ISBN-ELECTRONICO.pdf"/>
              </a:rPr>
              <a:t>Plan de Estudio para la Educación Preescolar, Primaria y Secundaria 2022:</a:t>
            </a:r>
          </a:p>
          <a:p>
            <a:pPr marL="732330" lvl="1" indent="-366165" algn="l">
              <a:lnSpc>
                <a:spcPts val="4748"/>
              </a:lnSpc>
              <a:buFont typeface="Arial"/>
              <a:buChar char="•"/>
            </a:pPr>
            <a:r>
              <a:rPr lang="es-MX" sz="3391" u="sng" noProof="0" dirty="0">
                <a:solidFill>
                  <a:srgbClr val="000000"/>
                </a:solidFill>
                <a:latin typeface="Arimo"/>
                <a:ea typeface="Arimo"/>
                <a:cs typeface="Arimo"/>
                <a:sym typeface="Arimo"/>
                <a:hlinkClick r:id="rId6" tooltip="https://gestion.cte.sep.gob.mx/insumos/docs/2425_s0_Programa_Sintetico_Fase1.pdf?1758380331393"/>
              </a:rPr>
              <a:t>Currículo Nacional aplicable a la Educación Inicial: Programa Sintético de la Fase 1</a:t>
            </a:r>
          </a:p>
          <a:p>
            <a:pPr marL="732330" lvl="1" indent="-366165" algn="l">
              <a:lnSpc>
                <a:spcPts val="4748"/>
              </a:lnSpc>
              <a:buFont typeface="Arial"/>
              <a:buChar char="•"/>
            </a:pPr>
            <a:r>
              <a:rPr lang="es-MX" sz="3391" u="sng" noProof="0" dirty="0">
                <a:solidFill>
                  <a:srgbClr val="000000"/>
                </a:solidFill>
                <a:latin typeface="Arimo"/>
                <a:ea typeface="Arimo"/>
                <a:cs typeface="Arimo"/>
                <a:sym typeface="Arimo"/>
                <a:hlinkClick r:id="rId7" tooltip="https://educacionbasica.sep.gob.mx/programas-de-estudio-para-la-educacion-preescolar-primaria-y-secundaria-programas-sinteticos-de-las-fases-2-a-6/"/>
              </a:rPr>
              <a:t>Programas de Estudio para la Educación preescolar, primaria y secundaria. Programas Sintéticos de las Fases 2 a 6</a:t>
            </a:r>
          </a:p>
          <a:p>
            <a:pPr marL="732330" lvl="1" indent="-366165" algn="l">
              <a:lnSpc>
                <a:spcPts val="4748"/>
              </a:lnSpc>
              <a:buFont typeface="Arial"/>
              <a:buChar char="•"/>
            </a:pPr>
            <a:r>
              <a:rPr lang="es-MX" sz="3391" u="sng" noProof="0" dirty="0">
                <a:solidFill>
                  <a:srgbClr val="000000"/>
                </a:solidFill>
                <a:latin typeface="Arimo"/>
                <a:ea typeface="Arimo"/>
                <a:cs typeface="Arimo"/>
                <a:sym typeface="Arimo"/>
                <a:hlinkClick r:id="rId8" tooltip="https://gestion.cte.sep.gob.mx/insumos/docs/2526_s1_comunidad_aprendizaje.pdf?1758380331393"/>
              </a:rPr>
              <a:t>El Consejo Técnico Escolar como Comunidad de Aprendizaje</a:t>
            </a:r>
          </a:p>
          <a:p>
            <a:pPr marL="732330" lvl="1" indent="-366165" algn="l">
              <a:lnSpc>
                <a:spcPts val="4748"/>
              </a:lnSpc>
              <a:buFont typeface="Arial"/>
              <a:buChar char="•"/>
            </a:pPr>
            <a:r>
              <a:rPr lang="es-MX" sz="3391" u="sng" noProof="0" dirty="0">
                <a:solidFill>
                  <a:srgbClr val="000000"/>
                </a:solidFill>
                <a:latin typeface="Arimo"/>
                <a:ea typeface="Arimo"/>
                <a:cs typeface="Arimo"/>
                <a:sym typeface="Arimo"/>
                <a:hlinkClick r:id="rId9" tooltip="https://gestion.cte.sep.gob.mx/insumos/docs/2526_s1_interinato_cte.pdf?1758380331393"/>
              </a:rPr>
              <a:t>Itinerario del Consejo Técnico Escolar para el Ciclo Escolar 2025-2026</a:t>
            </a:r>
          </a:p>
          <a:p>
            <a:pPr marL="732330" lvl="1" indent="-366165" algn="l">
              <a:lnSpc>
                <a:spcPts val="4748"/>
              </a:lnSpc>
              <a:buFont typeface="Arial"/>
              <a:buChar char="•"/>
            </a:pPr>
            <a:r>
              <a:rPr lang="es-MX" sz="3391" u="sng" noProof="0" dirty="0">
                <a:solidFill>
                  <a:srgbClr val="000000"/>
                </a:solidFill>
                <a:latin typeface="Arimo"/>
                <a:ea typeface="Arimo"/>
                <a:cs typeface="Arimo"/>
                <a:sym typeface="Arimo"/>
                <a:hlinkClick r:id="rId10" tooltip="https://gestion.cte.sep.gob.mx/insumos/docs/2425_s0_insumos_direc_proceso_mejora_continua.pdf?1758380331393"/>
              </a:rPr>
              <a:t>El Proceso de Mejora Continua. Orientaciones para las escuelas de Educación Básica</a:t>
            </a:r>
          </a:p>
          <a:p>
            <a:pPr marL="732330" lvl="1" indent="-366165" algn="l">
              <a:lnSpc>
                <a:spcPts val="4748"/>
              </a:lnSpc>
              <a:buFont typeface="Arial"/>
              <a:buChar char="•"/>
            </a:pPr>
            <a:r>
              <a:rPr lang="es-MX" sz="3391" u="sng" noProof="0" dirty="0">
                <a:solidFill>
                  <a:srgbClr val="000000"/>
                </a:solidFill>
                <a:latin typeface="Arimo"/>
                <a:ea typeface="Arimo"/>
                <a:cs typeface="Arimo"/>
                <a:sym typeface="Arimo"/>
                <a:hlinkClick r:id="rId11" tooltip="https://gestion.cte.sep.gob.mx/insumos/docs/2425_s0_insumos_direc_diferencias_mejora_vs_analitico.pdf?1758380331393"/>
              </a:rPr>
              <a:t>Diferencias entre el Programa de mejora continua y el Programa Analítico de la escuela</a:t>
            </a:r>
          </a:p>
          <a:p>
            <a:pPr marL="732330" lvl="1" indent="-366165" algn="l">
              <a:lnSpc>
                <a:spcPts val="4748"/>
              </a:lnSpc>
              <a:buFont typeface="Arial"/>
              <a:buChar char="•"/>
            </a:pPr>
            <a:r>
              <a:rPr lang="es-MX" sz="3391" u="sng" noProof="0" dirty="0">
                <a:solidFill>
                  <a:srgbClr val="000000"/>
                </a:solidFill>
                <a:latin typeface="Arimo"/>
                <a:ea typeface="Arimo"/>
                <a:cs typeface="Arimo"/>
                <a:sym typeface="Arimo"/>
                <a:hlinkClick r:id="rId12" tooltip="https://gestion.cte.sep.gob.mx/insumos/docs/2425_s1_Anexo1_ejemplo_objetivos_metas_acciones.pdf?1758380331393"/>
              </a:rPr>
              <a:t>Ejemplo de planteamiento de objetivos, metas y acciones</a:t>
            </a:r>
          </a:p>
        </p:txBody>
      </p:sp>
      <p:sp>
        <p:nvSpPr>
          <p:cNvPr id="5" name="Freeform 5"/>
          <p:cNvSpPr/>
          <p:nvPr/>
        </p:nvSpPr>
        <p:spPr>
          <a:xfrm>
            <a:off x="771142" y="392430"/>
            <a:ext cx="5385572" cy="1605880"/>
          </a:xfrm>
          <a:custGeom>
            <a:avLst/>
            <a:gdLst/>
            <a:ahLst/>
            <a:cxnLst/>
            <a:rect l="l" t="t" r="r" b="b"/>
            <a:pathLst>
              <a:path w="5385572" h="1605880">
                <a:moveTo>
                  <a:pt x="0" y="0"/>
                </a:moveTo>
                <a:lnTo>
                  <a:pt x="5385572" y="0"/>
                </a:lnTo>
                <a:lnTo>
                  <a:pt x="5385572" y="1605880"/>
                </a:lnTo>
                <a:lnTo>
                  <a:pt x="0" y="160588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s-MX" noProof="0" dirty="0"/>
          </a:p>
        </p:txBody>
      </p:sp>
      <p:sp>
        <p:nvSpPr>
          <p:cNvPr id="6" name="Freeform 6"/>
          <p:cNvSpPr/>
          <p:nvPr/>
        </p:nvSpPr>
        <p:spPr>
          <a:xfrm flipH="1">
            <a:off x="14236686" y="-152125"/>
            <a:ext cx="4479116" cy="4986029"/>
          </a:xfrm>
          <a:custGeom>
            <a:avLst/>
            <a:gdLst/>
            <a:ahLst/>
            <a:cxnLst/>
            <a:rect l="l" t="t" r="r" b="b"/>
            <a:pathLst>
              <a:path w="4479116" h="4986029">
                <a:moveTo>
                  <a:pt x="4479116" y="0"/>
                </a:moveTo>
                <a:lnTo>
                  <a:pt x="0" y="0"/>
                </a:lnTo>
                <a:lnTo>
                  <a:pt x="0" y="4986029"/>
                </a:lnTo>
                <a:lnTo>
                  <a:pt x="4479116" y="4986029"/>
                </a:lnTo>
                <a:lnTo>
                  <a:pt x="4479116" y="0"/>
                </a:lnTo>
                <a:close/>
              </a:path>
            </a:pathLst>
          </a:custGeom>
          <a:blipFill>
            <a:blip r:embed="rId15"/>
            <a:stretch>
              <a:fillRect/>
            </a:stretch>
          </a:blipFill>
        </p:spPr>
        <p:txBody>
          <a:bodyPr/>
          <a:lstStyle/>
          <a:p>
            <a:endParaRPr lang="es-MX" noProof="0" dirty="0"/>
          </a:p>
        </p:txBody>
      </p:sp>
      <p:sp>
        <p:nvSpPr>
          <p:cNvPr id="7" name="Freeform 7"/>
          <p:cNvSpPr/>
          <p:nvPr/>
        </p:nvSpPr>
        <p:spPr>
          <a:xfrm>
            <a:off x="16036315" y="8102746"/>
            <a:ext cx="1885739" cy="2184254"/>
          </a:xfrm>
          <a:custGeom>
            <a:avLst/>
            <a:gdLst/>
            <a:ahLst/>
            <a:cxnLst/>
            <a:rect l="l" t="t" r="r" b="b"/>
            <a:pathLst>
              <a:path w="1885739" h="2184254">
                <a:moveTo>
                  <a:pt x="0" y="0"/>
                </a:moveTo>
                <a:lnTo>
                  <a:pt x="1885739" y="0"/>
                </a:lnTo>
                <a:lnTo>
                  <a:pt x="1885739" y="2184254"/>
                </a:lnTo>
                <a:lnTo>
                  <a:pt x="0" y="2184254"/>
                </a:lnTo>
                <a:lnTo>
                  <a:pt x="0" y="0"/>
                </a:lnTo>
                <a:close/>
              </a:path>
            </a:pathLst>
          </a:custGeom>
          <a:blipFill>
            <a:blip r:embed="rId16"/>
            <a:stretch>
              <a:fillRect/>
            </a:stretch>
          </a:blipFill>
        </p:spPr>
        <p:txBody>
          <a:bodyPr/>
          <a:lstStyle/>
          <a:p>
            <a:endParaRPr lang="es-MX" noProof="0" dirty="0"/>
          </a:p>
        </p:txBody>
      </p:sp>
      <p:sp>
        <p:nvSpPr>
          <p:cNvPr id="8" name="Freeform 8"/>
          <p:cNvSpPr/>
          <p:nvPr/>
        </p:nvSpPr>
        <p:spPr>
          <a:xfrm>
            <a:off x="5772358" y="446124"/>
            <a:ext cx="1639923" cy="1303739"/>
          </a:xfrm>
          <a:custGeom>
            <a:avLst/>
            <a:gdLst/>
            <a:ahLst/>
            <a:cxnLst/>
            <a:rect l="l" t="t" r="r" b="b"/>
            <a:pathLst>
              <a:path w="1639923" h="1303739">
                <a:moveTo>
                  <a:pt x="0" y="0"/>
                </a:moveTo>
                <a:lnTo>
                  <a:pt x="1639923" y="0"/>
                </a:lnTo>
                <a:lnTo>
                  <a:pt x="1639923" y="1303739"/>
                </a:lnTo>
                <a:lnTo>
                  <a:pt x="0" y="1303739"/>
                </a:lnTo>
                <a:lnTo>
                  <a:pt x="0" y="0"/>
                </a:lnTo>
                <a:close/>
              </a:path>
            </a:pathLst>
          </a:custGeom>
          <a:blipFill>
            <a:blip r:embed="rId17"/>
            <a:stretch>
              <a:fillRect/>
            </a:stretch>
          </a:blipFill>
        </p:spPr>
        <p:txBody>
          <a:bodyPr/>
          <a:lstStyle/>
          <a:p>
            <a:endParaRPr lang="es-MX" noProof="0" dirty="0"/>
          </a:p>
        </p:txBody>
      </p:sp>
      <p:sp>
        <p:nvSpPr>
          <p:cNvPr id="9" name="Freeform 9"/>
          <p:cNvSpPr/>
          <p:nvPr/>
        </p:nvSpPr>
        <p:spPr>
          <a:xfrm>
            <a:off x="-381499" y="8215674"/>
            <a:ext cx="2061792" cy="2085251"/>
          </a:xfrm>
          <a:custGeom>
            <a:avLst/>
            <a:gdLst/>
            <a:ahLst/>
            <a:cxnLst/>
            <a:rect l="l" t="t" r="r" b="b"/>
            <a:pathLst>
              <a:path w="2061792" h="2085251">
                <a:moveTo>
                  <a:pt x="0" y="0"/>
                </a:moveTo>
                <a:lnTo>
                  <a:pt x="2061792" y="0"/>
                </a:lnTo>
                <a:lnTo>
                  <a:pt x="2061792" y="2085252"/>
                </a:lnTo>
                <a:lnTo>
                  <a:pt x="0" y="2085252"/>
                </a:lnTo>
                <a:lnTo>
                  <a:pt x="0" y="0"/>
                </a:lnTo>
                <a:close/>
              </a:path>
            </a:pathLst>
          </a:custGeom>
          <a:blipFill>
            <a:blip r:embed="rId18"/>
            <a:stretch>
              <a:fillRect/>
            </a:stretch>
          </a:blipFill>
        </p:spPr>
        <p:txBody>
          <a:bodyPr/>
          <a:lstStyle/>
          <a:p>
            <a:endParaRPr lang="es-MX" noProof="0" dirty="0"/>
          </a:p>
        </p:txBody>
      </p:sp>
      <p:sp>
        <p:nvSpPr>
          <p:cNvPr id="10" name="Freeform 10"/>
          <p:cNvSpPr/>
          <p:nvPr/>
        </p:nvSpPr>
        <p:spPr>
          <a:xfrm>
            <a:off x="16036315" y="5143500"/>
            <a:ext cx="2175230" cy="2222457"/>
          </a:xfrm>
          <a:custGeom>
            <a:avLst/>
            <a:gdLst/>
            <a:ahLst/>
            <a:cxnLst/>
            <a:rect l="l" t="t" r="r" b="b"/>
            <a:pathLst>
              <a:path w="2175230" h="2222457">
                <a:moveTo>
                  <a:pt x="0" y="0"/>
                </a:moveTo>
                <a:lnTo>
                  <a:pt x="2175229" y="0"/>
                </a:lnTo>
                <a:lnTo>
                  <a:pt x="2175229" y="2222457"/>
                </a:lnTo>
                <a:lnTo>
                  <a:pt x="0" y="2222457"/>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endParaRPr lang="es-MX" noProof="0" dirty="0"/>
          </a:p>
        </p:txBody>
      </p:sp>
      <p:grpSp>
        <p:nvGrpSpPr>
          <p:cNvPr id="11" name="Group 11"/>
          <p:cNvGrpSpPr/>
          <p:nvPr/>
        </p:nvGrpSpPr>
        <p:grpSpPr>
          <a:xfrm>
            <a:off x="16732982" y="342612"/>
            <a:ext cx="1052635" cy="1052635"/>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1"/>
              <a:stretch>
                <a:fillRect/>
              </a:stretch>
            </a:blipFill>
          </p:spPr>
          <p:txBody>
            <a:bodyPr/>
            <a:lstStyle/>
            <a:p>
              <a:endParaRPr lang="es-MX" noProof="0" dirty="0"/>
            </a:p>
          </p:txBody>
        </p:sp>
      </p:grpSp>
      <p:sp>
        <p:nvSpPr>
          <p:cNvPr id="13" name="Freeform 13"/>
          <p:cNvSpPr/>
          <p:nvPr/>
        </p:nvSpPr>
        <p:spPr>
          <a:xfrm>
            <a:off x="0" y="1028700"/>
            <a:ext cx="1699236" cy="1897481"/>
          </a:xfrm>
          <a:custGeom>
            <a:avLst/>
            <a:gdLst/>
            <a:ahLst/>
            <a:cxnLst/>
            <a:rect l="l" t="t" r="r" b="b"/>
            <a:pathLst>
              <a:path w="1699236" h="1897481">
                <a:moveTo>
                  <a:pt x="0" y="0"/>
                </a:moveTo>
                <a:lnTo>
                  <a:pt x="1699236" y="0"/>
                </a:lnTo>
                <a:lnTo>
                  <a:pt x="1699236" y="1897481"/>
                </a:lnTo>
                <a:lnTo>
                  <a:pt x="0" y="1897481"/>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txBody>
          <a:bodyPr/>
          <a:lstStyle/>
          <a:p>
            <a:endParaRPr lang="es-MX" noProof="0" dirty="0"/>
          </a:p>
        </p:txBody>
      </p:sp>
      <p:sp>
        <p:nvSpPr>
          <p:cNvPr id="14" name="TextBox 14"/>
          <p:cNvSpPr txBox="1"/>
          <p:nvPr/>
        </p:nvSpPr>
        <p:spPr>
          <a:xfrm>
            <a:off x="1524001" y="498001"/>
            <a:ext cx="3723562" cy="1251862"/>
          </a:xfrm>
          <a:prstGeom prst="rect">
            <a:avLst/>
          </a:prstGeom>
        </p:spPr>
        <p:txBody>
          <a:bodyPr wrap="square" lIns="0" tIns="0" rIns="0" bIns="0" rtlCol="0" anchor="t">
            <a:spAutoFit/>
          </a:bodyPr>
          <a:lstStyle/>
          <a:p>
            <a:pPr algn="ctr">
              <a:lnSpc>
                <a:spcPts val="10248"/>
              </a:lnSpc>
            </a:pPr>
            <a:r>
              <a:rPr lang="es-MX" sz="7320" b="1" noProof="0" dirty="0">
                <a:solidFill>
                  <a:srgbClr val="014967"/>
                </a:solidFill>
                <a:latin typeface="Fira Sans Bold"/>
                <a:ea typeface="Fira Sans Bold"/>
                <a:cs typeface="Fira Sans Bold"/>
                <a:sym typeface="Fira Sans Bold"/>
              </a:rPr>
              <a:t>Insumos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a:off x="561550" y="458120"/>
            <a:ext cx="8437372" cy="2515871"/>
          </a:xfrm>
          <a:custGeom>
            <a:avLst/>
            <a:gdLst/>
            <a:ahLst/>
            <a:cxnLst/>
            <a:rect l="l" t="t" r="r" b="b"/>
            <a:pathLst>
              <a:path w="8437372" h="2515871">
                <a:moveTo>
                  <a:pt x="0" y="0"/>
                </a:moveTo>
                <a:lnTo>
                  <a:pt x="8437373" y="0"/>
                </a:lnTo>
                <a:lnTo>
                  <a:pt x="8437373" y="2515871"/>
                </a:lnTo>
                <a:lnTo>
                  <a:pt x="0" y="25158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s-MX" noProof="0" dirty="0"/>
          </a:p>
        </p:txBody>
      </p:sp>
      <p:sp>
        <p:nvSpPr>
          <p:cNvPr id="5" name="TextBox 5"/>
          <p:cNvSpPr txBox="1"/>
          <p:nvPr/>
        </p:nvSpPr>
        <p:spPr>
          <a:xfrm>
            <a:off x="1418720" y="3623512"/>
            <a:ext cx="14089858" cy="3950305"/>
          </a:xfrm>
          <a:prstGeom prst="rect">
            <a:avLst/>
          </a:prstGeom>
        </p:spPr>
        <p:txBody>
          <a:bodyPr lIns="0" tIns="0" rIns="0" bIns="0" rtlCol="0" anchor="t">
            <a:spAutoFit/>
          </a:bodyPr>
          <a:lstStyle/>
          <a:p>
            <a:pPr algn="l">
              <a:lnSpc>
                <a:spcPts val="7872"/>
              </a:lnSpc>
              <a:spcBef>
                <a:spcPct val="0"/>
              </a:spcBef>
            </a:pPr>
            <a:r>
              <a:rPr lang="es-MX" sz="5623" noProof="0" dirty="0">
                <a:solidFill>
                  <a:srgbClr val="000000"/>
                </a:solidFill>
                <a:latin typeface="Fira Sans"/>
                <a:ea typeface="Fira Sans"/>
                <a:cs typeface="Fira Sans"/>
                <a:sym typeface="Fira Sans"/>
              </a:rPr>
              <a:t>Como primera actividad se les propone ver y comentar el mensaje del Maestro Mario Delgado Carrillo, Secretario de Educación Pública.</a:t>
            </a:r>
          </a:p>
        </p:txBody>
      </p:sp>
      <p:sp>
        <p:nvSpPr>
          <p:cNvPr id="6" name="Freeform 6"/>
          <p:cNvSpPr/>
          <p:nvPr/>
        </p:nvSpPr>
        <p:spPr>
          <a:xfrm flipH="1">
            <a:off x="14236686" y="-152125"/>
            <a:ext cx="4479116" cy="4986029"/>
          </a:xfrm>
          <a:custGeom>
            <a:avLst/>
            <a:gdLst/>
            <a:ahLst/>
            <a:cxnLst/>
            <a:rect l="l" t="t" r="r" b="b"/>
            <a:pathLst>
              <a:path w="4479116" h="4986029">
                <a:moveTo>
                  <a:pt x="4479116" y="0"/>
                </a:moveTo>
                <a:lnTo>
                  <a:pt x="0" y="0"/>
                </a:lnTo>
                <a:lnTo>
                  <a:pt x="0" y="4986029"/>
                </a:lnTo>
                <a:lnTo>
                  <a:pt x="4479116" y="4986029"/>
                </a:lnTo>
                <a:lnTo>
                  <a:pt x="4479116" y="0"/>
                </a:lnTo>
                <a:close/>
              </a:path>
            </a:pathLst>
          </a:custGeom>
          <a:blipFill>
            <a:blip r:embed="rId7"/>
            <a:stretch>
              <a:fillRect/>
            </a:stretch>
          </a:blipFill>
        </p:spPr>
        <p:txBody>
          <a:bodyPr/>
          <a:lstStyle/>
          <a:p>
            <a:endParaRPr lang="es-MX" noProof="0" dirty="0"/>
          </a:p>
        </p:txBody>
      </p:sp>
      <p:sp>
        <p:nvSpPr>
          <p:cNvPr id="7" name="Freeform 7"/>
          <p:cNvSpPr/>
          <p:nvPr/>
        </p:nvSpPr>
        <p:spPr>
          <a:xfrm>
            <a:off x="-158377" y="7573817"/>
            <a:ext cx="2613119" cy="2772540"/>
          </a:xfrm>
          <a:custGeom>
            <a:avLst/>
            <a:gdLst/>
            <a:ahLst/>
            <a:cxnLst/>
            <a:rect l="l" t="t" r="r" b="b"/>
            <a:pathLst>
              <a:path w="2613119" h="2772540">
                <a:moveTo>
                  <a:pt x="0" y="0"/>
                </a:moveTo>
                <a:lnTo>
                  <a:pt x="2613118" y="0"/>
                </a:lnTo>
                <a:lnTo>
                  <a:pt x="2613118" y="2772540"/>
                </a:lnTo>
                <a:lnTo>
                  <a:pt x="0" y="27725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MX" noProof="0" dirty="0"/>
          </a:p>
        </p:txBody>
      </p:sp>
      <p:sp>
        <p:nvSpPr>
          <p:cNvPr id="8" name="Freeform 8"/>
          <p:cNvSpPr/>
          <p:nvPr/>
        </p:nvSpPr>
        <p:spPr>
          <a:xfrm>
            <a:off x="11879490" y="6807257"/>
            <a:ext cx="4910628" cy="3689109"/>
          </a:xfrm>
          <a:custGeom>
            <a:avLst/>
            <a:gdLst/>
            <a:ahLst/>
            <a:cxnLst/>
            <a:rect l="l" t="t" r="r" b="b"/>
            <a:pathLst>
              <a:path w="4910628" h="3689109">
                <a:moveTo>
                  <a:pt x="0" y="0"/>
                </a:moveTo>
                <a:lnTo>
                  <a:pt x="4910628" y="0"/>
                </a:lnTo>
                <a:lnTo>
                  <a:pt x="4910628" y="3689109"/>
                </a:lnTo>
                <a:lnTo>
                  <a:pt x="0" y="3689109"/>
                </a:lnTo>
                <a:lnTo>
                  <a:pt x="0" y="0"/>
                </a:lnTo>
                <a:close/>
              </a:path>
            </a:pathLst>
          </a:custGeom>
          <a:blipFill>
            <a:blip r:embed="rId10"/>
            <a:stretch>
              <a:fillRect/>
            </a:stretch>
          </a:blipFill>
        </p:spPr>
        <p:txBody>
          <a:bodyPr/>
          <a:lstStyle/>
          <a:p>
            <a:endParaRPr lang="es-MX" noProof="0" dirty="0"/>
          </a:p>
        </p:txBody>
      </p:sp>
      <p:sp>
        <p:nvSpPr>
          <p:cNvPr id="9" name="Freeform 9"/>
          <p:cNvSpPr/>
          <p:nvPr/>
        </p:nvSpPr>
        <p:spPr>
          <a:xfrm>
            <a:off x="10151248" y="652068"/>
            <a:ext cx="3837889" cy="2321923"/>
          </a:xfrm>
          <a:custGeom>
            <a:avLst/>
            <a:gdLst/>
            <a:ahLst/>
            <a:cxnLst/>
            <a:rect l="l" t="t" r="r" b="b"/>
            <a:pathLst>
              <a:path w="3837889" h="2321923">
                <a:moveTo>
                  <a:pt x="0" y="0"/>
                </a:moveTo>
                <a:lnTo>
                  <a:pt x="3837889" y="0"/>
                </a:lnTo>
                <a:lnTo>
                  <a:pt x="3837889" y="2321923"/>
                </a:lnTo>
                <a:lnTo>
                  <a:pt x="0" y="2321923"/>
                </a:lnTo>
                <a:lnTo>
                  <a:pt x="0" y="0"/>
                </a:lnTo>
                <a:close/>
              </a:path>
            </a:pathLst>
          </a:custGeom>
          <a:blipFill>
            <a:blip r:embed="rId11"/>
            <a:stretch>
              <a:fillRect/>
            </a:stretch>
          </a:blipFill>
        </p:spPr>
        <p:txBody>
          <a:bodyPr/>
          <a:lstStyle/>
          <a:p>
            <a:endParaRPr lang="es-MX" noProof="0" dirty="0"/>
          </a:p>
        </p:txBody>
      </p:sp>
      <p:grpSp>
        <p:nvGrpSpPr>
          <p:cNvPr id="10" name="Group 10"/>
          <p:cNvGrpSpPr/>
          <p:nvPr/>
        </p:nvGrpSpPr>
        <p:grpSpPr>
          <a:xfrm>
            <a:off x="16732982" y="342612"/>
            <a:ext cx="1052635" cy="105263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txBody>
            <a:bodyPr/>
            <a:lstStyle/>
            <a:p>
              <a:endParaRPr lang="es-MX" noProof="0" dirty="0"/>
            </a:p>
          </p:txBody>
        </p:sp>
      </p:grpSp>
      <p:sp>
        <p:nvSpPr>
          <p:cNvPr id="12" name="Freeform 12"/>
          <p:cNvSpPr/>
          <p:nvPr/>
        </p:nvSpPr>
        <p:spPr>
          <a:xfrm>
            <a:off x="-665537" y="342612"/>
            <a:ext cx="3388473" cy="3576225"/>
          </a:xfrm>
          <a:custGeom>
            <a:avLst/>
            <a:gdLst/>
            <a:ahLst/>
            <a:cxnLst/>
            <a:rect l="l" t="t" r="r" b="b"/>
            <a:pathLst>
              <a:path w="3388473" h="3576225">
                <a:moveTo>
                  <a:pt x="0" y="0"/>
                </a:moveTo>
                <a:lnTo>
                  <a:pt x="3388474" y="0"/>
                </a:lnTo>
                <a:lnTo>
                  <a:pt x="3388474" y="3576224"/>
                </a:lnTo>
                <a:lnTo>
                  <a:pt x="0" y="3576224"/>
                </a:lnTo>
                <a:lnTo>
                  <a:pt x="0" y="0"/>
                </a:lnTo>
                <a:close/>
              </a:path>
            </a:pathLst>
          </a:custGeom>
          <a:blipFill>
            <a:blip r:embed="rId13"/>
            <a:stretch>
              <a:fillRect/>
            </a:stretch>
          </a:blipFill>
        </p:spPr>
        <p:txBody>
          <a:bodyPr/>
          <a:lstStyle/>
          <a:p>
            <a:endParaRPr lang="es-MX" noProof="0" dirty="0"/>
          </a:p>
        </p:txBody>
      </p:sp>
      <p:sp>
        <p:nvSpPr>
          <p:cNvPr id="13" name="TextBox 13"/>
          <p:cNvSpPr txBox="1"/>
          <p:nvPr/>
        </p:nvSpPr>
        <p:spPr>
          <a:xfrm>
            <a:off x="1028700" y="633206"/>
            <a:ext cx="7434949" cy="2051399"/>
          </a:xfrm>
          <a:prstGeom prst="rect">
            <a:avLst/>
          </a:prstGeom>
        </p:spPr>
        <p:txBody>
          <a:bodyPr lIns="0" tIns="0" rIns="0" bIns="0" rtlCol="0" anchor="t">
            <a:spAutoFit/>
          </a:bodyPr>
          <a:lstStyle/>
          <a:p>
            <a:pPr algn="ctr">
              <a:lnSpc>
                <a:spcPts val="8258"/>
              </a:lnSpc>
            </a:pPr>
            <a:r>
              <a:rPr lang="es-MX" sz="5898" b="1" noProof="0" dirty="0">
                <a:solidFill>
                  <a:srgbClr val="014967"/>
                </a:solidFill>
                <a:latin typeface="Fira Sans Bold"/>
                <a:ea typeface="Fira Sans Bold"/>
                <a:cs typeface="Fira Sans Bold"/>
                <a:sym typeface="Fira Sans Bold"/>
              </a:rPr>
              <a:t>Video del Secretario de Educación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Freeform 4"/>
          <p:cNvSpPr/>
          <p:nvPr/>
        </p:nvSpPr>
        <p:spPr>
          <a:xfrm>
            <a:off x="561550" y="458120"/>
            <a:ext cx="8031419" cy="2394823"/>
          </a:xfrm>
          <a:custGeom>
            <a:avLst/>
            <a:gdLst/>
            <a:ahLst/>
            <a:cxnLst/>
            <a:rect l="l" t="t" r="r" b="b"/>
            <a:pathLst>
              <a:path w="8031419" h="2394823">
                <a:moveTo>
                  <a:pt x="0" y="0"/>
                </a:moveTo>
                <a:lnTo>
                  <a:pt x="8031420" y="0"/>
                </a:lnTo>
                <a:lnTo>
                  <a:pt x="8031420" y="2394823"/>
                </a:lnTo>
                <a:lnTo>
                  <a:pt x="0" y="23948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s-MX" noProof="0" dirty="0"/>
          </a:p>
        </p:txBody>
      </p:sp>
      <p:sp>
        <p:nvSpPr>
          <p:cNvPr id="5" name="TextBox 5"/>
          <p:cNvSpPr txBox="1"/>
          <p:nvPr/>
        </p:nvSpPr>
        <p:spPr>
          <a:xfrm>
            <a:off x="650048" y="2916770"/>
            <a:ext cx="16697750" cy="6335681"/>
          </a:xfrm>
          <a:prstGeom prst="rect">
            <a:avLst/>
          </a:prstGeom>
        </p:spPr>
        <p:txBody>
          <a:bodyPr lIns="0" tIns="0" rIns="0" bIns="0" rtlCol="0" anchor="t">
            <a:spAutoFit/>
          </a:bodyPr>
          <a:lstStyle/>
          <a:p>
            <a:pPr marL="787577" lvl="1" indent="-393789" algn="l">
              <a:lnSpc>
                <a:spcPts val="4815"/>
              </a:lnSpc>
              <a:buFont typeface="Arial"/>
              <a:buChar char="•"/>
            </a:pPr>
            <a:r>
              <a:rPr lang="es-MX" sz="3647" b="1" noProof="0" dirty="0">
                <a:solidFill>
                  <a:srgbClr val="000000"/>
                </a:solidFill>
                <a:latin typeface="Fira Sans Bold"/>
                <a:ea typeface="Fira Sans Bold"/>
                <a:cs typeface="Fira Sans Bold"/>
                <a:sym typeface="Fira Sans Bold"/>
              </a:rPr>
              <a:t>La formación de una comunidad parte de la decisión personal de formar parte de ella</a:t>
            </a:r>
            <a:r>
              <a:rPr lang="es-MX" sz="3647" noProof="0" dirty="0">
                <a:solidFill>
                  <a:srgbClr val="000000"/>
                </a:solidFill>
                <a:latin typeface="Fira Sans"/>
                <a:ea typeface="Fira Sans"/>
                <a:cs typeface="Fira Sans"/>
                <a:sym typeface="Fira Sans"/>
              </a:rPr>
              <a:t>, los miembros que la conforman participan no por un formalismo que se debe cubrir, sino porque la consideran un espacio que les permite compartir, dialogar, aprender y acordar formas de realizar su tarea de manera conjunta.</a:t>
            </a:r>
          </a:p>
          <a:p>
            <a:pPr algn="l">
              <a:lnSpc>
                <a:spcPts val="1980"/>
              </a:lnSpc>
            </a:pPr>
            <a:endParaRPr lang="es-MX" sz="3647" noProof="0" dirty="0">
              <a:solidFill>
                <a:srgbClr val="000000"/>
              </a:solidFill>
              <a:latin typeface="Fira Sans"/>
              <a:ea typeface="Fira Sans"/>
              <a:cs typeface="Fira Sans"/>
              <a:sym typeface="Fira Sans"/>
            </a:endParaRPr>
          </a:p>
          <a:p>
            <a:pPr marL="787577" lvl="1" indent="-393789" algn="l">
              <a:lnSpc>
                <a:spcPts val="4815"/>
              </a:lnSpc>
              <a:buFont typeface="Arial"/>
              <a:buChar char="•"/>
            </a:pPr>
            <a:r>
              <a:rPr lang="es-MX" sz="3647" noProof="0" dirty="0">
                <a:solidFill>
                  <a:srgbClr val="000000"/>
                </a:solidFill>
                <a:latin typeface="Fira Sans"/>
                <a:ea typeface="Fira Sans"/>
                <a:cs typeface="Fira Sans"/>
                <a:sym typeface="Fira Sans"/>
              </a:rPr>
              <a:t>El CTE tiene entre sus propósitos: generar espacios de formación entre maestras y maestros; contextualizar los contenidos de los Programas Sintéticos; planear, implementar y dar seguimiento al Proceso de Mejora Continua; y deliberar sobre el currículo en función de las condiciones específicas de cada escuela.</a:t>
            </a:r>
          </a:p>
        </p:txBody>
      </p:sp>
      <p:sp>
        <p:nvSpPr>
          <p:cNvPr id="6" name="Freeform 6"/>
          <p:cNvSpPr/>
          <p:nvPr/>
        </p:nvSpPr>
        <p:spPr>
          <a:xfrm flipH="1">
            <a:off x="14236686" y="-152125"/>
            <a:ext cx="4479116" cy="4986029"/>
          </a:xfrm>
          <a:custGeom>
            <a:avLst/>
            <a:gdLst/>
            <a:ahLst/>
            <a:cxnLst/>
            <a:rect l="l" t="t" r="r" b="b"/>
            <a:pathLst>
              <a:path w="4479116" h="4986029">
                <a:moveTo>
                  <a:pt x="4479116" y="0"/>
                </a:moveTo>
                <a:lnTo>
                  <a:pt x="0" y="0"/>
                </a:lnTo>
                <a:lnTo>
                  <a:pt x="0" y="4986029"/>
                </a:lnTo>
                <a:lnTo>
                  <a:pt x="4479116" y="4986029"/>
                </a:lnTo>
                <a:lnTo>
                  <a:pt x="4479116" y="0"/>
                </a:lnTo>
                <a:close/>
              </a:path>
            </a:pathLst>
          </a:custGeom>
          <a:blipFill>
            <a:blip r:embed="rId7"/>
            <a:stretch>
              <a:fillRect/>
            </a:stretch>
          </a:blipFill>
        </p:spPr>
        <p:txBody>
          <a:bodyPr/>
          <a:lstStyle/>
          <a:p>
            <a:endParaRPr lang="es-MX" noProof="0" dirty="0"/>
          </a:p>
        </p:txBody>
      </p:sp>
      <p:sp>
        <p:nvSpPr>
          <p:cNvPr id="7" name="Freeform 7"/>
          <p:cNvSpPr/>
          <p:nvPr/>
        </p:nvSpPr>
        <p:spPr>
          <a:xfrm>
            <a:off x="9241461" y="8609467"/>
            <a:ext cx="3559752" cy="1677533"/>
          </a:xfrm>
          <a:custGeom>
            <a:avLst/>
            <a:gdLst/>
            <a:ahLst/>
            <a:cxnLst/>
            <a:rect l="l" t="t" r="r" b="b"/>
            <a:pathLst>
              <a:path w="3559752" h="1677533">
                <a:moveTo>
                  <a:pt x="0" y="0"/>
                </a:moveTo>
                <a:lnTo>
                  <a:pt x="3559752" y="0"/>
                </a:lnTo>
                <a:lnTo>
                  <a:pt x="3559752" y="1677533"/>
                </a:lnTo>
                <a:lnTo>
                  <a:pt x="0" y="1677533"/>
                </a:lnTo>
                <a:lnTo>
                  <a:pt x="0" y="0"/>
                </a:lnTo>
                <a:close/>
              </a:path>
            </a:pathLst>
          </a:custGeom>
          <a:blipFill>
            <a:blip r:embed="rId8"/>
            <a:stretch>
              <a:fillRect/>
            </a:stretch>
          </a:blipFill>
        </p:spPr>
        <p:txBody>
          <a:bodyPr/>
          <a:lstStyle/>
          <a:p>
            <a:endParaRPr lang="es-MX" noProof="0" dirty="0"/>
          </a:p>
        </p:txBody>
      </p:sp>
      <p:sp>
        <p:nvSpPr>
          <p:cNvPr id="8" name="Freeform 8"/>
          <p:cNvSpPr/>
          <p:nvPr/>
        </p:nvSpPr>
        <p:spPr>
          <a:xfrm>
            <a:off x="9103449" y="399895"/>
            <a:ext cx="4622758" cy="2299822"/>
          </a:xfrm>
          <a:custGeom>
            <a:avLst/>
            <a:gdLst/>
            <a:ahLst/>
            <a:cxnLst/>
            <a:rect l="l" t="t" r="r" b="b"/>
            <a:pathLst>
              <a:path w="4622758" h="2299822">
                <a:moveTo>
                  <a:pt x="0" y="0"/>
                </a:moveTo>
                <a:lnTo>
                  <a:pt x="4622758" y="0"/>
                </a:lnTo>
                <a:lnTo>
                  <a:pt x="4622758" y="2299823"/>
                </a:lnTo>
                <a:lnTo>
                  <a:pt x="0" y="229982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s-MX" noProof="0" dirty="0"/>
          </a:p>
        </p:txBody>
      </p:sp>
      <p:grpSp>
        <p:nvGrpSpPr>
          <p:cNvPr id="9" name="Group 9"/>
          <p:cNvGrpSpPr/>
          <p:nvPr/>
        </p:nvGrpSpPr>
        <p:grpSpPr>
          <a:xfrm>
            <a:off x="16732982" y="342612"/>
            <a:ext cx="1052635" cy="105263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txBody>
            <a:bodyPr/>
            <a:lstStyle/>
            <a:p>
              <a:endParaRPr lang="es-MX" noProof="0" dirty="0"/>
            </a:p>
          </p:txBody>
        </p:sp>
      </p:grpSp>
      <p:sp>
        <p:nvSpPr>
          <p:cNvPr id="11" name="Freeform 11"/>
          <p:cNvSpPr/>
          <p:nvPr/>
        </p:nvSpPr>
        <p:spPr>
          <a:xfrm>
            <a:off x="143220" y="1822126"/>
            <a:ext cx="1770960" cy="1142269"/>
          </a:xfrm>
          <a:custGeom>
            <a:avLst/>
            <a:gdLst/>
            <a:ahLst/>
            <a:cxnLst/>
            <a:rect l="l" t="t" r="r" b="b"/>
            <a:pathLst>
              <a:path w="1770960" h="1142269">
                <a:moveTo>
                  <a:pt x="0" y="0"/>
                </a:moveTo>
                <a:lnTo>
                  <a:pt x="1770960" y="0"/>
                </a:lnTo>
                <a:lnTo>
                  <a:pt x="1770960" y="1142269"/>
                </a:lnTo>
                <a:lnTo>
                  <a:pt x="0" y="1142269"/>
                </a:lnTo>
                <a:lnTo>
                  <a:pt x="0" y="0"/>
                </a:lnTo>
                <a:close/>
              </a:path>
            </a:pathLst>
          </a:custGeom>
          <a:blipFill>
            <a:blip r:embed="rId12"/>
            <a:stretch>
              <a:fillRect/>
            </a:stretch>
          </a:blipFill>
        </p:spPr>
        <p:txBody>
          <a:bodyPr/>
          <a:lstStyle/>
          <a:p>
            <a:endParaRPr lang="es-MX" noProof="0" dirty="0"/>
          </a:p>
        </p:txBody>
      </p:sp>
      <p:sp>
        <p:nvSpPr>
          <p:cNvPr id="12" name="TextBox 12"/>
          <p:cNvSpPr txBox="1"/>
          <p:nvPr/>
        </p:nvSpPr>
        <p:spPr>
          <a:xfrm>
            <a:off x="969346" y="751674"/>
            <a:ext cx="7120577" cy="1998216"/>
          </a:xfrm>
          <a:prstGeom prst="rect">
            <a:avLst/>
          </a:prstGeom>
        </p:spPr>
        <p:txBody>
          <a:bodyPr lIns="0" tIns="0" rIns="0" bIns="0" rtlCol="0" anchor="t">
            <a:spAutoFit/>
          </a:bodyPr>
          <a:lstStyle/>
          <a:p>
            <a:pPr algn="ctr">
              <a:lnSpc>
                <a:spcPts val="5221"/>
              </a:lnSpc>
            </a:pPr>
            <a:r>
              <a:rPr lang="es-MX" sz="4424" b="1" noProof="0" dirty="0">
                <a:solidFill>
                  <a:srgbClr val="014967"/>
                </a:solidFill>
                <a:latin typeface="Fira Sans Bold"/>
                <a:ea typeface="Fira Sans Bold"/>
                <a:cs typeface="Fira Sans Bold"/>
                <a:sym typeface="Fira Sans Bold"/>
              </a:rPr>
              <a:t>El Consejo Técnico Escolar como Comunidad de</a:t>
            </a:r>
          </a:p>
          <a:p>
            <a:pPr algn="ctr">
              <a:lnSpc>
                <a:spcPts val="5221"/>
              </a:lnSpc>
            </a:pPr>
            <a:r>
              <a:rPr lang="es-MX" sz="4424" b="1" noProof="0" dirty="0">
                <a:solidFill>
                  <a:srgbClr val="014967"/>
                </a:solidFill>
                <a:latin typeface="Fira Sans Bold"/>
                <a:ea typeface="Fira Sans Bold"/>
                <a:cs typeface="Fira Sans Bold"/>
                <a:sym typeface="Fira Sans Bold"/>
              </a:rPr>
              <a:t>Aprendizaje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TextBox 4"/>
          <p:cNvSpPr txBox="1"/>
          <p:nvPr/>
        </p:nvSpPr>
        <p:spPr>
          <a:xfrm>
            <a:off x="658677" y="1208667"/>
            <a:ext cx="15706107" cy="4427220"/>
          </a:xfrm>
          <a:prstGeom prst="rect">
            <a:avLst/>
          </a:prstGeom>
        </p:spPr>
        <p:txBody>
          <a:bodyPr lIns="0" tIns="0" rIns="0" bIns="0" rtlCol="0" anchor="t">
            <a:spAutoFit/>
          </a:bodyPr>
          <a:lstStyle/>
          <a:p>
            <a:pPr marL="906780" lvl="1" indent="-453390" algn="l">
              <a:lnSpc>
                <a:spcPts val="5880"/>
              </a:lnSpc>
              <a:buFont typeface="Arial"/>
              <a:buChar char="•"/>
            </a:pPr>
            <a:r>
              <a:rPr lang="es-MX" sz="4200" noProof="0" dirty="0">
                <a:solidFill>
                  <a:srgbClr val="000000"/>
                </a:solidFill>
                <a:latin typeface="Fira Sans"/>
                <a:ea typeface="Fira Sans"/>
                <a:cs typeface="Fira Sans"/>
                <a:sym typeface="Fira Sans"/>
              </a:rPr>
              <a:t>El CTE es el espacio donde los colectivos docentes se constituyen en verdaderas Comunidades de Aprendizaje a partir del diálogo y la discusión horizontal para abordar los temas y problemáticas que les son relevantes y significativas como resultado de su trabajo docente y de la lectura de la realidad.</a:t>
            </a:r>
          </a:p>
        </p:txBody>
      </p:sp>
      <p:sp>
        <p:nvSpPr>
          <p:cNvPr id="5" name="Freeform 5"/>
          <p:cNvSpPr/>
          <p:nvPr/>
        </p:nvSpPr>
        <p:spPr>
          <a:xfrm flipH="1">
            <a:off x="14236686" y="-152125"/>
            <a:ext cx="4479116" cy="4986029"/>
          </a:xfrm>
          <a:custGeom>
            <a:avLst/>
            <a:gdLst/>
            <a:ahLst/>
            <a:cxnLst/>
            <a:rect l="l" t="t" r="r" b="b"/>
            <a:pathLst>
              <a:path w="4479116" h="4986029">
                <a:moveTo>
                  <a:pt x="4479116" y="0"/>
                </a:moveTo>
                <a:lnTo>
                  <a:pt x="0" y="0"/>
                </a:lnTo>
                <a:lnTo>
                  <a:pt x="0" y="4986029"/>
                </a:lnTo>
                <a:lnTo>
                  <a:pt x="4479116" y="4986029"/>
                </a:lnTo>
                <a:lnTo>
                  <a:pt x="4479116" y="0"/>
                </a:lnTo>
                <a:close/>
              </a:path>
            </a:pathLst>
          </a:custGeom>
          <a:blipFill>
            <a:blip r:embed="rId5"/>
            <a:stretch>
              <a:fillRect/>
            </a:stretch>
          </a:blipFill>
        </p:spPr>
        <p:txBody>
          <a:bodyPr/>
          <a:lstStyle/>
          <a:p>
            <a:endParaRPr lang="es-MX" noProof="0" dirty="0"/>
          </a:p>
        </p:txBody>
      </p:sp>
      <p:sp>
        <p:nvSpPr>
          <p:cNvPr id="6" name="Freeform 6"/>
          <p:cNvSpPr/>
          <p:nvPr/>
        </p:nvSpPr>
        <p:spPr>
          <a:xfrm>
            <a:off x="269907" y="8674579"/>
            <a:ext cx="6860179" cy="1689319"/>
          </a:xfrm>
          <a:custGeom>
            <a:avLst/>
            <a:gdLst/>
            <a:ahLst/>
            <a:cxnLst/>
            <a:rect l="l" t="t" r="r" b="b"/>
            <a:pathLst>
              <a:path w="6860179" h="1689319">
                <a:moveTo>
                  <a:pt x="0" y="0"/>
                </a:moveTo>
                <a:lnTo>
                  <a:pt x="6860179" y="0"/>
                </a:lnTo>
                <a:lnTo>
                  <a:pt x="6860179" y="1689319"/>
                </a:lnTo>
                <a:lnTo>
                  <a:pt x="0" y="168931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MX" noProof="0" dirty="0"/>
          </a:p>
        </p:txBody>
      </p:sp>
      <p:sp>
        <p:nvSpPr>
          <p:cNvPr id="7" name="TextBox 7"/>
          <p:cNvSpPr txBox="1"/>
          <p:nvPr/>
        </p:nvSpPr>
        <p:spPr>
          <a:xfrm>
            <a:off x="658677" y="5988760"/>
            <a:ext cx="17629323" cy="2573771"/>
          </a:xfrm>
          <a:prstGeom prst="rect">
            <a:avLst/>
          </a:prstGeom>
        </p:spPr>
        <p:txBody>
          <a:bodyPr lIns="0" tIns="0" rIns="0" bIns="0" rtlCol="0" anchor="t">
            <a:spAutoFit/>
          </a:bodyPr>
          <a:lstStyle/>
          <a:p>
            <a:pPr marL="792450" lvl="1" indent="-396225" algn="l">
              <a:lnSpc>
                <a:spcPts val="5138"/>
              </a:lnSpc>
              <a:buFont typeface="Arial"/>
              <a:buChar char="•"/>
            </a:pPr>
            <a:r>
              <a:rPr lang="es-MX" sz="3670" i="1" noProof="0" dirty="0">
                <a:solidFill>
                  <a:srgbClr val="000000"/>
                </a:solidFill>
                <a:latin typeface="Fira Sans Italics"/>
                <a:ea typeface="Fira Sans Italics"/>
                <a:cs typeface="Fira Sans Italics"/>
                <a:sym typeface="Fira Sans Italics"/>
              </a:rPr>
              <a:t>Los colectivos docentes, en el ejercicio de su autonomía profesional se reúnen con los propósitos de aprender juntos, compartir conocimientos, experiencias, ideas y recursos para enriquecer sus aprendizajes, alcanzar metas comunes y tomar decisiones pedagógicas para el desarrollo de sus prácticas educativas.</a:t>
            </a:r>
          </a:p>
        </p:txBody>
      </p:sp>
      <p:sp>
        <p:nvSpPr>
          <p:cNvPr id="8" name="Freeform 8"/>
          <p:cNvSpPr/>
          <p:nvPr/>
        </p:nvSpPr>
        <p:spPr>
          <a:xfrm>
            <a:off x="9684023" y="8562530"/>
            <a:ext cx="4202353" cy="1879598"/>
          </a:xfrm>
          <a:custGeom>
            <a:avLst/>
            <a:gdLst/>
            <a:ahLst/>
            <a:cxnLst/>
            <a:rect l="l" t="t" r="r" b="b"/>
            <a:pathLst>
              <a:path w="4202353" h="1879598">
                <a:moveTo>
                  <a:pt x="0" y="0"/>
                </a:moveTo>
                <a:lnTo>
                  <a:pt x="4202353" y="0"/>
                </a:lnTo>
                <a:lnTo>
                  <a:pt x="4202353" y="1879598"/>
                </a:lnTo>
                <a:lnTo>
                  <a:pt x="0" y="187959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MX" noProof="0" dirty="0"/>
          </a:p>
        </p:txBody>
      </p:sp>
      <p:grpSp>
        <p:nvGrpSpPr>
          <p:cNvPr id="9" name="Group 9"/>
          <p:cNvGrpSpPr/>
          <p:nvPr/>
        </p:nvGrpSpPr>
        <p:grpSpPr>
          <a:xfrm>
            <a:off x="16732982" y="342612"/>
            <a:ext cx="1052635" cy="105263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a:stretch>
            </a:blipFill>
          </p:spPr>
          <p:txBody>
            <a:bodyPr/>
            <a:lstStyle/>
            <a:p>
              <a:endParaRPr lang="es-MX" noProof="0" dirty="0"/>
            </a:p>
          </p:txBody>
        </p:sp>
      </p:grpSp>
      <p:sp>
        <p:nvSpPr>
          <p:cNvPr id="11" name="Freeform 11"/>
          <p:cNvSpPr/>
          <p:nvPr/>
        </p:nvSpPr>
        <p:spPr>
          <a:xfrm>
            <a:off x="269907" y="868929"/>
            <a:ext cx="1100341" cy="1341879"/>
          </a:xfrm>
          <a:custGeom>
            <a:avLst/>
            <a:gdLst/>
            <a:ahLst/>
            <a:cxnLst/>
            <a:rect l="l" t="t" r="r" b="b"/>
            <a:pathLst>
              <a:path w="1100341" h="1341879">
                <a:moveTo>
                  <a:pt x="0" y="0"/>
                </a:moveTo>
                <a:lnTo>
                  <a:pt x="1100341" y="0"/>
                </a:lnTo>
                <a:lnTo>
                  <a:pt x="1100341" y="1341879"/>
                </a:lnTo>
                <a:lnTo>
                  <a:pt x="0" y="1341879"/>
                </a:lnTo>
                <a:lnTo>
                  <a:pt x="0" y="0"/>
                </a:lnTo>
                <a:close/>
              </a:path>
            </a:pathLst>
          </a:custGeom>
          <a:blipFill>
            <a:blip r:embed="rId11"/>
            <a:stretch>
              <a:fillRect/>
            </a:stretch>
          </a:blipFill>
        </p:spPr>
        <p:txBody>
          <a:bodyPr/>
          <a:lstStyle/>
          <a:p>
            <a:endParaRPr lang="es-MX" noProof="0" dirty="0"/>
          </a:p>
        </p:txBody>
      </p:sp>
      <p:sp>
        <p:nvSpPr>
          <p:cNvPr id="12" name="Freeform 12"/>
          <p:cNvSpPr/>
          <p:nvPr/>
        </p:nvSpPr>
        <p:spPr>
          <a:xfrm>
            <a:off x="269907" y="5635887"/>
            <a:ext cx="1100341" cy="1341879"/>
          </a:xfrm>
          <a:custGeom>
            <a:avLst/>
            <a:gdLst/>
            <a:ahLst/>
            <a:cxnLst/>
            <a:rect l="l" t="t" r="r" b="b"/>
            <a:pathLst>
              <a:path w="1100341" h="1341879">
                <a:moveTo>
                  <a:pt x="0" y="0"/>
                </a:moveTo>
                <a:lnTo>
                  <a:pt x="1100341" y="0"/>
                </a:lnTo>
                <a:lnTo>
                  <a:pt x="1100341" y="1341879"/>
                </a:lnTo>
                <a:lnTo>
                  <a:pt x="0" y="1341879"/>
                </a:lnTo>
                <a:lnTo>
                  <a:pt x="0" y="0"/>
                </a:lnTo>
                <a:close/>
              </a:path>
            </a:pathLst>
          </a:custGeom>
          <a:blipFill>
            <a:blip r:embed="rId11"/>
            <a:stretch>
              <a:fillRect/>
            </a:stretch>
          </a:blipFill>
        </p:spPr>
        <p:txBody>
          <a:bodyPr/>
          <a:lstStyle/>
          <a:p>
            <a:endParaRPr lang="es-MX" noProof="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273514" y="197718"/>
            <a:ext cx="22544873" cy="9891563"/>
          </a:xfrm>
          <a:custGeom>
            <a:avLst/>
            <a:gdLst/>
            <a:ahLst/>
            <a:cxnLst/>
            <a:rect l="l" t="t" r="r" b="b"/>
            <a:pathLst>
              <a:path w="22544873" h="9891563">
                <a:moveTo>
                  <a:pt x="0" y="0"/>
                </a:moveTo>
                <a:lnTo>
                  <a:pt x="22544873" y="0"/>
                </a:lnTo>
                <a:lnTo>
                  <a:pt x="22544873" y="9891564"/>
                </a:lnTo>
                <a:lnTo>
                  <a:pt x="0" y="9891564"/>
                </a:lnTo>
                <a:lnTo>
                  <a:pt x="0" y="0"/>
                </a:lnTo>
                <a:close/>
              </a:path>
            </a:pathLst>
          </a:custGeom>
          <a:blipFill>
            <a:blip r:embed="rId2">
              <a:extLst>
                <a:ext uri="{96DAC541-7B7A-43D3-8B79-37D633B846F1}">
                  <asvg:svgBlip xmlns:asvg="http://schemas.microsoft.com/office/drawing/2016/SVG/main" xmlns="" r:embed="rId4"/>
                </a:ext>
              </a:extLst>
            </a:blip>
            <a:stretch>
              <a:fillRect/>
            </a:stretch>
          </a:blipFill>
        </p:spPr>
        <p:txBody>
          <a:bodyPr/>
          <a:lstStyle/>
          <a:p>
            <a:endParaRPr lang="es-MX" noProof="0" dirty="0"/>
          </a:p>
        </p:txBody>
      </p:sp>
      <p:sp>
        <p:nvSpPr>
          <p:cNvPr id="4" name="TextBox 4"/>
          <p:cNvSpPr txBox="1"/>
          <p:nvPr/>
        </p:nvSpPr>
        <p:spPr>
          <a:xfrm>
            <a:off x="379626" y="1168545"/>
            <a:ext cx="17238594" cy="8089755"/>
          </a:xfrm>
          <a:prstGeom prst="rect">
            <a:avLst/>
          </a:prstGeom>
        </p:spPr>
        <p:txBody>
          <a:bodyPr lIns="0" tIns="0" rIns="0" bIns="0" rtlCol="0" anchor="t">
            <a:spAutoFit/>
          </a:bodyPr>
          <a:lstStyle/>
          <a:p>
            <a:pPr marL="864833" lvl="1" indent="-432417" algn="l">
              <a:lnSpc>
                <a:spcPts val="5607"/>
              </a:lnSpc>
              <a:buFont typeface="Arial"/>
              <a:buChar char="•"/>
            </a:pPr>
            <a:r>
              <a:rPr lang="es-MX" sz="4005" noProof="0" dirty="0">
                <a:solidFill>
                  <a:srgbClr val="000000"/>
                </a:solidFill>
                <a:latin typeface="Fira Sans"/>
                <a:ea typeface="Fira Sans"/>
                <a:cs typeface="Fira Sans"/>
                <a:sym typeface="Fira Sans"/>
              </a:rPr>
              <a:t>Durante este ciclo escolar se fortalecerá su papel como instancia de toma de decisiones y acuerdos, con un énfasis particular en lo pedagógico para que, desde las realidades en que trabajan las maestras y los maestros se construya una pedagogía desde el territorio.</a:t>
            </a:r>
          </a:p>
          <a:p>
            <a:pPr algn="l">
              <a:lnSpc>
                <a:spcPts val="2800"/>
              </a:lnSpc>
            </a:pPr>
            <a:endParaRPr lang="es-MX" sz="4005" noProof="0" dirty="0">
              <a:solidFill>
                <a:srgbClr val="000000"/>
              </a:solidFill>
              <a:latin typeface="Fira Sans"/>
              <a:ea typeface="Fira Sans"/>
              <a:cs typeface="Fira Sans"/>
              <a:sym typeface="Fira Sans"/>
            </a:endParaRPr>
          </a:p>
          <a:p>
            <a:pPr marL="864833" lvl="1" indent="-432417" algn="l">
              <a:lnSpc>
                <a:spcPts val="5607"/>
              </a:lnSpc>
              <a:buFont typeface="Arial"/>
              <a:buChar char="•"/>
            </a:pPr>
            <a:r>
              <a:rPr lang="es-MX" sz="4005" noProof="0" dirty="0">
                <a:solidFill>
                  <a:srgbClr val="000000"/>
                </a:solidFill>
                <a:latin typeface="Fira Sans"/>
                <a:ea typeface="Fira Sans"/>
                <a:cs typeface="Fira Sans"/>
                <a:sym typeface="Fira Sans"/>
              </a:rPr>
              <a:t>La práctica docente enfrenta un entramado de dimensiones diversas, pero es en el ámbito pedagógico donde estas confluyen y se articulan. En su quehacer cotidiano, maestras y maestros afrontan retos y problemas que resuelven movilizando los conocimientos y saberes que poseen: los adquiridos en su formación inicial y los construidos a lo largo de su práctica profesional.</a:t>
            </a:r>
          </a:p>
        </p:txBody>
      </p:sp>
      <p:sp>
        <p:nvSpPr>
          <p:cNvPr id="5" name="Freeform 5"/>
          <p:cNvSpPr/>
          <p:nvPr/>
        </p:nvSpPr>
        <p:spPr>
          <a:xfrm flipH="1">
            <a:off x="14625222" y="-152125"/>
            <a:ext cx="4090580" cy="4553522"/>
          </a:xfrm>
          <a:custGeom>
            <a:avLst/>
            <a:gdLst/>
            <a:ahLst/>
            <a:cxnLst/>
            <a:rect l="l" t="t" r="r" b="b"/>
            <a:pathLst>
              <a:path w="4090580" h="4553522">
                <a:moveTo>
                  <a:pt x="4090580" y="0"/>
                </a:moveTo>
                <a:lnTo>
                  <a:pt x="0" y="0"/>
                </a:lnTo>
                <a:lnTo>
                  <a:pt x="0" y="4553521"/>
                </a:lnTo>
                <a:lnTo>
                  <a:pt x="4090580" y="4553521"/>
                </a:lnTo>
                <a:lnTo>
                  <a:pt x="4090580" y="0"/>
                </a:lnTo>
                <a:close/>
              </a:path>
            </a:pathLst>
          </a:custGeom>
          <a:blipFill>
            <a:blip r:embed="rId5"/>
            <a:stretch>
              <a:fillRect/>
            </a:stretch>
          </a:blipFill>
        </p:spPr>
        <p:txBody>
          <a:bodyPr/>
          <a:lstStyle/>
          <a:p>
            <a:endParaRPr lang="es-MX" noProof="0" dirty="0"/>
          </a:p>
        </p:txBody>
      </p:sp>
      <p:sp>
        <p:nvSpPr>
          <p:cNvPr id="6" name="Freeform 6"/>
          <p:cNvSpPr/>
          <p:nvPr/>
        </p:nvSpPr>
        <p:spPr>
          <a:xfrm>
            <a:off x="12857104" y="8547840"/>
            <a:ext cx="5858698" cy="2467977"/>
          </a:xfrm>
          <a:custGeom>
            <a:avLst/>
            <a:gdLst/>
            <a:ahLst/>
            <a:cxnLst/>
            <a:rect l="l" t="t" r="r" b="b"/>
            <a:pathLst>
              <a:path w="5858698" h="2467977">
                <a:moveTo>
                  <a:pt x="0" y="0"/>
                </a:moveTo>
                <a:lnTo>
                  <a:pt x="5858698" y="0"/>
                </a:lnTo>
                <a:lnTo>
                  <a:pt x="5858698" y="2467976"/>
                </a:lnTo>
                <a:lnTo>
                  <a:pt x="0" y="246797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s-MX" noProof="0" dirty="0"/>
          </a:p>
        </p:txBody>
      </p:sp>
      <p:sp>
        <p:nvSpPr>
          <p:cNvPr id="7" name="Freeform 7"/>
          <p:cNvSpPr/>
          <p:nvPr/>
        </p:nvSpPr>
        <p:spPr>
          <a:xfrm>
            <a:off x="305404" y="992273"/>
            <a:ext cx="723296" cy="1132362"/>
          </a:xfrm>
          <a:custGeom>
            <a:avLst/>
            <a:gdLst/>
            <a:ahLst/>
            <a:cxnLst/>
            <a:rect l="l" t="t" r="r" b="b"/>
            <a:pathLst>
              <a:path w="723296" h="1132362">
                <a:moveTo>
                  <a:pt x="0" y="0"/>
                </a:moveTo>
                <a:lnTo>
                  <a:pt x="723296" y="0"/>
                </a:lnTo>
                <a:lnTo>
                  <a:pt x="723296" y="1132363"/>
                </a:lnTo>
                <a:lnTo>
                  <a:pt x="0" y="113236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MX" noProof="0" dirty="0"/>
          </a:p>
        </p:txBody>
      </p:sp>
      <p:sp>
        <p:nvSpPr>
          <p:cNvPr id="8" name="Freeform 8"/>
          <p:cNvSpPr/>
          <p:nvPr/>
        </p:nvSpPr>
        <p:spPr>
          <a:xfrm>
            <a:off x="379626" y="4917316"/>
            <a:ext cx="723296" cy="1132362"/>
          </a:xfrm>
          <a:custGeom>
            <a:avLst/>
            <a:gdLst/>
            <a:ahLst/>
            <a:cxnLst/>
            <a:rect l="l" t="t" r="r" b="b"/>
            <a:pathLst>
              <a:path w="723296" h="1132362">
                <a:moveTo>
                  <a:pt x="0" y="0"/>
                </a:moveTo>
                <a:lnTo>
                  <a:pt x="723296" y="0"/>
                </a:lnTo>
                <a:lnTo>
                  <a:pt x="723296" y="1132362"/>
                </a:lnTo>
                <a:lnTo>
                  <a:pt x="0" y="113236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s-MX" noProof="0" dirty="0"/>
          </a:p>
        </p:txBody>
      </p:sp>
      <p:sp>
        <p:nvSpPr>
          <p:cNvPr id="9" name="Freeform 9"/>
          <p:cNvSpPr/>
          <p:nvPr/>
        </p:nvSpPr>
        <p:spPr>
          <a:xfrm>
            <a:off x="15628790" y="3086100"/>
            <a:ext cx="2083443" cy="2057400"/>
          </a:xfrm>
          <a:custGeom>
            <a:avLst/>
            <a:gdLst/>
            <a:ahLst/>
            <a:cxnLst/>
            <a:rect l="l" t="t" r="r" b="b"/>
            <a:pathLst>
              <a:path w="2083443" h="2057400">
                <a:moveTo>
                  <a:pt x="0" y="0"/>
                </a:moveTo>
                <a:lnTo>
                  <a:pt x="2083443" y="0"/>
                </a:lnTo>
                <a:lnTo>
                  <a:pt x="2083443"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s-MX" noProof="0" dirty="0"/>
          </a:p>
        </p:txBody>
      </p:sp>
      <p:grpSp>
        <p:nvGrpSpPr>
          <p:cNvPr id="10" name="Group 10"/>
          <p:cNvGrpSpPr/>
          <p:nvPr/>
        </p:nvGrpSpPr>
        <p:grpSpPr>
          <a:xfrm>
            <a:off x="16732982" y="342612"/>
            <a:ext cx="1052635" cy="1052635"/>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2"/>
              <a:stretch>
                <a:fillRect/>
              </a:stretch>
            </a:blipFill>
          </p:spPr>
          <p:txBody>
            <a:bodyPr/>
            <a:lstStyle/>
            <a:p>
              <a:endParaRPr lang="es-MX" noProof="0" dirty="0"/>
            </a:p>
          </p:txBody>
        </p:sp>
      </p:gr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22</TotalTime>
  <Words>2124</Words>
  <Application>Microsoft Office PowerPoint</Application>
  <PresentationFormat>Personalizado</PresentationFormat>
  <Paragraphs>106</Paragraphs>
  <Slides>24</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24</vt:i4>
      </vt:variant>
    </vt:vector>
  </HeadingPairs>
  <TitlesOfParts>
    <vt:vector size="33" baseType="lpstr">
      <vt:lpstr>Arial</vt:lpstr>
      <vt:lpstr>Arimo</vt:lpstr>
      <vt:lpstr>Fira Sans Bold</vt:lpstr>
      <vt:lpstr>Wingdings 3</vt:lpstr>
      <vt:lpstr>Fira Sans</vt:lpstr>
      <vt:lpstr>Century Gothic</vt:lpstr>
      <vt:lpstr>Arimo Bold</vt:lpstr>
      <vt:lpstr>Fira Sans Italics</vt:lpstr>
      <vt:lpstr>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Primera Sesión Ordinaria del Consejo Técnico Escolar</dc:title>
  <dc:creator>Antonio Ciudad Real Núñez</dc:creator>
  <cp:lastModifiedBy>Antonio Ciudad Real Núñez</cp:lastModifiedBy>
  <cp:revision>4</cp:revision>
  <dcterms:created xsi:type="dcterms:W3CDTF">2006-08-16T00:00:00Z</dcterms:created>
  <dcterms:modified xsi:type="dcterms:W3CDTF">2025-09-23T11:27:48Z</dcterms:modified>
  <dc:identifier>DAGzeAHcqKs</dc:identifier>
</cp:coreProperties>
</file>