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ira Sans Bold" panose="020B0604020202020204" charset="0"/>
      <p:regular r:id="rId25"/>
    </p:embeddedFont>
    <p:embeddedFont>
      <p:font typeface="Arimo" panose="020B0604020202020204" charset="0"/>
      <p:regular r:id="rId26"/>
    </p:embeddedFont>
    <p:embeddedFont>
      <p:font typeface="Arimo Bold" panose="020B0604020202020204" charset="0"/>
      <p:regular r:id="rId27"/>
    </p:embeddedFont>
    <p:embeddedFont>
      <p:font typeface="Biski Bold" panose="020B0604020202020204" charset="-34"/>
      <p:regular r:id="rId28"/>
    </p:embeddedFont>
    <p:embeddedFont>
      <p:font typeface="Fira Sans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56.sv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4.sv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svg"/><Relationship Id="rId7" Type="http://schemas.openxmlformats.org/officeDocument/2006/relationships/image" Target="../media/image6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.sv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6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66.sv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4.svg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6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5.jpe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7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4.png"/><Relationship Id="rId5" Type="http://schemas.openxmlformats.org/officeDocument/2006/relationships/image" Target="../media/image4.svg"/><Relationship Id="rId10" Type="http://schemas.openxmlformats.org/officeDocument/2006/relationships/image" Target="../media/image73.sv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sv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4.sv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7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15.jpeg"/><Relationship Id="rId3" Type="http://schemas.openxmlformats.org/officeDocument/2006/relationships/image" Target="../media/image2.svg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4.svg"/><Relationship Id="rId10" Type="http://schemas.openxmlformats.org/officeDocument/2006/relationships/image" Target="../media/image84.svg"/><Relationship Id="rId4" Type="http://schemas.openxmlformats.org/officeDocument/2006/relationships/image" Target="../media/image3.png"/><Relationship Id="rId9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svg"/><Relationship Id="rId7" Type="http://schemas.openxmlformats.org/officeDocument/2006/relationships/image" Target="../media/image8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5.jpeg"/><Relationship Id="rId5" Type="http://schemas.openxmlformats.org/officeDocument/2006/relationships/image" Target="../media/image4.svg"/><Relationship Id="rId10" Type="http://schemas.openxmlformats.org/officeDocument/2006/relationships/image" Target="../media/image91.svg"/><Relationship Id="rId4" Type="http://schemas.openxmlformats.org/officeDocument/2006/relationships/image" Target="../media/image3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.svg"/><Relationship Id="rId7" Type="http://schemas.openxmlformats.org/officeDocument/2006/relationships/image" Target="../media/image93.sv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4.svg"/><Relationship Id="rId10" Type="http://schemas.openxmlformats.org/officeDocument/2006/relationships/image" Target="../media/image96.png"/><Relationship Id="rId4" Type="http://schemas.openxmlformats.org/officeDocument/2006/relationships/image" Target="../media/image3.png"/><Relationship Id="rId9" Type="http://schemas.openxmlformats.org/officeDocument/2006/relationships/image" Target="../media/image9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2.svg"/><Relationship Id="rId7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5.jpeg"/><Relationship Id="rId5" Type="http://schemas.openxmlformats.org/officeDocument/2006/relationships/image" Target="../media/image4.svg"/><Relationship Id="rId10" Type="http://schemas.openxmlformats.org/officeDocument/2006/relationships/image" Target="../media/image101.svg"/><Relationship Id="rId4" Type="http://schemas.openxmlformats.org/officeDocument/2006/relationships/image" Target="../media/image3.png"/><Relationship Id="rId9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svg"/><Relationship Id="rId3" Type="http://schemas.openxmlformats.org/officeDocument/2006/relationships/image" Target="../media/image2.svg"/><Relationship Id="rId7" Type="http://schemas.openxmlformats.org/officeDocument/2006/relationships/image" Target="../media/image103.svg"/><Relationship Id="rId12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4.svg"/><Relationship Id="rId15" Type="http://schemas.openxmlformats.org/officeDocument/2006/relationships/image" Target="../media/image15.jpeg"/><Relationship Id="rId10" Type="http://schemas.openxmlformats.org/officeDocument/2006/relationships/image" Target="../media/image106.png"/><Relationship Id="rId4" Type="http://schemas.openxmlformats.org/officeDocument/2006/relationships/image" Target="../media/image3.png"/><Relationship Id="rId9" Type="http://schemas.openxmlformats.org/officeDocument/2006/relationships/image" Target="../media/image105.svg"/><Relationship Id="rId1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5.jpeg"/><Relationship Id="rId5" Type="http://schemas.openxmlformats.org/officeDocument/2006/relationships/image" Target="../media/image4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gestion.cte.sep.gob.mx/insumos/docs/2425_s0_insumos_direc_proceso_mejora_continua.pdf?1752606666161" TargetMode="External"/><Relationship Id="rId13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hyperlink" Target="https://gestion.cte.sep.gob.mx/insumos/docs/2425_s1_Anexo1_ejemplo_objetivos_metas_acciones.pdf?1754425145914" TargetMode="External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.sv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4.svg"/><Relationship Id="rId10" Type="http://schemas.openxmlformats.org/officeDocument/2006/relationships/image" Target="../media/image36.sv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5.jpeg"/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2.sv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5.jpeg"/><Relationship Id="rId5" Type="http://schemas.openxmlformats.org/officeDocument/2006/relationships/image" Target="../media/image4.svg"/><Relationship Id="rId10" Type="http://schemas.openxmlformats.org/officeDocument/2006/relationships/image" Target="../media/image48.svg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.sv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9313179" y="6281538"/>
            <a:ext cx="5785828" cy="2801283"/>
          </a:xfrm>
          <a:custGeom>
            <a:avLst/>
            <a:gdLst/>
            <a:ahLst/>
            <a:cxnLst/>
            <a:rect l="l" t="t" r="r" b="b"/>
            <a:pathLst>
              <a:path w="5785828" h="2801283">
                <a:moveTo>
                  <a:pt x="0" y="0"/>
                </a:moveTo>
                <a:lnTo>
                  <a:pt x="5785828" y="0"/>
                </a:lnTo>
                <a:lnTo>
                  <a:pt x="5785828" y="2801283"/>
                </a:lnTo>
                <a:lnTo>
                  <a:pt x="0" y="2801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2361070" y="1522006"/>
            <a:ext cx="13565861" cy="4567173"/>
          </a:xfrm>
          <a:custGeom>
            <a:avLst/>
            <a:gdLst/>
            <a:ahLst/>
            <a:cxnLst/>
            <a:rect l="l" t="t" r="r" b="b"/>
            <a:pathLst>
              <a:path w="13565861" h="4567173">
                <a:moveTo>
                  <a:pt x="0" y="0"/>
                </a:moveTo>
                <a:lnTo>
                  <a:pt x="13565860" y="0"/>
                </a:lnTo>
                <a:lnTo>
                  <a:pt x="13565860" y="4567173"/>
                </a:lnTo>
                <a:lnTo>
                  <a:pt x="0" y="45671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2361070" y="5143500"/>
            <a:ext cx="5408328" cy="5252838"/>
          </a:xfrm>
          <a:custGeom>
            <a:avLst/>
            <a:gdLst/>
            <a:ahLst/>
            <a:cxnLst/>
            <a:rect l="l" t="t" r="r" b="b"/>
            <a:pathLst>
              <a:path w="5408328" h="5252838">
                <a:moveTo>
                  <a:pt x="0" y="0"/>
                </a:moveTo>
                <a:lnTo>
                  <a:pt x="5408327" y="0"/>
                </a:lnTo>
                <a:lnTo>
                  <a:pt x="5408327" y="5252838"/>
                </a:lnTo>
                <a:lnTo>
                  <a:pt x="0" y="5252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6623597" y="244746"/>
            <a:ext cx="4352457" cy="2285040"/>
          </a:xfrm>
          <a:custGeom>
            <a:avLst/>
            <a:gdLst/>
            <a:ahLst/>
            <a:cxnLst/>
            <a:rect l="l" t="t" r="r" b="b"/>
            <a:pathLst>
              <a:path w="4352457" h="2285040">
                <a:moveTo>
                  <a:pt x="0" y="0"/>
                </a:moveTo>
                <a:lnTo>
                  <a:pt x="4352457" y="0"/>
                </a:lnTo>
                <a:lnTo>
                  <a:pt x="4352457" y="2285040"/>
                </a:lnTo>
                <a:lnTo>
                  <a:pt x="0" y="2285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9144000" y="8574672"/>
            <a:ext cx="4830939" cy="1821667"/>
          </a:xfrm>
          <a:custGeom>
            <a:avLst/>
            <a:gdLst/>
            <a:ahLst/>
            <a:cxnLst/>
            <a:rect l="l" t="t" r="r" b="b"/>
            <a:pathLst>
              <a:path w="4830939" h="1821667">
                <a:moveTo>
                  <a:pt x="0" y="0"/>
                </a:moveTo>
                <a:lnTo>
                  <a:pt x="4830939" y="0"/>
                </a:lnTo>
                <a:lnTo>
                  <a:pt x="4830939" y="1821666"/>
                </a:lnTo>
                <a:lnTo>
                  <a:pt x="0" y="18216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Freeform 10"/>
          <p:cNvSpPr/>
          <p:nvPr/>
        </p:nvSpPr>
        <p:spPr>
          <a:xfrm>
            <a:off x="14736657" y="3635326"/>
            <a:ext cx="3249591" cy="2782832"/>
          </a:xfrm>
          <a:custGeom>
            <a:avLst/>
            <a:gdLst/>
            <a:ahLst/>
            <a:cxnLst/>
            <a:rect l="l" t="t" r="r" b="b"/>
            <a:pathLst>
              <a:path w="3249591" h="2782832">
                <a:moveTo>
                  <a:pt x="0" y="0"/>
                </a:moveTo>
                <a:lnTo>
                  <a:pt x="3249591" y="0"/>
                </a:lnTo>
                <a:lnTo>
                  <a:pt x="3249591" y="2782832"/>
                </a:lnTo>
                <a:lnTo>
                  <a:pt x="0" y="27828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1" name="TextBox 11"/>
          <p:cNvSpPr txBox="1"/>
          <p:nvPr/>
        </p:nvSpPr>
        <p:spPr>
          <a:xfrm>
            <a:off x="3070074" y="2243585"/>
            <a:ext cx="11459502" cy="261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9"/>
              </a:lnSpc>
              <a:spcBef>
                <a:spcPct val="0"/>
              </a:spcBef>
            </a:pPr>
            <a:r>
              <a:rPr lang="es-MX" sz="7414" b="1" noProof="0" dirty="0">
                <a:solidFill>
                  <a:srgbClr val="126466"/>
                </a:solidFill>
                <a:latin typeface="Arimo Bold"/>
                <a:ea typeface="Arimo Bold"/>
                <a:cs typeface="Arimo Bold"/>
                <a:sym typeface="Arimo Bold"/>
              </a:rPr>
              <a:t>Fase Intensiva del</a:t>
            </a:r>
          </a:p>
          <a:p>
            <a:pPr algn="ctr">
              <a:lnSpc>
                <a:spcPts val="10379"/>
              </a:lnSpc>
              <a:spcBef>
                <a:spcPct val="0"/>
              </a:spcBef>
            </a:pPr>
            <a:r>
              <a:rPr lang="es-MX" sz="7414" b="1" noProof="0" dirty="0">
                <a:solidFill>
                  <a:srgbClr val="126466"/>
                </a:solidFill>
                <a:latin typeface="Arimo Bold"/>
                <a:ea typeface="Arimo Bold"/>
                <a:cs typeface="Arimo Bold"/>
                <a:sym typeface="Arimo Bold"/>
              </a:rPr>
              <a:t>Consejo Técnico Escolar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28576" y="6825820"/>
            <a:ext cx="5355034" cy="160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8"/>
              </a:lnSpc>
              <a:spcBef>
                <a:spcPct val="0"/>
              </a:spcBef>
            </a:pPr>
            <a:r>
              <a:rPr lang="es-MX" sz="4570" b="1" noProof="0" dirty="0">
                <a:solidFill>
                  <a:srgbClr val="564F07"/>
                </a:solidFill>
                <a:latin typeface="Arimo Bold"/>
                <a:ea typeface="Arimo Bold"/>
                <a:cs typeface="Arimo Bold"/>
                <a:sym typeface="Arimo Bold"/>
              </a:rPr>
              <a:t>Centros y Escuelas</a:t>
            </a:r>
          </a:p>
          <a:p>
            <a:pPr algn="ctr">
              <a:lnSpc>
                <a:spcPts val="6398"/>
              </a:lnSpc>
              <a:spcBef>
                <a:spcPct val="0"/>
              </a:spcBef>
            </a:pPr>
            <a:r>
              <a:rPr lang="es-MX" sz="4570" b="1" noProof="0" dirty="0">
                <a:solidFill>
                  <a:srgbClr val="564F07"/>
                </a:solidFill>
                <a:latin typeface="Arimo Bold"/>
                <a:ea typeface="Arimo Bold"/>
                <a:cs typeface="Arimo Bold"/>
                <a:sym typeface="Arimo Bold"/>
              </a:rPr>
              <a:t>Educación Básica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188237" y="2174511"/>
            <a:ext cx="997159" cy="99715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87511" y="1474135"/>
            <a:ext cx="16495450" cy="7573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7"/>
              </a:lnSpc>
            </a:pPr>
            <a:r>
              <a:rPr lang="es-MX" sz="36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decisión de cómo avanzar en el Proceso de Mejora Continua depende del trayecto que haya recorrido cada escuela o centro, de los saberes, conocimientos y experiencias del colectivo, de los recursos disponibles, entre otros aspectos.</a:t>
            </a:r>
          </a:p>
          <a:p>
            <a:pPr algn="l">
              <a:lnSpc>
                <a:spcPts val="1920"/>
              </a:lnSpc>
            </a:pPr>
            <a:endParaRPr lang="es-MX" sz="3670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697"/>
              </a:lnSpc>
            </a:pPr>
            <a:r>
              <a:rPr lang="es-MX" sz="36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Recuerden que un aspecto a considerar en la lectura de la realidad son las condiciones académicas de niñas, niños y adolescentes, para lo cual pueden retomar la información más reciente de sus aprendizajes. </a:t>
            </a:r>
          </a:p>
          <a:p>
            <a:pPr algn="l">
              <a:lnSpc>
                <a:spcPts val="1920"/>
              </a:lnSpc>
            </a:pPr>
            <a:endParaRPr lang="es-MX" sz="3670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697"/>
              </a:lnSpc>
            </a:pPr>
            <a:r>
              <a:rPr lang="es-MX" sz="36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Por ejemplo, lo que registraron en las boletas de evaluación, en las fichas descriptivas, en las entrevistas que realicen con el propósito de conocer los saberes familiares y comunitarios, o acerca del sentido de la escuela o centro para ellas y ellos, o bien los resultados del diagnóstico de los aprendizajes que decidan realizar al inicio del ciclo escolar, entre otros aspectos.</a:t>
            </a:r>
          </a:p>
        </p:txBody>
      </p:sp>
      <p:sp>
        <p:nvSpPr>
          <p:cNvPr id="6" name="Freeform 6"/>
          <p:cNvSpPr/>
          <p:nvPr/>
        </p:nvSpPr>
        <p:spPr>
          <a:xfrm>
            <a:off x="14202492" y="8616375"/>
            <a:ext cx="3480469" cy="1670625"/>
          </a:xfrm>
          <a:custGeom>
            <a:avLst/>
            <a:gdLst/>
            <a:ahLst/>
            <a:cxnLst/>
            <a:rect l="l" t="t" r="r" b="b"/>
            <a:pathLst>
              <a:path w="3480469" h="1670625">
                <a:moveTo>
                  <a:pt x="0" y="0"/>
                </a:moveTo>
                <a:lnTo>
                  <a:pt x="3480470" y="0"/>
                </a:lnTo>
                <a:lnTo>
                  <a:pt x="3480470" y="1670625"/>
                </a:lnTo>
                <a:lnTo>
                  <a:pt x="0" y="1670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5512920" y="213520"/>
            <a:ext cx="2775080" cy="1630360"/>
          </a:xfrm>
          <a:custGeom>
            <a:avLst/>
            <a:gdLst/>
            <a:ahLst/>
            <a:cxnLst/>
            <a:rect l="l" t="t" r="r" b="b"/>
            <a:pathLst>
              <a:path w="2775080" h="1630360">
                <a:moveTo>
                  <a:pt x="0" y="0"/>
                </a:moveTo>
                <a:lnTo>
                  <a:pt x="2775080" y="0"/>
                </a:lnTo>
                <a:lnTo>
                  <a:pt x="2775080" y="1630360"/>
                </a:lnTo>
                <a:lnTo>
                  <a:pt x="0" y="16303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0" y="7736841"/>
            <a:ext cx="1075704" cy="2550159"/>
          </a:xfrm>
          <a:custGeom>
            <a:avLst/>
            <a:gdLst/>
            <a:ahLst/>
            <a:cxnLst/>
            <a:rect l="l" t="t" r="r" b="b"/>
            <a:pathLst>
              <a:path w="1075704" h="2550159">
                <a:moveTo>
                  <a:pt x="0" y="0"/>
                </a:moveTo>
                <a:lnTo>
                  <a:pt x="1075704" y="0"/>
                </a:lnTo>
                <a:lnTo>
                  <a:pt x="1075704" y="2550159"/>
                </a:lnTo>
                <a:lnTo>
                  <a:pt x="0" y="2550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2417687" y="358033"/>
            <a:ext cx="997159" cy="9971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81667" y="1858266"/>
            <a:ext cx="15663194" cy="646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8"/>
              </a:lnSpc>
              <a:spcBef>
                <a:spcPct val="0"/>
              </a:spcBef>
            </a:pPr>
            <a:r>
              <a:rPr lang="es-MX" sz="45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Finalmente, como se establece en el Artículo 18 del Acuerdo número 05/04/24 por el que se emiten los Lineamientos para la integración, operación y funcionamiento de los Consejos Técnicos Escolares de Educación Básica en la Fase Intensiva del CTE las escuelas deben nombrar o ratificar a las y los integrantes del </a:t>
            </a:r>
            <a:r>
              <a:rPr lang="es-MX" sz="4570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Comité de Planeación y Evaluación</a:t>
            </a:r>
            <a:r>
              <a:rPr lang="es-MX" sz="45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responsable de coordinar las actividades en las cinco fases del Proceso de Mejora Continua.</a:t>
            </a:r>
          </a:p>
        </p:txBody>
      </p:sp>
      <p:sp>
        <p:nvSpPr>
          <p:cNvPr id="6" name="Freeform 6"/>
          <p:cNvSpPr/>
          <p:nvPr/>
        </p:nvSpPr>
        <p:spPr>
          <a:xfrm>
            <a:off x="13123746" y="7640094"/>
            <a:ext cx="2932859" cy="2646906"/>
          </a:xfrm>
          <a:custGeom>
            <a:avLst/>
            <a:gdLst/>
            <a:ahLst/>
            <a:cxnLst/>
            <a:rect l="l" t="t" r="r" b="b"/>
            <a:pathLst>
              <a:path w="2932859" h="2646906">
                <a:moveTo>
                  <a:pt x="0" y="0"/>
                </a:moveTo>
                <a:lnTo>
                  <a:pt x="2932860" y="0"/>
                </a:lnTo>
                <a:lnTo>
                  <a:pt x="2932860" y="2646906"/>
                </a:lnTo>
                <a:lnTo>
                  <a:pt x="0" y="2646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2537065" y="257726"/>
            <a:ext cx="2718618" cy="1705315"/>
          </a:xfrm>
          <a:custGeom>
            <a:avLst/>
            <a:gdLst/>
            <a:ahLst/>
            <a:cxnLst/>
            <a:rect l="l" t="t" r="r" b="b"/>
            <a:pathLst>
              <a:path w="2718618" h="1705315">
                <a:moveTo>
                  <a:pt x="0" y="0"/>
                </a:moveTo>
                <a:lnTo>
                  <a:pt x="2718618" y="0"/>
                </a:lnTo>
                <a:lnTo>
                  <a:pt x="2718618" y="1705315"/>
                </a:lnTo>
                <a:lnTo>
                  <a:pt x="0" y="17053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16509729" y="530121"/>
            <a:ext cx="997159" cy="99715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15227" y="2012303"/>
            <a:ext cx="15168073" cy="539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11"/>
              </a:lnSpc>
              <a:spcBef>
                <a:spcPct val="0"/>
              </a:spcBef>
            </a:pPr>
            <a:r>
              <a:rPr lang="es-MX" sz="4365" b="1" noProof="0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Cierre: </a:t>
            </a:r>
            <a:r>
              <a:rPr lang="es-MX" sz="4365" b="1" noProof="0" dirty="0">
                <a:solidFill>
                  <a:srgbClr val="1264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“Una palabra que me llevo”  </a:t>
            </a:r>
          </a:p>
          <a:p>
            <a:pPr marL="942551" lvl="1" indent="-471275" algn="l">
              <a:lnSpc>
                <a:spcPts val="6111"/>
              </a:lnSpc>
              <a:buFont typeface="Arial"/>
              <a:buChar char="•"/>
            </a:pPr>
            <a:r>
              <a:rPr lang="es-MX" sz="4365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 pie y en círculo, cada docente dice una sola palabra que resuma lo que se lleva de la sesión.</a:t>
            </a:r>
          </a:p>
          <a:p>
            <a:pPr marL="942551" lvl="1" indent="-471275" algn="l">
              <a:lnSpc>
                <a:spcPts val="6111"/>
              </a:lnSpc>
              <a:buFont typeface="Arial"/>
              <a:buChar char="•"/>
            </a:pPr>
            <a:r>
              <a:rPr lang="es-MX" sz="4365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Puede ser algo que aprendió, una emoción o una idea clave.</a:t>
            </a:r>
          </a:p>
          <a:p>
            <a:pPr marL="942551" lvl="1" indent="-471275" algn="l">
              <a:lnSpc>
                <a:spcPts val="6111"/>
              </a:lnSpc>
              <a:buFont typeface="Arial"/>
              <a:buChar char="•"/>
            </a:pPr>
            <a:r>
              <a:rPr lang="es-MX" sz="4365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Terminen con un aplauso colectivo para reconocer el trabajo del día.</a:t>
            </a:r>
          </a:p>
        </p:txBody>
      </p:sp>
      <p:sp>
        <p:nvSpPr>
          <p:cNvPr id="6" name="Freeform 6"/>
          <p:cNvSpPr/>
          <p:nvPr/>
        </p:nvSpPr>
        <p:spPr>
          <a:xfrm>
            <a:off x="7527726" y="6825899"/>
            <a:ext cx="3876997" cy="3461101"/>
          </a:xfrm>
          <a:custGeom>
            <a:avLst/>
            <a:gdLst/>
            <a:ahLst/>
            <a:cxnLst/>
            <a:rect l="l" t="t" r="r" b="b"/>
            <a:pathLst>
              <a:path w="3876997" h="3461101">
                <a:moveTo>
                  <a:pt x="0" y="0"/>
                </a:moveTo>
                <a:lnTo>
                  <a:pt x="3876997" y="0"/>
                </a:lnTo>
                <a:lnTo>
                  <a:pt x="3876997" y="3461101"/>
                </a:lnTo>
                <a:lnTo>
                  <a:pt x="0" y="3461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1208189" y="329317"/>
            <a:ext cx="3485347" cy="2370036"/>
          </a:xfrm>
          <a:custGeom>
            <a:avLst/>
            <a:gdLst/>
            <a:ahLst/>
            <a:cxnLst/>
            <a:rect l="l" t="t" r="r" b="b"/>
            <a:pathLst>
              <a:path w="3485347" h="2370036">
                <a:moveTo>
                  <a:pt x="0" y="0"/>
                </a:moveTo>
                <a:lnTo>
                  <a:pt x="3485347" y="0"/>
                </a:lnTo>
                <a:lnTo>
                  <a:pt x="3485347" y="2370036"/>
                </a:lnTo>
                <a:lnTo>
                  <a:pt x="0" y="23700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731672" y="7755878"/>
            <a:ext cx="2111088" cy="1942201"/>
          </a:xfrm>
          <a:custGeom>
            <a:avLst/>
            <a:gdLst/>
            <a:ahLst/>
            <a:cxnLst/>
            <a:rect l="l" t="t" r="r" b="b"/>
            <a:pathLst>
              <a:path w="2111088" h="1942201">
                <a:moveTo>
                  <a:pt x="0" y="0"/>
                </a:moveTo>
                <a:lnTo>
                  <a:pt x="2111088" y="0"/>
                </a:lnTo>
                <a:lnTo>
                  <a:pt x="2111088" y="1942201"/>
                </a:lnTo>
                <a:lnTo>
                  <a:pt x="0" y="19422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2188237" y="757969"/>
            <a:ext cx="997159" cy="9971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71577"/>
            <a:ext cx="10460308" cy="2274406"/>
          </a:xfrm>
          <a:custGeom>
            <a:avLst/>
            <a:gdLst/>
            <a:ahLst/>
            <a:cxnLst/>
            <a:rect l="l" t="t" r="r" b="b"/>
            <a:pathLst>
              <a:path w="10460308" h="2274406">
                <a:moveTo>
                  <a:pt x="0" y="0"/>
                </a:moveTo>
                <a:lnTo>
                  <a:pt x="10460308" y="0"/>
                </a:lnTo>
                <a:lnTo>
                  <a:pt x="10460308" y="2274406"/>
                </a:lnTo>
                <a:lnTo>
                  <a:pt x="0" y="2274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1907743" y="5143500"/>
            <a:ext cx="5065759" cy="4856796"/>
          </a:xfrm>
          <a:custGeom>
            <a:avLst/>
            <a:gdLst/>
            <a:ahLst/>
            <a:cxnLst/>
            <a:rect l="l" t="t" r="r" b="b"/>
            <a:pathLst>
              <a:path w="5065759" h="4856796">
                <a:moveTo>
                  <a:pt x="0" y="0"/>
                </a:moveTo>
                <a:lnTo>
                  <a:pt x="5065759" y="0"/>
                </a:lnTo>
                <a:lnTo>
                  <a:pt x="5065759" y="4856796"/>
                </a:lnTo>
                <a:lnTo>
                  <a:pt x="0" y="4856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610302" y="6544919"/>
            <a:ext cx="3038357" cy="3026963"/>
          </a:xfrm>
          <a:custGeom>
            <a:avLst/>
            <a:gdLst/>
            <a:ahLst/>
            <a:cxnLst/>
            <a:rect l="l" t="t" r="r" b="b"/>
            <a:pathLst>
              <a:path w="3038357" h="3026963">
                <a:moveTo>
                  <a:pt x="0" y="0"/>
                </a:moveTo>
                <a:lnTo>
                  <a:pt x="3038357" y="0"/>
                </a:lnTo>
                <a:lnTo>
                  <a:pt x="3038357" y="3026962"/>
                </a:lnTo>
                <a:lnTo>
                  <a:pt x="0" y="30269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3654362" y="868469"/>
            <a:ext cx="2696937" cy="2322737"/>
          </a:xfrm>
          <a:custGeom>
            <a:avLst/>
            <a:gdLst/>
            <a:ahLst/>
            <a:cxnLst/>
            <a:rect l="l" t="t" r="r" b="b"/>
            <a:pathLst>
              <a:path w="2696937" h="2322737">
                <a:moveTo>
                  <a:pt x="0" y="0"/>
                </a:moveTo>
                <a:lnTo>
                  <a:pt x="2696937" y="0"/>
                </a:lnTo>
                <a:lnTo>
                  <a:pt x="2696937" y="2322738"/>
                </a:lnTo>
                <a:lnTo>
                  <a:pt x="0" y="23227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2298413" y="3556826"/>
            <a:ext cx="10697959" cy="254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83"/>
              </a:lnSpc>
            </a:pPr>
            <a:r>
              <a:rPr lang="es-MX" sz="4845" b="1" noProof="0" dirty="0">
                <a:solidFill>
                  <a:srgbClr val="64325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Propósito: </a:t>
            </a:r>
          </a:p>
          <a:p>
            <a:pPr algn="l">
              <a:lnSpc>
                <a:spcPts val="6783"/>
              </a:lnSpc>
              <a:spcBef>
                <a:spcPct val="0"/>
              </a:spcBef>
            </a:pPr>
            <a:r>
              <a:rPr lang="es-MX" sz="4845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Planear las actividades esenciales del ciclo escolar 2025-2026.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08742" y="698583"/>
            <a:ext cx="8800321" cy="1331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4"/>
              </a:lnSpc>
            </a:pPr>
            <a:r>
              <a:rPr lang="es-MX" sz="4635" b="1" noProof="0" dirty="0">
                <a:solidFill>
                  <a:srgbClr val="1264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 4:</a:t>
            </a:r>
            <a:r>
              <a:rPr lang="es-MX" sz="4635" b="1" noProof="0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s-MX" sz="4635" b="1" noProof="0" dirty="0">
                <a:solidFill>
                  <a:srgbClr val="64325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Actividades de inicio del ciclo escolar 2025-2026 </a:t>
            </a:r>
            <a:r>
              <a:rPr lang="es-MX" sz="4635" b="1" noProof="0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     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509729" y="530121"/>
            <a:ext cx="997159" cy="9971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79691" y="1424940"/>
            <a:ext cx="15728617" cy="736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Dialoguen en torno a los asuntos de organización para el inicio del ciclo escolar. En las decisiones que tomen, es importante pensar siempre en las condiciones de desigualdad y los contextos diferenciados de nuestro país.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s-MX" sz="4200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 aspecto importante a revisar tiene que ver con los procesos de inscripción y reinscripción.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s-MX" sz="4200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El propósito de esta actividad es ofrecer a todas y todos, niñas, niños y adolescentes que viven en nuestro país, un lugar en la escuela.</a:t>
            </a:r>
          </a:p>
        </p:txBody>
      </p:sp>
      <p:sp>
        <p:nvSpPr>
          <p:cNvPr id="6" name="Freeform 6"/>
          <p:cNvSpPr/>
          <p:nvPr/>
        </p:nvSpPr>
        <p:spPr>
          <a:xfrm>
            <a:off x="7942827" y="8127906"/>
            <a:ext cx="3347432" cy="2159094"/>
          </a:xfrm>
          <a:custGeom>
            <a:avLst/>
            <a:gdLst/>
            <a:ahLst/>
            <a:cxnLst/>
            <a:rect l="l" t="t" r="r" b="b"/>
            <a:pathLst>
              <a:path w="3347432" h="2159094">
                <a:moveTo>
                  <a:pt x="0" y="0"/>
                </a:moveTo>
                <a:lnTo>
                  <a:pt x="3347433" y="0"/>
                </a:lnTo>
                <a:lnTo>
                  <a:pt x="3347433" y="2159094"/>
                </a:lnTo>
                <a:lnTo>
                  <a:pt x="0" y="2159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6508049" y="375791"/>
            <a:ext cx="4328267" cy="1125349"/>
          </a:xfrm>
          <a:custGeom>
            <a:avLst/>
            <a:gdLst/>
            <a:ahLst/>
            <a:cxnLst/>
            <a:rect l="l" t="t" r="r" b="b"/>
            <a:pathLst>
              <a:path w="4328267" h="1125349">
                <a:moveTo>
                  <a:pt x="0" y="0"/>
                </a:moveTo>
                <a:lnTo>
                  <a:pt x="4328267" y="0"/>
                </a:lnTo>
                <a:lnTo>
                  <a:pt x="4328267" y="1125349"/>
                </a:lnTo>
                <a:lnTo>
                  <a:pt x="0" y="1125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5629850" y="3028738"/>
            <a:ext cx="1759384" cy="1717599"/>
          </a:xfrm>
          <a:custGeom>
            <a:avLst/>
            <a:gdLst/>
            <a:ahLst/>
            <a:cxnLst/>
            <a:rect l="l" t="t" r="r" b="b"/>
            <a:pathLst>
              <a:path w="1759384" h="1717599">
                <a:moveTo>
                  <a:pt x="0" y="0"/>
                </a:moveTo>
                <a:lnTo>
                  <a:pt x="1759384" y="0"/>
                </a:lnTo>
                <a:lnTo>
                  <a:pt x="1759384" y="1717598"/>
                </a:lnTo>
                <a:lnTo>
                  <a:pt x="0" y="1717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16509729" y="530121"/>
            <a:ext cx="997159" cy="9971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22598" y="1669276"/>
            <a:ext cx="15389002" cy="7484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86"/>
              </a:lnSpc>
            </a:pPr>
            <a:r>
              <a:rPr lang="es-MX" sz="40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Recuerden que existe el Protocolo para el acceso de niñas, niños y adolescentes en situación de migración a la educación, que es aplicable en todo el país y establece que el acceso a la escuela no debe estar condicionado a la entrega de documentación, por lo que es importante revisarlo y atenderlo. </a:t>
            </a:r>
          </a:p>
          <a:p>
            <a:pPr algn="l">
              <a:lnSpc>
                <a:spcPts val="2660"/>
              </a:lnSpc>
            </a:pPr>
            <a:endParaRPr lang="es-MX" sz="4000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algn="l">
              <a:lnSpc>
                <a:spcPts val="5586"/>
              </a:lnSpc>
            </a:pPr>
            <a:r>
              <a:rPr lang="es-MX" sz="40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Adicionalmente, se sugiere observar la Cápsula “Valió la pena ir a visitarlos, invitarlos a venir a la escuela para que siguieran aprendiendo”, da cuenta de la importancia de directivos y docentes para garantizar el derecho a la educación de niñas, niños y adolescentes.</a:t>
            </a:r>
          </a:p>
        </p:txBody>
      </p:sp>
      <p:sp>
        <p:nvSpPr>
          <p:cNvPr id="6" name="Freeform 6"/>
          <p:cNvSpPr/>
          <p:nvPr/>
        </p:nvSpPr>
        <p:spPr>
          <a:xfrm>
            <a:off x="15090574" y="7881951"/>
            <a:ext cx="2829470" cy="2405049"/>
          </a:xfrm>
          <a:custGeom>
            <a:avLst/>
            <a:gdLst/>
            <a:ahLst/>
            <a:cxnLst/>
            <a:rect l="l" t="t" r="r" b="b"/>
            <a:pathLst>
              <a:path w="2829470" h="2405049">
                <a:moveTo>
                  <a:pt x="0" y="0"/>
                </a:moveTo>
                <a:lnTo>
                  <a:pt x="2829470" y="0"/>
                </a:lnTo>
                <a:lnTo>
                  <a:pt x="2829470" y="2405049"/>
                </a:lnTo>
                <a:lnTo>
                  <a:pt x="0" y="24050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6413868" y="3774532"/>
            <a:ext cx="1690864" cy="1598635"/>
          </a:xfrm>
          <a:custGeom>
            <a:avLst/>
            <a:gdLst/>
            <a:ahLst/>
            <a:cxnLst/>
            <a:rect l="l" t="t" r="r" b="b"/>
            <a:pathLst>
              <a:path w="1690864" h="1598635">
                <a:moveTo>
                  <a:pt x="0" y="0"/>
                </a:moveTo>
                <a:lnTo>
                  <a:pt x="1690864" y="0"/>
                </a:lnTo>
                <a:lnTo>
                  <a:pt x="1690864" y="1598635"/>
                </a:lnTo>
                <a:lnTo>
                  <a:pt x="0" y="15986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7073428" y="417240"/>
            <a:ext cx="3408838" cy="1222921"/>
          </a:xfrm>
          <a:custGeom>
            <a:avLst/>
            <a:gdLst/>
            <a:ahLst/>
            <a:cxnLst/>
            <a:rect l="l" t="t" r="r" b="b"/>
            <a:pathLst>
              <a:path w="3408838" h="1222921">
                <a:moveTo>
                  <a:pt x="0" y="0"/>
                </a:moveTo>
                <a:lnTo>
                  <a:pt x="3408838" y="0"/>
                </a:lnTo>
                <a:lnTo>
                  <a:pt x="3408838" y="1222920"/>
                </a:lnTo>
                <a:lnTo>
                  <a:pt x="0" y="12229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737508" y="298126"/>
            <a:ext cx="970179" cy="1342034"/>
          </a:xfrm>
          <a:custGeom>
            <a:avLst/>
            <a:gdLst/>
            <a:ahLst/>
            <a:cxnLst/>
            <a:rect l="l" t="t" r="r" b="b"/>
            <a:pathLst>
              <a:path w="970179" h="1342034">
                <a:moveTo>
                  <a:pt x="0" y="0"/>
                </a:moveTo>
                <a:lnTo>
                  <a:pt x="970179" y="0"/>
                </a:lnTo>
                <a:lnTo>
                  <a:pt x="970179" y="1342034"/>
                </a:lnTo>
                <a:lnTo>
                  <a:pt x="0" y="13420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10" name="Group 10"/>
          <p:cNvGrpSpPr/>
          <p:nvPr/>
        </p:nvGrpSpPr>
        <p:grpSpPr>
          <a:xfrm>
            <a:off x="15844841" y="643001"/>
            <a:ext cx="997159" cy="99715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99250" y="2202077"/>
            <a:ext cx="16230600" cy="626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Conocer y aplicar el protocolo es una tarea de todas y todos; del personal con funciones de supervisión y dirección, docentes, agentes educativos, personal de apoyo a la educación, niñas, niños, adolescentes y familias.</a:t>
            </a:r>
          </a:p>
          <a:p>
            <a:pPr algn="l">
              <a:lnSpc>
                <a:spcPts val="2800"/>
              </a:lnSpc>
            </a:pPr>
            <a:endParaRPr lang="es-MX" sz="4200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Algunos prejuicios presentes en la escuela o centro podrían limitar el acceso a la educación de niñas, niños y adolescentes. Es importante analizarlos y definir acciones para erradicarlos de la escuela. </a:t>
            </a:r>
          </a:p>
        </p:txBody>
      </p:sp>
      <p:sp>
        <p:nvSpPr>
          <p:cNvPr id="6" name="Freeform 6"/>
          <p:cNvSpPr/>
          <p:nvPr/>
        </p:nvSpPr>
        <p:spPr>
          <a:xfrm>
            <a:off x="15421197" y="3149559"/>
            <a:ext cx="2302947" cy="2223390"/>
          </a:xfrm>
          <a:custGeom>
            <a:avLst/>
            <a:gdLst/>
            <a:ahLst/>
            <a:cxnLst/>
            <a:rect l="l" t="t" r="r" b="b"/>
            <a:pathLst>
              <a:path w="2302947" h="2223390">
                <a:moveTo>
                  <a:pt x="0" y="0"/>
                </a:moveTo>
                <a:lnTo>
                  <a:pt x="2302946" y="0"/>
                </a:lnTo>
                <a:lnTo>
                  <a:pt x="2302946" y="2223391"/>
                </a:lnTo>
                <a:lnTo>
                  <a:pt x="0" y="2223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8534400" y="7781190"/>
            <a:ext cx="5075058" cy="2505810"/>
          </a:xfrm>
          <a:custGeom>
            <a:avLst/>
            <a:gdLst/>
            <a:ahLst/>
            <a:cxnLst/>
            <a:rect l="l" t="t" r="r" b="b"/>
            <a:pathLst>
              <a:path w="5075058" h="2505810">
                <a:moveTo>
                  <a:pt x="0" y="0"/>
                </a:moveTo>
                <a:lnTo>
                  <a:pt x="5075058" y="0"/>
                </a:lnTo>
                <a:lnTo>
                  <a:pt x="5075058" y="2505810"/>
                </a:lnTo>
                <a:lnTo>
                  <a:pt x="0" y="25058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6615227" y="88347"/>
            <a:ext cx="2142150" cy="2189930"/>
          </a:xfrm>
          <a:custGeom>
            <a:avLst/>
            <a:gdLst/>
            <a:ahLst/>
            <a:cxnLst/>
            <a:rect l="l" t="t" r="r" b="b"/>
            <a:pathLst>
              <a:path w="2142150" h="2189930">
                <a:moveTo>
                  <a:pt x="0" y="0"/>
                </a:moveTo>
                <a:lnTo>
                  <a:pt x="2142149" y="0"/>
                </a:lnTo>
                <a:lnTo>
                  <a:pt x="2142149" y="2189930"/>
                </a:lnTo>
                <a:lnTo>
                  <a:pt x="0" y="21899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1494538" y="924081"/>
            <a:ext cx="997159" cy="9971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39381" y="2326501"/>
            <a:ext cx="11571257" cy="3531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098" lvl="1" indent="-485549" algn="l">
              <a:lnSpc>
                <a:spcPts val="6297"/>
              </a:lnSpc>
              <a:buFont typeface="Arial"/>
              <a:buChar char="•"/>
            </a:pPr>
            <a:r>
              <a:rPr lang="es-MX" sz="4497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Planeen las actividades esenciales del ciclo escolar 2025-2026.</a:t>
            </a:r>
          </a:p>
          <a:p>
            <a:pPr algn="l">
              <a:lnSpc>
                <a:spcPts val="2998"/>
              </a:lnSpc>
            </a:pPr>
            <a:endParaRPr lang="es-MX" sz="4497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71098" lvl="1" indent="-485549" algn="l">
              <a:lnSpc>
                <a:spcPts val="6297"/>
              </a:lnSpc>
              <a:buFont typeface="Arial"/>
              <a:buChar char="•"/>
            </a:pPr>
            <a:r>
              <a:rPr lang="es-MX" sz="4497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Tomen acuerdos de cara al inicio del ciclo escolar 2025-2026. </a:t>
            </a:r>
          </a:p>
        </p:txBody>
      </p:sp>
      <p:sp>
        <p:nvSpPr>
          <p:cNvPr id="6" name="Freeform 6"/>
          <p:cNvSpPr/>
          <p:nvPr/>
        </p:nvSpPr>
        <p:spPr>
          <a:xfrm>
            <a:off x="9731950" y="5440489"/>
            <a:ext cx="6157377" cy="4972082"/>
          </a:xfrm>
          <a:custGeom>
            <a:avLst/>
            <a:gdLst/>
            <a:ahLst/>
            <a:cxnLst/>
            <a:rect l="l" t="t" r="r" b="b"/>
            <a:pathLst>
              <a:path w="6157377" h="4972082">
                <a:moveTo>
                  <a:pt x="0" y="0"/>
                </a:moveTo>
                <a:lnTo>
                  <a:pt x="6157377" y="0"/>
                </a:lnTo>
                <a:lnTo>
                  <a:pt x="6157377" y="4972082"/>
                </a:lnTo>
                <a:lnTo>
                  <a:pt x="0" y="49720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344175" y="6827778"/>
            <a:ext cx="4039431" cy="3459222"/>
          </a:xfrm>
          <a:custGeom>
            <a:avLst/>
            <a:gdLst/>
            <a:ahLst/>
            <a:cxnLst/>
            <a:rect l="l" t="t" r="r" b="b"/>
            <a:pathLst>
              <a:path w="4039431" h="3459222">
                <a:moveTo>
                  <a:pt x="0" y="0"/>
                </a:moveTo>
                <a:lnTo>
                  <a:pt x="4039431" y="0"/>
                </a:lnTo>
                <a:lnTo>
                  <a:pt x="4039431" y="3459222"/>
                </a:lnTo>
                <a:lnTo>
                  <a:pt x="0" y="34592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2664449" y="229450"/>
            <a:ext cx="4078588" cy="2768342"/>
          </a:xfrm>
          <a:custGeom>
            <a:avLst/>
            <a:gdLst/>
            <a:ahLst/>
            <a:cxnLst/>
            <a:rect l="l" t="t" r="r" b="b"/>
            <a:pathLst>
              <a:path w="4078588" h="2768342">
                <a:moveTo>
                  <a:pt x="0" y="0"/>
                </a:moveTo>
                <a:lnTo>
                  <a:pt x="4078589" y="0"/>
                </a:lnTo>
                <a:lnTo>
                  <a:pt x="4078589" y="2768342"/>
                </a:lnTo>
                <a:lnTo>
                  <a:pt x="0" y="2768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1494538" y="924081"/>
            <a:ext cx="997159" cy="9971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39255" y="2416531"/>
            <a:ext cx="16403919" cy="587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endParaRPr lang="es-MX" noProof="0" dirty="0"/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Todos juntos forman un grupo y levantan un cartel improvisado con una frase positiva (ej. “Unidos por nuestros alumnos”).</a:t>
            </a:r>
          </a:p>
          <a:p>
            <a:pPr algn="l">
              <a:lnSpc>
                <a:spcPts val="2800"/>
              </a:lnSpc>
            </a:pPr>
            <a:endParaRPr lang="es-MX" sz="4200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 toma una foto grupal como recuerdo y símbolo de unión.</a:t>
            </a:r>
          </a:p>
          <a:p>
            <a:pPr algn="l">
              <a:lnSpc>
                <a:spcPts val="2800"/>
              </a:lnSpc>
            </a:pPr>
            <a:endParaRPr lang="es-MX" sz="4200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Terminan diciendo:</a:t>
            </a:r>
          </a:p>
          <a:p>
            <a:pPr algn="ctr">
              <a:lnSpc>
                <a:spcPts val="5880"/>
              </a:lnSpc>
            </a:pPr>
            <a:r>
              <a:rPr lang="es-MX" sz="4200" b="1" noProof="0" dirty="0">
                <a:solidFill>
                  <a:srgbClr val="1264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“Hoy iniciamos juntos un nuevo capítulo, y esta imagen nos recordará que somos un gran equipo.”</a:t>
            </a:r>
          </a:p>
        </p:txBody>
      </p:sp>
      <p:sp>
        <p:nvSpPr>
          <p:cNvPr id="6" name="Freeform 6"/>
          <p:cNvSpPr/>
          <p:nvPr/>
        </p:nvSpPr>
        <p:spPr>
          <a:xfrm>
            <a:off x="3594714" y="799996"/>
            <a:ext cx="9948463" cy="1361369"/>
          </a:xfrm>
          <a:custGeom>
            <a:avLst/>
            <a:gdLst/>
            <a:ahLst/>
            <a:cxnLst/>
            <a:rect l="l" t="t" r="r" b="b"/>
            <a:pathLst>
              <a:path w="9948463" h="1361369">
                <a:moveTo>
                  <a:pt x="0" y="0"/>
                </a:moveTo>
                <a:lnTo>
                  <a:pt x="9948462" y="0"/>
                </a:lnTo>
                <a:lnTo>
                  <a:pt x="9948462" y="1361369"/>
                </a:lnTo>
                <a:lnTo>
                  <a:pt x="0" y="1361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045" b="-5618"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4055336" y="374837"/>
            <a:ext cx="3203964" cy="2883567"/>
          </a:xfrm>
          <a:custGeom>
            <a:avLst/>
            <a:gdLst/>
            <a:ahLst/>
            <a:cxnLst/>
            <a:rect l="l" t="t" r="r" b="b"/>
            <a:pathLst>
              <a:path w="3203964" h="2883567">
                <a:moveTo>
                  <a:pt x="0" y="0"/>
                </a:moveTo>
                <a:lnTo>
                  <a:pt x="3203964" y="0"/>
                </a:lnTo>
                <a:lnTo>
                  <a:pt x="3203964" y="2883567"/>
                </a:lnTo>
                <a:lnTo>
                  <a:pt x="0" y="2883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91208" y="8243834"/>
            <a:ext cx="5339293" cy="2028931"/>
          </a:xfrm>
          <a:custGeom>
            <a:avLst/>
            <a:gdLst/>
            <a:ahLst/>
            <a:cxnLst/>
            <a:rect l="l" t="t" r="r" b="b"/>
            <a:pathLst>
              <a:path w="5339293" h="2028931">
                <a:moveTo>
                  <a:pt x="0" y="0"/>
                </a:moveTo>
                <a:lnTo>
                  <a:pt x="5339293" y="0"/>
                </a:lnTo>
                <a:lnTo>
                  <a:pt x="5339293" y="2028932"/>
                </a:lnTo>
                <a:lnTo>
                  <a:pt x="0" y="20289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4029810" y="923925"/>
            <a:ext cx="9046113" cy="89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1"/>
              </a:lnSpc>
            </a:pPr>
            <a:r>
              <a:rPr lang="es-MX" sz="5201" b="1" noProof="0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Foto de inicio del ciclo escolar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94538" y="924081"/>
            <a:ext cx="997159" cy="99715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3578302" y="2522398"/>
            <a:ext cx="10891959" cy="8876947"/>
          </a:xfrm>
          <a:custGeom>
            <a:avLst/>
            <a:gdLst/>
            <a:ahLst/>
            <a:cxnLst/>
            <a:rect l="l" t="t" r="r" b="b"/>
            <a:pathLst>
              <a:path w="10891959" h="8876947">
                <a:moveTo>
                  <a:pt x="0" y="0"/>
                </a:moveTo>
                <a:lnTo>
                  <a:pt x="10891959" y="0"/>
                </a:lnTo>
                <a:lnTo>
                  <a:pt x="10891959" y="8876947"/>
                </a:lnTo>
                <a:lnTo>
                  <a:pt x="0" y="88769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3916254" y="4813992"/>
            <a:ext cx="515011" cy="2288938"/>
          </a:xfrm>
          <a:custGeom>
            <a:avLst/>
            <a:gdLst/>
            <a:ahLst/>
            <a:cxnLst/>
            <a:rect l="l" t="t" r="r" b="b"/>
            <a:pathLst>
              <a:path w="515011" h="2288938">
                <a:moveTo>
                  <a:pt x="0" y="0"/>
                </a:moveTo>
                <a:lnTo>
                  <a:pt x="515011" y="0"/>
                </a:lnTo>
                <a:lnTo>
                  <a:pt x="515011" y="2288938"/>
                </a:lnTo>
                <a:lnTo>
                  <a:pt x="0" y="22889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 flipH="1" flipV="1">
            <a:off x="4159771" y="2576267"/>
            <a:ext cx="515011" cy="2288938"/>
          </a:xfrm>
          <a:custGeom>
            <a:avLst/>
            <a:gdLst/>
            <a:ahLst/>
            <a:cxnLst/>
            <a:rect l="l" t="t" r="r" b="b"/>
            <a:pathLst>
              <a:path w="515011" h="2288938">
                <a:moveTo>
                  <a:pt x="515011" y="2288938"/>
                </a:moveTo>
                <a:lnTo>
                  <a:pt x="0" y="2288938"/>
                </a:lnTo>
                <a:lnTo>
                  <a:pt x="0" y="0"/>
                </a:lnTo>
                <a:lnTo>
                  <a:pt x="515011" y="0"/>
                </a:lnTo>
                <a:lnTo>
                  <a:pt x="515011" y="22889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5256251" y="-1292567"/>
            <a:ext cx="7536062" cy="4399176"/>
          </a:xfrm>
          <a:custGeom>
            <a:avLst/>
            <a:gdLst/>
            <a:ahLst/>
            <a:cxnLst/>
            <a:rect l="l" t="t" r="r" b="b"/>
            <a:pathLst>
              <a:path w="7536062" h="4399176">
                <a:moveTo>
                  <a:pt x="0" y="0"/>
                </a:moveTo>
                <a:lnTo>
                  <a:pt x="7536062" y="0"/>
                </a:lnTo>
                <a:lnTo>
                  <a:pt x="7536062" y="4399176"/>
                </a:lnTo>
                <a:lnTo>
                  <a:pt x="0" y="4399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3274582" y="3252813"/>
            <a:ext cx="12184117" cy="444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3"/>
              </a:lnSpc>
            </a:pPr>
            <a:r>
              <a:rPr lang="es-MX" sz="10352" b="1" noProof="0" dirty="0">
                <a:solidFill>
                  <a:srgbClr val="22379F"/>
                </a:solidFill>
                <a:latin typeface="Biski Bold"/>
                <a:ea typeface="Biski Bold"/>
                <a:cs typeface="Biski Bold"/>
                <a:sym typeface="Biski Bold"/>
              </a:rPr>
              <a:t>Feliz inicio de Ciclo Escolar</a:t>
            </a:r>
          </a:p>
        </p:txBody>
      </p:sp>
      <p:sp>
        <p:nvSpPr>
          <p:cNvPr id="10" name="Freeform 10"/>
          <p:cNvSpPr/>
          <p:nvPr/>
        </p:nvSpPr>
        <p:spPr>
          <a:xfrm>
            <a:off x="425207" y="6374881"/>
            <a:ext cx="3847338" cy="4114800"/>
          </a:xfrm>
          <a:custGeom>
            <a:avLst/>
            <a:gdLst/>
            <a:ahLst/>
            <a:cxnLst/>
            <a:rect l="l" t="t" r="r" b="b"/>
            <a:pathLst>
              <a:path w="3847338" h="4114800">
                <a:moveTo>
                  <a:pt x="0" y="0"/>
                </a:moveTo>
                <a:lnTo>
                  <a:pt x="3847338" y="0"/>
                </a:lnTo>
                <a:lnTo>
                  <a:pt x="3847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1" name="Freeform 11"/>
          <p:cNvSpPr/>
          <p:nvPr/>
        </p:nvSpPr>
        <p:spPr>
          <a:xfrm>
            <a:off x="14765253" y="907021"/>
            <a:ext cx="3847338" cy="4114800"/>
          </a:xfrm>
          <a:custGeom>
            <a:avLst/>
            <a:gdLst/>
            <a:ahLst/>
            <a:cxnLst/>
            <a:rect l="l" t="t" r="r" b="b"/>
            <a:pathLst>
              <a:path w="3847338" h="4114800">
                <a:moveTo>
                  <a:pt x="0" y="0"/>
                </a:moveTo>
                <a:lnTo>
                  <a:pt x="3847338" y="0"/>
                </a:lnTo>
                <a:lnTo>
                  <a:pt x="3847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2" name="Freeform 12"/>
          <p:cNvSpPr/>
          <p:nvPr/>
        </p:nvSpPr>
        <p:spPr>
          <a:xfrm>
            <a:off x="13945965" y="6546813"/>
            <a:ext cx="4536465" cy="3770936"/>
          </a:xfrm>
          <a:custGeom>
            <a:avLst/>
            <a:gdLst/>
            <a:ahLst/>
            <a:cxnLst/>
            <a:rect l="l" t="t" r="r" b="b"/>
            <a:pathLst>
              <a:path w="4536465" h="3770936">
                <a:moveTo>
                  <a:pt x="0" y="0"/>
                </a:moveTo>
                <a:lnTo>
                  <a:pt x="4536464" y="0"/>
                </a:lnTo>
                <a:lnTo>
                  <a:pt x="4536464" y="3770936"/>
                </a:lnTo>
                <a:lnTo>
                  <a:pt x="0" y="37709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13" name="Group 13"/>
          <p:cNvGrpSpPr/>
          <p:nvPr/>
        </p:nvGrpSpPr>
        <p:grpSpPr>
          <a:xfrm>
            <a:off x="8525702" y="6960872"/>
            <a:ext cx="2048804" cy="204880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2087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71577"/>
            <a:ext cx="10460308" cy="2274406"/>
          </a:xfrm>
          <a:custGeom>
            <a:avLst/>
            <a:gdLst/>
            <a:ahLst/>
            <a:cxnLst/>
            <a:rect l="l" t="t" r="r" b="b"/>
            <a:pathLst>
              <a:path w="10460308" h="2274406">
                <a:moveTo>
                  <a:pt x="0" y="0"/>
                </a:moveTo>
                <a:lnTo>
                  <a:pt x="10460308" y="0"/>
                </a:lnTo>
                <a:lnTo>
                  <a:pt x="10460308" y="2274406"/>
                </a:lnTo>
                <a:lnTo>
                  <a:pt x="0" y="2274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3152520" y="5143500"/>
            <a:ext cx="5323157" cy="5143500"/>
          </a:xfrm>
          <a:custGeom>
            <a:avLst/>
            <a:gdLst/>
            <a:ahLst/>
            <a:cxnLst/>
            <a:rect l="l" t="t" r="r" b="b"/>
            <a:pathLst>
              <a:path w="5323157" h="5143500">
                <a:moveTo>
                  <a:pt x="0" y="0"/>
                </a:moveTo>
                <a:lnTo>
                  <a:pt x="5323156" y="0"/>
                </a:lnTo>
                <a:lnTo>
                  <a:pt x="532315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2058731" y="340351"/>
            <a:ext cx="4600681" cy="3933582"/>
          </a:xfrm>
          <a:custGeom>
            <a:avLst/>
            <a:gdLst/>
            <a:ahLst/>
            <a:cxnLst/>
            <a:rect l="l" t="t" r="r" b="b"/>
            <a:pathLst>
              <a:path w="4600681" h="3933582">
                <a:moveTo>
                  <a:pt x="0" y="0"/>
                </a:moveTo>
                <a:lnTo>
                  <a:pt x="4600681" y="0"/>
                </a:lnTo>
                <a:lnTo>
                  <a:pt x="4600681" y="3933582"/>
                </a:lnTo>
                <a:lnTo>
                  <a:pt x="0" y="3933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2531332" y="597391"/>
            <a:ext cx="7520243" cy="141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1"/>
              </a:lnSpc>
            </a:pPr>
            <a:r>
              <a:rPr lang="es-MX" sz="4707" b="1" noProof="0" dirty="0">
                <a:solidFill>
                  <a:srgbClr val="1264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 3: </a:t>
            </a:r>
            <a:r>
              <a:rPr lang="es-MX" sz="4707" b="1" noProof="0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s-MX" sz="4707" b="1" noProof="0" dirty="0">
                <a:solidFill>
                  <a:srgbClr val="643252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El Proceso de Mejora Continua             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47077" y="3768284"/>
            <a:ext cx="13452524" cy="262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23"/>
              </a:lnSpc>
            </a:pPr>
            <a:r>
              <a:rPr lang="es-MX" sz="4945" b="1" noProof="0" dirty="0">
                <a:solidFill>
                  <a:srgbClr val="643252"/>
                </a:solidFill>
                <a:latin typeface="Arimo Bold"/>
                <a:ea typeface="Arimo Bold"/>
                <a:cs typeface="Arimo Bold"/>
                <a:sym typeface="Arimo Bold"/>
              </a:rPr>
              <a:t>Propósito:</a:t>
            </a:r>
            <a:r>
              <a:rPr lang="es-MX" sz="4945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l">
              <a:lnSpc>
                <a:spcPts val="6923"/>
              </a:lnSpc>
              <a:spcBef>
                <a:spcPct val="0"/>
              </a:spcBef>
            </a:pPr>
            <a:r>
              <a:rPr lang="es-MX" sz="4945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Tomar decisiones en torno al Proceso de Mejora Continua de la escuela o centro.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509729" y="530121"/>
            <a:ext cx="997159" cy="99715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71577"/>
            <a:ext cx="10460308" cy="2274406"/>
          </a:xfrm>
          <a:custGeom>
            <a:avLst/>
            <a:gdLst/>
            <a:ahLst/>
            <a:cxnLst/>
            <a:rect l="l" t="t" r="r" b="b"/>
            <a:pathLst>
              <a:path w="10460308" h="2274406">
                <a:moveTo>
                  <a:pt x="0" y="0"/>
                </a:moveTo>
                <a:lnTo>
                  <a:pt x="10460308" y="0"/>
                </a:lnTo>
                <a:lnTo>
                  <a:pt x="10460308" y="2274406"/>
                </a:lnTo>
                <a:lnTo>
                  <a:pt x="0" y="2274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3377826"/>
            <a:ext cx="13245520" cy="421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7620" lvl="1" indent="-363810" algn="l">
              <a:lnSpc>
                <a:spcPts val="4718"/>
              </a:lnSpc>
              <a:buFont typeface="Arial"/>
              <a:buChar char="•"/>
            </a:pPr>
            <a:r>
              <a:rPr lang="es-MX" sz="33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Proceso de Mejora Continua. Orientaciones para las escuelas de Educación Básica. </a:t>
            </a:r>
            <a:r>
              <a:rPr lang="es-MX" sz="33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8"/>
              </a:rPr>
              <a:t>https://gestion.cte.sep.gob.mx/insumos/docs/2425_s0_insumos_direc_proceso_mejora_continua.pdf?1752606666161</a:t>
            </a:r>
            <a:r>
              <a:rPr lang="es-MX" sz="33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</a:t>
            </a:r>
          </a:p>
          <a:p>
            <a:pPr marL="727620" lvl="1" indent="-363810" algn="l">
              <a:lnSpc>
                <a:spcPts val="4718"/>
              </a:lnSpc>
              <a:buFont typeface="Arial"/>
              <a:buChar char="•"/>
            </a:pPr>
            <a:r>
              <a:rPr lang="es-MX" sz="33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Ejemplo de planteamiento de objetivos, metas y acciones. </a:t>
            </a:r>
            <a:r>
              <a:rPr lang="es-MX" sz="33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9"/>
              </a:rPr>
              <a:t>https://gestion.cte.sep.gob.mx/insumos/docs/2425_s1_Anexo1_ejemplo_objetivos_metas_acciones.pdf?1754425145914</a:t>
            </a:r>
            <a:r>
              <a:rPr lang="es-MX" sz="33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</a:p>
        </p:txBody>
      </p:sp>
      <p:sp>
        <p:nvSpPr>
          <p:cNvPr id="7" name="Freeform 7"/>
          <p:cNvSpPr/>
          <p:nvPr/>
        </p:nvSpPr>
        <p:spPr>
          <a:xfrm>
            <a:off x="13749375" y="525218"/>
            <a:ext cx="3134222" cy="2938333"/>
          </a:xfrm>
          <a:custGeom>
            <a:avLst/>
            <a:gdLst/>
            <a:ahLst/>
            <a:cxnLst/>
            <a:rect l="l" t="t" r="r" b="b"/>
            <a:pathLst>
              <a:path w="3134222" h="2938333">
                <a:moveTo>
                  <a:pt x="0" y="0"/>
                </a:moveTo>
                <a:lnTo>
                  <a:pt x="3134222" y="0"/>
                </a:lnTo>
                <a:lnTo>
                  <a:pt x="3134222" y="2938333"/>
                </a:lnTo>
                <a:lnTo>
                  <a:pt x="0" y="2938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2915128" y="6999925"/>
            <a:ext cx="3106286" cy="3287075"/>
          </a:xfrm>
          <a:custGeom>
            <a:avLst/>
            <a:gdLst/>
            <a:ahLst/>
            <a:cxnLst/>
            <a:rect l="l" t="t" r="r" b="b"/>
            <a:pathLst>
              <a:path w="3106286" h="3287075">
                <a:moveTo>
                  <a:pt x="0" y="0"/>
                </a:moveTo>
                <a:lnTo>
                  <a:pt x="3106286" y="0"/>
                </a:lnTo>
                <a:lnTo>
                  <a:pt x="3106286" y="3287075"/>
                </a:lnTo>
                <a:lnTo>
                  <a:pt x="0" y="32870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3789280" y="432454"/>
            <a:ext cx="4681374" cy="1645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49"/>
              </a:lnSpc>
            </a:pPr>
            <a:r>
              <a:rPr lang="es-MX" sz="9606" b="1" noProof="0" dirty="0">
                <a:solidFill>
                  <a:srgbClr val="1264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509729" y="530121"/>
            <a:ext cx="997159" cy="99715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95622" y="1418243"/>
            <a:ext cx="15863678" cy="778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72"/>
              </a:lnSpc>
            </a:pPr>
            <a:r>
              <a:rPr lang="es-MX" sz="4070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El Proceso de Mejora Continua (PMC)</a:t>
            </a:r>
            <a:r>
              <a:rPr lang="es-MX" sz="40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también parte de la lectura de la realidad que hace el colectivo con la participación de niñas, niños, adolescentes, familias y comunidad.</a:t>
            </a:r>
          </a:p>
          <a:p>
            <a:pPr algn="l">
              <a:lnSpc>
                <a:spcPts val="1980"/>
              </a:lnSpc>
            </a:pPr>
            <a:endParaRPr lang="es-MX" sz="4070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5240"/>
              </a:lnSpc>
            </a:pPr>
            <a:r>
              <a:rPr lang="es-MX" sz="39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Implica reflexionar permanentemente sobre la práctica, motivadas y motivados por el compromiso de generar las mejores condiciones para el desarrollo integral de niñas, niños y adolescentes.</a:t>
            </a:r>
          </a:p>
          <a:p>
            <a:pPr algn="l">
              <a:lnSpc>
                <a:spcPts val="1980"/>
              </a:lnSpc>
            </a:pPr>
            <a:endParaRPr lang="es-MX" sz="3970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5240"/>
              </a:lnSpc>
            </a:pPr>
            <a:r>
              <a:rPr lang="es-MX" sz="39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Esta práctica reflexiva contribuye a desarrollar capacidades en la escuela o el centro tales como el aprendizaje del colectivo, la responsabilidad compartida, la colaboración, la confianza, el apoyo mutuo, el diálogo, la toma de decisiones y la resolución de problemas, entre otras.</a:t>
            </a:r>
          </a:p>
        </p:txBody>
      </p:sp>
      <p:sp>
        <p:nvSpPr>
          <p:cNvPr id="6" name="Freeform 6"/>
          <p:cNvSpPr/>
          <p:nvPr/>
        </p:nvSpPr>
        <p:spPr>
          <a:xfrm>
            <a:off x="16394652" y="2130059"/>
            <a:ext cx="1729295" cy="1771365"/>
          </a:xfrm>
          <a:custGeom>
            <a:avLst/>
            <a:gdLst/>
            <a:ahLst/>
            <a:cxnLst/>
            <a:rect l="l" t="t" r="r" b="b"/>
            <a:pathLst>
              <a:path w="1729295" h="1771365">
                <a:moveTo>
                  <a:pt x="0" y="0"/>
                </a:moveTo>
                <a:lnTo>
                  <a:pt x="1729296" y="0"/>
                </a:lnTo>
                <a:lnTo>
                  <a:pt x="1729296" y="1771365"/>
                </a:lnTo>
                <a:lnTo>
                  <a:pt x="0" y="1771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7872130" y="8477765"/>
            <a:ext cx="2543740" cy="1809235"/>
          </a:xfrm>
          <a:custGeom>
            <a:avLst/>
            <a:gdLst/>
            <a:ahLst/>
            <a:cxnLst/>
            <a:rect l="l" t="t" r="r" b="b"/>
            <a:pathLst>
              <a:path w="2543740" h="1809235">
                <a:moveTo>
                  <a:pt x="0" y="0"/>
                </a:moveTo>
                <a:lnTo>
                  <a:pt x="2543740" y="0"/>
                </a:lnTo>
                <a:lnTo>
                  <a:pt x="2543740" y="1809235"/>
                </a:lnTo>
                <a:lnTo>
                  <a:pt x="0" y="18092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2436807" y="300671"/>
            <a:ext cx="997159" cy="99715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669229" y="673069"/>
            <a:ext cx="9948463" cy="864228"/>
          </a:xfrm>
          <a:custGeom>
            <a:avLst/>
            <a:gdLst/>
            <a:ahLst/>
            <a:cxnLst/>
            <a:rect l="l" t="t" r="r" b="b"/>
            <a:pathLst>
              <a:path w="9948463" h="864228">
                <a:moveTo>
                  <a:pt x="0" y="0"/>
                </a:moveTo>
                <a:lnTo>
                  <a:pt x="9948462" y="0"/>
                </a:lnTo>
                <a:lnTo>
                  <a:pt x="9948462" y="864228"/>
                </a:lnTo>
                <a:lnTo>
                  <a:pt x="0" y="864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3099" b="-35399"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317123" y="741077"/>
            <a:ext cx="16230600" cy="842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1"/>
              </a:lnSpc>
            </a:pPr>
            <a:r>
              <a:rPr lang="es-MX" sz="4570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El PMC como cultura de mejora</a:t>
            </a:r>
          </a:p>
          <a:p>
            <a:pPr marL="835567" lvl="1" indent="-417784" algn="l">
              <a:lnSpc>
                <a:spcPts val="5031"/>
              </a:lnSpc>
              <a:buFont typeface="Arial"/>
              <a:buChar char="•"/>
            </a:pPr>
            <a:r>
              <a:rPr lang="es-MX" sz="38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Proceso de Mejora Continua (PMC) trasciende la visión de un documento burocrático elaborado al inicio del ciclo escolar.</a:t>
            </a:r>
          </a:p>
          <a:p>
            <a:pPr marL="835567" lvl="1" indent="-417784" algn="l">
              <a:lnSpc>
                <a:spcPts val="5031"/>
              </a:lnSpc>
              <a:buFont typeface="Arial"/>
              <a:buChar char="•"/>
            </a:pPr>
            <a:r>
              <a:rPr lang="es-MX" sz="38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 una búsqueda constante por mejorar la formación de niñas, niños y adolescentes.</a:t>
            </a:r>
          </a:p>
          <a:p>
            <a:pPr marL="835567" lvl="1" indent="-417784" algn="l">
              <a:lnSpc>
                <a:spcPts val="5031"/>
              </a:lnSpc>
              <a:buFont typeface="Arial"/>
              <a:buChar char="•"/>
            </a:pPr>
            <a:r>
              <a:rPr lang="es-MX" sz="38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proceso inicia cuando un miembro de la comunidad escolar identifica la necesidad de cambio y convoca a otros a sumarse a la transformación.</a:t>
            </a:r>
          </a:p>
          <a:p>
            <a:pPr marL="835567" lvl="1" indent="-417784" algn="l">
              <a:lnSpc>
                <a:spcPts val="5031"/>
              </a:lnSpc>
              <a:buFont typeface="Arial"/>
              <a:buChar char="•"/>
            </a:pPr>
            <a:r>
              <a:rPr lang="es-MX" sz="38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Parte de la convicción de que las y los docentes buscan mejorar, demandando formación, apoyo y acompañamiento.</a:t>
            </a:r>
          </a:p>
          <a:p>
            <a:pPr marL="835567" lvl="1" indent="-417784" algn="l">
              <a:lnSpc>
                <a:spcPts val="5031"/>
              </a:lnSpc>
              <a:buFont typeface="Arial"/>
              <a:buChar char="•"/>
            </a:pPr>
            <a:r>
              <a:rPr lang="es-MX" sz="38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Un elemento clave de la cultura de mejora es reconocer la voluntad de hacer las cosas de manera diferente e identificar áreas prioritarias para enfocar los esfuerzos.</a:t>
            </a:r>
          </a:p>
        </p:txBody>
      </p:sp>
      <p:sp>
        <p:nvSpPr>
          <p:cNvPr id="7" name="Freeform 7"/>
          <p:cNvSpPr/>
          <p:nvPr/>
        </p:nvSpPr>
        <p:spPr>
          <a:xfrm>
            <a:off x="16659514" y="3908295"/>
            <a:ext cx="2407158" cy="4114800"/>
          </a:xfrm>
          <a:custGeom>
            <a:avLst/>
            <a:gdLst/>
            <a:ahLst/>
            <a:cxnLst/>
            <a:rect l="l" t="t" r="r" b="b"/>
            <a:pathLst>
              <a:path w="2407158" h="4114800">
                <a:moveTo>
                  <a:pt x="0" y="0"/>
                </a:moveTo>
                <a:lnTo>
                  <a:pt x="2407158" y="0"/>
                </a:lnTo>
                <a:lnTo>
                  <a:pt x="2407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 flipH="1">
            <a:off x="320202" y="7149789"/>
            <a:ext cx="2368594" cy="3137211"/>
          </a:xfrm>
          <a:custGeom>
            <a:avLst/>
            <a:gdLst/>
            <a:ahLst/>
            <a:cxnLst/>
            <a:rect l="l" t="t" r="r" b="b"/>
            <a:pathLst>
              <a:path w="2368594" h="3137211">
                <a:moveTo>
                  <a:pt x="2368594" y="0"/>
                </a:moveTo>
                <a:lnTo>
                  <a:pt x="0" y="0"/>
                </a:lnTo>
                <a:lnTo>
                  <a:pt x="0" y="3137211"/>
                </a:lnTo>
                <a:lnTo>
                  <a:pt x="2368594" y="3137211"/>
                </a:lnTo>
                <a:lnTo>
                  <a:pt x="236859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16509729" y="530121"/>
            <a:ext cx="997159" cy="9971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3"/>
              <a:ext cx="24439285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803074" y="821650"/>
            <a:ext cx="11979909" cy="1021580"/>
          </a:xfrm>
          <a:custGeom>
            <a:avLst/>
            <a:gdLst/>
            <a:ahLst/>
            <a:cxnLst/>
            <a:rect l="l" t="t" r="r" b="b"/>
            <a:pathLst>
              <a:path w="11979909" h="1021580">
                <a:moveTo>
                  <a:pt x="0" y="0"/>
                </a:moveTo>
                <a:lnTo>
                  <a:pt x="11979910" y="0"/>
                </a:lnTo>
                <a:lnTo>
                  <a:pt x="11979910" y="1021580"/>
                </a:lnTo>
                <a:lnTo>
                  <a:pt x="0" y="1021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964" b="-36062"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147408" y="965042"/>
            <a:ext cx="16531043" cy="8020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3"/>
              </a:lnSpc>
            </a:pPr>
            <a:r>
              <a:rPr lang="es-MX" sz="4570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Diagnóstico y participación en la mejora</a:t>
            </a:r>
          </a:p>
          <a:p>
            <a:pPr algn="l">
              <a:lnSpc>
                <a:spcPts val="2010"/>
              </a:lnSpc>
            </a:pPr>
            <a:endParaRPr lang="es-MX" sz="4570" b="1" noProof="0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878746" lvl="1" indent="-439373" algn="l">
              <a:lnSpc>
                <a:spcPts val="5454"/>
              </a:lnSpc>
              <a:buFont typeface="Arial"/>
              <a:buChar char="•"/>
            </a:pPr>
            <a:r>
              <a:rPr lang="es-MX" sz="360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 lectura crítica de la realidad, es fundamental analizar la propia participación en los problemas detectados.</a:t>
            </a:r>
          </a:p>
          <a:p>
            <a:pPr marL="878746" lvl="1" indent="-439373" algn="l">
              <a:lnSpc>
                <a:spcPts val="5454"/>
              </a:lnSpc>
              <a:buFont typeface="Arial"/>
              <a:buChar char="•"/>
            </a:pPr>
            <a:r>
              <a:rPr lang="es-MX" sz="360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debe indagar cómo influimos y qué papel desempeñamos en la situación.</a:t>
            </a:r>
          </a:p>
          <a:p>
            <a:pPr marL="878746" lvl="1" indent="-439373" algn="l">
              <a:lnSpc>
                <a:spcPts val="5454"/>
              </a:lnSpc>
              <a:buFont typeface="Arial"/>
              <a:buChar char="•"/>
            </a:pPr>
            <a:r>
              <a:rPr lang="es-MX" sz="360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diagnóstico socioeducativo debe considerar ámbitos como:</a:t>
            </a:r>
          </a:p>
          <a:p>
            <a:pPr marL="878746" lvl="1" indent="-439373" algn="l">
              <a:lnSpc>
                <a:spcPts val="5454"/>
              </a:lnSpc>
              <a:buFont typeface="Arial"/>
              <a:buChar char="•"/>
            </a:pPr>
            <a:r>
              <a:rPr lang="es-MX" sz="360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Aprovechamiento escolar de niñas, niños y adolescentes.</a:t>
            </a:r>
          </a:p>
          <a:p>
            <a:pPr marL="878746" lvl="1" indent="-439373" algn="l">
              <a:lnSpc>
                <a:spcPts val="5454"/>
              </a:lnSpc>
              <a:buFont typeface="Arial"/>
              <a:buChar char="•"/>
            </a:pPr>
            <a:r>
              <a:rPr lang="es-MX" sz="360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Prácticas docentes y de agentes educativos.</a:t>
            </a:r>
          </a:p>
          <a:p>
            <a:pPr marL="878746" lvl="1" indent="-439373" algn="l">
              <a:lnSpc>
                <a:spcPts val="5454"/>
              </a:lnSpc>
              <a:buFont typeface="Arial"/>
              <a:buChar char="•"/>
            </a:pPr>
            <a:r>
              <a:rPr lang="es-MX" sz="360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Avance del Plan y los Programas de Estudio.</a:t>
            </a:r>
          </a:p>
          <a:p>
            <a:pPr marL="878746" lvl="1" indent="-439373" algn="l">
              <a:lnSpc>
                <a:spcPts val="5454"/>
              </a:lnSpc>
              <a:buFont typeface="Arial"/>
              <a:buChar char="•"/>
            </a:pPr>
            <a:r>
              <a:rPr lang="es-MX" sz="360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Formación docente.</a:t>
            </a:r>
          </a:p>
          <a:p>
            <a:pPr marL="878746" lvl="1" indent="-439373" algn="l">
              <a:lnSpc>
                <a:spcPts val="5454"/>
              </a:lnSpc>
              <a:buFont typeface="Arial"/>
              <a:buChar char="•"/>
            </a:pPr>
            <a:r>
              <a:rPr lang="es-MX" sz="360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Este análisis orienta la toma de decisiones para la mejora continua en la escuela.</a:t>
            </a:r>
          </a:p>
        </p:txBody>
      </p:sp>
      <p:sp>
        <p:nvSpPr>
          <p:cNvPr id="7" name="Freeform 7"/>
          <p:cNvSpPr/>
          <p:nvPr/>
        </p:nvSpPr>
        <p:spPr>
          <a:xfrm>
            <a:off x="13879358" y="0"/>
            <a:ext cx="1806845" cy="1891984"/>
          </a:xfrm>
          <a:custGeom>
            <a:avLst/>
            <a:gdLst/>
            <a:ahLst/>
            <a:cxnLst/>
            <a:rect l="l" t="t" r="r" b="b"/>
            <a:pathLst>
              <a:path w="1806845" h="1891984">
                <a:moveTo>
                  <a:pt x="0" y="0"/>
                </a:moveTo>
                <a:lnTo>
                  <a:pt x="1806845" y="0"/>
                </a:lnTo>
                <a:lnTo>
                  <a:pt x="1806845" y="1891984"/>
                </a:lnTo>
                <a:lnTo>
                  <a:pt x="0" y="18919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4426007" y="4175048"/>
            <a:ext cx="2635055" cy="2444013"/>
          </a:xfrm>
          <a:custGeom>
            <a:avLst/>
            <a:gdLst/>
            <a:ahLst/>
            <a:cxnLst/>
            <a:rect l="l" t="t" r="r" b="b"/>
            <a:pathLst>
              <a:path w="2635055" h="2444013">
                <a:moveTo>
                  <a:pt x="0" y="0"/>
                </a:moveTo>
                <a:lnTo>
                  <a:pt x="2635054" y="0"/>
                </a:lnTo>
                <a:lnTo>
                  <a:pt x="2635054" y="2444013"/>
                </a:lnTo>
                <a:lnTo>
                  <a:pt x="0" y="24440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-139463" y="7946612"/>
            <a:ext cx="2348285" cy="2458937"/>
          </a:xfrm>
          <a:custGeom>
            <a:avLst/>
            <a:gdLst/>
            <a:ahLst/>
            <a:cxnLst/>
            <a:rect l="l" t="t" r="r" b="b"/>
            <a:pathLst>
              <a:path w="2348285" h="2458937">
                <a:moveTo>
                  <a:pt x="0" y="0"/>
                </a:moveTo>
                <a:lnTo>
                  <a:pt x="2348285" y="0"/>
                </a:lnTo>
                <a:lnTo>
                  <a:pt x="2348285" y="2458937"/>
                </a:lnTo>
                <a:lnTo>
                  <a:pt x="0" y="24589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10" name="Group 10"/>
          <p:cNvGrpSpPr/>
          <p:nvPr/>
        </p:nvGrpSpPr>
        <p:grpSpPr>
          <a:xfrm>
            <a:off x="16509729" y="530121"/>
            <a:ext cx="997159" cy="99715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3594714" y="799996"/>
            <a:ext cx="9948463" cy="1361369"/>
          </a:xfrm>
          <a:custGeom>
            <a:avLst/>
            <a:gdLst/>
            <a:ahLst/>
            <a:cxnLst/>
            <a:rect l="l" t="t" r="r" b="b"/>
            <a:pathLst>
              <a:path w="9948463" h="1361369">
                <a:moveTo>
                  <a:pt x="0" y="0"/>
                </a:moveTo>
                <a:lnTo>
                  <a:pt x="9948462" y="0"/>
                </a:lnTo>
                <a:lnTo>
                  <a:pt x="9948462" y="1361369"/>
                </a:lnTo>
                <a:lnTo>
                  <a:pt x="0" y="1361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045" b="-5618"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202397" y="1950178"/>
            <a:ext cx="16230600" cy="603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8"/>
              </a:lnSpc>
              <a:spcBef>
                <a:spcPct val="0"/>
              </a:spcBef>
            </a:pPr>
            <a:r>
              <a:rPr lang="es-MX" sz="3970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Instrucciones:</a:t>
            </a:r>
          </a:p>
          <a:p>
            <a:pPr marL="813978" lvl="1" indent="-406989" algn="l">
              <a:lnSpc>
                <a:spcPts val="5278"/>
              </a:lnSpc>
              <a:buFont typeface="Arial"/>
              <a:buChar char="•"/>
            </a:pPr>
            <a:r>
              <a:rPr lang="es-MX" sz="37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estiren los brazos hacia arriba como si quisieran alcanzar las nubes.</a:t>
            </a:r>
          </a:p>
          <a:p>
            <a:pPr marL="813978" lvl="1" indent="-406989" algn="l">
              <a:lnSpc>
                <a:spcPts val="5278"/>
              </a:lnSpc>
              <a:buFont typeface="Arial"/>
              <a:buChar char="•"/>
            </a:pPr>
            <a:r>
              <a:rPr lang="es-MX" sz="37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Inclínense hacia un lado y luego hacia el otro, como si saludaran a alguien a la distancia.</a:t>
            </a:r>
          </a:p>
          <a:p>
            <a:pPr marL="813978" lvl="1" indent="-406989" algn="l">
              <a:lnSpc>
                <a:spcPts val="5278"/>
              </a:lnSpc>
              <a:buFont typeface="Arial"/>
              <a:buChar char="•"/>
            </a:pPr>
            <a:r>
              <a:rPr lang="es-MX" sz="37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Simulen caminar en el lugar, levantando las rodillas alto, como si subieran escaleras.</a:t>
            </a:r>
          </a:p>
          <a:p>
            <a:pPr marL="813978" lvl="1" indent="-406989" algn="l">
              <a:lnSpc>
                <a:spcPts val="5278"/>
              </a:lnSpc>
              <a:buFont typeface="Arial"/>
              <a:buChar char="•"/>
            </a:pPr>
            <a:r>
              <a:rPr lang="es-MX" sz="37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Muevan los hombros hacia atrás y hacia adelante para relajar la tensión.</a:t>
            </a:r>
          </a:p>
          <a:p>
            <a:pPr marL="813978" lvl="1" indent="-406989" algn="l">
              <a:lnSpc>
                <a:spcPts val="5278"/>
              </a:lnSpc>
              <a:buFont typeface="Arial"/>
              <a:buChar char="•"/>
            </a:pPr>
            <a:r>
              <a:rPr lang="es-MX" sz="37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Finalicen con un suspiro profundo y un aplauso colectivo.</a:t>
            </a:r>
          </a:p>
        </p:txBody>
      </p:sp>
      <p:sp>
        <p:nvSpPr>
          <p:cNvPr id="7" name="Freeform 7"/>
          <p:cNvSpPr/>
          <p:nvPr/>
        </p:nvSpPr>
        <p:spPr>
          <a:xfrm>
            <a:off x="14653347" y="341748"/>
            <a:ext cx="1282147" cy="2389648"/>
          </a:xfrm>
          <a:custGeom>
            <a:avLst/>
            <a:gdLst/>
            <a:ahLst/>
            <a:cxnLst/>
            <a:rect l="l" t="t" r="r" b="b"/>
            <a:pathLst>
              <a:path w="1619680" h="2596682">
                <a:moveTo>
                  <a:pt x="0" y="0"/>
                </a:moveTo>
                <a:lnTo>
                  <a:pt x="1619681" y="0"/>
                </a:lnTo>
                <a:lnTo>
                  <a:pt x="1619681" y="2596682"/>
                </a:lnTo>
                <a:lnTo>
                  <a:pt x="0" y="2596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0" y="7869500"/>
            <a:ext cx="1619039" cy="2590463"/>
          </a:xfrm>
          <a:custGeom>
            <a:avLst/>
            <a:gdLst/>
            <a:ahLst/>
            <a:cxnLst/>
            <a:rect l="l" t="t" r="r" b="b"/>
            <a:pathLst>
              <a:path w="1619039" h="2590463">
                <a:moveTo>
                  <a:pt x="0" y="0"/>
                </a:moveTo>
                <a:lnTo>
                  <a:pt x="1619039" y="0"/>
                </a:lnTo>
                <a:lnTo>
                  <a:pt x="1619039" y="2590463"/>
                </a:lnTo>
                <a:lnTo>
                  <a:pt x="0" y="25904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Freeform 9"/>
          <p:cNvSpPr/>
          <p:nvPr/>
        </p:nvSpPr>
        <p:spPr>
          <a:xfrm>
            <a:off x="16357452" y="7533073"/>
            <a:ext cx="1803696" cy="2926889"/>
          </a:xfrm>
          <a:custGeom>
            <a:avLst/>
            <a:gdLst/>
            <a:ahLst/>
            <a:cxnLst/>
            <a:rect l="l" t="t" r="r" b="b"/>
            <a:pathLst>
              <a:path w="1803696" h="2926889">
                <a:moveTo>
                  <a:pt x="0" y="0"/>
                </a:moveTo>
                <a:lnTo>
                  <a:pt x="1803696" y="0"/>
                </a:lnTo>
                <a:lnTo>
                  <a:pt x="1803696" y="2926890"/>
                </a:lnTo>
                <a:lnTo>
                  <a:pt x="0" y="2926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0" name="Freeform 10"/>
          <p:cNvSpPr/>
          <p:nvPr/>
        </p:nvSpPr>
        <p:spPr>
          <a:xfrm>
            <a:off x="7134525" y="8657194"/>
            <a:ext cx="2493011" cy="1629806"/>
          </a:xfrm>
          <a:custGeom>
            <a:avLst/>
            <a:gdLst/>
            <a:ahLst/>
            <a:cxnLst/>
            <a:rect l="l" t="t" r="r" b="b"/>
            <a:pathLst>
              <a:path w="2493011" h="1629806">
                <a:moveTo>
                  <a:pt x="0" y="0"/>
                </a:moveTo>
                <a:lnTo>
                  <a:pt x="2493011" y="0"/>
                </a:lnTo>
                <a:lnTo>
                  <a:pt x="2493011" y="1629806"/>
                </a:lnTo>
                <a:lnTo>
                  <a:pt x="0" y="16298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11" name="TextBox 11"/>
          <p:cNvSpPr txBox="1"/>
          <p:nvPr/>
        </p:nvSpPr>
        <p:spPr>
          <a:xfrm>
            <a:off x="3798673" y="1030827"/>
            <a:ext cx="9540543" cy="804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4"/>
              </a:lnSpc>
            </a:pPr>
            <a:r>
              <a:rPr lang="es-MX" sz="4703" b="1" noProof="0" dirty="0">
                <a:solidFill>
                  <a:srgbClr val="38A3A5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 activa:</a:t>
            </a:r>
            <a:r>
              <a:rPr lang="es-MX" sz="4703" b="1" noProof="0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Estiramiento viajero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509729" y="530121"/>
            <a:ext cx="997159" cy="99715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542711"/>
            <a:ext cx="16668922" cy="76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7"/>
              </a:lnSpc>
              <a:spcBef>
                <a:spcPct val="0"/>
              </a:spcBef>
            </a:pPr>
            <a:r>
              <a:rPr lang="es-MX" sz="3319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En dos equipos revisar los documentos:</a:t>
            </a:r>
          </a:p>
          <a:p>
            <a:pPr marL="716722" lvl="1" indent="-358361" algn="l">
              <a:lnSpc>
                <a:spcPts val="4647"/>
              </a:lnSpc>
              <a:buAutoNum type="arabicPeriod"/>
            </a:pPr>
            <a:r>
              <a:rPr lang="es-MX" sz="3319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Proceso de Mejora Continua. Orientaciones para las escuelas de Educación Básica.</a:t>
            </a:r>
          </a:p>
          <a:p>
            <a:pPr marL="716722" lvl="1" indent="-358361" algn="l">
              <a:lnSpc>
                <a:spcPts val="4647"/>
              </a:lnSpc>
              <a:buAutoNum type="arabicPeriod"/>
            </a:pPr>
            <a:r>
              <a:rPr lang="es-MX" sz="3319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Ejemplo de planteamiento de objetivos, metas y acciones.</a:t>
            </a:r>
          </a:p>
          <a:p>
            <a:pPr algn="l">
              <a:lnSpc>
                <a:spcPts val="4647"/>
              </a:lnSpc>
            </a:pPr>
            <a:endParaRPr lang="es-MX" sz="3319" noProof="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647"/>
              </a:lnSpc>
              <a:spcBef>
                <a:spcPct val="0"/>
              </a:spcBef>
            </a:pPr>
            <a:r>
              <a:rPr lang="es-MX" sz="3319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Lectura y análisis (15 min)</a:t>
            </a:r>
          </a:p>
          <a:p>
            <a:pPr marL="716722" lvl="1" indent="-358361" algn="l">
              <a:lnSpc>
                <a:spcPts val="4647"/>
              </a:lnSpc>
              <a:spcBef>
                <a:spcPct val="0"/>
              </a:spcBef>
              <a:buFont typeface="Arial"/>
              <a:buChar char="•"/>
            </a:pPr>
            <a:r>
              <a:rPr lang="es-MX" sz="3319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equipos, lean su documento y elijan 3 ideas clave y 2 conclusiones.</a:t>
            </a:r>
          </a:p>
          <a:p>
            <a:pPr marL="716722" lvl="1" indent="-358361" algn="l">
              <a:lnSpc>
                <a:spcPts val="4647"/>
              </a:lnSpc>
              <a:spcBef>
                <a:spcPct val="0"/>
              </a:spcBef>
              <a:buFont typeface="Arial"/>
              <a:buChar char="•"/>
            </a:pPr>
            <a:r>
              <a:rPr lang="es-MX" sz="3319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Representen sus hallazgos en una hoja grande o papel bond  usando dibujos, símbolos o diagramas creativos.</a:t>
            </a:r>
          </a:p>
          <a:p>
            <a:pPr marL="716722" lvl="1" indent="-358361" algn="l">
              <a:lnSpc>
                <a:spcPts val="4647"/>
              </a:lnSpc>
              <a:spcBef>
                <a:spcPct val="0"/>
              </a:spcBef>
              <a:buFont typeface="Arial"/>
              <a:buChar char="•"/>
            </a:pPr>
            <a:r>
              <a:rPr lang="es-MX" sz="3319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Coloquen sus trabajos en las paredes y recorran la “galería”, dejando comentarios en </a:t>
            </a:r>
            <a:r>
              <a:rPr lang="es-MX" sz="3319" noProof="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post-it</a:t>
            </a:r>
            <a:r>
              <a:rPr lang="es-MX" sz="3319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716722" lvl="1" indent="-358361" algn="l">
              <a:lnSpc>
                <a:spcPts val="4647"/>
              </a:lnSpc>
              <a:spcBef>
                <a:spcPct val="0"/>
              </a:spcBef>
              <a:buFont typeface="Arial"/>
              <a:buChar char="•"/>
            </a:pPr>
            <a:r>
              <a:rPr lang="es-MX" sz="3319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Cada equipo presenta su obra en máx. 5 min.</a:t>
            </a:r>
          </a:p>
          <a:p>
            <a:pPr marL="716722" lvl="1" indent="-358361" algn="l">
              <a:lnSpc>
                <a:spcPts val="4647"/>
              </a:lnSpc>
              <a:spcBef>
                <a:spcPct val="0"/>
              </a:spcBef>
              <a:buFont typeface="Arial"/>
              <a:buChar char="•"/>
            </a:pPr>
            <a:r>
              <a:rPr lang="es-MX" sz="3319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Realicen un cierre con reflexión grupal sobre coincidencias y nuevos aportes.</a:t>
            </a:r>
          </a:p>
        </p:txBody>
      </p:sp>
      <p:sp>
        <p:nvSpPr>
          <p:cNvPr id="6" name="Freeform 6"/>
          <p:cNvSpPr/>
          <p:nvPr/>
        </p:nvSpPr>
        <p:spPr>
          <a:xfrm>
            <a:off x="12099564" y="331465"/>
            <a:ext cx="2701225" cy="1718962"/>
          </a:xfrm>
          <a:custGeom>
            <a:avLst/>
            <a:gdLst/>
            <a:ahLst/>
            <a:cxnLst/>
            <a:rect l="l" t="t" r="r" b="b"/>
            <a:pathLst>
              <a:path w="2701225" h="1718962">
                <a:moveTo>
                  <a:pt x="0" y="0"/>
                </a:moveTo>
                <a:lnTo>
                  <a:pt x="2701225" y="0"/>
                </a:lnTo>
                <a:lnTo>
                  <a:pt x="2701225" y="1718962"/>
                </a:lnTo>
                <a:lnTo>
                  <a:pt x="0" y="1718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4243116" y="2989962"/>
            <a:ext cx="3673973" cy="2401860"/>
          </a:xfrm>
          <a:custGeom>
            <a:avLst/>
            <a:gdLst/>
            <a:ahLst/>
            <a:cxnLst/>
            <a:rect l="l" t="t" r="r" b="b"/>
            <a:pathLst>
              <a:path w="3673973" h="2401860">
                <a:moveTo>
                  <a:pt x="0" y="0"/>
                </a:moveTo>
                <a:lnTo>
                  <a:pt x="3673973" y="0"/>
                </a:lnTo>
                <a:lnTo>
                  <a:pt x="3673973" y="2401859"/>
                </a:lnTo>
                <a:lnTo>
                  <a:pt x="0" y="24018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0" y="8669033"/>
            <a:ext cx="1479705" cy="1617967"/>
          </a:xfrm>
          <a:custGeom>
            <a:avLst/>
            <a:gdLst/>
            <a:ahLst/>
            <a:cxnLst/>
            <a:rect l="l" t="t" r="r" b="b"/>
            <a:pathLst>
              <a:path w="1479705" h="1617967">
                <a:moveTo>
                  <a:pt x="0" y="0"/>
                </a:moveTo>
                <a:lnTo>
                  <a:pt x="1479705" y="0"/>
                </a:lnTo>
                <a:lnTo>
                  <a:pt x="1479705" y="1617967"/>
                </a:lnTo>
                <a:lnTo>
                  <a:pt x="0" y="16179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2360324" y="530121"/>
            <a:ext cx="997159" cy="9971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82429" cy="18329463"/>
            <a:chOff x="0" y="0"/>
            <a:chExt cx="24643239" cy="24439284"/>
          </a:xfrm>
        </p:grpSpPr>
        <p:sp>
          <p:nvSpPr>
            <p:cNvPr id="3" name="Freeform 3"/>
            <p:cNvSpPr/>
            <p:nvPr/>
          </p:nvSpPr>
          <p:spPr>
            <a:xfrm>
              <a:off x="203955" y="0"/>
              <a:ext cx="24439284" cy="24439284"/>
            </a:xfrm>
            <a:custGeom>
              <a:avLst/>
              <a:gdLst/>
              <a:ahLst/>
              <a:cxnLst/>
              <a:rect l="l" t="t" r="r" b="b"/>
              <a:pathLst>
                <a:path w="24439284" h="24439284">
                  <a:moveTo>
                    <a:pt x="0" y="0"/>
                  </a:moveTo>
                  <a:lnTo>
                    <a:pt x="24439284" y="0"/>
                  </a:lnTo>
                  <a:lnTo>
                    <a:pt x="24439284" y="24439284"/>
                  </a:lnTo>
                  <a:lnTo>
                    <a:pt x="0" y="24439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246842"/>
              <a:ext cx="24439284" cy="11908596"/>
            </a:xfrm>
            <a:custGeom>
              <a:avLst/>
              <a:gdLst/>
              <a:ahLst/>
              <a:cxnLst/>
              <a:rect l="l" t="t" r="r" b="b"/>
              <a:pathLst>
                <a:path w="24439284" h="11908596">
                  <a:moveTo>
                    <a:pt x="0" y="0"/>
                  </a:moveTo>
                  <a:lnTo>
                    <a:pt x="24439284" y="0"/>
                  </a:lnTo>
                  <a:lnTo>
                    <a:pt x="24439284" y="11908596"/>
                  </a:lnTo>
                  <a:lnTo>
                    <a:pt x="0" y="11908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96391" y="1384861"/>
            <a:ext cx="16230600" cy="7873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8"/>
              </a:lnSpc>
            </a:pPr>
            <a:r>
              <a:rPr lang="es-MX" sz="3370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Tomen acuerdos con el propósito de avanzar con su PMC. Entre las decisiones a tomar, pueden estar algunas de las siguientes:</a:t>
            </a:r>
          </a:p>
          <a:p>
            <a:pPr marL="727620" lvl="1" indent="-363810" algn="l">
              <a:lnSpc>
                <a:spcPts val="4448"/>
              </a:lnSpc>
              <a:buFont typeface="Arial"/>
              <a:buChar char="•"/>
            </a:pPr>
            <a:r>
              <a:rPr lang="es-MX" sz="33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Retomar los resultados de su Programa de mejora continua del ciclo anterior con base en lo realizado en la fase de seguimiento y evaluación.</a:t>
            </a:r>
          </a:p>
          <a:p>
            <a:pPr marL="727620" lvl="1" indent="-363810" algn="l">
              <a:lnSpc>
                <a:spcPts val="4448"/>
              </a:lnSpc>
              <a:buFont typeface="Arial"/>
              <a:buChar char="•"/>
            </a:pPr>
            <a:r>
              <a:rPr lang="es-MX" sz="33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Fortalecer su diagnóstico desde una perspectiva crítica, indagando otros aspectos, formulándose otras preguntas en torno a las problemáticas identificadas o reflexionando acerca de su papel en ellas.</a:t>
            </a:r>
          </a:p>
          <a:p>
            <a:pPr marL="727620" lvl="1" indent="-363810" algn="l">
              <a:lnSpc>
                <a:spcPts val="4448"/>
              </a:lnSpc>
              <a:buFont typeface="Arial"/>
              <a:buChar char="•"/>
            </a:pPr>
            <a:r>
              <a:rPr lang="es-MX" sz="33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Iniciar un nuevo ejercicio de problematización de la realidad con base en los nuevos saberes que han construido en su proceso de apropiación del planteamiento curricular.</a:t>
            </a:r>
          </a:p>
          <a:p>
            <a:pPr marL="727620" lvl="1" indent="-363810" algn="l">
              <a:lnSpc>
                <a:spcPts val="4448"/>
              </a:lnSpc>
              <a:buFont typeface="Arial"/>
              <a:buChar char="•"/>
            </a:pPr>
            <a:r>
              <a:rPr lang="es-MX" sz="33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Profundizar en torno al sentido y alcances del Proceso de Mejora Continua, así como respecto a la manera de iniciar un proceso de cambio en su escuela o centro.</a:t>
            </a:r>
          </a:p>
          <a:p>
            <a:pPr marL="727620" lvl="1" indent="-363810" algn="l">
              <a:lnSpc>
                <a:spcPts val="4448"/>
              </a:lnSpc>
              <a:buFont typeface="Arial"/>
              <a:buChar char="•"/>
            </a:pPr>
            <a:r>
              <a:rPr lang="es-MX" sz="3370" noProof="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Otras que consideren pertinentes.</a:t>
            </a:r>
          </a:p>
        </p:txBody>
      </p:sp>
      <p:sp>
        <p:nvSpPr>
          <p:cNvPr id="6" name="Freeform 6"/>
          <p:cNvSpPr/>
          <p:nvPr/>
        </p:nvSpPr>
        <p:spPr>
          <a:xfrm>
            <a:off x="10900136" y="8228464"/>
            <a:ext cx="4623755" cy="2059673"/>
          </a:xfrm>
          <a:custGeom>
            <a:avLst/>
            <a:gdLst/>
            <a:ahLst/>
            <a:cxnLst/>
            <a:rect l="l" t="t" r="r" b="b"/>
            <a:pathLst>
              <a:path w="4623755" h="2059673">
                <a:moveTo>
                  <a:pt x="0" y="0"/>
                </a:moveTo>
                <a:lnTo>
                  <a:pt x="4623754" y="0"/>
                </a:lnTo>
                <a:lnTo>
                  <a:pt x="4623754" y="2059672"/>
                </a:lnTo>
                <a:lnTo>
                  <a:pt x="0" y="2059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6182777" y="3493771"/>
            <a:ext cx="2105223" cy="1649729"/>
          </a:xfrm>
          <a:custGeom>
            <a:avLst/>
            <a:gdLst/>
            <a:ahLst/>
            <a:cxnLst/>
            <a:rect l="l" t="t" r="r" b="b"/>
            <a:pathLst>
              <a:path w="2105223" h="1649729">
                <a:moveTo>
                  <a:pt x="0" y="0"/>
                </a:moveTo>
                <a:lnTo>
                  <a:pt x="2105223" y="0"/>
                </a:lnTo>
                <a:lnTo>
                  <a:pt x="2105223" y="1649729"/>
                </a:lnTo>
                <a:lnTo>
                  <a:pt x="0" y="16497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6920461" y="104115"/>
            <a:ext cx="3642787" cy="1337896"/>
          </a:xfrm>
          <a:custGeom>
            <a:avLst/>
            <a:gdLst/>
            <a:ahLst/>
            <a:cxnLst/>
            <a:rect l="l" t="t" r="r" b="b"/>
            <a:pathLst>
              <a:path w="3642787" h="1337896">
                <a:moveTo>
                  <a:pt x="0" y="0"/>
                </a:moveTo>
                <a:lnTo>
                  <a:pt x="3642787" y="0"/>
                </a:lnTo>
                <a:lnTo>
                  <a:pt x="3642787" y="1337896"/>
                </a:lnTo>
                <a:lnTo>
                  <a:pt x="0" y="1337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16509729" y="530121"/>
            <a:ext cx="997159" cy="9971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1427</Words>
  <Application>Microsoft Office PowerPoint</Application>
  <PresentationFormat>Personalizado</PresentationFormat>
  <Paragraphs>90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Calibri</vt:lpstr>
      <vt:lpstr>Arial</vt:lpstr>
      <vt:lpstr>Fira Sans Bold</vt:lpstr>
      <vt:lpstr>Arimo</vt:lpstr>
      <vt:lpstr>Arimo Bold</vt:lpstr>
      <vt:lpstr>Biski Bold</vt:lpstr>
      <vt:lpstr>Fira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Fase Intensiva del Consejo Técnico Escolar sesión 3</dc:title>
  <cp:lastModifiedBy>JORGE ALBERTO GUERRERO HERNANDEZ</cp:lastModifiedBy>
  <cp:revision>3</cp:revision>
  <dcterms:created xsi:type="dcterms:W3CDTF">2006-08-16T00:00:00Z</dcterms:created>
  <dcterms:modified xsi:type="dcterms:W3CDTF">2025-08-15T20:26:18Z</dcterms:modified>
  <dc:identifier>DAGv6X4zI9o</dc:identifier>
</cp:coreProperties>
</file>