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Fira Sans" panose="020B0604020202020204" charset="0"/>
      <p:regular r:id="rId27"/>
    </p:embeddedFont>
    <p:embeddedFont>
      <p:font typeface="Fira Sans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44.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jpe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jpeg"/><Relationship Id="rId10" Type="http://schemas.openxmlformats.org/officeDocument/2006/relationships/image" Target="../media/image52.svg"/><Relationship Id="rId4" Type="http://schemas.openxmlformats.org/officeDocument/2006/relationships/image" Target="../media/image3.sv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jpeg"/><Relationship Id="rId4" Type="http://schemas.openxmlformats.org/officeDocument/2006/relationships/image" Target="../media/image3.svg"/><Relationship Id="rId9" Type="http://schemas.openxmlformats.org/officeDocument/2006/relationships/image" Target="../media/image56.svg"/></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jpeg"/><Relationship Id="rId10" Type="http://schemas.openxmlformats.org/officeDocument/2006/relationships/image" Target="../media/image61.svg"/><Relationship Id="rId4" Type="http://schemas.openxmlformats.org/officeDocument/2006/relationships/image" Target="../media/image3.sv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62.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63.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6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jpeg"/><Relationship Id="rId4" Type="http://schemas.openxmlformats.org/officeDocument/2006/relationships/image" Target="../media/image3.svg"/><Relationship Id="rId9" Type="http://schemas.openxmlformats.org/officeDocument/2006/relationships/image" Target="../media/image67.sv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71.svg"/><Relationship Id="rId5" Type="http://schemas.openxmlformats.org/officeDocument/2006/relationships/image" Target="../media/image13.png"/><Relationship Id="rId10" Type="http://schemas.openxmlformats.org/officeDocument/2006/relationships/image" Target="../media/image70.png"/><Relationship Id="rId4" Type="http://schemas.openxmlformats.org/officeDocument/2006/relationships/image" Target="../media/image3.svg"/><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image" Target="../media/image3.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75.svg"/><Relationship Id="rId5" Type="http://schemas.openxmlformats.org/officeDocument/2006/relationships/image" Target="../media/image13.png"/><Relationship Id="rId10" Type="http://schemas.openxmlformats.org/officeDocument/2006/relationships/image" Target="../media/image74.png"/><Relationship Id="rId4" Type="http://schemas.openxmlformats.org/officeDocument/2006/relationships/image" Target="../media/image3.svg"/><Relationship Id="rId9" Type="http://schemas.openxmlformats.org/officeDocument/2006/relationships/image" Target="../media/image73.sv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image" Target="../media/image3.svg"/><Relationship Id="rId9" Type="http://schemas.openxmlformats.org/officeDocument/2006/relationships/image" Target="../media/image77.svg"/></Relationships>
</file>

<file path=ppt/slides/_rels/slide3.xml.rels><?xml version="1.0" encoding="UTF-8" standalone="yes"?>
<Relationships xmlns="http://schemas.openxmlformats.org/package/2006/relationships"><Relationship Id="rId8" Type="http://schemas.openxmlformats.org/officeDocument/2006/relationships/hyperlink" Target="https://educacionbasica.sep.gob.mx/programas-de-estudio-para-la-educacion-preescolar-primaria-y-secundaria-programas-sinteticos-de-las-fases-2-a-6/" TargetMode="External"/><Relationship Id="rId3" Type="http://schemas.openxmlformats.org/officeDocument/2006/relationships/image" Target="../media/image2.png"/><Relationship Id="rId7" Type="http://schemas.openxmlformats.org/officeDocument/2006/relationships/hyperlink" Target="https://gestion.cte.sep.gob.mx/insumos/docs/2526_s0_insumos3_anexo2.pdf" TargetMode="External"/><Relationship Id="rId12"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jpe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jpe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jpeg"/><Relationship Id="rId4" Type="http://schemas.openxmlformats.org/officeDocument/2006/relationships/image" Target="../media/image3.sv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jpeg"/><Relationship Id="rId4" Type="http://schemas.openxmlformats.org/officeDocument/2006/relationships/image" Target="../media/image3.sv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grpSp>
        <p:nvGrpSpPr>
          <p:cNvPr id="4" name="Group 4"/>
          <p:cNvGrpSpPr/>
          <p:nvPr/>
        </p:nvGrpSpPr>
        <p:grpSpPr>
          <a:xfrm>
            <a:off x="16682478" y="349676"/>
            <a:ext cx="997159" cy="99715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6" name="Freeform 6"/>
          <p:cNvSpPr/>
          <p:nvPr/>
        </p:nvSpPr>
        <p:spPr>
          <a:xfrm>
            <a:off x="1028700" y="848256"/>
            <a:ext cx="12628439" cy="6087960"/>
          </a:xfrm>
          <a:custGeom>
            <a:avLst/>
            <a:gdLst/>
            <a:ahLst/>
            <a:cxnLst/>
            <a:rect l="l" t="t" r="r" b="b"/>
            <a:pathLst>
              <a:path w="12628439" h="6087960">
                <a:moveTo>
                  <a:pt x="0" y="0"/>
                </a:moveTo>
                <a:lnTo>
                  <a:pt x="12628439" y="0"/>
                </a:lnTo>
                <a:lnTo>
                  <a:pt x="12628439" y="6087959"/>
                </a:lnTo>
                <a:lnTo>
                  <a:pt x="0" y="6087959"/>
                </a:lnTo>
                <a:lnTo>
                  <a:pt x="0" y="0"/>
                </a:lnTo>
                <a:close/>
              </a:path>
            </a:pathLst>
          </a:custGeom>
          <a:blipFill>
            <a:blip r:embed="rId6"/>
            <a:stretch>
              <a:fillRect/>
            </a:stretch>
          </a:blipFill>
        </p:spPr>
        <p:txBody>
          <a:bodyPr/>
          <a:lstStyle/>
          <a:p>
            <a:endParaRPr lang="es-MX" noProof="0" dirty="0"/>
          </a:p>
        </p:txBody>
      </p:sp>
      <p:sp>
        <p:nvSpPr>
          <p:cNvPr id="7" name="Freeform 7"/>
          <p:cNvSpPr/>
          <p:nvPr/>
        </p:nvSpPr>
        <p:spPr>
          <a:xfrm>
            <a:off x="8591274" y="4921011"/>
            <a:ext cx="7946650" cy="3765222"/>
          </a:xfrm>
          <a:custGeom>
            <a:avLst/>
            <a:gdLst/>
            <a:ahLst/>
            <a:cxnLst/>
            <a:rect l="l" t="t" r="r" b="b"/>
            <a:pathLst>
              <a:path w="7946650" h="3765222">
                <a:moveTo>
                  <a:pt x="0" y="0"/>
                </a:moveTo>
                <a:lnTo>
                  <a:pt x="7946650" y="0"/>
                </a:lnTo>
                <a:lnTo>
                  <a:pt x="7946650" y="3765222"/>
                </a:lnTo>
                <a:lnTo>
                  <a:pt x="0" y="37652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noProof="0" dirty="0"/>
          </a:p>
        </p:txBody>
      </p:sp>
      <p:sp>
        <p:nvSpPr>
          <p:cNvPr id="8" name="Freeform 8"/>
          <p:cNvSpPr/>
          <p:nvPr/>
        </p:nvSpPr>
        <p:spPr>
          <a:xfrm>
            <a:off x="1284345" y="6221729"/>
            <a:ext cx="6678063" cy="4065271"/>
          </a:xfrm>
          <a:custGeom>
            <a:avLst/>
            <a:gdLst/>
            <a:ahLst/>
            <a:cxnLst/>
            <a:rect l="l" t="t" r="r" b="b"/>
            <a:pathLst>
              <a:path w="6678063" h="4065271">
                <a:moveTo>
                  <a:pt x="0" y="0"/>
                </a:moveTo>
                <a:lnTo>
                  <a:pt x="6678063" y="0"/>
                </a:lnTo>
                <a:lnTo>
                  <a:pt x="6678063" y="4065271"/>
                </a:lnTo>
                <a:lnTo>
                  <a:pt x="0" y="4065271"/>
                </a:lnTo>
                <a:lnTo>
                  <a:pt x="0" y="0"/>
                </a:lnTo>
                <a:close/>
              </a:path>
            </a:pathLst>
          </a:custGeom>
          <a:blipFill>
            <a:blip r:embed="rId9"/>
            <a:stretch>
              <a:fillRect/>
            </a:stretch>
          </a:blipFill>
        </p:spPr>
        <p:txBody>
          <a:bodyPr/>
          <a:lstStyle/>
          <a:p>
            <a:endParaRPr lang="es-MX" noProof="0" dirty="0"/>
          </a:p>
        </p:txBody>
      </p:sp>
      <p:sp>
        <p:nvSpPr>
          <p:cNvPr id="9" name="Freeform 9"/>
          <p:cNvSpPr/>
          <p:nvPr/>
        </p:nvSpPr>
        <p:spPr>
          <a:xfrm>
            <a:off x="13288518" y="1165556"/>
            <a:ext cx="3970782" cy="4114800"/>
          </a:xfrm>
          <a:custGeom>
            <a:avLst/>
            <a:gdLst/>
            <a:ahLst/>
            <a:cxnLst/>
            <a:rect l="l" t="t" r="r" b="b"/>
            <a:pathLst>
              <a:path w="3970782" h="4114800">
                <a:moveTo>
                  <a:pt x="0" y="0"/>
                </a:moveTo>
                <a:lnTo>
                  <a:pt x="3970782" y="0"/>
                </a:lnTo>
                <a:lnTo>
                  <a:pt x="397078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noProof="0" dirty="0"/>
          </a:p>
        </p:txBody>
      </p:sp>
      <p:sp>
        <p:nvSpPr>
          <p:cNvPr id="10" name="Freeform 10"/>
          <p:cNvSpPr/>
          <p:nvPr/>
        </p:nvSpPr>
        <p:spPr>
          <a:xfrm>
            <a:off x="11528239" y="7647947"/>
            <a:ext cx="2338277" cy="2482727"/>
          </a:xfrm>
          <a:custGeom>
            <a:avLst/>
            <a:gdLst/>
            <a:ahLst/>
            <a:cxnLst/>
            <a:rect l="l" t="t" r="r" b="b"/>
            <a:pathLst>
              <a:path w="2338277" h="2482727">
                <a:moveTo>
                  <a:pt x="0" y="0"/>
                </a:moveTo>
                <a:lnTo>
                  <a:pt x="2338277" y="0"/>
                </a:lnTo>
                <a:lnTo>
                  <a:pt x="2338277" y="2482727"/>
                </a:lnTo>
                <a:lnTo>
                  <a:pt x="0" y="24827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noProof="0" dirty="0"/>
          </a:p>
        </p:txBody>
      </p:sp>
      <p:sp>
        <p:nvSpPr>
          <p:cNvPr id="11" name="TextBox 11"/>
          <p:cNvSpPr txBox="1"/>
          <p:nvPr/>
        </p:nvSpPr>
        <p:spPr>
          <a:xfrm>
            <a:off x="1524000" y="1194435"/>
            <a:ext cx="11040599" cy="4085921"/>
          </a:xfrm>
          <a:prstGeom prst="rect">
            <a:avLst/>
          </a:prstGeom>
        </p:spPr>
        <p:txBody>
          <a:bodyPr wrap="square" lIns="0" tIns="0" rIns="0" bIns="0" rtlCol="0" anchor="t">
            <a:spAutoFit/>
          </a:bodyPr>
          <a:lstStyle/>
          <a:p>
            <a:pPr algn="ctr">
              <a:lnSpc>
                <a:spcPts val="10869"/>
              </a:lnSpc>
            </a:pPr>
            <a:r>
              <a:rPr lang="es-MX" sz="7763" b="1" noProof="0" dirty="0">
                <a:solidFill>
                  <a:srgbClr val="292F4F"/>
                </a:solidFill>
                <a:latin typeface="Fira Sans Bold"/>
                <a:ea typeface="Fira Sans Bold"/>
                <a:cs typeface="Fira Sans Bold"/>
                <a:sym typeface="Fira Sans Bold"/>
              </a:rPr>
              <a:t>Orientaciones para la</a:t>
            </a:r>
          </a:p>
          <a:p>
            <a:pPr algn="ctr">
              <a:lnSpc>
                <a:spcPts val="10869"/>
              </a:lnSpc>
            </a:pPr>
            <a:r>
              <a:rPr lang="es-MX" sz="7763" b="1" noProof="0" dirty="0">
                <a:solidFill>
                  <a:srgbClr val="292F4F"/>
                </a:solidFill>
                <a:latin typeface="Fira Sans Bold"/>
                <a:ea typeface="Fira Sans Bold"/>
                <a:cs typeface="Fira Sans Bold"/>
                <a:sym typeface="Fira Sans Bold"/>
              </a:rPr>
              <a:t>Fase Intensiva del</a:t>
            </a:r>
          </a:p>
          <a:p>
            <a:pPr algn="ctr">
              <a:lnSpc>
                <a:spcPts val="10869"/>
              </a:lnSpc>
            </a:pPr>
            <a:r>
              <a:rPr lang="es-MX" sz="7763" b="1" noProof="0" dirty="0">
                <a:solidFill>
                  <a:srgbClr val="292F4F"/>
                </a:solidFill>
                <a:latin typeface="Fira Sans Bold"/>
                <a:ea typeface="Fira Sans Bold"/>
                <a:cs typeface="Fira Sans Bold"/>
                <a:sym typeface="Fira Sans Bold"/>
              </a:rPr>
              <a:t>Consejo Técnico Escolar</a:t>
            </a:r>
          </a:p>
        </p:txBody>
      </p:sp>
      <p:sp>
        <p:nvSpPr>
          <p:cNvPr id="12" name="TextBox 12"/>
          <p:cNvSpPr txBox="1"/>
          <p:nvPr/>
        </p:nvSpPr>
        <p:spPr>
          <a:xfrm>
            <a:off x="9144000" y="5626535"/>
            <a:ext cx="6777822" cy="2047610"/>
          </a:xfrm>
          <a:prstGeom prst="rect">
            <a:avLst/>
          </a:prstGeom>
        </p:spPr>
        <p:txBody>
          <a:bodyPr wrap="square" lIns="0" tIns="0" rIns="0" bIns="0" rtlCol="0" anchor="t">
            <a:spAutoFit/>
          </a:bodyPr>
          <a:lstStyle/>
          <a:p>
            <a:pPr algn="ctr">
              <a:lnSpc>
                <a:spcPts val="8201"/>
              </a:lnSpc>
              <a:spcBef>
                <a:spcPct val="0"/>
              </a:spcBef>
            </a:pPr>
            <a:r>
              <a:rPr lang="es-MX" sz="5858" b="1" noProof="0" dirty="0">
                <a:solidFill>
                  <a:srgbClr val="035376"/>
                </a:solidFill>
                <a:latin typeface="Fira Sans Bold"/>
                <a:ea typeface="Fira Sans Bold"/>
                <a:cs typeface="Fira Sans Bold"/>
                <a:sym typeface="Fira Sans Bold"/>
              </a:rPr>
              <a:t>Centros y Escuelas</a:t>
            </a:r>
          </a:p>
          <a:p>
            <a:pPr algn="ctr">
              <a:lnSpc>
                <a:spcPts val="8201"/>
              </a:lnSpc>
              <a:spcBef>
                <a:spcPct val="0"/>
              </a:spcBef>
            </a:pPr>
            <a:r>
              <a:rPr lang="es-MX" sz="5858" b="1" noProof="0" dirty="0">
                <a:solidFill>
                  <a:srgbClr val="035376"/>
                </a:solidFill>
                <a:latin typeface="Fira Sans Bold"/>
                <a:ea typeface="Fira Sans Bold"/>
                <a:cs typeface="Fira Sans Bold"/>
                <a:sym typeface="Fira Sans Bold"/>
              </a:rPr>
              <a:t>Educación Básica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349236" y="955566"/>
            <a:ext cx="15589527" cy="8141331"/>
          </a:xfrm>
          <a:prstGeom prst="rect">
            <a:avLst/>
          </a:prstGeom>
        </p:spPr>
        <p:txBody>
          <a:bodyPr lIns="0" tIns="0" rIns="0" bIns="0" rtlCol="0" anchor="t">
            <a:spAutoFit/>
          </a:bodyPr>
          <a:lstStyle/>
          <a:p>
            <a:pPr algn="l">
              <a:lnSpc>
                <a:spcPts val="5880"/>
              </a:lnSpc>
              <a:spcBef>
                <a:spcPct val="0"/>
              </a:spcBef>
            </a:pPr>
            <a:r>
              <a:rPr lang="es-MX" sz="4000" noProof="0" dirty="0">
                <a:solidFill>
                  <a:srgbClr val="000000"/>
                </a:solidFill>
                <a:latin typeface="Fira Sans"/>
                <a:ea typeface="Fira Sans"/>
                <a:cs typeface="Fira Sans"/>
                <a:sym typeface="Fira Sans"/>
              </a:rPr>
              <a:t>El </a:t>
            </a:r>
            <a:r>
              <a:rPr lang="es-MX" sz="4000" b="1" noProof="0" dirty="0">
                <a:solidFill>
                  <a:srgbClr val="000000"/>
                </a:solidFill>
                <a:latin typeface="Fira Sans"/>
                <a:ea typeface="Fira Sans"/>
                <a:cs typeface="Fira Sans"/>
                <a:sym typeface="Fira Sans"/>
              </a:rPr>
              <a:t>codiseño</a:t>
            </a:r>
            <a:r>
              <a:rPr lang="es-MX" sz="4000" noProof="0" dirty="0">
                <a:solidFill>
                  <a:srgbClr val="000000"/>
                </a:solidFill>
                <a:latin typeface="Fira Sans"/>
                <a:ea typeface="Fira Sans"/>
                <a:cs typeface="Fira Sans"/>
                <a:sym typeface="Fira Sans"/>
              </a:rPr>
              <a:t> es un proceso de formación-apropiación en el que los colectivos escolares contextualizan los contenidos para atender el carácter regional, local, contextual y situacional del Plan de Estudio 2022, respetando los programas de estudio pero adoptando una visión territorializada de lo que se enseñará.</a:t>
            </a:r>
          </a:p>
          <a:p>
            <a:pPr algn="l">
              <a:lnSpc>
                <a:spcPts val="4900"/>
              </a:lnSpc>
              <a:spcBef>
                <a:spcPct val="0"/>
              </a:spcBef>
            </a:pPr>
            <a:endParaRPr lang="es-MX" sz="4000" noProof="0" dirty="0">
              <a:solidFill>
                <a:srgbClr val="000000"/>
              </a:solidFill>
              <a:latin typeface="Fira Sans"/>
              <a:ea typeface="Fira Sans"/>
              <a:cs typeface="Fira Sans"/>
              <a:sym typeface="Fira Sans"/>
            </a:endParaRPr>
          </a:p>
          <a:p>
            <a:pPr algn="l">
              <a:lnSpc>
                <a:spcPts val="5880"/>
              </a:lnSpc>
              <a:spcBef>
                <a:spcPct val="0"/>
              </a:spcBef>
            </a:pPr>
            <a:r>
              <a:rPr lang="es-MX" sz="4000" noProof="0" dirty="0">
                <a:solidFill>
                  <a:srgbClr val="000000"/>
                </a:solidFill>
                <a:latin typeface="Fira Sans"/>
                <a:ea typeface="Fira Sans"/>
                <a:cs typeface="Fira Sans"/>
                <a:sym typeface="Fira Sans"/>
              </a:rPr>
              <a:t>Este proceso considera la diversidad de saberes y responde a las condiciones personales, sociales, culturales y económicas de estudiantes, docentes, planteles, comunidades y regiones del país, conforme al artículo 22 de la Ley General de Educación </a:t>
            </a:r>
          </a:p>
          <a:p>
            <a:pPr algn="l">
              <a:lnSpc>
                <a:spcPts val="5880"/>
              </a:lnSpc>
              <a:spcBef>
                <a:spcPct val="0"/>
              </a:spcBef>
            </a:pPr>
            <a:r>
              <a:rPr lang="es-MX" sz="4000" noProof="0" dirty="0">
                <a:solidFill>
                  <a:srgbClr val="000000"/>
                </a:solidFill>
                <a:latin typeface="Fira Sans"/>
                <a:ea typeface="Fira Sans"/>
                <a:cs typeface="Fira Sans"/>
                <a:sym typeface="Fira Sans"/>
              </a:rPr>
              <a:t>(SEP, 2024a, pp. 73-74).</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12929546" y="7950700"/>
            <a:ext cx="4750092" cy="2327545"/>
          </a:xfrm>
          <a:custGeom>
            <a:avLst/>
            <a:gdLst/>
            <a:ahLst/>
            <a:cxnLst/>
            <a:rect l="l" t="t" r="r" b="b"/>
            <a:pathLst>
              <a:path w="4750092" h="2327545">
                <a:moveTo>
                  <a:pt x="0" y="0"/>
                </a:moveTo>
                <a:lnTo>
                  <a:pt x="4750091" y="0"/>
                </a:lnTo>
                <a:lnTo>
                  <a:pt x="4750091" y="2327545"/>
                </a:lnTo>
                <a:lnTo>
                  <a:pt x="0" y="2327545"/>
                </a:lnTo>
                <a:lnTo>
                  <a:pt x="0" y="0"/>
                </a:lnTo>
                <a:close/>
              </a:path>
            </a:pathLst>
          </a:custGeom>
          <a:blipFill>
            <a:blip r:embed="rId6"/>
            <a:stretch>
              <a:fillRect/>
            </a:stretch>
          </a:blipFill>
        </p:spPr>
        <p:txBody>
          <a:bodyPr/>
          <a:lstStyle/>
          <a:p>
            <a:endParaRPr lang="es-MX" noProof="0" dirty="0"/>
          </a:p>
        </p:txBody>
      </p:sp>
      <p:sp>
        <p:nvSpPr>
          <p:cNvPr id="8" name="Freeform 8"/>
          <p:cNvSpPr/>
          <p:nvPr/>
        </p:nvSpPr>
        <p:spPr>
          <a:xfrm>
            <a:off x="210329" y="546497"/>
            <a:ext cx="1028700" cy="964406"/>
          </a:xfrm>
          <a:custGeom>
            <a:avLst/>
            <a:gdLst/>
            <a:ahLst/>
            <a:cxnLst/>
            <a:rect l="l" t="t" r="r" b="b"/>
            <a:pathLst>
              <a:path w="1028700" h="964406">
                <a:moveTo>
                  <a:pt x="0" y="0"/>
                </a:moveTo>
                <a:lnTo>
                  <a:pt x="1028700" y="0"/>
                </a:lnTo>
                <a:lnTo>
                  <a:pt x="1028700" y="964406"/>
                </a:lnTo>
                <a:lnTo>
                  <a:pt x="0" y="9644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noProof="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Freeform 4"/>
          <p:cNvSpPr/>
          <p:nvPr/>
        </p:nvSpPr>
        <p:spPr>
          <a:xfrm>
            <a:off x="1028700" y="1968389"/>
            <a:ext cx="16230600" cy="6350222"/>
          </a:xfrm>
          <a:custGeom>
            <a:avLst/>
            <a:gdLst/>
            <a:ahLst/>
            <a:cxnLst/>
            <a:rect l="l" t="t" r="r" b="b"/>
            <a:pathLst>
              <a:path w="16230600" h="6350222">
                <a:moveTo>
                  <a:pt x="0" y="0"/>
                </a:moveTo>
                <a:lnTo>
                  <a:pt x="16230600" y="0"/>
                </a:lnTo>
                <a:lnTo>
                  <a:pt x="16230600" y="6350222"/>
                </a:lnTo>
                <a:lnTo>
                  <a:pt x="0" y="6350222"/>
                </a:lnTo>
                <a:lnTo>
                  <a:pt x="0" y="0"/>
                </a:lnTo>
                <a:close/>
              </a:path>
            </a:pathLst>
          </a:custGeom>
          <a:blipFill>
            <a:blip r:embed="rId5"/>
            <a:stretch>
              <a:fillRect/>
            </a:stretch>
          </a:blipFill>
        </p:spPr>
        <p:txBody>
          <a:bodyPr/>
          <a:lstStyle/>
          <a:p>
            <a:endParaRPr lang="es-MX" noProof="0" dirty="0"/>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txBody>
            <a:bodyPr/>
            <a:lstStyle/>
            <a:p>
              <a:endParaRPr lang="es-MX" noProof="0"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212395" y="1280160"/>
            <a:ext cx="15968663" cy="7173147"/>
          </a:xfrm>
          <a:prstGeom prst="rect">
            <a:avLst/>
          </a:prstGeom>
        </p:spPr>
        <p:txBody>
          <a:bodyPr lIns="0" tIns="0" rIns="0" bIns="0" rtlCol="0" anchor="t">
            <a:spAutoFit/>
          </a:bodyPr>
          <a:lstStyle/>
          <a:p>
            <a:pPr algn="l">
              <a:lnSpc>
                <a:spcPts val="4990"/>
              </a:lnSpc>
              <a:spcBef>
                <a:spcPct val="0"/>
              </a:spcBef>
            </a:pPr>
            <a:r>
              <a:rPr lang="es-MX" sz="3564" noProof="0" dirty="0">
                <a:solidFill>
                  <a:srgbClr val="000000"/>
                </a:solidFill>
                <a:latin typeface="Fira Sans"/>
                <a:ea typeface="Fira Sans"/>
                <a:cs typeface="Fira Sans"/>
                <a:sym typeface="Fira Sans"/>
              </a:rPr>
              <a:t>Para su realización se parte de la lectura crítica de la realidad que permita desarrollar la contextualización de Contenidos y PDA de los Programas Sintéticos, así como la incorporación de nuevos contenidos.</a:t>
            </a:r>
          </a:p>
          <a:p>
            <a:pPr algn="l">
              <a:lnSpc>
                <a:spcPts val="2167"/>
              </a:lnSpc>
              <a:spcBef>
                <a:spcPct val="0"/>
              </a:spcBef>
            </a:pPr>
            <a:endParaRPr lang="es-MX" sz="3564" noProof="0" dirty="0">
              <a:solidFill>
                <a:srgbClr val="000000"/>
              </a:solidFill>
              <a:latin typeface="Fira Sans"/>
              <a:ea typeface="Fira Sans"/>
              <a:cs typeface="Fira Sans"/>
              <a:sym typeface="Fira Sans"/>
            </a:endParaRPr>
          </a:p>
          <a:p>
            <a:pPr algn="l">
              <a:lnSpc>
                <a:spcPts val="4990"/>
              </a:lnSpc>
              <a:spcBef>
                <a:spcPct val="0"/>
              </a:spcBef>
            </a:pPr>
            <a:r>
              <a:rPr lang="es-MX" sz="3564" noProof="0" dirty="0">
                <a:solidFill>
                  <a:srgbClr val="000000"/>
                </a:solidFill>
                <a:latin typeface="Fira Sans"/>
                <a:ea typeface="Fira Sans"/>
                <a:cs typeface="Fira Sans"/>
                <a:sym typeface="Fira Sans"/>
              </a:rPr>
              <a:t>Por lo tanto, el Programa Analítico es la propuesta curricular que maestras y maestros construyen durante un ciclo escolar en los colectivos escolares, a partir del conocimiento del Plan de Estudio; de la recuperación y el análisis de los Programas Sintéticos de carácter nacional, y del análisis sistemático tanto de las condiciones institucionales como del conjunto de experiencias docentes frente a los temas que se intenta desarrollar; es decir, de las problemáticas, temas y asuntos comunitarios, locales y regionales, todo ello mediante el ejercicio de codiseño. </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11193841" y="7969305"/>
            <a:ext cx="3206012" cy="2292299"/>
          </a:xfrm>
          <a:custGeom>
            <a:avLst/>
            <a:gdLst/>
            <a:ahLst/>
            <a:cxnLst/>
            <a:rect l="l" t="t" r="r" b="b"/>
            <a:pathLst>
              <a:path w="3206012" h="2292299">
                <a:moveTo>
                  <a:pt x="0" y="0"/>
                </a:moveTo>
                <a:lnTo>
                  <a:pt x="3206012" y="0"/>
                </a:lnTo>
                <a:lnTo>
                  <a:pt x="3206012" y="2292299"/>
                </a:lnTo>
                <a:lnTo>
                  <a:pt x="0" y="2292299"/>
                </a:lnTo>
                <a:lnTo>
                  <a:pt x="0" y="0"/>
                </a:lnTo>
                <a:close/>
              </a:path>
            </a:pathLst>
          </a:custGeom>
          <a:blipFill>
            <a:blip r:embed="rId6"/>
            <a:stretch>
              <a:fillRect/>
            </a:stretch>
          </a:blipFill>
        </p:spPr>
        <p:txBody>
          <a:bodyPr/>
          <a:lstStyle/>
          <a:p>
            <a:endParaRPr lang="es-MX" noProof="0" dirty="0"/>
          </a:p>
        </p:txBody>
      </p:sp>
      <p:sp>
        <p:nvSpPr>
          <p:cNvPr id="8" name="Freeform 8"/>
          <p:cNvSpPr/>
          <p:nvPr/>
        </p:nvSpPr>
        <p:spPr>
          <a:xfrm>
            <a:off x="16017679" y="2015334"/>
            <a:ext cx="1329599" cy="1243175"/>
          </a:xfrm>
          <a:custGeom>
            <a:avLst/>
            <a:gdLst/>
            <a:ahLst/>
            <a:cxnLst/>
            <a:rect l="l" t="t" r="r" b="b"/>
            <a:pathLst>
              <a:path w="1329599" h="1243175">
                <a:moveTo>
                  <a:pt x="0" y="0"/>
                </a:moveTo>
                <a:lnTo>
                  <a:pt x="1329599" y="0"/>
                </a:lnTo>
                <a:lnTo>
                  <a:pt x="1329599" y="1243175"/>
                </a:lnTo>
                <a:lnTo>
                  <a:pt x="0" y="12431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noProof="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207228" y="1261110"/>
            <a:ext cx="16052072" cy="7486959"/>
          </a:xfrm>
          <a:prstGeom prst="rect">
            <a:avLst/>
          </a:prstGeom>
        </p:spPr>
        <p:txBody>
          <a:bodyPr lIns="0" tIns="0" rIns="0" bIns="0" rtlCol="0" anchor="t">
            <a:spAutoFit/>
          </a:bodyPr>
          <a:lstStyle/>
          <a:p>
            <a:pPr algn="l">
              <a:lnSpc>
                <a:spcPts val="5232"/>
              </a:lnSpc>
              <a:spcBef>
                <a:spcPct val="0"/>
              </a:spcBef>
            </a:pPr>
            <a:r>
              <a:rPr lang="es-MX" sz="3737" noProof="0" dirty="0">
                <a:solidFill>
                  <a:srgbClr val="000000"/>
                </a:solidFill>
                <a:latin typeface="Fira Sans"/>
                <a:ea typeface="Fira Sans"/>
                <a:cs typeface="Fira Sans"/>
                <a:sym typeface="Fira Sans"/>
              </a:rPr>
              <a:t>Por lectura de la realidad se entiende el ejercicio de problematización sobre las condiciones educativas de la escuela: sus retos, en términos de aprendizaje y en relación con el perfil de sus estudiantes; esto es, la reflexión fundamental sobre sus características, sus procesos de aprendizaje y sus dificultades. </a:t>
            </a:r>
          </a:p>
          <a:p>
            <a:pPr algn="l">
              <a:lnSpc>
                <a:spcPts val="2100"/>
              </a:lnSpc>
              <a:spcBef>
                <a:spcPct val="0"/>
              </a:spcBef>
            </a:pPr>
            <a:endParaRPr lang="es-MX" sz="3737" noProof="0" dirty="0">
              <a:solidFill>
                <a:srgbClr val="000000"/>
              </a:solidFill>
              <a:latin typeface="Fira Sans"/>
              <a:ea typeface="Fira Sans"/>
              <a:cs typeface="Fira Sans"/>
              <a:sym typeface="Fira Sans"/>
            </a:endParaRPr>
          </a:p>
          <a:p>
            <a:pPr algn="l">
              <a:lnSpc>
                <a:spcPts val="5232"/>
              </a:lnSpc>
              <a:spcBef>
                <a:spcPct val="0"/>
              </a:spcBef>
            </a:pPr>
            <a:r>
              <a:rPr lang="es-MX" sz="3737" noProof="0" dirty="0">
                <a:solidFill>
                  <a:srgbClr val="000000"/>
                </a:solidFill>
                <a:latin typeface="Fira Sans"/>
                <a:ea typeface="Fira Sans"/>
                <a:cs typeface="Fira Sans"/>
                <a:sym typeface="Fira Sans"/>
              </a:rPr>
              <a:t>También incluye los desafíos que enfrentan las y los docentes, así como la confluencia con el papel de los padres de familia y del contexto social de la escuela, en las condiciones inmediatas o mediatas que inciden en el contexto escolar, desde la perspectiva comunitaria hasta la de las necesidades de convivencia que tiene la humanidad entre sí y con el planeta. (SEP, 2024c, p. 45)</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16131350" y="2761046"/>
            <a:ext cx="1548288" cy="1990300"/>
          </a:xfrm>
          <a:custGeom>
            <a:avLst/>
            <a:gdLst/>
            <a:ahLst/>
            <a:cxnLst/>
            <a:rect l="l" t="t" r="r" b="b"/>
            <a:pathLst>
              <a:path w="1548288" h="1990300">
                <a:moveTo>
                  <a:pt x="0" y="0"/>
                </a:moveTo>
                <a:lnTo>
                  <a:pt x="1548287" y="0"/>
                </a:lnTo>
                <a:lnTo>
                  <a:pt x="1548287" y="1990300"/>
                </a:lnTo>
                <a:lnTo>
                  <a:pt x="0" y="1990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noProof="0" dirty="0"/>
          </a:p>
        </p:txBody>
      </p:sp>
      <p:sp>
        <p:nvSpPr>
          <p:cNvPr id="8" name="Freeform 8"/>
          <p:cNvSpPr/>
          <p:nvPr/>
        </p:nvSpPr>
        <p:spPr>
          <a:xfrm>
            <a:off x="8297108" y="8142409"/>
            <a:ext cx="2859455" cy="2144591"/>
          </a:xfrm>
          <a:custGeom>
            <a:avLst/>
            <a:gdLst/>
            <a:ahLst/>
            <a:cxnLst/>
            <a:rect l="l" t="t" r="r" b="b"/>
            <a:pathLst>
              <a:path w="2859455" h="2144591">
                <a:moveTo>
                  <a:pt x="0" y="0"/>
                </a:moveTo>
                <a:lnTo>
                  <a:pt x="2859454" y="0"/>
                </a:lnTo>
                <a:lnTo>
                  <a:pt x="2859454" y="2144591"/>
                </a:lnTo>
                <a:lnTo>
                  <a:pt x="0" y="2144591"/>
                </a:lnTo>
                <a:lnTo>
                  <a:pt x="0" y="0"/>
                </a:lnTo>
                <a:close/>
              </a:path>
            </a:pathLst>
          </a:custGeom>
          <a:blipFill>
            <a:blip r:embed="rId8"/>
            <a:stretch>
              <a:fillRect/>
            </a:stretch>
          </a:blipFill>
        </p:spPr>
        <p:txBody>
          <a:bodyPr/>
          <a:lstStyle/>
          <a:p>
            <a:endParaRPr lang="es-MX" noProof="0" dirty="0"/>
          </a:p>
        </p:txBody>
      </p:sp>
      <p:sp>
        <p:nvSpPr>
          <p:cNvPr id="9" name="Freeform 9"/>
          <p:cNvSpPr/>
          <p:nvPr/>
        </p:nvSpPr>
        <p:spPr>
          <a:xfrm flipH="1">
            <a:off x="0" y="313492"/>
            <a:ext cx="1153273" cy="1430417"/>
          </a:xfrm>
          <a:custGeom>
            <a:avLst/>
            <a:gdLst/>
            <a:ahLst/>
            <a:cxnLst/>
            <a:rect l="l" t="t" r="r" b="b"/>
            <a:pathLst>
              <a:path w="1153273" h="1430417">
                <a:moveTo>
                  <a:pt x="1153273" y="0"/>
                </a:moveTo>
                <a:lnTo>
                  <a:pt x="0" y="0"/>
                </a:lnTo>
                <a:lnTo>
                  <a:pt x="0" y="1430416"/>
                </a:lnTo>
                <a:lnTo>
                  <a:pt x="1153273" y="1430416"/>
                </a:lnTo>
                <a:lnTo>
                  <a:pt x="115327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noProof="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grpSp>
        <p:nvGrpSpPr>
          <p:cNvPr id="4" name="Group 4"/>
          <p:cNvGrpSpPr/>
          <p:nvPr/>
        </p:nvGrpSpPr>
        <p:grpSpPr>
          <a:xfrm>
            <a:off x="16682478" y="349676"/>
            <a:ext cx="997159" cy="99715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6" name="Freeform 6"/>
          <p:cNvSpPr/>
          <p:nvPr/>
        </p:nvSpPr>
        <p:spPr>
          <a:xfrm>
            <a:off x="13981881" y="6160912"/>
            <a:ext cx="3780528" cy="4126088"/>
          </a:xfrm>
          <a:custGeom>
            <a:avLst/>
            <a:gdLst/>
            <a:ahLst/>
            <a:cxnLst/>
            <a:rect l="l" t="t" r="r" b="b"/>
            <a:pathLst>
              <a:path w="3780528" h="4126088">
                <a:moveTo>
                  <a:pt x="0" y="0"/>
                </a:moveTo>
                <a:lnTo>
                  <a:pt x="3780528" y="0"/>
                </a:lnTo>
                <a:lnTo>
                  <a:pt x="3780528" y="4126088"/>
                </a:lnTo>
                <a:lnTo>
                  <a:pt x="0" y="4126088"/>
                </a:lnTo>
                <a:lnTo>
                  <a:pt x="0" y="0"/>
                </a:lnTo>
                <a:close/>
              </a:path>
            </a:pathLst>
          </a:custGeom>
          <a:blipFill>
            <a:blip r:embed="rId6"/>
            <a:stretch>
              <a:fillRect/>
            </a:stretch>
          </a:blipFill>
        </p:spPr>
        <p:txBody>
          <a:bodyPr/>
          <a:lstStyle/>
          <a:p>
            <a:endParaRPr lang="es-MX" noProof="0" dirty="0"/>
          </a:p>
        </p:txBody>
      </p:sp>
      <p:sp>
        <p:nvSpPr>
          <p:cNvPr id="7" name="Freeform 7"/>
          <p:cNvSpPr/>
          <p:nvPr/>
        </p:nvSpPr>
        <p:spPr>
          <a:xfrm>
            <a:off x="8657981" y="349676"/>
            <a:ext cx="2128220" cy="2071468"/>
          </a:xfrm>
          <a:custGeom>
            <a:avLst/>
            <a:gdLst/>
            <a:ahLst/>
            <a:cxnLst/>
            <a:rect l="l" t="t" r="r" b="b"/>
            <a:pathLst>
              <a:path w="2128220" h="2071468">
                <a:moveTo>
                  <a:pt x="0" y="0"/>
                </a:moveTo>
                <a:lnTo>
                  <a:pt x="2128220" y="0"/>
                </a:lnTo>
                <a:lnTo>
                  <a:pt x="2128220" y="2071468"/>
                </a:lnTo>
                <a:lnTo>
                  <a:pt x="0" y="2071468"/>
                </a:lnTo>
                <a:lnTo>
                  <a:pt x="0" y="0"/>
                </a:lnTo>
                <a:close/>
              </a:path>
            </a:pathLst>
          </a:custGeom>
          <a:blipFill>
            <a:blip r:embed="rId7"/>
            <a:stretch>
              <a:fillRect/>
            </a:stretch>
          </a:blipFill>
        </p:spPr>
        <p:txBody>
          <a:bodyPr/>
          <a:lstStyle/>
          <a:p>
            <a:endParaRPr lang="es-MX" noProof="0" dirty="0"/>
          </a:p>
        </p:txBody>
      </p:sp>
      <p:sp>
        <p:nvSpPr>
          <p:cNvPr id="8" name="TextBox 8"/>
          <p:cNvSpPr txBox="1"/>
          <p:nvPr/>
        </p:nvSpPr>
        <p:spPr>
          <a:xfrm>
            <a:off x="1473942" y="1663783"/>
            <a:ext cx="14801680" cy="6131061"/>
          </a:xfrm>
          <a:prstGeom prst="rect">
            <a:avLst/>
          </a:prstGeom>
        </p:spPr>
        <p:txBody>
          <a:bodyPr lIns="0" tIns="0" rIns="0" bIns="0" rtlCol="0" anchor="t">
            <a:spAutoFit/>
          </a:bodyPr>
          <a:lstStyle/>
          <a:p>
            <a:pPr algn="l">
              <a:lnSpc>
                <a:spcPts val="5922"/>
              </a:lnSpc>
              <a:spcBef>
                <a:spcPct val="0"/>
              </a:spcBef>
            </a:pPr>
            <a:r>
              <a:rPr lang="es-MX" sz="4230" b="1" noProof="0" dirty="0">
                <a:solidFill>
                  <a:srgbClr val="035376"/>
                </a:solidFill>
                <a:latin typeface="Fira Sans Bold"/>
                <a:ea typeface="Fira Sans Bold"/>
                <a:cs typeface="Fira Sans Bold"/>
                <a:sym typeface="Fira Sans Bold"/>
              </a:rPr>
              <a:t>En la Contextualización:</a:t>
            </a:r>
          </a:p>
          <a:p>
            <a:pPr algn="l">
              <a:lnSpc>
                <a:spcPts val="2183"/>
              </a:lnSpc>
              <a:spcBef>
                <a:spcPct val="0"/>
              </a:spcBef>
            </a:pPr>
            <a:endParaRPr lang="es-MX" sz="4230" b="1" noProof="0" dirty="0">
              <a:solidFill>
                <a:srgbClr val="035376"/>
              </a:solidFill>
              <a:latin typeface="Fira Sans Bold"/>
              <a:ea typeface="Fira Sans Bold"/>
              <a:cs typeface="Fira Sans Bold"/>
              <a:sym typeface="Fira Sans Bold"/>
            </a:endParaRPr>
          </a:p>
          <a:p>
            <a:pPr algn="l">
              <a:lnSpc>
                <a:spcPts val="5777"/>
              </a:lnSpc>
              <a:spcBef>
                <a:spcPct val="0"/>
              </a:spcBef>
            </a:pPr>
            <a:r>
              <a:rPr lang="es-MX" sz="4126" noProof="0" dirty="0">
                <a:solidFill>
                  <a:srgbClr val="000000"/>
                </a:solidFill>
                <a:latin typeface="Fira Sans"/>
                <a:ea typeface="Fira Sans"/>
                <a:cs typeface="Fira Sans"/>
                <a:sym typeface="Fira Sans"/>
              </a:rPr>
              <a:t>Se busca que los contenidos de los Programas de estudio, las actividades de aprendizaje y las formas de evaluación, prescritas como obligatorias, desde inicial a secundaria, sean contextualizados por el magisterio y el estudiantado para otorgarles significados y valores que puedan ser vinculados con tradiciones, saberes, relaciones y procesos de sus comunidades. (SEP, 2024a, p. 74)</a:t>
            </a:r>
          </a:p>
        </p:txBody>
      </p:sp>
      <p:sp>
        <p:nvSpPr>
          <p:cNvPr id="9" name="Freeform 9"/>
          <p:cNvSpPr/>
          <p:nvPr/>
        </p:nvSpPr>
        <p:spPr>
          <a:xfrm>
            <a:off x="276315" y="7947811"/>
            <a:ext cx="2735403" cy="2216816"/>
          </a:xfrm>
          <a:custGeom>
            <a:avLst/>
            <a:gdLst/>
            <a:ahLst/>
            <a:cxnLst/>
            <a:rect l="l" t="t" r="r" b="b"/>
            <a:pathLst>
              <a:path w="2735403" h="2216816">
                <a:moveTo>
                  <a:pt x="0" y="0"/>
                </a:moveTo>
                <a:lnTo>
                  <a:pt x="2735403" y="0"/>
                </a:lnTo>
                <a:lnTo>
                  <a:pt x="2735403" y="2216816"/>
                </a:lnTo>
                <a:lnTo>
                  <a:pt x="0" y="2216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noProof="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371713" y="1270635"/>
            <a:ext cx="15310766" cy="7336166"/>
          </a:xfrm>
          <a:prstGeom prst="rect">
            <a:avLst/>
          </a:prstGeom>
        </p:spPr>
        <p:txBody>
          <a:bodyPr lIns="0" tIns="0" rIns="0" bIns="0" rtlCol="0" anchor="t">
            <a:spAutoFit/>
          </a:bodyPr>
          <a:lstStyle/>
          <a:p>
            <a:pPr algn="l">
              <a:lnSpc>
                <a:spcPts val="4914"/>
              </a:lnSpc>
              <a:spcBef>
                <a:spcPct val="0"/>
              </a:spcBef>
            </a:pPr>
            <a:r>
              <a:rPr lang="es-MX" sz="3510" noProof="0" dirty="0">
                <a:solidFill>
                  <a:srgbClr val="000000"/>
                </a:solidFill>
                <a:latin typeface="Fira Sans"/>
                <a:ea typeface="Fira Sans"/>
                <a:cs typeface="Fira Sans"/>
                <a:sym typeface="Fira Sans"/>
              </a:rPr>
              <a:t>Los colectivos docentes integran las condiciones comunitarias y locales en el diseño curricular, resignificando Contenidos de los Programas Sintéticos según las necesidades del contexto.</a:t>
            </a:r>
          </a:p>
          <a:p>
            <a:pPr algn="l">
              <a:lnSpc>
                <a:spcPts val="2131"/>
              </a:lnSpc>
              <a:spcBef>
                <a:spcPct val="0"/>
              </a:spcBef>
            </a:pPr>
            <a:endParaRPr lang="es-MX" sz="3510" noProof="0" dirty="0">
              <a:solidFill>
                <a:srgbClr val="000000"/>
              </a:solidFill>
              <a:latin typeface="Fira Sans"/>
              <a:ea typeface="Fira Sans"/>
              <a:cs typeface="Fira Sans"/>
              <a:sym typeface="Fira Sans"/>
            </a:endParaRPr>
          </a:p>
          <a:p>
            <a:pPr algn="l">
              <a:lnSpc>
                <a:spcPts val="4914"/>
              </a:lnSpc>
              <a:spcBef>
                <a:spcPct val="0"/>
              </a:spcBef>
            </a:pPr>
            <a:r>
              <a:rPr lang="es-MX" sz="3510" noProof="0" dirty="0">
                <a:solidFill>
                  <a:srgbClr val="000000"/>
                </a:solidFill>
                <a:latin typeface="Fira Sans"/>
                <a:ea typeface="Fira Sans"/>
                <a:cs typeface="Fira Sans"/>
                <a:sym typeface="Fira Sans"/>
              </a:rPr>
              <a:t>El codiseño curricular exige asumir el rol de profesionales de la educación y agentes activos del entorno, con autonomía y mirada crítica, orientados al Perfil de egreso.</a:t>
            </a:r>
          </a:p>
          <a:p>
            <a:pPr algn="l">
              <a:lnSpc>
                <a:spcPts val="2131"/>
              </a:lnSpc>
              <a:spcBef>
                <a:spcPct val="0"/>
              </a:spcBef>
            </a:pPr>
            <a:endParaRPr lang="es-MX" sz="3510" noProof="0" dirty="0">
              <a:solidFill>
                <a:srgbClr val="000000"/>
              </a:solidFill>
              <a:latin typeface="Fira Sans"/>
              <a:ea typeface="Fira Sans"/>
              <a:cs typeface="Fira Sans"/>
              <a:sym typeface="Fira Sans"/>
            </a:endParaRPr>
          </a:p>
          <a:p>
            <a:pPr algn="l">
              <a:lnSpc>
                <a:spcPts val="4914"/>
              </a:lnSpc>
              <a:spcBef>
                <a:spcPct val="0"/>
              </a:spcBef>
            </a:pPr>
            <a:r>
              <a:rPr lang="es-MX" sz="3510" noProof="0" dirty="0">
                <a:solidFill>
                  <a:srgbClr val="000000"/>
                </a:solidFill>
                <a:latin typeface="Fira Sans"/>
                <a:ea typeface="Fira Sans"/>
                <a:cs typeface="Fira Sans"/>
                <a:sym typeface="Fira Sans"/>
              </a:rPr>
              <a:t>La contextualización implica analizar los Programas Sintéticos para:</a:t>
            </a:r>
          </a:p>
          <a:p>
            <a:pPr marL="757943" lvl="1" indent="-378972" algn="l">
              <a:lnSpc>
                <a:spcPts val="4914"/>
              </a:lnSpc>
              <a:buFont typeface="Arial"/>
              <a:buChar char="•"/>
            </a:pPr>
            <a:r>
              <a:rPr lang="es-MX" sz="3510" noProof="0" dirty="0">
                <a:solidFill>
                  <a:srgbClr val="000000"/>
                </a:solidFill>
                <a:latin typeface="Fira Sans"/>
                <a:ea typeface="Fira Sans"/>
                <a:cs typeface="Fira Sans"/>
                <a:sym typeface="Fira Sans"/>
              </a:rPr>
              <a:t>Articular Contenidos de Campos formativos y Ejes articuladores.</a:t>
            </a:r>
          </a:p>
          <a:p>
            <a:pPr marL="757943" lvl="1" indent="-378972" algn="l">
              <a:lnSpc>
                <a:spcPts val="4914"/>
              </a:lnSpc>
              <a:buFont typeface="Arial"/>
              <a:buChar char="•"/>
            </a:pPr>
            <a:r>
              <a:rPr lang="es-MX" sz="3510" noProof="0" dirty="0">
                <a:solidFill>
                  <a:srgbClr val="000000"/>
                </a:solidFill>
                <a:latin typeface="Fira Sans"/>
                <a:ea typeface="Fira Sans"/>
                <a:cs typeface="Fira Sans"/>
                <a:sym typeface="Fira Sans"/>
              </a:rPr>
              <a:t>Ajustar Contenidos a necesidades del alumnado y contexto.</a:t>
            </a:r>
          </a:p>
          <a:p>
            <a:pPr marL="757943" lvl="1" indent="-378972" algn="l">
              <a:lnSpc>
                <a:spcPts val="4914"/>
              </a:lnSpc>
              <a:buFont typeface="Arial"/>
              <a:buChar char="•"/>
            </a:pPr>
            <a:r>
              <a:rPr lang="es-MX" sz="3510" noProof="0" dirty="0">
                <a:solidFill>
                  <a:srgbClr val="000000"/>
                </a:solidFill>
                <a:latin typeface="Fira Sans"/>
                <a:ea typeface="Fira Sans"/>
                <a:cs typeface="Fira Sans"/>
                <a:sym typeface="Fira Sans"/>
              </a:rPr>
              <a:t>Incorporar nuevos Contenidos o mantener los del Programa Sintético sin cambios.</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16249621" y="6403817"/>
            <a:ext cx="2363533" cy="4116457"/>
          </a:xfrm>
          <a:custGeom>
            <a:avLst/>
            <a:gdLst/>
            <a:ahLst/>
            <a:cxnLst/>
            <a:rect l="l" t="t" r="r" b="b"/>
            <a:pathLst>
              <a:path w="2363533" h="4116457">
                <a:moveTo>
                  <a:pt x="0" y="0"/>
                </a:moveTo>
                <a:lnTo>
                  <a:pt x="2363533" y="0"/>
                </a:lnTo>
                <a:lnTo>
                  <a:pt x="2363533" y="4116457"/>
                </a:lnTo>
                <a:lnTo>
                  <a:pt x="0" y="4116457"/>
                </a:lnTo>
                <a:lnTo>
                  <a:pt x="0" y="0"/>
                </a:lnTo>
                <a:close/>
              </a:path>
            </a:pathLst>
          </a:custGeom>
          <a:blipFill>
            <a:blip r:embed="rId6"/>
            <a:stretch>
              <a:fillRect/>
            </a:stretch>
          </a:blipFill>
        </p:spPr>
        <p:txBody>
          <a:bodyPr/>
          <a:lstStyle/>
          <a:p>
            <a:endParaRPr lang="es-MX" noProof="0" dirty="0"/>
          </a:p>
        </p:txBody>
      </p:sp>
      <p:sp>
        <p:nvSpPr>
          <p:cNvPr id="8" name="Freeform 8"/>
          <p:cNvSpPr/>
          <p:nvPr/>
        </p:nvSpPr>
        <p:spPr>
          <a:xfrm>
            <a:off x="204717" y="6240279"/>
            <a:ext cx="1288777" cy="1340730"/>
          </a:xfrm>
          <a:custGeom>
            <a:avLst/>
            <a:gdLst/>
            <a:ahLst/>
            <a:cxnLst/>
            <a:rect l="l" t="t" r="r" b="b"/>
            <a:pathLst>
              <a:path w="1288777" h="1340730">
                <a:moveTo>
                  <a:pt x="0" y="0"/>
                </a:moveTo>
                <a:lnTo>
                  <a:pt x="1288777" y="0"/>
                </a:lnTo>
                <a:lnTo>
                  <a:pt x="1288777" y="1340730"/>
                </a:lnTo>
                <a:lnTo>
                  <a:pt x="0" y="134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noProof="0" dirty="0"/>
          </a:p>
        </p:txBody>
      </p:sp>
      <p:sp>
        <p:nvSpPr>
          <p:cNvPr id="9" name="Freeform 9"/>
          <p:cNvSpPr/>
          <p:nvPr/>
        </p:nvSpPr>
        <p:spPr>
          <a:xfrm>
            <a:off x="16494385" y="1976679"/>
            <a:ext cx="1874006" cy="1936957"/>
          </a:xfrm>
          <a:custGeom>
            <a:avLst/>
            <a:gdLst/>
            <a:ahLst/>
            <a:cxnLst/>
            <a:rect l="l" t="t" r="r" b="b"/>
            <a:pathLst>
              <a:path w="1874006" h="1936957">
                <a:moveTo>
                  <a:pt x="0" y="0"/>
                </a:moveTo>
                <a:lnTo>
                  <a:pt x="1874005" y="0"/>
                </a:lnTo>
                <a:lnTo>
                  <a:pt x="1874005" y="1936957"/>
                </a:lnTo>
                <a:lnTo>
                  <a:pt x="0" y="19369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noProof="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Freeform 4"/>
          <p:cNvSpPr/>
          <p:nvPr/>
        </p:nvSpPr>
        <p:spPr>
          <a:xfrm>
            <a:off x="1183798" y="2008301"/>
            <a:ext cx="15997260" cy="7058791"/>
          </a:xfrm>
          <a:custGeom>
            <a:avLst/>
            <a:gdLst/>
            <a:ahLst/>
            <a:cxnLst/>
            <a:rect l="l" t="t" r="r" b="b"/>
            <a:pathLst>
              <a:path w="15997260" h="7058791">
                <a:moveTo>
                  <a:pt x="0" y="0"/>
                </a:moveTo>
                <a:lnTo>
                  <a:pt x="15997260" y="0"/>
                </a:lnTo>
                <a:lnTo>
                  <a:pt x="15997260" y="7058791"/>
                </a:lnTo>
                <a:lnTo>
                  <a:pt x="0" y="7058791"/>
                </a:lnTo>
                <a:lnTo>
                  <a:pt x="0" y="0"/>
                </a:lnTo>
                <a:close/>
              </a:path>
            </a:pathLst>
          </a:custGeom>
          <a:blipFill>
            <a:blip r:embed="rId5"/>
            <a:stretch>
              <a:fillRect/>
            </a:stretch>
          </a:blipFill>
        </p:spPr>
        <p:txBody>
          <a:bodyPr/>
          <a:lstStyle/>
          <a:p>
            <a:endParaRPr lang="es-MX" noProof="0" dirty="0"/>
          </a:p>
        </p:txBody>
      </p:sp>
      <p:sp>
        <p:nvSpPr>
          <p:cNvPr id="5" name="TextBox 5"/>
          <p:cNvSpPr txBox="1"/>
          <p:nvPr/>
        </p:nvSpPr>
        <p:spPr>
          <a:xfrm>
            <a:off x="1371600" y="952500"/>
            <a:ext cx="14813029" cy="712470"/>
          </a:xfrm>
          <a:prstGeom prst="rect">
            <a:avLst/>
          </a:prstGeom>
        </p:spPr>
        <p:txBody>
          <a:bodyPr wrap="square" lIns="0" tIns="0" rIns="0" bIns="0" rtlCol="0" anchor="t">
            <a:spAutoFit/>
          </a:bodyPr>
          <a:lstStyle/>
          <a:p>
            <a:pPr algn="ctr">
              <a:lnSpc>
                <a:spcPts val="5880"/>
              </a:lnSpc>
            </a:pPr>
            <a:r>
              <a:rPr lang="es-MX" sz="4200" b="1" noProof="0" dirty="0">
                <a:solidFill>
                  <a:srgbClr val="000000"/>
                </a:solidFill>
                <a:latin typeface="Fira Sans Bold"/>
                <a:ea typeface="Fira Sans Bold"/>
                <a:cs typeface="Fira Sans Bold"/>
                <a:sym typeface="Fira Sans Bold"/>
              </a:rPr>
              <a:t>Por lo tanto, el Programa Analítico tendría que considerar:</a:t>
            </a:r>
          </a:p>
        </p:txBody>
      </p:sp>
      <p:grpSp>
        <p:nvGrpSpPr>
          <p:cNvPr id="6" name="Group 6"/>
          <p:cNvGrpSpPr/>
          <p:nvPr/>
        </p:nvGrpSpPr>
        <p:grpSpPr>
          <a:xfrm>
            <a:off x="16682478" y="349676"/>
            <a:ext cx="997159" cy="99715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txBody>
            <a:bodyPr/>
            <a:lstStyle/>
            <a:p>
              <a:endParaRPr lang="es-MX" noProof="0"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Freeform 4"/>
          <p:cNvSpPr/>
          <p:nvPr/>
        </p:nvSpPr>
        <p:spPr>
          <a:xfrm>
            <a:off x="1324391" y="2137336"/>
            <a:ext cx="15934909" cy="6792255"/>
          </a:xfrm>
          <a:custGeom>
            <a:avLst/>
            <a:gdLst/>
            <a:ahLst/>
            <a:cxnLst/>
            <a:rect l="l" t="t" r="r" b="b"/>
            <a:pathLst>
              <a:path w="15934909" h="6792255">
                <a:moveTo>
                  <a:pt x="0" y="0"/>
                </a:moveTo>
                <a:lnTo>
                  <a:pt x="15934909" y="0"/>
                </a:lnTo>
                <a:lnTo>
                  <a:pt x="15934909" y="6792255"/>
                </a:lnTo>
                <a:lnTo>
                  <a:pt x="0" y="6792255"/>
                </a:lnTo>
                <a:lnTo>
                  <a:pt x="0" y="0"/>
                </a:lnTo>
                <a:close/>
              </a:path>
            </a:pathLst>
          </a:custGeom>
          <a:blipFill>
            <a:blip r:embed="rId5"/>
            <a:stretch>
              <a:fillRect/>
            </a:stretch>
          </a:blipFill>
        </p:spPr>
        <p:txBody>
          <a:bodyPr/>
          <a:lstStyle/>
          <a:p>
            <a:endParaRPr lang="es-MX" noProof="0" dirty="0"/>
          </a:p>
        </p:txBody>
      </p:sp>
      <p:sp>
        <p:nvSpPr>
          <p:cNvPr id="5" name="TextBox 5"/>
          <p:cNvSpPr txBox="1"/>
          <p:nvPr/>
        </p:nvSpPr>
        <p:spPr>
          <a:xfrm>
            <a:off x="1905000" y="933450"/>
            <a:ext cx="12628219" cy="757345"/>
          </a:xfrm>
          <a:prstGeom prst="rect">
            <a:avLst/>
          </a:prstGeom>
        </p:spPr>
        <p:txBody>
          <a:bodyPr wrap="square" lIns="0" tIns="0" rIns="0" bIns="0" rtlCol="0" anchor="t">
            <a:spAutoFit/>
          </a:bodyPr>
          <a:lstStyle/>
          <a:p>
            <a:pPr algn="ctr">
              <a:lnSpc>
                <a:spcPts val="6118"/>
              </a:lnSpc>
            </a:pPr>
            <a:r>
              <a:rPr lang="es-MX" sz="4370" b="1" noProof="0" dirty="0">
                <a:solidFill>
                  <a:srgbClr val="000000"/>
                </a:solidFill>
                <a:latin typeface="Fira Sans Bold"/>
                <a:ea typeface="Fira Sans Bold"/>
                <a:cs typeface="Fira Sans Bold"/>
                <a:sym typeface="Fira Sans Bold"/>
              </a:rPr>
              <a:t>La construcción del Programa Analítico incluye:</a:t>
            </a:r>
          </a:p>
        </p:txBody>
      </p:sp>
      <p:grpSp>
        <p:nvGrpSpPr>
          <p:cNvPr id="6" name="Group 6"/>
          <p:cNvGrpSpPr/>
          <p:nvPr/>
        </p:nvGrpSpPr>
        <p:grpSpPr>
          <a:xfrm>
            <a:off x="16682478" y="349676"/>
            <a:ext cx="997159" cy="99715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txBody>
            <a:bodyPr/>
            <a:lstStyle/>
            <a:p>
              <a:endParaRPr lang="es-MX" noProof="0"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317111" y="1064914"/>
            <a:ext cx="15653778" cy="8193386"/>
          </a:xfrm>
          <a:prstGeom prst="rect">
            <a:avLst/>
          </a:prstGeom>
        </p:spPr>
        <p:txBody>
          <a:bodyPr lIns="0" tIns="0" rIns="0" bIns="0" rtlCol="0" anchor="t">
            <a:spAutoFit/>
          </a:bodyPr>
          <a:lstStyle/>
          <a:p>
            <a:pPr algn="l">
              <a:lnSpc>
                <a:spcPts val="5671"/>
              </a:lnSpc>
              <a:spcBef>
                <a:spcPct val="0"/>
              </a:spcBef>
            </a:pPr>
            <a:r>
              <a:rPr lang="es-MX" sz="4050" noProof="0" dirty="0">
                <a:solidFill>
                  <a:srgbClr val="000000"/>
                </a:solidFill>
                <a:latin typeface="Fira Sans"/>
                <a:ea typeface="Fira Sans"/>
                <a:cs typeface="Fira Sans"/>
                <a:sym typeface="Fira Sans"/>
              </a:rPr>
              <a:t>Estos elementos podrán ser considerados en un recurso libre que sintetice la construcción deliberativa acordada por el colectivo escolar, sobre qué enseñar y cómo enseñar en bloques de tiempo determinados. </a:t>
            </a:r>
          </a:p>
          <a:p>
            <a:pPr algn="l">
              <a:lnSpc>
                <a:spcPts val="2800"/>
              </a:lnSpc>
              <a:spcBef>
                <a:spcPct val="0"/>
              </a:spcBef>
            </a:pPr>
            <a:endParaRPr lang="es-MX" sz="4050" noProof="0" dirty="0">
              <a:solidFill>
                <a:srgbClr val="000000"/>
              </a:solidFill>
              <a:latin typeface="Fira Sans"/>
              <a:ea typeface="Fira Sans"/>
              <a:cs typeface="Fira Sans"/>
              <a:sym typeface="Fira Sans"/>
            </a:endParaRPr>
          </a:p>
          <a:p>
            <a:pPr algn="l">
              <a:lnSpc>
                <a:spcPts val="5671"/>
              </a:lnSpc>
              <a:spcBef>
                <a:spcPct val="0"/>
              </a:spcBef>
            </a:pPr>
            <a:r>
              <a:rPr lang="es-MX" sz="4050" noProof="0" dirty="0">
                <a:solidFill>
                  <a:srgbClr val="000000"/>
                </a:solidFill>
                <a:latin typeface="Fira Sans"/>
                <a:ea typeface="Fira Sans"/>
                <a:cs typeface="Fira Sans"/>
                <a:sym typeface="Fira Sans"/>
              </a:rPr>
              <a:t>Este documento será la guía de ruta para el trabajo que se desarrolle a lo largo del ciclo escolar, debe considerarse como un documento abierto, que será permanentemente revisado y reconstruido a partir de su puesta en marcha en los bloques de tiempo acordados, es decir se trata de un currículo flexible que es modificado a la luz de la práctica educativa, dónde la evaluación formativa tiene un papel central.</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15711829" y="8199115"/>
            <a:ext cx="2518121" cy="2118369"/>
          </a:xfrm>
          <a:custGeom>
            <a:avLst/>
            <a:gdLst/>
            <a:ahLst/>
            <a:cxnLst/>
            <a:rect l="l" t="t" r="r" b="b"/>
            <a:pathLst>
              <a:path w="2518121" h="2118369">
                <a:moveTo>
                  <a:pt x="0" y="0"/>
                </a:moveTo>
                <a:lnTo>
                  <a:pt x="2518121" y="0"/>
                </a:lnTo>
                <a:lnTo>
                  <a:pt x="2518121" y="2118370"/>
                </a:lnTo>
                <a:lnTo>
                  <a:pt x="0" y="2118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noProof="0" dirty="0"/>
          </a:p>
        </p:txBody>
      </p:sp>
      <p:sp>
        <p:nvSpPr>
          <p:cNvPr id="8" name="Freeform 8"/>
          <p:cNvSpPr/>
          <p:nvPr/>
        </p:nvSpPr>
        <p:spPr>
          <a:xfrm>
            <a:off x="16165569" y="3155354"/>
            <a:ext cx="2030979" cy="1741564"/>
          </a:xfrm>
          <a:custGeom>
            <a:avLst/>
            <a:gdLst/>
            <a:ahLst/>
            <a:cxnLst/>
            <a:rect l="l" t="t" r="r" b="b"/>
            <a:pathLst>
              <a:path w="2030979" h="1741564">
                <a:moveTo>
                  <a:pt x="0" y="0"/>
                </a:moveTo>
                <a:lnTo>
                  <a:pt x="2030978" y="0"/>
                </a:lnTo>
                <a:lnTo>
                  <a:pt x="2030978" y="1741564"/>
                </a:lnTo>
                <a:lnTo>
                  <a:pt x="0" y="1741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noProof="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Freeform 4"/>
          <p:cNvSpPr/>
          <p:nvPr/>
        </p:nvSpPr>
        <p:spPr>
          <a:xfrm>
            <a:off x="873565" y="848256"/>
            <a:ext cx="7877825" cy="2162821"/>
          </a:xfrm>
          <a:custGeom>
            <a:avLst/>
            <a:gdLst/>
            <a:ahLst/>
            <a:cxnLst/>
            <a:rect l="l" t="t" r="r" b="b"/>
            <a:pathLst>
              <a:path w="7877825" h="2162821">
                <a:moveTo>
                  <a:pt x="0" y="0"/>
                </a:moveTo>
                <a:lnTo>
                  <a:pt x="7877825" y="0"/>
                </a:lnTo>
                <a:lnTo>
                  <a:pt x="7877825" y="2162821"/>
                </a:lnTo>
                <a:lnTo>
                  <a:pt x="0" y="21628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noProof="0" dirty="0"/>
          </a:p>
        </p:txBody>
      </p:sp>
      <p:sp>
        <p:nvSpPr>
          <p:cNvPr id="5" name="TextBox 5"/>
          <p:cNvSpPr txBox="1"/>
          <p:nvPr/>
        </p:nvSpPr>
        <p:spPr>
          <a:xfrm>
            <a:off x="1274360" y="2934877"/>
            <a:ext cx="15739279" cy="6392545"/>
          </a:xfrm>
          <a:prstGeom prst="rect">
            <a:avLst/>
          </a:prstGeom>
        </p:spPr>
        <p:txBody>
          <a:bodyPr lIns="0" tIns="0" rIns="0" bIns="0" rtlCol="0" anchor="t">
            <a:spAutoFit/>
          </a:bodyPr>
          <a:lstStyle/>
          <a:p>
            <a:pPr algn="just">
              <a:lnSpc>
                <a:spcPts val="5319"/>
              </a:lnSpc>
              <a:spcBef>
                <a:spcPct val="0"/>
              </a:spcBef>
            </a:pPr>
            <a:r>
              <a:rPr lang="es-MX" sz="3799" b="1" noProof="0" dirty="0">
                <a:solidFill>
                  <a:srgbClr val="000000"/>
                </a:solidFill>
                <a:latin typeface="Fira Sans Bold"/>
                <a:ea typeface="Fira Sans Bold"/>
                <a:cs typeface="Fira Sans Bold"/>
                <a:sym typeface="Fira Sans Bold"/>
              </a:rPr>
              <a:t>Instrucciones:</a:t>
            </a:r>
          </a:p>
          <a:p>
            <a:pPr marL="777238" lvl="1" indent="-388619" algn="just">
              <a:lnSpc>
                <a:spcPts val="5039"/>
              </a:lnSpc>
              <a:buFont typeface="Arial"/>
              <a:buChar char="•"/>
            </a:pPr>
            <a:r>
              <a:rPr lang="es-MX" sz="3599" noProof="0" dirty="0">
                <a:solidFill>
                  <a:srgbClr val="000000"/>
                </a:solidFill>
                <a:latin typeface="Fira Sans"/>
                <a:ea typeface="Fira Sans"/>
                <a:cs typeface="Fira Sans"/>
                <a:sym typeface="Fira Sans"/>
              </a:rPr>
              <a:t>De pie, con los brazos a los lados.</a:t>
            </a:r>
          </a:p>
          <a:p>
            <a:pPr marL="777238" lvl="1" indent="-388619" algn="just">
              <a:lnSpc>
                <a:spcPts val="5039"/>
              </a:lnSpc>
              <a:buFont typeface="Arial"/>
              <a:buChar char="•"/>
            </a:pPr>
            <a:r>
              <a:rPr lang="es-MX" sz="3599" noProof="0" dirty="0">
                <a:solidFill>
                  <a:srgbClr val="000000"/>
                </a:solidFill>
                <a:latin typeface="Fira Sans"/>
                <a:ea typeface="Fira Sans"/>
                <a:cs typeface="Fira Sans"/>
                <a:sym typeface="Fira Sans"/>
              </a:rPr>
              <a:t>Comienza a caminar lentamente por el salón, respirando profundamente.</a:t>
            </a:r>
          </a:p>
          <a:p>
            <a:pPr marL="777238" lvl="1" indent="-388619" algn="just">
              <a:lnSpc>
                <a:spcPts val="5039"/>
              </a:lnSpc>
              <a:buFont typeface="Arial"/>
              <a:buChar char="•"/>
            </a:pPr>
            <a:r>
              <a:rPr lang="es-MX" sz="3599" noProof="0" dirty="0">
                <a:solidFill>
                  <a:srgbClr val="000000"/>
                </a:solidFill>
                <a:latin typeface="Fira Sans"/>
                <a:ea typeface="Fira Sans"/>
                <a:cs typeface="Fira Sans"/>
                <a:sym typeface="Fira Sans"/>
              </a:rPr>
              <a:t>Imagina que estás subiendo una montaña, levanta las rodillas (alternándolas) como si estuvieras escalando.</a:t>
            </a:r>
          </a:p>
          <a:p>
            <a:pPr marL="777238" lvl="1" indent="-388619" algn="just">
              <a:lnSpc>
                <a:spcPts val="5039"/>
              </a:lnSpc>
              <a:buFont typeface="Arial"/>
              <a:buChar char="•"/>
            </a:pPr>
            <a:r>
              <a:rPr lang="es-MX" sz="3599" noProof="0" dirty="0">
                <a:solidFill>
                  <a:srgbClr val="000000"/>
                </a:solidFill>
                <a:latin typeface="Fira Sans"/>
                <a:ea typeface="Fira Sans"/>
                <a:cs typeface="Fira Sans"/>
                <a:sym typeface="Fira Sans"/>
              </a:rPr>
              <a:t>Después de un minuto, comienza a bajar la montaña caminando de nuevo con los pies más juntos y respirando tranquilamente.</a:t>
            </a:r>
          </a:p>
          <a:p>
            <a:pPr marL="777238" lvl="1" indent="-388619" algn="just">
              <a:lnSpc>
                <a:spcPts val="5039"/>
              </a:lnSpc>
              <a:buFont typeface="Arial"/>
              <a:buChar char="•"/>
            </a:pPr>
            <a:r>
              <a:rPr lang="es-MX" sz="3599" noProof="0" dirty="0">
                <a:solidFill>
                  <a:srgbClr val="000000"/>
                </a:solidFill>
                <a:latin typeface="Fira Sans"/>
                <a:ea typeface="Fira Sans"/>
                <a:cs typeface="Fira Sans"/>
                <a:sym typeface="Fira Sans"/>
              </a:rPr>
              <a:t>Finaliza con una respiración profunda y vuelve a tu lugar con calma.</a:t>
            </a:r>
          </a:p>
          <a:p>
            <a:pPr marL="777238" lvl="1" indent="-388619" algn="just">
              <a:lnSpc>
                <a:spcPts val="5039"/>
              </a:lnSpc>
              <a:buFont typeface="Arial"/>
              <a:buChar char="•"/>
            </a:pPr>
            <a:r>
              <a:rPr lang="es-MX" sz="3599" noProof="0" dirty="0">
                <a:solidFill>
                  <a:srgbClr val="000000"/>
                </a:solidFill>
                <a:latin typeface="Fira Sans"/>
                <a:ea typeface="Fira Sans"/>
                <a:cs typeface="Fira Sans"/>
                <a:sym typeface="Fira Sans"/>
              </a:rPr>
              <a:t>¡Listos para seguir!</a:t>
            </a:r>
          </a:p>
        </p:txBody>
      </p:sp>
      <p:grpSp>
        <p:nvGrpSpPr>
          <p:cNvPr id="6" name="Group 6"/>
          <p:cNvGrpSpPr/>
          <p:nvPr/>
        </p:nvGrpSpPr>
        <p:grpSpPr>
          <a:xfrm>
            <a:off x="16682478" y="349676"/>
            <a:ext cx="997159" cy="99715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txBody>
            <a:bodyPr/>
            <a:lstStyle/>
            <a:p>
              <a:endParaRPr lang="es-MX" noProof="0" dirty="0"/>
            </a:p>
          </p:txBody>
        </p:sp>
      </p:grpSp>
      <p:sp>
        <p:nvSpPr>
          <p:cNvPr id="8" name="Freeform 8"/>
          <p:cNvSpPr/>
          <p:nvPr/>
        </p:nvSpPr>
        <p:spPr>
          <a:xfrm>
            <a:off x="10198765" y="848256"/>
            <a:ext cx="3094861" cy="3153999"/>
          </a:xfrm>
          <a:custGeom>
            <a:avLst/>
            <a:gdLst/>
            <a:ahLst/>
            <a:cxnLst/>
            <a:rect l="l" t="t" r="r" b="b"/>
            <a:pathLst>
              <a:path w="3094861" h="3153999">
                <a:moveTo>
                  <a:pt x="0" y="0"/>
                </a:moveTo>
                <a:lnTo>
                  <a:pt x="3094861" y="0"/>
                </a:lnTo>
                <a:lnTo>
                  <a:pt x="3094861" y="3153998"/>
                </a:lnTo>
                <a:lnTo>
                  <a:pt x="0" y="31539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noProof="0" dirty="0"/>
          </a:p>
        </p:txBody>
      </p:sp>
      <p:sp>
        <p:nvSpPr>
          <p:cNvPr id="9" name="Freeform 9"/>
          <p:cNvSpPr/>
          <p:nvPr/>
        </p:nvSpPr>
        <p:spPr>
          <a:xfrm>
            <a:off x="13812162" y="646097"/>
            <a:ext cx="1241393" cy="3401075"/>
          </a:xfrm>
          <a:custGeom>
            <a:avLst/>
            <a:gdLst/>
            <a:ahLst/>
            <a:cxnLst/>
            <a:rect l="l" t="t" r="r" b="b"/>
            <a:pathLst>
              <a:path w="1241393" h="3401075">
                <a:moveTo>
                  <a:pt x="0" y="0"/>
                </a:moveTo>
                <a:lnTo>
                  <a:pt x="1241393" y="0"/>
                </a:lnTo>
                <a:lnTo>
                  <a:pt x="1241393" y="3401075"/>
                </a:lnTo>
                <a:lnTo>
                  <a:pt x="0" y="3401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noProof="0" dirty="0"/>
          </a:p>
        </p:txBody>
      </p:sp>
      <p:sp>
        <p:nvSpPr>
          <p:cNvPr id="10" name="TextBox 10"/>
          <p:cNvSpPr txBox="1"/>
          <p:nvPr/>
        </p:nvSpPr>
        <p:spPr>
          <a:xfrm>
            <a:off x="1624467" y="1063699"/>
            <a:ext cx="6376021" cy="1636684"/>
          </a:xfrm>
          <a:prstGeom prst="rect">
            <a:avLst/>
          </a:prstGeom>
        </p:spPr>
        <p:txBody>
          <a:bodyPr lIns="0" tIns="0" rIns="0" bIns="0" rtlCol="0" anchor="t">
            <a:spAutoFit/>
          </a:bodyPr>
          <a:lstStyle/>
          <a:p>
            <a:pPr algn="ctr">
              <a:lnSpc>
                <a:spcPts val="6571"/>
              </a:lnSpc>
            </a:pPr>
            <a:r>
              <a:rPr lang="es-MX" sz="4693" b="1" noProof="0" dirty="0">
                <a:solidFill>
                  <a:srgbClr val="035376"/>
                </a:solidFill>
                <a:latin typeface="Fira Sans Bold"/>
                <a:ea typeface="Fira Sans Bold"/>
                <a:cs typeface="Fira Sans Bold"/>
                <a:sym typeface="Fira Sans Bold"/>
              </a:rPr>
              <a:t>Pausa activa: </a:t>
            </a:r>
          </a:p>
          <a:p>
            <a:pPr algn="ctr">
              <a:lnSpc>
                <a:spcPts val="6571"/>
              </a:lnSpc>
            </a:pPr>
            <a:r>
              <a:rPr lang="es-MX" sz="4693" b="1" noProof="0" dirty="0">
                <a:solidFill>
                  <a:srgbClr val="000000"/>
                </a:solidFill>
                <a:latin typeface="Fira Sans Bold"/>
                <a:ea typeface="Fira Sans Bold"/>
                <a:cs typeface="Fira Sans Bold"/>
                <a:sym typeface="Fira Sans Bold"/>
              </a:rPr>
              <a:t>El paso de la montaña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grpSp>
        <p:nvGrpSpPr>
          <p:cNvPr id="4" name="Group 4"/>
          <p:cNvGrpSpPr/>
          <p:nvPr/>
        </p:nvGrpSpPr>
        <p:grpSpPr>
          <a:xfrm>
            <a:off x="16682478" y="349676"/>
            <a:ext cx="997159" cy="99715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6" name="Freeform 6"/>
          <p:cNvSpPr/>
          <p:nvPr/>
        </p:nvSpPr>
        <p:spPr>
          <a:xfrm>
            <a:off x="873565" y="848256"/>
            <a:ext cx="7877825" cy="2162821"/>
          </a:xfrm>
          <a:custGeom>
            <a:avLst/>
            <a:gdLst/>
            <a:ahLst/>
            <a:cxnLst/>
            <a:rect l="l" t="t" r="r" b="b"/>
            <a:pathLst>
              <a:path w="7877825" h="2162821">
                <a:moveTo>
                  <a:pt x="0" y="0"/>
                </a:moveTo>
                <a:lnTo>
                  <a:pt x="7877825" y="0"/>
                </a:lnTo>
                <a:lnTo>
                  <a:pt x="7877825" y="2162821"/>
                </a:lnTo>
                <a:lnTo>
                  <a:pt x="0" y="2162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noProof="0" dirty="0"/>
          </a:p>
        </p:txBody>
      </p:sp>
      <p:sp>
        <p:nvSpPr>
          <p:cNvPr id="7" name="Freeform 7"/>
          <p:cNvSpPr/>
          <p:nvPr/>
        </p:nvSpPr>
        <p:spPr>
          <a:xfrm>
            <a:off x="1773938" y="3361674"/>
            <a:ext cx="14908541" cy="4826640"/>
          </a:xfrm>
          <a:custGeom>
            <a:avLst/>
            <a:gdLst/>
            <a:ahLst/>
            <a:cxnLst/>
            <a:rect l="l" t="t" r="r" b="b"/>
            <a:pathLst>
              <a:path w="14908541" h="4826640">
                <a:moveTo>
                  <a:pt x="0" y="0"/>
                </a:moveTo>
                <a:lnTo>
                  <a:pt x="14908540" y="0"/>
                </a:lnTo>
                <a:lnTo>
                  <a:pt x="14908540" y="4826640"/>
                </a:lnTo>
                <a:lnTo>
                  <a:pt x="0" y="4826640"/>
                </a:lnTo>
                <a:lnTo>
                  <a:pt x="0" y="0"/>
                </a:lnTo>
                <a:close/>
              </a:path>
            </a:pathLst>
          </a:custGeom>
          <a:blipFill>
            <a:blip r:embed="rId8"/>
            <a:stretch>
              <a:fillRect/>
            </a:stretch>
          </a:blipFill>
        </p:spPr>
        <p:txBody>
          <a:bodyPr/>
          <a:lstStyle/>
          <a:p>
            <a:endParaRPr lang="es-MX" noProof="0" dirty="0"/>
          </a:p>
        </p:txBody>
      </p:sp>
      <p:sp>
        <p:nvSpPr>
          <p:cNvPr id="8" name="Freeform 8"/>
          <p:cNvSpPr/>
          <p:nvPr/>
        </p:nvSpPr>
        <p:spPr>
          <a:xfrm>
            <a:off x="12916555" y="1346835"/>
            <a:ext cx="2462736" cy="2441187"/>
          </a:xfrm>
          <a:custGeom>
            <a:avLst/>
            <a:gdLst/>
            <a:ahLst/>
            <a:cxnLst/>
            <a:rect l="l" t="t" r="r" b="b"/>
            <a:pathLst>
              <a:path w="2462736" h="2441187">
                <a:moveTo>
                  <a:pt x="0" y="0"/>
                </a:moveTo>
                <a:lnTo>
                  <a:pt x="2462736" y="0"/>
                </a:lnTo>
                <a:lnTo>
                  <a:pt x="2462736" y="2441187"/>
                </a:lnTo>
                <a:lnTo>
                  <a:pt x="0" y="2441187"/>
                </a:lnTo>
                <a:lnTo>
                  <a:pt x="0" y="0"/>
                </a:lnTo>
                <a:close/>
              </a:path>
            </a:pathLst>
          </a:custGeom>
          <a:blipFill>
            <a:blip r:embed="rId9"/>
            <a:stretch>
              <a:fillRect/>
            </a:stretch>
          </a:blipFill>
        </p:spPr>
        <p:txBody>
          <a:bodyPr/>
          <a:lstStyle/>
          <a:p>
            <a:endParaRPr lang="es-MX" noProof="0" dirty="0"/>
          </a:p>
        </p:txBody>
      </p:sp>
      <p:sp>
        <p:nvSpPr>
          <p:cNvPr id="9" name="Freeform 9"/>
          <p:cNvSpPr/>
          <p:nvPr/>
        </p:nvSpPr>
        <p:spPr>
          <a:xfrm>
            <a:off x="1436040" y="6752253"/>
            <a:ext cx="2111446" cy="2226073"/>
          </a:xfrm>
          <a:custGeom>
            <a:avLst/>
            <a:gdLst/>
            <a:ahLst/>
            <a:cxnLst/>
            <a:rect l="l" t="t" r="r" b="b"/>
            <a:pathLst>
              <a:path w="2111446" h="2226073">
                <a:moveTo>
                  <a:pt x="0" y="0"/>
                </a:moveTo>
                <a:lnTo>
                  <a:pt x="2111446" y="0"/>
                </a:lnTo>
                <a:lnTo>
                  <a:pt x="2111446" y="2226073"/>
                </a:lnTo>
                <a:lnTo>
                  <a:pt x="0" y="2226073"/>
                </a:lnTo>
                <a:lnTo>
                  <a:pt x="0" y="0"/>
                </a:lnTo>
                <a:close/>
              </a:path>
            </a:pathLst>
          </a:custGeom>
          <a:blipFill>
            <a:blip r:embed="rId10"/>
            <a:stretch>
              <a:fillRect/>
            </a:stretch>
          </a:blipFill>
        </p:spPr>
        <p:txBody>
          <a:bodyPr/>
          <a:lstStyle/>
          <a:p>
            <a:endParaRPr lang="es-MX" noProof="0" dirty="0"/>
          </a:p>
        </p:txBody>
      </p:sp>
      <p:sp>
        <p:nvSpPr>
          <p:cNvPr id="10" name="TextBox 10"/>
          <p:cNvSpPr txBox="1"/>
          <p:nvPr/>
        </p:nvSpPr>
        <p:spPr>
          <a:xfrm>
            <a:off x="1773938" y="1228394"/>
            <a:ext cx="6344685" cy="1402543"/>
          </a:xfrm>
          <a:prstGeom prst="rect">
            <a:avLst/>
          </a:prstGeom>
        </p:spPr>
        <p:txBody>
          <a:bodyPr lIns="0" tIns="0" rIns="0" bIns="0" rtlCol="0" anchor="t">
            <a:spAutoFit/>
          </a:bodyPr>
          <a:lstStyle/>
          <a:p>
            <a:pPr algn="ctr">
              <a:lnSpc>
                <a:spcPts val="5525"/>
              </a:lnSpc>
            </a:pPr>
            <a:r>
              <a:rPr lang="es-MX" sz="4682" b="1" noProof="0" dirty="0">
                <a:solidFill>
                  <a:srgbClr val="035376"/>
                </a:solidFill>
                <a:latin typeface="Fira Sans Bold"/>
                <a:ea typeface="Fira Sans Bold"/>
                <a:cs typeface="Fira Sans Bold"/>
                <a:sym typeface="Fira Sans Bold"/>
              </a:rPr>
              <a:t>Sesión 2:</a:t>
            </a:r>
            <a:r>
              <a:rPr lang="es-MX" sz="4682" b="1" noProof="0" dirty="0">
                <a:solidFill>
                  <a:srgbClr val="000000"/>
                </a:solidFill>
                <a:latin typeface="Fira Sans Bold"/>
                <a:ea typeface="Fira Sans Bold"/>
                <a:cs typeface="Fira Sans Bold"/>
                <a:sym typeface="Fira Sans Bold"/>
              </a:rPr>
              <a:t> El Programa Analítico de la escuela </a:t>
            </a:r>
          </a:p>
        </p:txBody>
      </p:sp>
      <p:sp>
        <p:nvSpPr>
          <p:cNvPr id="11" name="TextBox 11"/>
          <p:cNvSpPr txBox="1"/>
          <p:nvPr/>
        </p:nvSpPr>
        <p:spPr>
          <a:xfrm>
            <a:off x="2908709" y="3570398"/>
            <a:ext cx="12090545" cy="4294892"/>
          </a:xfrm>
          <a:prstGeom prst="rect">
            <a:avLst/>
          </a:prstGeom>
        </p:spPr>
        <p:txBody>
          <a:bodyPr wrap="square" lIns="0" tIns="0" rIns="0" bIns="0" rtlCol="0" anchor="t">
            <a:spAutoFit/>
          </a:bodyPr>
          <a:lstStyle/>
          <a:p>
            <a:pPr algn="ctr">
              <a:lnSpc>
                <a:spcPts val="8536"/>
              </a:lnSpc>
            </a:pPr>
            <a:r>
              <a:rPr lang="es-MX" sz="6097" b="1" noProof="0" dirty="0">
                <a:solidFill>
                  <a:srgbClr val="000000"/>
                </a:solidFill>
                <a:latin typeface="Fira Sans Bold"/>
                <a:ea typeface="Fira Sans Bold"/>
                <a:cs typeface="Fira Sans Bold"/>
                <a:sym typeface="Fira Sans Bold"/>
              </a:rPr>
              <a:t>Propósito: </a:t>
            </a:r>
          </a:p>
          <a:p>
            <a:pPr algn="ctr">
              <a:lnSpc>
                <a:spcPts val="8536"/>
              </a:lnSpc>
            </a:pPr>
            <a:r>
              <a:rPr lang="es-MX" sz="6097" noProof="0" dirty="0">
                <a:solidFill>
                  <a:srgbClr val="000000"/>
                </a:solidFill>
                <a:latin typeface="Fira Sans"/>
                <a:ea typeface="Fira Sans"/>
                <a:cs typeface="Fira Sans"/>
                <a:sym typeface="Fira Sans"/>
              </a:rPr>
              <a:t>Profundizar en la apropiación del</a:t>
            </a:r>
          </a:p>
          <a:p>
            <a:pPr algn="ctr">
              <a:lnSpc>
                <a:spcPts val="8536"/>
              </a:lnSpc>
            </a:pPr>
            <a:r>
              <a:rPr lang="es-MX" sz="6097" noProof="0" dirty="0">
                <a:solidFill>
                  <a:srgbClr val="000000"/>
                </a:solidFill>
                <a:latin typeface="Fira Sans"/>
                <a:ea typeface="Fira Sans"/>
                <a:cs typeface="Fira Sans"/>
                <a:sym typeface="Fira Sans"/>
              </a:rPr>
              <a:t>planteamiento curricular de la</a:t>
            </a:r>
          </a:p>
          <a:p>
            <a:pPr algn="ctr">
              <a:lnSpc>
                <a:spcPts val="8536"/>
              </a:lnSpc>
            </a:pPr>
            <a:r>
              <a:rPr lang="es-MX" sz="6097" noProof="0" dirty="0">
                <a:solidFill>
                  <a:srgbClr val="000000"/>
                </a:solidFill>
                <a:latin typeface="Fira Sans"/>
                <a:ea typeface="Fira Sans"/>
                <a:cs typeface="Fira Sans"/>
                <a:sym typeface="Fira Sans"/>
              </a:rPr>
              <a:t>Nueva Escuela Mexicana.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Freeform 4"/>
          <p:cNvSpPr/>
          <p:nvPr/>
        </p:nvSpPr>
        <p:spPr>
          <a:xfrm>
            <a:off x="873565" y="848256"/>
            <a:ext cx="7877825" cy="2162821"/>
          </a:xfrm>
          <a:custGeom>
            <a:avLst/>
            <a:gdLst/>
            <a:ahLst/>
            <a:cxnLst/>
            <a:rect l="l" t="t" r="r" b="b"/>
            <a:pathLst>
              <a:path w="7877825" h="2162821">
                <a:moveTo>
                  <a:pt x="0" y="0"/>
                </a:moveTo>
                <a:lnTo>
                  <a:pt x="7877825" y="0"/>
                </a:lnTo>
                <a:lnTo>
                  <a:pt x="7877825" y="2162821"/>
                </a:lnTo>
                <a:lnTo>
                  <a:pt x="0" y="21628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noProof="0" dirty="0"/>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txBody>
            <a:bodyPr/>
            <a:lstStyle/>
            <a:p>
              <a:endParaRPr lang="es-MX" noProof="0" dirty="0"/>
            </a:p>
          </p:txBody>
        </p:sp>
      </p:grpSp>
      <p:sp>
        <p:nvSpPr>
          <p:cNvPr id="7" name="Freeform 7"/>
          <p:cNvSpPr/>
          <p:nvPr/>
        </p:nvSpPr>
        <p:spPr>
          <a:xfrm>
            <a:off x="4845119" y="6025987"/>
            <a:ext cx="7064034" cy="4114800"/>
          </a:xfrm>
          <a:custGeom>
            <a:avLst/>
            <a:gdLst/>
            <a:ahLst/>
            <a:cxnLst/>
            <a:rect l="l" t="t" r="r" b="b"/>
            <a:pathLst>
              <a:path w="7064034" h="4114800">
                <a:moveTo>
                  <a:pt x="0" y="0"/>
                </a:moveTo>
                <a:lnTo>
                  <a:pt x="7064034" y="0"/>
                </a:lnTo>
                <a:lnTo>
                  <a:pt x="706403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noProof="0" dirty="0"/>
          </a:p>
        </p:txBody>
      </p:sp>
      <p:sp>
        <p:nvSpPr>
          <p:cNvPr id="8" name="Freeform 8"/>
          <p:cNvSpPr/>
          <p:nvPr/>
        </p:nvSpPr>
        <p:spPr>
          <a:xfrm>
            <a:off x="11150410" y="848256"/>
            <a:ext cx="2758795" cy="2563422"/>
          </a:xfrm>
          <a:custGeom>
            <a:avLst/>
            <a:gdLst/>
            <a:ahLst/>
            <a:cxnLst/>
            <a:rect l="l" t="t" r="r" b="b"/>
            <a:pathLst>
              <a:path w="2758795" h="2563422">
                <a:moveTo>
                  <a:pt x="0" y="0"/>
                </a:moveTo>
                <a:lnTo>
                  <a:pt x="2758794" y="0"/>
                </a:lnTo>
                <a:lnTo>
                  <a:pt x="2758794" y="2563422"/>
                </a:lnTo>
                <a:lnTo>
                  <a:pt x="0" y="25634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noProof="0" dirty="0"/>
          </a:p>
        </p:txBody>
      </p:sp>
      <p:sp>
        <p:nvSpPr>
          <p:cNvPr id="9" name="TextBox 9"/>
          <p:cNvSpPr txBox="1"/>
          <p:nvPr/>
        </p:nvSpPr>
        <p:spPr>
          <a:xfrm>
            <a:off x="1176888" y="1087582"/>
            <a:ext cx="7200248" cy="1531694"/>
          </a:xfrm>
          <a:prstGeom prst="rect">
            <a:avLst/>
          </a:prstGeom>
        </p:spPr>
        <p:txBody>
          <a:bodyPr lIns="0" tIns="0" rIns="0" bIns="0" rtlCol="0" anchor="t">
            <a:spAutoFit/>
          </a:bodyPr>
          <a:lstStyle/>
          <a:p>
            <a:pPr algn="ctr">
              <a:lnSpc>
                <a:spcPts val="6123"/>
              </a:lnSpc>
            </a:pPr>
            <a:r>
              <a:rPr lang="es-MX" sz="4374" b="1" noProof="0" dirty="0">
                <a:solidFill>
                  <a:srgbClr val="035376"/>
                </a:solidFill>
                <a:latin typeface="Fira Sans Bold"/>
                <a:ea typeface="Fira Sans Bold"/>
                <a:cs typeface="Fira Sans Bold"/>
                <a:sym typeface="Fira Sans Bold"/>
              </a:rPr>
              <a:t>Taller para el diseño del programa analítico</a:t>
            </a:r>
          </a:p>
        </p:txBody>
      </p:sp>
      <p:sp>
        <p:nvSpPr>
          <p:cNvPr id="10" name="TextBox 10"/>
          <p:cNvSpPr txBox="1"/>
          <p:nvPr/>
        </p:nvSpPr>
        <p:spPr>
          <a:xfrm>
            <a:off x="2174170" y="3491441"/>
            <a:ext cx="13561170" cy="2534546"/>
          </a:xfrm>
          <a:prstGeom prst="rect">
            <a:avLst/>
          </a:prstGeom>
        </p:spPr>
        <p:txBody>
          <a:bodyPr lIns="0" tIns="0" rIns="0" bIns="0" rtlCol="0" anchor="t">
            <a:spAutoFit/>
          </a:bodyPr>
          <a:lstStyle/>
          <a:p>
            <a:pPr algn="l">
              <a:lnSpc>
                <a:spcPts val="6758"/>
              </a:lnSpc>
            </a:pPr>
            <a:r>
              <a:rPr lang="es-MX" sz="4827" noProof="0" dirty="0">
                <a:solidFill>
                  <a:srgbClr val="000000"/>
                </a:solidFill>
                <a:latin typeface="Fira Sans"/>
                <a:ea typeface="Fira Sans"/>
                <a:cs typeface="Fira Sans"/>
                <a:sym typeface="Fira Sans"/>
              </a:rPr>
              <a:t>Reunidos en fases o por grados, elaboren o ajusten el Programa Analítico, considerando las orientaciones que hemos visto el día de hoy.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549187" y="3171730"/>
            <a:ext cx="15189625" cy="6086570"/>
          </a:xfrm>
          <a:prstGeom prst="rect">
            <a:avLst/>
          </a:prstGeom>
        </p:spPr>
        <p:txBody>
          <a:bodyPr lIns="0" tIns="0" rIns="0" bIns="0" rtlCol="0" anchor="t">
            <a:spAutoFit/>
          </a:bodyPr>
          <a:lstStyle/>
          <a:p>
            <a:pPr algn="l">
              <a:lnSpc>
                <a:spcPts val="4852"/>
              </a:lnSpc>
              <a:spcBef>
                <a:spcPct val="0"/>
              </a:spcBef>
            </a:pPr>
            <a:r>
              <a:rPr lang="es-MX" sz="3466" b="1" noProof="0" dirty="0">
                <a:solidFill>
                  <a:srgbClr val="000000"/>
                </a:solidFill>
                <a:latin typeface="Fira Sans Bold"/>
                <a:ea typeface="Fira Sans Bold"/>
                <a:cs typeface="Fira Sans Bold"/>
                <a:sym typeface="Fira Sans Bold"/>
              </a:rPr>
              <a:t>Instrucciones:</a:t>
            </a:r>
          </a:p>
          <a:p>
            <a:pPr marL="748361" lvl="1" indent="-374180" algn="l">
              <a:lnSpc>
                <a:spcPts val="4852"/>
              </a:lnSpc>
              <a:buFont typeface="Arial"/>
              <a:buChar char="•"/>
            </a:pPr>
            <a:r>
              <a:rPr lang="es-MX" sz="3466" noProof="0" dirty="0">
                <a:solidFill>
                  <a:srgbClr val="000000"/>
                </a:solidFill>
                <a:latin typeface="Fira Sans"/>
                <a:ea typeface="Fira Sans"/>
                <a:cs typeface="Fira Sans"/>
                <a:sym typeface="Fira Sans"/>
              </a:rPr>
              <a:t>Todos de pie.</a:t>
            </a:r>
          </a:p>
          <a:p>
            <a:pPr marL="748361" lvl="1" indent="-374180" algn="l">
              <a:lnSpc>
                <a:spcPts val="4852"/>
              </a:lnSpc>
              <a:buFont typeface="Arial"/>
              <a:buChar char="•"/>
            </a:pPr>
            <a:r>
              <a:rPr lang="es-MX" sz="3466" noProof="0" dirty="0">
                <a:solidFill>
                  <a:srgbClr val="000000"/>
                </a:solidFill>
                <a:latin typeface="Fira Sans"/>
                <a:ea typeface="Fira Sans"/>
                <a:cs typeface="Fira Sans"/>
                <a:sym typeface="Fira Sans"/>
              </a:rPr>
              <a:t>Una persona inicia con un aplauso mirando a otro compañero, diciendo una palabra positiva o algo que haya aprendido de la sesión.</a:t>
            </a:r>
          </a:p>
          <a:p>
            <a:pPr marL="748361" lvl="1" indent="-374180" algn="l">
              <a:lnSpc>
                <a:spcPts val="4852"/>
              </a:lnSpc>
              <a:buFont typeface="Arial"/>
              <a:buChar char="•"/>
            </a:pPr>
            <a:r>
              <a:rPr lang="es-MX" sz="3466" noProof="0" dirty="0">
                <a:solidFill>
                  <a:srgbClr val="000000"/>
                </a:solidFill>
                <a:latin typeface="Fira Sans"/>
                <a:ea typeface="Fira Sans"/>
                <a:cs typeface="Fira Sans"/>
                <a:sym typeface="Fira Sans"/>
              </a:rPr>
              <a:t> Ejemplo: "Gracias por la reflexión sobre el Programa Analítico"</a:t>
            </a:r>
          </a:p>
          <a:p>
            <a:pPr marL="748361" lvl="1" indent="-374180" algn="l">
              <a:lnSpc>
                <a:spcPts val="4852"/>
              </a:lnSpc>
              <a:buFont typeface="Arial"/>
              <a:buChar char="•"/>
            </a:pPr>
            <a:r>
              <a:rPr lang="es-MX" sz="3466" noProof="0" dirty="0">
                <a:solidFill>
                  <a:srgbClr val="000000"/>
                </a:solidFill>
                <a:latin typeface="Fira Sans"/>
                <a:ea typeface="Fira Sans"/>
                <a:cs typeface="Fira Sans"/>
                <a:sym typeface="Fira Sans"/>
              </a:rPr>
              <a:t>Esa persona recibe el aplauso y el comentario, y a su vez da un aplauso a otro compañero, diciendo también algo que valoró o aprendió de la sesión.</a:t>
            </a:r>
          </a:p>
          <a:p>
            <a:pPr marL="748361" lvl="1" indent="-374180" algn="l">
              <a:lnSpc>
                <a:spcPts val="4852"/>
              </a:lnSpc>
              <a:buFont typeface="Arial"/>
              <a:buChar char="•"/>
            </a:pPr>
            <a:r>
              <a:rPr lang="es-MX" sz="3466" noProof="0" dirty="0">
                <a:solidFill>
                  <a:srgbClr val="000000"/>
                </a:solidFill>
                <a:latin typeface="Fira Sans"/>
                <a:ea typeface="Fira Sans"/>
                <a:cs typeface="Fira Sans"/>
                <a:sym typeface="Fira Sans"/>
              </a:rPr>
              <a:t>Esto continúa hasta que todos hayan recibido un aplauso y un comentario, cerrando con una última ronda de aplausos colectivos.</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1028700" y="981887"/>
            <a:ext cx="7877825" cy="2162821"/>
          </a:xfrm>
          <a:custGeom>
            <a:avLst/>
            <a:gdLst/>
            <a:ahLst/>
            <a:cxnLst/>
            <a:rect l="l" t="t" r="r" b="b"/>
            <a:pathLst>
              <a:path w="7877825" h="2162821">
                <a:moveTo>
                  <a:pt x="0" y="0"/>
                </a:moveTo>
                <a:lnTo>
                  <a:pt x="7877825" y="0"/>
                </a:lnTo>
                <a:lnTo>
                  <a:pt x="7877825" y="2162821"/>
                </a:lnTo>
                <a:lnTo>
                  <a:pt x="0" y="2162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noProof="0" dirty="0"/>
          </a:p>
        </p:txBody>
      </p:sp>
      <p:sp>
        <p:nvSpPr>
          <p:cNvPr id="8" name="Freeform 8"/>
          <p:cNvSpPr/>
          <p:nvPr/>
        </p:nvSpPr>
        <p:spPr>
          <a:xfrm>
            <a:off x="9136902" y="1028700"/>
            <a:ext cx="7315200" cy="3209544"/>
          </a:xfrm>
          <a:custGeom>
            <a:avLst/>
            <a:gdLst/>
            <a:ahLst/>
            <a:cxnLst/>
            <a:rect l="l" t="t" r="r" b="b"/>
            <a:pathLst>
              <a:path w="7315200" h="3209544">
                <a:moveTo>
                  <a:pt x="0" y="0"/>
                </a:moveTo>
                <a:lnTo>
                  <a:pt x="7315200" y="0"/>
                </a:lnTo>
                <a:lnTo>
                  <a:pt x="7315200" y="3209544"/>
                </a:lnTo>
                <a:lnTo>
                  <a:pt x="0" y="32095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noProof="0" dirty="0"/>
          </a:p>
        </p:txBody>
      </p:sp>
      <p:sp>
        <p:nvSpPr>
          <p:cNvPr id="9" name="TextBox 9"/>
          <p:cNvSpPr txBox="1"/>
          <p:nvPr/>
        </p:nvSpPr>
        <p:spPr>
          <a:xfrm>
            <a:off x="1388353" y="1523043"/>
            <a:ext cx="7307890" cy="949145"/>
          </a:xfrm>
          <a:prstGeom prst="rect">
            <a:avLst/>
          </a:prstGeom>
        </p:spPr>
        <p:txBody>
          <a:bodyPr lIns="0" tIns="0" rIns="0" bIns="0" rtlCol="0" anchor="t">
            <a:spAutoFit/>
          </a:bodyPr>
          <a:lstStyle/>
          <a:p>
            <a:pPr algn="ctr">
              <a:lnSpc>
                <a:spcPts val="7734"/>
              </a:lnSpc>
            </a:pPr>
            <a:r>
              <a:rPr lang="es-MX" sz="5524" b="1" noProof="0" dirty="0">
                <a:solidFill>
                  <a:srgbClr val="035376"/>
                </a:solidFill>
                <a:latin typeface="Fira Sans Bold"/>
                <a:ea typeface="Fira Sans Bold"/>
                <a:cs typeface="Fira Sans Bold"/>
                <a:sym typeface="Fira Sans Bold"/>
              </a:rPr>
              <a:t>Aplauso y comentario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Freeform 4"/>
          <p:cNvSpPr/>
          <p:nvPr/>
        </p:nvSpPr>
        <p:spPr>
          <a:xfrm>
            <a:off x="873565" y="848256"/>
            <a:ext cx="7877825" cy="2162821"/>
          </a:xfrm>
          <a:custGeom>
            <a:avLst/>
            <a:gdLst/>
            <a:ahLst/>
            <a:cxnLst/>
            <a:rect l="l" t="t" r="r" b="b"/>
            <a:pathLst>
              <a:path w="7877825" h="2162821">
                <a:moveTo>
                  <a:pt x="0" y="0"/>
                </a:moveTo>
                <a:lnTo>
                  <a:pt x="7877825" y="0"/>
                </a:lnTo>
                <a:lnTo>
                  <a:pt x="7877825" y="2162821"/>
                </a:lnTo>
                <a:lnTo>
                  <a:pt x="0" y="21628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MX" noProof="0" dirty="0"/>
          </a:p>
        </p:txBody>
      </p:sp>
      <p:sp>
        <p:nvSpPr>
          <p:cNvPr id="5" name="TextBox 5"/>
          <p:cNvSpPr txBox="1"/>
          <p:nvPr/>
        </p:nvSpPr>
        <p:spPr>
          <a:xfrm>
            <a:off x="1028700" y="2925352"/>
            <a:ext cx="15984263" cy="6771084"/>
          </a:xfrm>
          <a:prstGeom prst="rect">
            <a:avLst/>
          </a:prstGeom>
        </p:spPr>
        <p:txBody>
          <a:bodyPr lIns="0" tIns="0" rIns="0" bIns="0" rtlCol="0" anchor="t">
            <a:spAutoFit/>
          </a:bodyPr>
          <a:lstStyle/>
          <a:p>
            <a:pPr marL="1017266" lvl="1" indent="-508633" algn="l">
              <a:lnSpc>
                <a:spcPts val="6596"/>
              </a:lnSpc>
              <a:buFont typeface="Arial"/>
              <a:buChar char="•"/>
            </a:pPr>
            <a:r>
              <a:rPr lang="es-MX" sz="4711" noProof="0" dirty="0">
                <a:solidFill>
                  <a:srgbClr val="000000"/>
                </a:solidFill>
                <a:latin typeface="Fira Sans"/>
                <a:ea typeface="Fira Sans"/>
                <a:cs typeface="Fira Sans"/>
                <a:sym typeface="Fira Sans"/>
              </a:rPr>
              <a:t>Anexo 2. Codiseño del Programa Analítico: </a:t>
            </a:r>
            <a:r>
              <a:rPr lang="es-MX" sz="4711" noProof="0" dirty="0">
                <a:solidFill>
                  <a:srgbClr val="000000"/>
                </a:solidFill>
                <a:latin typeface="Fira Sans"/>
                <a:ea typeface="Fira Sans"/>
                <a:cs typeface="Fira Sans"/>
                <a:sym typeface="Fira Sans"/>
                <a:hlinkClick r:id="rId7"/>
              </a:rPr>
              <a:t>https://gestion.cte.sep.gob.mx/insumos/docs/2526_s0_insumos3_anexo2.pdf</a:t>
            </a:r>
            <a:r>
              <a:rPr lang="es-MX" sz="4711" noProof="0" dirty="0">
                <a:solidFill>
                  <a:srgbClr val="000000"/>
                </a:solidFill>
                <a:latin typeface="Fira Sans"/>
                <a:ea typeface="Fira Sans"/>
                <a:cs typeface="Fira Sans"/>
                <a:sym typeface="Fira Sans"/>
              </a:rPr>
              <a:t>  </a:t>
            </a:r>
          </a:p>
          <a:p>
            <a:pPr marL="1017266" lvl="1" indent="-508633" algn="l">
              <a:lnSpc>
                <a:spcPts val="6596"/>
              </a:lnSpc>
              <a:buFont typeface="Arial"/>
              <a:buChar char="•"/>
            </a:pPr>
            <a:r>
              <a:rPr lang="es-MX" sz="4711" noProof="0" dirty="0">
                <a:solidFill>
                  <a:srgbClr val="000000"/>
                </a:solidFill>
                <a:latin typeface="Fira Sans"/>
                <a:ea typeface="Fira Sans"/>
                <a:cs typeface="Fira Sans"/>
                <a:sym typeface="Fira Sans"/>
              </a:rPr>
              <a:t>Programas sintéticos: </a:t>
            </a:r>
            <a:r>
              <a:rPr lang="es-MX" sz="4711" noProof="0" dirty="0">
                <a:solidFill>
                  <a:srgbClr val="000000"/>
                </a:solidFill>
                <a:latin typeface="Fira Sans"/>
                <a:ea typeface="Fira Sans"/>
                <a:cs typeface="Fira Sans"/>
                <a:sym typeface="Fira Sans"/>
                <a:hlinkClick r:id="rId8"/>
              </a:rPr>
              <a:t>https://educacionbasica.sep.gob.mx/programas-de-estudio-para-la-educacion-preescolar-primaria-y-secundaria-programas-sinteticos-de-las-fases-2-a-6/</a:t>
            </a:r>
            <a:r>
              <a:rPr lang="es-MX" sz="4711" noProof="0" dirty="0">
                <a:solidFill>
                  <a:srgbClr val="000000"/>
                </a:solidFill>
                <a:latin typeface="Fira Sans"/>
                <a:ea typeface="Fira Sans"/>
                <a:cs typeface="Fira Sans"/>
                <a:sym typeface="Fira Sans"/>
              </a:rPr>
              <a:t>  </a:t>
            </a:r>
          </a:p>
          <a:p>
            <a:pPr algn="l">
              <a:lnSpc>
                <a:spcPts val="6596"/>
              </a:lnSpc>
            </a:pPr>
            <a:endParaRPr lang="es-MX" sz="4711" noProof="0" dirty="0">
              <a:solidFill>
                <a:srgbClr val="000000"/>
              </a:solidFill>
              <a:latin typeface="Fira Sans"/>
              <a:ea typeface="Fira Sans"/>
              <a:cs typeface="Fira Sans"/>
              <a:sym typeface="Fira Sans"/>
            </a:endParaRPr>
          </a:p>
        </p:txBody>
      </p:sp>
      <p:grpSp>
        <p:nvGrpSpPr>
          <p:cNvPr id="6" name="Group 6"/>
          <p:cNvGrpSpPr/>
          <p:nvPr/>
        </p:nvGrpSpPr>
        <p:grpSpPr>
          <a:xfrm>
            <a:off x="16682478" y="349676"/>
            <a:ext cx="997159" cy="99715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txBody>
            <a:bodyPr/>
            <a:lstStyle/>
            <a:p>
              <a:endParaRPr lang="es-MX" noProof="0" dirty="0"/>
            </a:p>
          </p:txBody>
        </p:sp>
      </p:grpSp>
      <p:sp>
        <p:nvSpPr>
          <p:cNvPr id="8" name="Freeform 8"/>
          <p:cNvSpPr/>
          <p:nvPr/>
        </p:nvSpPr>
        <p:spPr>
          <a:xfrm>
            <a:off x="13624715" y="848256"/>
            <a:ext cx="2899222" cy="2678156"/>
          </a:xfrm>
          <a:custGeom>
            <a:avLst/>
            <a:gdLst/>
            <a:ahLst/>
            <a:cxnLst/>
            <a:rect l="l" t="t" r="r" b="b"/>
            <a:pathLst>
              <a:path w="2899222" h="2678156">
                <a:moveTo>
                  <a:pt x="0" y="0"/>
                </a:moveTo>
                <a:lnTo>
                  <a:pt x="2899222" y="0"/>
                </a:lnTo>
                <a:lnTo>
                  <a:pt x="2899222" y="2678156"/>
                </a:lnTo>
                <a:lnTo>
                  <a:pt x="0" y="2678156"/>
                </a:lnTo>
                <a:lnTo>
                  <a:pt x="0" y="0"/>
                </a:lnTo>
                <a:close/>
              </a:path>
            </a:pathLst>
          </a:custGeom>
          <a:blipFill>
            <a:blip r:embed="rId10"/>
            <a:stretch>
              <a:fillRect/>
            </a:stretch>
          </a:blipFill>
        </p:spPr>
        <p:txBody>
          <a:bodyPr/>
          <a:lstStyle/>
          <a:p>
            <a:endParaRPr lang="es-MX" noProof="0" dirty="0"/>
          </a:p>
        </p:txBody>
      </p:sp>
      <p:sp>
        <p:nvSpPr>
          <p:cNvPr id="9" name="Freeform 9"/>
          <p:cNvSpPr/>
          <p:nvPr/>
        </p:nvSpPr>
        <p:spPr>
          <a:xfrm>
            <a:off x="176187" y="7844189"/>
            <a:ext cx="1726677" cy="1987542"/>
          </a:xfrm>
          <a:custGeom>
            <a:avLst/>
            <a:gdLst/>
            <a:ahLst/>
            <a:cxnLst/>
            <a:rect l="l" t="t" r="r" b="b"/>
            <a:pathLst>
              <a:path w="1726677" h="1987542">
                <a:moveTo>
                  <a:pt x="0" y="0"/>
                </a:moveTo>
                <a:lnTo>
                  <a:pt x="1726677" y="0"/>
                </a:lnTo>
                <a:lnTo>
                  <a:pt x="1726677" y="1987542"/>
                </a:lnTo>
                <a:lnTo>
                  <a:pt x="0" y="19875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MX" noProof="0" dirty="0"/>
          </a:p>
        </p:txBody>
      </p:sp>
      <p:sp>
        <p:nvSpPr>
          <p:cNvPr id="10" name="TextBox 10"/>
          <p:cNvSpPr txBox="1"/>
          <p:nvPr/>
        </p:nvSpPr>
        <p:spPr>
          <a:xfrm>
            <a:off x="2285333" y="1035970"/>
            <a:ext cx="5054288" cy="1578451"/>
          </a:xfrm>
          <a:prstGeom prst="rect">
            <a:avLst/>
          </a:prstGeom>
        </p:spPr>
        <p:txBody>
          <a:bodyPr lIns="0" tIns="0" rIns="0" bIns="0" rtlCol="0" anchor="t">
            <a:spAutoFit/>
          </a:bodyPr>
          <a:lstStyle/>
          <a:p>
            <a:pPr algn="ctr">
              <a:lnSpc>
                <a:spcPts val="12914"/>
              </a:lnSpc>
            </a:pPr>
            <a:r>
              <a:rPr lang="es-MX" sz="9224" b="1" noProof="0" dirty="0">
                <a:solidFill>
                  <a:srgbClr val="035376"/>
                </a:solidFill>
                <a:latin typeface="Fira Sans Bold"/>
                <a:ea typeface="Fira Sans Bold"/>
                <a:cs typeface="Fira Sans Bold"/>
                <a:sym typeface="Fira Sans Bold"/>
              </a:rPr>
              <a:t>Insumos: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111430" y="1185672"/>
            <a:ext cx="15571047" cy="8101203"/>
          </a:xfrm>
          <a:prstGeom prst="rect">
            <a:avLst/>
          </a:prstGeom>
        </p:spPr>
        <p:txBody>
          <a:bodyPr lIns="0" tIns="0" rIns="0" bIns="0" rtlCol="0" anchor="t">
            <a:spAutoFit/>
          </a:bodyPr>
          <a:lstStyle/>
          <a:p>
            <a:pPr algn="l">
              <a:lnSpc>
                <a:spcPts val="5376"/>
              </a:lnSpc>
            </a:pPr>
            <a:r>
              <a:rPr lang="es-MX" sz="4200" noProof="0" dirty="0">
                <a:solidFill>
                  <a:srgbClr val="000000"/>
                </a:solidFill>
                <a:latin typeface="Fira Sans"/>
                <a:ea typeface="Fira Sans"/>
                <a:cs typeface="Fira Sans"/>
                <a:sym typeface="Fira Sans"/>
              </a:rPr>
              <a:t>El Plan de Estudio para la Educación Preescolar, Primaria y Secundaria y el Currículo Nacional aplicable a la Educación Inicial se proponen dejar atrás las propuestas centradas en un currículum nacional único y homogéneo, con contenidos fragmentados, para dar cauce al proyecto educativo de la Nueva Escuela Mexicana que plantea un currículum vivo, flexible y organizado por Fases y Campos formativos, que buscan la integración de conocimientos de las diferentes disciplinas, a través de los Ejes articuladores, así como recuperar los saberes que emergen de las comunidades locales y regionales en las que están inmersas las diferentes escuelas y de las que son parte niñas, niños y adolescentes.</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16143492" y="3904436"/>
            <a:ext cx="1545670" cy="2882367"/>
          </a:xfrm>
          <a:custGeom>
            <a:avLst/>
            <a:gdLst/>
            <a:ahLst/>
            <a:cxnLst/>
            <a:rect l="l" t="t" r="r" b="b"/>
            <a:pathLst>
              <a:path w="1545670" h="2882367">
                <a:moveTo>
                  <a:pt x="0" y="0"/>
                </a:moveTo>
                <a:lnTo>
                  <a:pt x="1545670" y="0"/>
                </a:lnTo>
                <a:lnTo>
                  <a:pt x="1545670" y="2882368"/>
                </a:lnTo>
                <a:lnTo>
                  <a:pt x="0" y="2882368"/>
                </a:lnTo>
                <a:lnTo>
                  <a:pt x="0" y="0"/>
                </a:lnTo>
                <a:close/>
              </a:path>
            </a:pathLst>
          </a:custGeom>
          <a:blipFill>
            <a:blip r:embed="rId6"/>
            <a:stretch>
              <a:fillRect/>
            </a:stretch>
          </a:blipFill>
        </p:spPr>
        <p:txBody>
          <a:bodyPr/>
          <a:lstStyle/>
          <a:p>
            <a:endParaRPr lang="es-MX" noProof="0" dirty="0"/>
          </a:p>
        </p:txBody>
      </p:sp>
      <p:sp>
        <p:nvSpPr>
          <p:cNvPr id="8" name="Freeform 8"/>
          <p:cNvSpPr/>
          <p:nvPr/>
        </p:nvSpPr>
        <p:spPr>
          <a:xfrm>
            <a:off x="269418" y="126473"/>
            <a:ext cx="1518564" cy="1059199"/>
          </a:xfrm>
          <a:custGeom>
            <a:avLst/>
            <a:gdLst/>
            <a:ahLst/>
            <a:cxnLst/>
            <a:rect l="l" t="t" r="r" b="b"/>
            <a:pathLst>
              <a:path w="1518564" h="1059199">
                <a:moveTo>
                  <a:pt x="0" y="0"/>
                </a:moveTo>
                <a:lnTo>
                  <a:pt x="1518564" y="0"/>
                </a:lnTo>
                <a:lnTo>
                  <a:pt x="1518564" y="1059199"/>
                </a:lnTo>
                <a:lnTo>
                  <a:pt x="0" y="1059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noProof="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315512" y="1270635"/>
            <a:ext cx="15530885" cy="7751445"/>
          </a:xfrm>
          <a:prstGeom prst="rect">
            <a:avLst/>
          </a:prstGeom>
        </p:spPr>
        <p:txBody>
          <a:bodyPr lIns="0" tIns="0" rIns="0" bIns="0" rtlCol="0" anchor="t">
            <a:spAutoFit/>
          </a:bodyPr>
          <a:lstStyle/>
          <a:p>
            <a:pPr algn="l">
              <a:lnSpc>
                <a:spcPts val="5880"/>
              </a:lnSpc>
              <a:spcBef>
                <a:spcPct val="0"/>
              </a:spcBef>
            </a:pPr>
            <a:r>
              <a:rPr lang="es-MX" sz="4200" noProof="0" dirty="0">
                <a:solidFill>
                  <a:srgbClr val="000000"/>
                </a:solidFill>
                <a:latin typeface="Fira Sans"/>
                <a:ea typeface="Fira Sans"/>
                <a:cs typeface="Fira Sans"/>
                <a:sym typeface="Fira Sans"/>
              </a:rPr>
              <a:t>Este proyecto educativo va más allá de una reconceptualización, se trata de un verdadero cambio de paradigma que debe modificar las prácticas educativas tanto de docentes como de directivos, así como la manera en que se aprende y enseña en las escuelas.</a:t>
            </a:r>
          </a:p>
          <a:p>
            <a:pPr algn="l">
              <a:lnSpc>
                <a:spcPts val="2800"/>
              </a:lnSpc>
              <a:spcBef>
                <a:spcPct val="0"/>
              </a:spcBef>
            </a:pPr>
            <a:endParaRPr lang="es-MX" sz="4200" noProof="0" dirty="0">
              <a:solidFill>
                <a:srgbClr val="000000"/>
              </a:solidFill>
              <a:latin typeface="Fira Sans"/>
              <a:ea typeface="Fira Sans"/>
              <a:cs typeface="Fira Sans"/>
              <a:sym typeface="Fira Sans"/>
            </a:endParaRPr>
          </a:p>
          <a:p>
            <a:pPr algn="l">
              <a:lnSpc>
                <a:spcPts val="5880"/>
              </a:lnSpc>
              <a:spcBef>
                <a:spcPct val="0"/>
              </a:spcBef>
            </a:pPr>
            <a:r>
              <a:rPr lang="es-MX" sz="4200" noProof="0" dirty="0">
                <a:solidFill>
                  <a:srgbClr val="000000"/>
                </a:solidFill>
                <a:latin typeface="Fira Sans"/>
                <a:ea typeface="Fira Sans"/>
                <a:cs typeface="Fira Sans"/>
                <a:sym typeface="Fira Sans"/>
              </a:rPr>
              <a:t>Para realmente trascender el currículo homogéneo y prescriptivo se propone la construcción de un currículo flexible, abierto y vivo por lo que el codiseño de los programas de estudio es visto como un proceso permanente donde la contextualización de los Contenidos atenderá:</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15497235" y="6540327"/>
            <a:ext cx="2950505" cy="3746673"/>
          </a:xfrm>
          <a:custGeom>
            <a:avLst/>
            <a:gdLst/>
            <a:ahLst/>
            <a:cxnLst/>
            <a:rect l="l" t="t" r="r" b="b"/>
            <a:pathLst>
              <a:path w="2950505" h="3746673">
                <a:moveTo>
                  <a:pt x="0" y="0"/>
                </a:moveTo>
                <a:lnTo>
                  <a:pt x="2950505" y="0"/>
                </a:lnTo>
                <a:lnTo>
                  <a:pt x="2950505" y="3746673"/>
                </a:lnTo>
                <a:lnTo>
                  <a:pt x="0" y="3746673"/>
                </a:lnTo>
                <a:lnTo>
                  <a:pt x="0" y="0"/>
                </a:lnTo>
                <a:close/>
              </a:path>
            </a:pathLst>
          </a:custGeom>
          <a:blipFill>
            <a:blip r:embed="rId6"/>
            <a:stretch>
              <a:fillRect/>
            </a:stretch>
          </a:blipFill>
        </p:spPr>
        <p:txBody>
          <a:bodyPr/>
          <a:lstStyle/>
          <a:p>
            <a:endParaRPr lang="es-MX" noProof="0" dirty="0"/>
          </a:p>
        </p:txBody>
      </p:sp>
      <p:sp>
        <p:nvSpPr>
          <p:cNvPr id="8" name="Freeform 8"/>
          <p:cNvSpPr/>
          <p:nvPr/>
        </p:nvSpPr>
        <p:spPr>
          <a:xfrm>
            <a:off x="-119524" y="318135"/>
            <a:ext cx="1435036" cy="2057400"/>
          </a:xfrm>
          <a:custGeom>
            <a:avLst/>
            <a:gdLst/>
            <a:ahLst/>
            <a:cxnLst/>
            <a:rect l="l" t="t" r="r" b="b"/>
            <a:pathLst>
              <a:path w="1435036" h="2057400">
                <a:moveTo>
                  <a:pt x="0" y="0"/>
                </a:moveTo>
                <a:lnTo>
                  <a:pt x="1435036" y="0"/>
                </a:lnTo>
                <a:lnTo>
                  <a:pt x="1435036"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noProof="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256391" y="659130"/>
            <a:ext cx="15158396" cy="9627870"/>
          </a:xfrm>
          <a:prstGeom prst="rect">
            <a:avLst/>
          </a:prstGeom>
        </p:spPr>
        <p:txBody>
          <a:bodyPr lIns="0" tIns="0" rIns="0" bIns="0" rtlCol="0" anchor="t">
            <a:spAutoFit/>
          </a:bodyPr>
          <a:lstStyle/>
          <a:p>
            <a:pPr algn="l">
              <a:lnSpc>
                <a:spcPts val="5880"/>
              </a:lnSpc>
              <a:spcBef>
                <a:spcPct val="0"/>
              </a:spcBef>
            </a:pPr>
            <a:r>
              <a:rPr lang="es-MX" sz="4200" noProof="0" dirty="0">
                <a:solidFill>
                  <a:srgbClr val="000000"/>
                </a:solidFill>
                <a:latin typeface="Fira Sans"/>
                <a:ea typeface="Fira Sans"/>
                <a:cs typeface="Fira Sans"/>
                <a:sym typeface="Fira Sans"/>
              </a:rPr>
              <a:t>…el carácter regional, local, contextual y situacional del proceso de enseñanza y aprendizaje a cargo de las profesoras y profesores y solicitado por los gobiernos de las entidades federativas (…)</a:t>
            </a:r>
          </a:p>
          <a:p>
            <a:pPr algn="l">
              <a:lnSpc>
                <a:spcPts val="5880"/>
              </a:lnSpc>
              <a:spcBef>
                <a:spcPct val="0"/>
              </a:spcBef>
            </a:pPr>
            <a:r>
              <a:rPr lang="es-MX" sz="4200" noProof="0" dirty="0">
                <a:solidFill>
                  <a:srgbClr val="000000"/>
                </a:solidFill>
                <a:latin typeface="Fira Sans"/>
                <a:ea typeface="Fira Sans"/>
                <a:cs typeface="Fira Sans"/>
                <a:sym typeface="Fira Sans"/>
              </a:rPr>
              <a:t>El codiseño no elude la observancia obligatoria de los programas de estudio de [inicial], preescolar, primaria y secundaria, pero en ese marco es preciso transitar a una visión contextualizada, flexible y realista sobre la toma de decisiones de las maestras y los maestros respecto a cómo se enseña en la escuela. Lo nacional tiene que reposicionarse como el espacio de lo común desde la diversidad que caracteriza un país como México.  (SEP, 2024a, pp. 11-12)</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15550028" y="7128920"/>
            <a:ext cx="2737972" cy="3602595"/>
          </a:xfrm>
          <a:custGeom>
            <a:avLst/>
            <a:gdLst/>
            <a:ahLst/>
            <a:cxnLst/>
            <a:rect l="l" t="t" r="r" b="b"/>
            <a:pathLst>
              <a:path w="2737972" h="3602595">
                <a:moveTo>
                  <a:pt x="0" y="0"/>
                </a:moveTo>
                <a:lnTo>
                  <a:pt x="2737972" y="0"/>
                </a:lnTo>
                <a:lnTo>
                  <a:pt x="2737972" y="3602595"/>
                </a:lnTo>
                <a:lnTo>
                  <a:pt x="0" y="3602595"/>
                </a:lnTo>
                <a:lnTo>
                  <a:pt x="0" y="0"/>
                </a:lnTo>
                <a:close/>
              </a:path>
            </a:pathLst>
          </a:custGeom>
          <a:blipFill>
            <a:blip r:embed="rId6"/>
            <a:stretch>
              <a:fillRect/>
            </a:stretch>
          </a:blipFill>
        </p:spPr>
        <p:txBody>
          <a:bodyPr/>
          <a:lstStyle/>
          <a:p>
            <a:endParaRPr lang="es-MX" noProof="0" dirty="0"/>
          </a:p>
        </p:txBody>
      </p:sp>
      <p:sp>
        <p:nvSpPr>
          <p:cNvPr id="8" name="Freeform 8"/>
          <p:cNvSpPr/>
          <p:nvPr/>
        </p:nvSpPr>
        <p:spPr>
          <a:xfrm>
            <a:off x="15603386" y="1224278"/>
            <a:ext cx="3155345" cy="3166860"/>
          </a:xfrm>
          <a:custGeom>
            <a:avLst/>
            <a:gdLst/>
            <a:ahLst/>
            <a:cxnLst/>
            <a:rect l="l" t="t" r="r" b="b"/>
            <a:pathLst>
              <a:path w="3155345" h="3166860">
                <a:moveTo>
                  <a:pt x="0" y="0"/>
                </a:moveTo>
                <a:lnTo>
                  <a:pt x="3155344" y="0"/>
                </a:lnTo>
                <a:lnTo>
                  <a:pt x="3155344" y="3166860"/>
                </a:lnTo>
                <a:lnTo>
                  <a:pt x="0" y="3166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MX" noProof="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430237" y="1396365"/>
            <a:ext cx="15053316" cy="7693025"/>
          </a:xfrm>
          <a:prstGeom prst="rect">
            <a:avLst/>
          </a:prstGeom>
        </p:spPr>
        <p:txBody>
          <a:bodyPr lIns="0" tIns="0" rIns="0" bIns="0" rtlCol="0" anchor="t">
            <a:spAutoFit/>
          </a:bodyPr>
          <a:lstStyle/>
          <a:p>
            <a:pPr algn="just">
              <a:lnSpc>
                <a:spcPts val="6019"/>
              </a:lnSpc>
              <a:spcBef>
                <a:spcPct val="0"/>
              </a:spcBef>
            </a:pPr>
            <a:r>
              <a:rPr lang="es-MX" sz="4299" b="1" noProof="0" dirty="0">
                <a:solidFill>
                  <a:srgbClr val="035376"/>
                </a:solidFill>
                <a:latin typeface="Fira Sans Bold"/>
                <a:ea typeface="Fira Sans Bold"/>
                <a:cs typeface="Fira Sans Bold"/>
                <a:sym typeface="Fira Sans Bold"/>
              </a:rPr>
              <a:t>Los materiales elaborados por la Federación son:</a:t>
            </a:r>
          </a:p>
          <a:p>
            <a:pPr algn="just">
              <a:lnSpc>
                <a:spcPts val="2100"/>
              </a:lnSpc>
              <a:spcBef>
                <a:spcPct val="0"/>
              </a:spcBef>
            </a:pPr>
            <a:endParaRPr lang="es-MX" sz="4299" b="1" noProof="0" dirty="0">
              <a:solidFill>
                <a:srgbClr val="035376"/>
              </a:solidFill>
              <a:latin typeface="Fira Sans Bold"/>
              <a:ea typeface="Fira Sans Bold"/>
              <a:cs typeface="Fira Sans Bold"/>
              <a:sym typeface="Fira Sans Bold"/>
            </a:endParaRPr>
          </a:p>
          <a:p>
            <a:pPr marL="906780" lvl="1" indent="-453390" algn="just">
              <a:lnSpc>
                <a:spcPts val="5880"/>
              </a:lnSpc>
              <a:buFont typeface="Arial"/>
              <a:buChar char="•"/>
            </a:pPr>
            <a:r>
              <a:rPr lang="es-MX" sz="4200" noProof="0" dirty="0">
                <a:solidFill>
                  <a:srgbClr val="000000"/>
                </a:solidFill>
                <a:latin typeface="Fira Sans"/>
                <a:ea typeface="Fira Sans"/>
                <a:cs typeface="Fira Sans"/>
                <a:sym typeface="Fira Sans"/>
              </a:rPr>
              <a:t>El Plan de Estudio para la Educación Preescolar, Primaria y Secundaria. (Acuerdo 14/08/22).</a:t>
            </a:r>
          </a:p>
          <a:p>
            <a:pPr marL="906780" lvl="1" indent="-453390" algn="just">
              <a:lnSpc>
                <a:spcPts val="5880"/>
              </a:lnSpc>
              <a:buFont typeface="Arial"/>
              <a:buChar char="•"/>
            </a:pPr>
            <a:r>
              <a:rPr lang="es-MX" sz="4200" noProof="0" dirty="0">
                <a:solidFill>
                  <a:srgbClr val="000000"/>
                </a:solidFill>
                <a:latin typeface="Fira Sans"/>
                <a:ea typeface="Fira Sans"/>
                <a:cs typeface="Fira Sans"/>
                <a:sym typeface="Fira Sans"/>
              </a:rPr>
              <a:t>El Currículo Nacional aplicable a la Educación Inicial: Programa Sintético de la Fase 1. (Acuerdo 07/08/23).</a:t>
            </a:r>
          </a:p>
          <a:p>
            <a:pPr marL="906780" lvl="1" indent="-453390" algn="just">
              <a:lnSpc>
                <a:spcPts val="5880"/>
              </a:lnSpc>
              <a:buFont typeface="Arial"/>
              <a:buChar char="•"/>
            </a:pPr>
            <a:r>
              <a:rPr lang="es-MX" sz="4200" noProof="0" dirty="0">
                <a:solidFill>
                  <a:srgbClr val="000000"/>
                </a:solidFill>
                <a:latin typeface="Fira Sans"/>
                <a:ea typeface="Fira Sans"/>
                <a:cs typeface="Fira Sans"/>
                <a:sym typeface="Fira Sans"/>
              </a:rPr>
              <a:t>Los Programas de Estudio para la Educación Preescolar, Primaria y Secundaria: Programas Sintéticos de las Fases 2 a 6. (Acuerdo 08/08/23).</a:t>
            </a:r>
          </a:p>
          <a:p>
            <a:pPr marL="906780" lvl="1" indent="-453390" algn="just">
              <a:lnSpc>
                <a:spcPts val="5880"/>
              </a:lnSpc>
              <a:buFont typeface="Arial"/>
              <a:buChar char="•"/>
            </a:pPr>
            <a:r>
              <a:rPr lang="es-MX" sz="4200" noProof="0" dirty="0">
                <a:solidFill>
                  <a:srgbClr val="000000"/>
                </a:solidFill>
                <a:latin typeface="Fira Sans"/>
                <a:ea typeface="Fira Sans"/>
                <a:cs typeface="Fira Sans"/>
                <a:sym typeface="Fira Sans"/>
              </a:rPr>
              <a:t>Los Libros de Texto Gratuitos para la educación preescolar, primaria y secundaria.</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16019518" y="8194325"/>
            <a:ext cx="2268482" cy="2092675"/>
          </a:xfrm>
          <a:custGeom>
            <a:avLst/>
            <a:gdLst/>
            <a:ahLst/>
            <a:cxnLst/>
            <a:rect l="l" t="t" r="r" b="b"/>
            <a:pathLst>
              <a:path w="2268482" h="2092675">
                <a:moveTo>
                  <a:pt x="0" y="0"/>
                </a:moveTo>
                <a:lnTo>
                  <a:pt x="2268482" y="0"/>
                </a:lnTo>
                <a:lnTo>
                  <a:pt x="2268482" y="2092675"/>
                </a:lnTo>
                <a:lnTo>
                  <a:pt x="0" y="2092675"/>
                </a:lnTo>
                <a:lnTo>
                  <a:pt x="0" y="0"/>
                </a:lnTo>
                <a:close/>
              </a:path>
            </a:pathLst>
          </a:custGeom>
          <a:blipFill>
            <a:blip r:embed="rId6"/>
            <a:stretch>
              <a:fillRect/>
            </a:stretch>
          </a:blipFill>
        </p:spPr>
        <p:txBody>
          <a:bodyPr/>
          <a:lstStyle/>
          <a:p>
            <a:endParaRPr lang="es-MX" noProof="0" dirty="0"/>
          </a:p>
        </p:txBody>
      </p:sp>
      <p:sp>
        <p:nvSpPr>
          <p:cNvPr id="8" name="Freeform 8"/>
          <p:cNvSpPr/>
          <p:nvPr/>
        </p:nvSpPr>
        <p:spPr>
          <a:xfrm>
            <a:off x="14261906" y="349676"/>
            <a:ext cx="1948993" cy="1772771"/>
          </a:xfrm>
          <a:custGeom>
            <a:avLst/>
            <a:gdLst/>
            <a:ahLst/>
            <a:cxnLst/>
            <a:rect l="l" t="t" r="r" b="b"/>
            <a:pathLst>
              <a:path w="1948993" h="1772771">
                <a:moveTo>
                  <a:pt x="0" y="0"/>
                </a:moveTo>
                <a:lnTo>
                  <a:pt x="1948992" y="0"/>
                </a:lnTo>
                <a:lnTo>
                  <a:pt x="1948992" y="1772771"/>
                </a:lnTo>
                <a:lnTo>
                  <a:pt x="0" y="1772771"/>
                </a:lnTo>
                <a:lnTo>
                  <a:pt x="0" y="0"/>
                </a:lnTo>
                <a:close/>
              </a:path>
            </a:pathLst>
          </a:custGeom>
          <a:blipFill>
            <a:blip r:embed="rId7"/>
            <a:stretch>
              <a:fillRect/>
            </a:stretch>
          </a:blipFill>
        </p:spPr>
        <p:txBody>
          <a:bodyPr/>
          <a:lstStyle/>
          <a:p>
            <a:endParaRPr lang="es-MX" noProof="0" dirty="0"/>
          </a:p>
        </p:txBody>
      </p:sp>
      <p:sp>
        <p:nvSpPr>
          <p:cNvPr id="9" name="Freeform 9"/>
          <p:cNvSpPr/>
          <p:nvPr/>
        </p:nvSpPr>
        <p:spPr>
          <a:xfrm>
            <a:off x="546579" y="8413578"/>
            <a:ext cx="964242" cy="1654168"/>
          </a:xfrm>
          <a:custGeom>
            <a:avLst/>
            <a:gdLst/>
            <a:ahLst/>
            <a:cxnLst/>
            <a:rect l="l" t="t" r="r" b="b"/>
            <a:pathLst>
              <a:path w="964242" h="1654168">
                <a:moveTo>
                  <a:pt x="0" y="0"/>
                </a:moveTo>
                <a:lnTo>
                  <a:pt x="964242" y="0"/>
                </a:lnTo>
                <a:lnTo>
                  <a:pt x="964242" y="1654169"/>
                </a:lnTo>
                <a:lnTo>
                  <a:pt x="0" y="1654169"/>
                </a:lnTo>
                <a:lnTo>
                  <a:pt x="0" y="0"/>
                </a:lnTo>
                <a:close/>
              </a:path>
            </a:pathLst>
          </a:custGeom>
          <a:blipFill>
            <a:blip r:embed="rId8"/>
            <a:stretch>
              <a:fillRect/>
            </a:stretch>
          </a:blipFill>
        </p:spPr>
        <p:txBody>
          <a:bodyPr/>
          <a:lstStyle/>
          <a:p>
            <a:endParaRPr lang="es-MX" noProof="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50" y="-444516"/>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294634" y="1172212"/>
            <a:ext cx="14974552" cy="8143768"/>
          </a:xfrm>
          <a:prstGeom prst="rect">
            <a:avLst/>
          </a:prstGeom>
        </p:spPr>
        <p:txBody>
          <a:bodyPr wrap="square" lIns="0" tIns="0" rIns="0" bIns="0" rtlCol="0" anchor="t">
            <a:spAutoFit/>
          </a:bodyPr>
          <a:lstStyle/>
          <a:p>
            <a:pPr algn="l">
              <a:lnSpc>
                <a:spcPts val="5040"/>
              </a:lnSpc>
            </a:pPr>
            <a:r>
              <a:rPr lang="es-MX" sz="3600" noProof="0" dirty="0">
                <a:solidFill>
                  <a:srgbClr val="000000"/>
                </a:solidFill>
                <a:latin typeface="Fira Sans"/>
                <a:ea typeface="Fira Sans"/>
                <a:cs typeface="Fira Sans"/>
                <a:sym typeface="Fira Sans"/>
              </a:rPr>
              <a:t>El Programa Sintético es el primer nivel de concreción de la propuesta curricular, integra los Contenidos y Procesos de Desarrollo de Aprendizaje (PDA) de carácter nacional, propuestos por la autoridad educativa, organizados por Campos formativos y Fases.</a:t>
            </a:r>
          </a:p>
          <a:p>
            <a:pPr algn="l">
              <a:lnSpc>
                <a:spcPts val="1889"/>
              </a:lnSpc>
            </a:pPr>
            <a:endParaRPr lang="es-MX" sz="3600" noProof="0" dirty="0">
              <a:solidFill>
                <a:srgbClr val="000000"/>
              </a:solidFill>
              <a:latin typeface="Fira Sans"/>
              <a:ea typeface="Fira Sans"/>
              <a:cs typeface="Fira Sans"/>
              <a:sym typeface="Fira Sans"/>
            </a:endParaRPr>
          </a:p>
          <a:p>
            <a:pPr algn="l">
              <a:lnSpc>
                <a:spcPts val="5040"/>
              </a:lnSpc>
            </a:pPr>
            <a:r>
              <a:rPr lang="es-MX" sz="3600" noProof="0" dirty="0">
                <a:solidFill>
                  <a:srgbClr val="000000"/>
                </a:solidFill>
                <a:latin typeface="Fira Sans"/>
                <a:ea typeface="Fira Sans"/>
                <a:cs typeface="Fira Sans"/>
                <a:sym typeface="Fira Sans"/>
              </a:rPr>
              <a:t>En el Programa Sintético se presentan los PDA que han de desarrollar [niñas, niños y adolescentes], vinculados a los rasgos del Perfil de egreso y los Ejes articuladores, con la intención de orientar la práctica de maestras y maestros.</a:t>
            </a:r>
          </a:p>
          <a:p>
            <a:pPr algn="l">
              <a:lnSpc>
                <a:spcPts val="1889"/>
              </a:lnSpc>
            </a:pPr>
            <a:endParaRPr lang="es-MX" sz="3600" noProof="0" dirty="0">
              <a:solidFill>
                <a:srgbClr val="000000"/>
              </a:solidFill>
              <a:latin typeface="Fira Sans"/>
              <a:ea typeface="Fira Sans"/>
              <a:cs typeface="Fira Sans"/>
              <a:sym typeface="Fira Sans"/>
            </a:endParaRPr>
          </a:p>
          <a:p>
            <a:pPr algn="l">
              <a:lnSpc>
                <a:spcPts val="5040"/>
              </a:lnSpc>
            </a:pPr>
            <a:r>
              <a:rPr lang="es-MX" sz="3600" noProof="0" dirty="0">
                <a:solidFill>
                  <a:srgbClr val="000000"/>
                </a:solidFill>
                <a:latin typeface="Fira Sans"/>
                <a:ea typeface="Fira Sans"/>
                <a:cs typeface="Fira Sans"/>
                <a:sym typeface="Fira Sans"/>
              </a:rPr>
              <a:t>La organización del Programa Sintético se corresponde con un proceso a través del cual, las y los estudiantes aprenden, resignifican, rearticulan y expresan los saberes del periodo en cuestión. </a:t>
            </a:r>
          </a:p>
          <a:p>
            <a:pPr algn="l">
              <a:lnSpc>
                <a:spcPts val="5040"/>
              </a:lnSpc>
            </a:pPr>
            <a:r>
              <a:rPr lang="es-MX" sz="3600" noProof="0" dirty="0">
                <a:solidFill>
                  <a:srgbClr val="000000"/>
                </a:solidFill>
                <a:latin typeface="Fira Sans"/>
                <a:ea typeface="Fira Sans"/>
                <a:cs typeface="Fira Sans"/>
                <a:sym typeface="Fira Sans"/>
              </a:rPr>
              <a:t>(SEP, 2024d, p. 18)</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15697157" y="6428168"/>
            <a:ext cx="2967799" cy="4114800"/>
          </a:xfrm>
          <a:custGeom>
            <a:avLst/>
            <a:gdLst/>
            <a:ahLst/>
            <a:cxnLst/>
            <a:rect l="l" t="t" r="r" b="b"/>
            <a:pathLst>
              <a:path w="2967799" h="4114800">
                <a:moveTo>
                  <a:pt x="0" y="0"/>
                </a:moveTo>
                <a:lnTo>
                  <a:pt x="2967800" y="0"/>
                </a:lnTo>
                <a:lnTo>
                  <a:pt x="2967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noProof="0" dirty="0"/>
          </a:p>
        </p:txBody>
      </p:sp>
      <p:sp>
        <p:nvSpPr>
          <p:cNvPr id="8" name="Freeform 8"/>
          <p:cNvSpPr/>
          <p:nvPr/>
        </p:nvSpPr>
        <p:spPr>
          <a:xfrm>
            <a:off x="480329" y="229545"/>
            <a:ext cx="1628608" cy="971242"/>
          </a:xfrm>
          <a:custGeom>
            <a:avLst/>
            <a:gdLst/>
            <a:ahLst/>
            <a:cxnLst/>
            <a:rect l="l" t="t" r="r" b="b"/>
            <a:pathLst>
              <a:path w="1628608" h="971242">
                <a:moveTo>
                  <a:pt x="0" y="0"/>
                </a:moveTo>
                <a:lnTo>
                  <a:pt x="1628608" y="0"/>
                </a:lnTo>
                <a:lnTo>
                  <a:pt x="1628608" y="971242"/>
                </a:lnTo>
                <a:lnTo>
                  <a:pt x="0" y="9712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noProof="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0249" y="-444515"/>
            <a:ext cx="19868499" cy="11176030"/>
          </a:xfrm>
          <a:custGeom>
            <a:avLst/>
            <a:gdLst/>
            <a:ahLst/>
            <a:cxnLst/>
            <a:rect l="l" t="t" r="r" b="b"/>
            <a:pathLst>
              <a:path w="19868499" h="11176030">
                <a:moveTo>
                  <a:pt x="0" y="0"/>
                </a:moveTo>
                <a:lnTo>
                  <a:pt x="19868498" y="0"/>
                </a:lnTo>
                <a:lnTo>
                  <a:pt x="19868498" y="11176030"/>
                </a:lnTo>
                <a:lnTo>
                  <a:pt x="0" y="11176030"/>
                </a:lnTo>
                <a:lnTo>
                  <a:pt x="0" y="0"/>
                </a:lnTo>
                <a:close/>
              </a:path>
            </a:pathLst>
          </a:custGeom>
          <a:blipFill>
            <a:blip r:embed="rId2"/>
            <a:stretch>
              <a:fillRect/>
            </a:stretch>
          </a:blipFill>
        </p:spPr>
        <p:txBody>
          <a:bodyPr/>
          <a:lstStyle/>
          <a:p>
            <a:endParaRPr lang="es-MX" noProof="0" dirty="0"/>
          </a:p>
        </p:txBody>
      </p:sp>
      <p:sp>
        <p:nvSpPr>
          <p:cNvPr id="3" name="Freeform 3"/>
          <p:cNvSpPr/>
          <p:nvPr/>
        </p:nvSpPr>
        <p:spPr>
          <a:xfrm>
            <a:off x="608363" y="455269"/>
            <a:ext cx="17071275" cy="9376461"/>
          </a:xfrm>
          <a:custGeom>
            <a:avLst/>
            <a:gdLst/>
            <a:ahLst/>
            <a:cxnLst/>
            <a:rect l="l" t="t" r="r" b="b"/>
            <a:pathLst>
              <a:path w="17071275" h="9376461">
                <a:moveTo>
                  <a:pt x="0" y="0"/>
                </a:moveTo>
                <a:lnTo>
                  <a:pt x="17071274" y="0"/>
                </a:lnTo>
                <a:lnTo>
                  <a:pt x="17071274" y="9376462"/>
                </a:lnTo>
                <a:lnTo>
                  <a:pt x="0" y="9376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MX" noProof="0" dirty="0"/>
          </a:p>
        </p:txBody>
      </p:sp>
      <p:sp>
        <p:nvSpPr>
          <p:cNvPr id="4" name="TextBox 4"/>
          <p:cNvSpPr txBox="1"/>
          <p:nvPr/>
        </p:nvSpPr>
        <p:spPr>
          <a:xfrm>
            <a:off x="1638355" y="1640849"/>
            <a:ext cx="15011290" cy="5205348"/>
          </a:xfrm>
          <a:prstGeom prst="rect">
            <a:avLst/>
          </a:prstGeom>
        </p:spPr>
        <p:txBody>
          <a:bodyPr lIns="0" tIns="0" rIns="0" bIns="0" rtlCol="0" anchor="t">
            <a:spAutoFit/>
          </a:bodyPr>
          <a:lstStyle/>
          <a:p>
            <a:pPr algn="just">
              <a:lnSpc>
                <a:spcPts val="5465"/>
              </a:lnSpc>
              <a:spcBef>
                <a:spcPct val="0"/>
              </a:spcBef>
            </a:pPr>
            <a:r>
              <a:rPr lang="es-MX" sz="3903" noProof="0" dirty="0">
                <a:solidFill>
                  <a:srgbClr val="000000"/>
                </a:solidFill>
                <a:latin typeface="Fira Sans"/>
                <a:ea typeface="Fira Sans"/>
                <a:cs typeface="Fira Sans"/>
                <a:sym typeface="Fira Sans"/>
              </a:rPr>
              <a:t>Los contenidos se organizan en cuatro Campos formativos para abordar temas y problemáticas que impulsen la comprensión de diversas situaciones y sus posibles alternativas mediante los PDA.</a:t>
            </a:r>
          </a:p>
          <a:p>
            <a:pPr algn="l">
              <a:lnSpc>
                <a:spcPts val="3312"/>
              </a:lnSpc>
              <a:spcBef>
                <a:spcPct val="0"/>
              </a:spcBef>
            </a:pPr>
            <a:endParaRPr lang="es-MX" sz="3903" noProof="0" dirty="0">
              <a:solidFill>
                <a:srgbClr val="000000"/>
              </a:solidFill>
              <a:latin typeface="Fira Sans"/>
              <a:ea typeface="Fira Sans"/>
              <a:cs typeface="Fira Sans"/>
              <a:sym typeface="Fira Sans"/>
            </a:endParaRPr>
          </a:p>
          <a:p>
            <a:pPr algn="just">
              <a:lnSpc>
                <a:spcPts val="5465"/>
              </a:lnSpc>
              <a:spcBef>
                <a:spcPct val="0"/>
              </a:spcBef>
            </a:pPr>
            <a:r>
              <a:rPr lang="es-MX" sz="3903" noProof="0" dirty="0">
                <a:solidFill>
                  <a:srgbClr val="000000"/>
                </a:solidFill>
                <a:latin typeface="Fira Sans"/>
                <a:ea typeface="Fira Sans"/>
                <a:cs typeface="Fira Sans"/>
                <a:sym typeface="Fira Sans"/>
              </a:rPr>
              <a:t>El Programa Analítico, segundo nivel de concreción curricular, es elaborado colectivamente por las y los docentes, generalmente en el marco de los Consejos Técnicos Escolares, como resultado del codiseño.</a:t>
            </a:r>
          </a:p>
        </p:txBody>
      </p:sp>
      <p:grpSp>
        <p:nvGrpSpPr>
          <p:cNvPr id="5" name="Group 5"/>
          <p:cNvGrpSpPr/>
          <p:nvPr/>
        </p:nvGrpSpPr>
        <p:grpSpPr>
          <a:xfrm>
            <a:off x="16682478" y="349676"/>
            <a:ext cx="997159" cy="9971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txBody>
            <a:bodyPr/>
            <a:lstStyle/>
            <a:p>
              <a:endParaRPr lang="es-MX" noProof="0" dirty="0"/>
            </a:p>
          </p:txBody>
        </p:sp>
      </p:grpSp>
      <p:sp>
        <p:nvSpPr>
          <p:cNvPr id="7" name="Freeform 7"/>
          <p:cNvSpPr/>
          <p:nvPr/>
        </p:nvSpPr>
        <p:spPr>
          <a:xfrm>
            <a:off x="6002662" y="6605112"/>
            <a:ext cx="7315200" cy="2889504"/>
          </a:xfrm>
          <a:custGeom>
            <a:avLst/>
            <a:gdLst/>
            <a:ahLst/>
            <a:cxnLst/>
            <a:rect l="l" t="t" r="r" b="b"/>
            <a:pathLst>
              <a:path w="7315200" h="2889504">
                <a:moveTo>
                  <a:pt x="0" y="0"/>
                </a:moveTo>
                <a:lnTo>
                  <a:pt x="7315200" y="0"/>
                </a:lnTo>
                <a:lnTo>
                  <a:pt x="7315200" y="2889504"/>
                </a:lnTo>
                <a:lnTo>
                  <a:pt x="0" y="2889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noProof="0" dirty="0"/>
          </a:p>
        </p:txBody>
      </p:sp>
      <p:sp>
        <p:nvSpPr>
          <p:cNvPr id="8" name="Freeform 8"/>
          <p:cNvSpPr/>
          <p:nvPr/>
        </p:nvSpPr>
        <p:spPr>
          <a:xfrm>
            <a:off x="2064266" y="7121497"/>
            <a:ext cx="1954457" cy="1856734"/>
          </a:xfrm>
          <a:custGeom>
            <a:avLst/>
            <a:gdLst/>
            <a:ahLst/>
            <a:cxnLst/>
            <a:rect l="l" t="t" r="r" b="b"/>
            <a:pathLst>
              <a:path w="1954457" h="1856734">
                <a:moveTo>
                  <a:pt x="0" y="0"/>
                </a:moveTo>
                <a:lnTo>
                  <a:pt x="1954457" y="0"/>
                </a:lnTo>
                <a:lnTo>
                  <a:pt x="1954457" y="1856735"/>
                </a:lnTo>
                <a:lnTo>
                  <a:pt x="0" y="18567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noProof="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1561</Words>
  <Application>Microsoft Office PowerPoint</Application>
  <PresentationFormat>Personalizado</PresentationFormat>
  <Paragraphs>78</Paragraphs>
  <Slides>21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Calibri</vt:lpstr>
      <vt:lpstr>Arial</vt:lpstr>
      <vt:lpstr>Fira Sans</vt:lpstr>
      <vt:lpstr>Fira Sans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Fase Intensiva del Consejo Técnico Escolar sesión 2</dc:title>
  <cp:lastModifiedBy>JORGE ALBERTO GUERRERO HERNANDEZ</cp:lastModifiedBy>
  <cp:revision>3</cp:revision>
  <dcterms:created xsi:type="dcterms:W3CDTF">2006-08-16T00:00:00Z</dcterms:created>
  <dcterms:modified xsi:type="dcterms:W3CDTF">2025-08-15T20:08:48Z</dcterms:modified>
  <dc:identifier>DAGwDQZEuKI</dc:identifier>
</cp:coreProperties>
</file>