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7" r:id="rId2"/>
    <p:sldId id="278" r:id="rId3"/>
    <p:sldId id="279" r:id="rId4"/>
    <p:sldId id="258" r:id="rId5"/>
    <p:sldId id="280" r:id="rId6"/>
    <p:sldId id="267" r:id="rId7"/>
    <p:sldId id="268" r:id="rId8"/>
    <p:sldId id="269" r:id="rId9"/>
    <p:sldId id="270" r:id="rId10"/>
    <p:sldId id="271" r:id="rId11"/>
    <p:sldId id="272" r:id="rId12"/>
    <p:sldId id="282" r:id="rId13"/>
    <p:sldId id="283" r:id="rId14"/>
    <p:sldId id="284" r:id="rId15"/>
    <p:sldId id="285" r:id="rId16"/>
    <p:sldId id="281" r:id="rId1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 userDrawn="1">
          <p15:clr>
            <a:srgbClr val="A4A3A4"/>
          </p15:clr>
        </p15:guide>
        <p15:guide id="2" pos="2160" userDrawn="1">
          <p15:clr>
            <a:srgbClr val="A4A3A4"/>
          </p15:clr>
        </p15:guide>
        <p15:guide id="3" orient="horz" pos="1678" userDrawn="1">
          <p15:clr>
            <a:srgbClr val="A4A3A4"/>
          </p15:clr>
        </p15:guide>
        <p15:guide id="4" orient="horz" pos="3084" userDrawn="1">
          <p15:clr>
            <a:srgbClr val="A4A3A4"/>
          </p15:clr>
        </p15:guide>
        <p15:guide id="5" orient="horz" pos="5193" userDrawn="1">
          <p15:clr>
            <a:srgbClr val="A4A3A4"/>
          </p15:clr>
        </p15:guide>
        <p15:guide id="6" pos="845" userDrawn="1">
          <p15:clr>
            <a:srgbClr val="A4A3A4"/>
          </p15:clr>
        </p15:guide>
        <p15:guide id="7" orient="horz" pos="589" userDrawn="1">
          <p15:clr>
            <a:srgbClr val="A4A3A4"/>
          </p15:clr>
        </p15:guide>
        <p15:guide id="8" orient="horz" pos="31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DAE9"/>
    <a:srgbClr val="BFF25E"/>
    <a:srgbClr val="F29719"/>
    <a:srgbClr val="2E2013"/>
    <a:srgbClr val="FFE88F"/>
    <a:srgbClr val="C8A6F9"/>
    <a:srgbClr val="FE999E"/>
    <a:srgbClr val="41C1EB"/>
    <a:srgbClr val="FFC179"/>
    <a:srgbClr val="FFE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9"/>
    <p:restoredTop sz="97081"/>
  </p:normalViewPr>
  <p:slideViewPr>
    <p:cSldViewPr snapToGrid="0" showGuides="1">
      <p:cViewPr>
        <p:scale>
          <a:sx n="144" d="100"/>
          <a:sy n="144" d="100"/>
        </p:scale>
        <p:origin x="1640" y="-3416"/>
      </p:cViewPr>
      <p:guideLst>
        <p:guide orient="horz" pos="136"/>
        <p:guide pos="2160"/>
        <p:guide orient="horz" pos="1678"/>
        <p:guide orient="horz" pos="3084"/>
        <p:guide orient="horz" pos="5193"/>
        <p:guide pos="845"/>
        <p:guide orient="horz" pos="589"/>
        <p:guide orient="horz" pos="31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B7DC88DD-C76D-A141-BDB2-ADA7D9E4FA4A}" type="datetimeFigureOut">
              <a:rPr lang="es-ES_tradnl" smtClean="0"/>
              <a:t>15/02/2025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258000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DC88DD-C76D-A141-BDB2-ADA7D9E4FA4A}" type="datetimeFigureOut">
              <a:rPr lang="es-ES_tradnl" smtClean="0"/>
              <a:t>15/02/2025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7921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3"/>
            <a:ext cx="1478756" cy="7749117"/>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471488" y="486833"/>
            <a:ext cx="4350544" cy="7749117"/>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DC88DD-C76D-A141-BDB2-ADA7D9E4FA4A}" type="datetimeFigureOut">
              <a:rPr lang="es-ES_tradnl" smtClean="0"/>
              <a:t>15/02/2025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35441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DC88DD-C76D-A141-BDB2-ADA7D9E4FA4A}" type="datetimeFigureOut">
              <a:rPr lang="es-ES_tradnl" smtClean="0"/>
              <a:t>15/02/2025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360420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7DC88DD-C76D-A141-BDB2-ADA7D9E4FA4A}" type="datetimeFigureOut">
              <a:rPr lang="es-ES_tradnl" smtClean="0"/>
              <a:t>15/02/2025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178484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B7DC88DD-C76D-A141-BDB2-ADA7D9E4FA4A}" type="datetimeFigureOut">
              <a:rPr lang="es-ES_tradnl" smtClean="0"/>
              <a:t>15/02/2025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261392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5"/>
            <a:ext cx="5915025" cy="1767417"/>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7DC88DD-C76D-A141-BDB2-ADA7D9E4FA4A}" type="datetimeFigureOut">
              <a:rPr lang="es-ES_tradnl" smtClean="0"/>
              <a:t>15/02/2025</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217719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7DC88DD-C76D-A141-BDB2-ADA7D9E4FA4A}" type="datetimeFigureOut">
              <a:rPr lang="es-ES_tradnl" smtClean="0"/>
              <a:t>15/02/2025</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263747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C88DD-C76D-A141-BDB2-ADA7D9E4FA4A}" type="datetimeFigureOut">
              <a:rPr lang="es-ES_tradnl" smtClean="0"/>
              <a:t>15/02/2025</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151208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MX"/>
              <a:t>Haz clic para modificar el estilo de título del patrón</a:t>
            </a:r>
            <a:endParaRPr lang="en-US" dirty="0"/>
          </a:p>
        </p:txBody>
      </p:sp>
      <p:sp>
        <p:nvSpPr>
          <p:cNvPr id="3" name="Content Placeholder 2"/>
          <p:cNvSpPr>
            <a:spLocks noGrp="1"/>
          </p:cNvSpPr>
          <p:nvPr>
            <p:ph idx="1"/>
          </p:nvPr>
        </p:nvSpPr>
        <p:spPr>
          <a:xfrm>
            <a:off x="2915543" y="1316568"/>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DC88DD-C76D-A141-BDB2-ADA7D9E4FA4A}" type="datetimeFigureOut">
              <a:rPr lang="es-ES_tradnl" smtClean="0"/>
              <a:t>15/02/2025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337572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2915543" y="1316568"/>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DC88DD-C76D-A141-BDB2-ADA7D9E4FA4A}" type="datetimeFigureOut">
              <a:rPr lang="es-ES_tradnl" smtClean="0"/>
              <a:t>15/02/2025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2796713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5"/>
            <a:ext cx="5915025" cy="1767417"/>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471487"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B7DC88DD-C76D-A141-BDB2-ADA7D9E4FA4A}" type="datetimeFigureOut">
              <a:rPr lang="es-ES_tradnl" smtClean="0"/>
              <a:t>15/02/2025</a:t>
            </a:fld>
            <a:endParaRPr lang="es-ES_tradnl"/>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s-ES_tradnl"/>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2729904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 /><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1CF9CD-321B-2809-D695-BA7F93C8B1C2}"/>
              </a:ext>
            </a:extLst>
          </p:cNvPr>
          <p:cNvPicPr>
            <a:picLocks noChangeAspect="1"/>
          </p:cNvPicPr>
          <p:nvPr/>
        </p:nvPicPr>
        <p:blipFill>
          <a:blip r:embed="rId2"/>
          <a:stretch>
            <a:fillRect/>
          </a:stretch>
        </p:blipFill>
        <p:spPr>
          <a:xfrm>
            <a:off x="0" y="11204"/>
            <a:ext cx="6858000" cy="9144000"/>
          </a:xfrm>
          <a:prstGeom prst="rect">
            <a:avLst/>
          </a:prstGeom>
        </p:spPr>
      </p:pic>
      <p:sp>
        <p:nvSpPr>
          <p:cNvPr id="6" name="CuadroTexto 5">
            <a:extLst>
              <a:ext uri="{FF2B5EF4-FFF2-40B4-BE49-F238E27FC236}">
                <a16:creationId xmlns:a16="http://schemas.microsoft.com/office/drawing/2014/main" id="{73B7EC7B-45C8-27AC-9627-E7D366E3A917}"/>
              </a:ext>
            </a:extLst>
          </p:cNvPr>
          <p:cNvSpPr txBox="1"/>
          <p:nvPr/>
        </p:nvSpPr>
        <p:spPr>
          <a:xfrm>
            <a:off x="-1" y="2400864"/>
            <a:ext cx="6879187" cy="923330"/>
          </a:xfrm>
          <a:prstGeom prst="rect">
            <a:avLst/>
          </a:prstGeom>
          <a:noFill/>
          <a:effectLst>
            <a:glow rad="127000">
              <a:schemeClr val="bg1"/>
            </a:glow>
          </a:effectLst>
        </p:spPr>
        <p:txBody>
          <a:bodyPr wrap="square" rtlCol="0">
            <a:spAutoFit/>
          </a:bodyPr>
          <a:lstStyle/>
          <a:p>
            <a:pPr algn="ctr"/>
            <a:r>
              <a:rPr lang="es-MX" sz="5400" b="1" dirty="0">
                <a:ln w="34925">
                  <a:noFill/>
                </a:ln>
                <a:solidFill>
                  <a:srgbClr val="92D050"/>
                </a:solidFill>
                <a:effectLst/>
                <a:latin typeface="Century Gothic" panose="020B0502020202020204" pitchFamily="34" charset="0"/>
                <a:ea typeface="APLILIKEBIGFONTS" panose="02000603000000000000" pitchFamily="2" charset="0"/>
              </a:rPr>
              <a:t>P</a:t>
            </a:r>
            <a:r>
              <a:rPr lang="es-MX" sz="5400" b="1" dirty="0">
                <a:ln w="34925">
                  <a:noFill/>
                </a:ln>
                <a:solidFill>
                  <a:srgbClr val="FFC000"/>
                </a:solidFill>
                <a:latin typeface="Century Gothic" panose="020B0502020202020204" pitchFamily="34" charset="0"/>
                <a:ea typeface="APLILIKEBIGFONTS" panose="02000603000000000000" pitchFamily="2" charset="0"/>
              </a:rPr>
              <a:t>L</a:t>
            </a:r>
            <a:r>
              <a:rPr lang="es-MX" sz="5400" b="1" dirty="0">
                <a:ln w="34925">
                  <a:noFill/>
                </a:ln>
                <a:solidFill>
                  <a:srgbClr val="FF9300"/>
                </a:solidFill>
                <a:latin typeface="Century Gothic" panose="020B0502020202020204" pitchFamily="34" charset="0"/>
                <a:ea typeface="APLILIKEBIGFONTS" panose="02000603000000000000" pitchFamily="2" charset="0"/>
              </a:rPr>
              <a:t>A</a:t>
            </a:r>
            <a:r>
              <a:rPr lang="es-MX" sz="5400" b="1" dirty="0">
                <a:ln w="34925">
                  <a:noFill/>
                </a:ln>
                <a:solidFill>
                  <a:srgbClr val="B077E9"/>
                </a:solidFill>
                <a:effectLst/>
                <a:latin typeface="Century Gothic" panose="020B0502020202020204" pitchFamily="34" charset="0"/>
                <a:ea typeface="APLILIKEBIGFONTS" panose="02000603000000000000" pitchFamily="2" charset="0"/>
              </a:rPr>
              <a:t>N</a:t>
            </a:r>
            <a:r>
              <a:rPr lang="es-MX" sz="5400" b="1" dirty="0">
                <a:ln w="34925">
                  <a:noFill/>
                </a:ln>
                <a:solidFill>
                  <a:srgbClr val="FF66CC"/>
                </a:solidFill>
                <a:latin typeface="Century Gothic" panose="020B0502020202020204" pitchFamily="34" charset="0"/>
                <a:ea typeface="APLILIKEBIGFONTS" panose="02000603000000000000" pitchFamily="2" charset="0"/>
              </a:rPr>
              <a:t>O </a:t>
            </a:r>
            <a:r>
              <a:rPr lang="es-MX" sz="5400" b="1" dirty="0">
                <a:ln w="34925">
                  <a:noFill/>
                </a:ln>
                <a:solidFill>
                  <a:srgbClr val="00B0F0"/>
                </a:solidFill>
                <a:latin typeface="Century Gothic" panose="020B0502020202020204" pitchFamily="34" charset="0"/>
                <a:ea typeface="APLILIKEBIGFONTS" panose="02000603000000000000" pitchFamily="2" charset="0"/>
              </a:rPr>
              <a:t>D</a:t>
            </a:r>
            <a:r>
              <a:rPr lang="es-MX" sz="5400" b="1" dirty="0">
                <a:ln w="34925">
                  <a:noFill/>
                </a:ln>
                <a:solidFill>
                  <a:srgbClr val="FF7E79"/>
                </a:solidFill>
                <a:latin typeface="Century Gothic" panose="020B0502020202020204" pitchFamily="34" charset="0"/>
                <a:ea typeface="APLILIKEBIGFONTS" panose="02000603000000000000" pitchFamily="2" charset="0"/>
              </a:rPr>
              <a:t>I</a:t>
            </a:r>
            <a:r>
              <a:rPr lang="es-MX" sz="5400" b="1" dirty="0">
                <a:ln w="34925">
                  <a:noFill/>
                </a:ln>
                <a:solidFill>
                  <a:srgbClr val="92D050"/>
                </a:solidFill>
                <a:latin typeface="Century Gothic" panose="020B0502020202020204" pitchFamily="34" charset="0"/>
                <a:ea typeface="APLILIKEBIGFONTS" panose="02000603000000000000" pitchFamily="2" charset="0"/>
              </a:rPr>
              <a:t>D</a:t>
            </a:r>
            <a:r>
              <a:rPr lang="es-MX" sz="5400" b="1" dirty="0">
                <a:ln w="34925">
                  <a:noFill/>
                </a:ln>
                <a:solidFill>
                  <a:srgbClr val="FFC000"/>
                </a:solidFill>
                <a:latin typeface="Century Gothic" panose="020B0502020202020204" pitchFamily="34" charset="0"/>
                <a:ea typeface="APLILIKEBIGFONTS" panose="02000603000000000000" pitchFamily="2" charset="0"/>
              </a:rPr>
              <a:t>Á</a:t>
            </a:r>
            <a:r>
              <a:rPr lang="es-MX" sz="5400" b="1" dirty="0">
                <a:ln w="34925">
                  <a:noFill/>
                </a:ln>
                <a:solidFill>
                  <a:srgbClr val="FF9300"/>
                </a:solidFill>
                <a:latin typeface="Century Gothic" panose="020B0502020202020204" pitchFamily="34" charset="0"/>
                <a:ea typeface="APLILIKEBIGFONTS" panose="02000603000000000000" pitchFamily="2" charset="0"/>
              </a:rPr>
              <a:t>C</a:t>
            </a:r>
            <a:r>
              <a:rPr lang="es-MX" sz="5400" b="1" dirty="0">
                <a:ln w="34925">
                  <a:noFill/>
                </a:ln>
                <a:solidFill>
                  <a:srgbClr val="B077E9"/>
                </a:solidFill>
                <a:latin typeface="Century Gothic" panose="020B0502020202020204" pitchFamily="34" charset="0"/>
                <a:ea typeface="APLILIKEBIGFONTS" panose="02000603000000000000" pitchFamily="2" charset="0"/>
              </a:rPr>
              <a:t>T</a:t>
            </a:r>
            <a:r>
              <a:rPr lang="es-MX" sz="5400" b="1" dirty="0">
                <a:ln w="34925">
                  <a:noFill/>
                </a:ln>
                <a:solidFill>
                  <a:srgbClr val="FF66CC"/>
                </a:solidFill>
                <a:latin typeface="Century Gothic" panose="020B0502020202020204" pitchFamily="34" charset="0"/>
                <a:ea typeface="APLILIKEBIGFONTS" panose="02000603000000000000" pitchFamily="2" charset="0"/>
              </a:rPr>
              <a:t>I</a:t>
            </a:r>
            <a:r>
              <a:rPr lang="es-MX" sz="5400" b="1" dirty="0">
                <a:ln w="34925">
                  <a:noFill/>
                </a:ln>
                <a:solidFill>
                  <a:srgbClr val="00B0F0"/>
                </a:solidFill>
                <a:latin typeface="Century Gothic" panose="020B0502020202020204" pitchFamily="34" charset="0"/>
                <a:ea typeface="APLILIKEBIGFONTS" panose="02000603000000000000" pitchFamily="2" charset="0"/>
              </a:rPr>
              <a:t>C</a:t>
            </a:r>
            <a:r>
              <a:rPr lang="es-MX" sz="5400" b="1" dirty="0">
                <a:ln w="34925">
                  <a:noFill/>
                </a:ln>
                <a:solidFill>
                  <a:srgbClr val="FF7E79"/>
                </a:solidFill>
                <a:latin typeface="Century Gothic" panose="020B0502020202020204" pitchFamily="34" charset="0"/>
                <a:ea typeface="APLILIKEBIGFONTS" panose="02000603000000000000" pitchFamily="2" charset="0"/>
              </a:rPr>
              <a:t>O</a:t>
            </a:r>
            <a:endParaRPr lang="es-MX" sz="5400" b="1" dirty="0">
              <a:ln w="34925">
                <a:noFill/>
              </a:ln>
              <a:solidFill>
                <a:srgbClr val="FF7E79"/>
              </a:solidFill>
              <a:effectLst/>
              <a:latin typeface="Century Gothic" panose="020B0502020202020204" pitchFamily="34" charset="0"/>
              <a:ea typeface="APLILIKEBIGFONTS" panose="02000603000000000000" pitchFamily="2" charset="0"/>
            </a:endParaRPr>
          </a:p>
        </p:txBody>
      </p:sp>
      <p:sp>
        <p:nvSpPr>
          <p:cNvPr id="7" name="Cuadro de texto 8">
            <a:extLst>
              <a:ext uri="{FF2B5EF4-FFF2-40B4-BE49-F238E27FC236}">
                <a16:creationId xmlns:a16="http://schemas.microsoft.com/office/drawing/2014/main" id="{6A0E5A28-A813-F1EB-4C14-D76982C60744}"/>
              </a:ext>
            </a:extLst>
          </p:cNvPr>
          <p:cNvSpPr txBox="1">
            <a:spLocks/>
          </p:cNvSpPr>
          <p:nvPr/>
        </p:nvSpPr>
        <p:spPr>
          <a:xfrm>
            <a:off x="-2496" y="6525265"/>
            <a:ext cx="6867435" cy="523220"/>
          </a:xfrm>
          <a:prstGeom prst="rect">
            <a:avLst/>
          </a:prstGeom>
          <a:noFill/>
        </p:spPr>
        <p:txBody>
          <a:bodyPr wrap="square" rtlCol="0">
            <a:spAutoFit/>
          </a:bodyPr>
          <a:lstStyle/>
          <a:p>
            <a:pPr algn="ctr"/>
            <a:r>
              <a:rPr lang="es-MX" sz="2800" b="1" kern="1200" dirty="0">
                <a:solidFill>
                  <a:srgbClr val="000000"/>
                </a:solidFill>
                <a:latin typeface="Century Gothic" panose="020B0502020202020204" pitchFamily="34" charset="0"/>
                <a:ea typeface="Calibri" panose="020F0502020204030204" pitchFamily="34" charset="0"/>
              </a:rPr>
              <a:t>CICLO ESCOLAR 2024-2025</a:t>
            </a:r>
            <a:endParaRPr lang="es-MX" sz="1400" dirty="0">
              <a:latin typeface="Calibri" panose="020F0502020204030204" pitchFamily="34" charset="0"/>
              <a:ea typeface="Calibri" panose="020F0502020204030204" pitchFamily="34" charset="0"/>
            </a:endParaRPr>
          </a:p>
        </p:txBody>
      </p:sp>
      <p:sp>
        <p:nvSpPr>
          <p:cNvPr id="8" name="Cuadro de texto 6">
            <a:extLst>
              <a:ext uri="{FF2B5EF4-FFF2-40B4-BE49-F238E27FC236}">
                <a16:creationId xmlns:a16="http://schemas.microsoft.com/office/drawing/2014/main" id="{6BE42767-9EC4-A73D-DE26-3928D8206D92}"/>
              </a:ext>
            </a:extLst>
          </p:cNvPr>
          <p:cNvSpPr txBox="1">
            <a:spLocks/>
          </p:cNvSpPr>
          <p:nvPr/>
        </p:nvSpPr>
        <p:spPr>
          <a:xfrm>
            <a:off x="77887" y="828601"/>
            <a:ext cx="3223959" cy="646331"/>
          </a:xfrm>
          <a:prstGeom prst="rect">
            <a:avLst/>
          </a:prstGeom>
          <a:noFill/>
        </p:spPr>
        <p:txBody>
          <a:bodyPr wrap="none" rtlCol="0">
            <a:spAutoFit/>
          </a:bodyPr>
          <a:lstStyle/>
          <a:p>
            <a:r>
              <a:rPr lang="es-MX" sz="3600" kern="1200" dirty="0">
                <a:solidFill>
                  <a:srgbClr val="000000"/>
                </a:solidFill>
                <a:effectLst/>
                <a:latin typeface="Century Gothic" panose="020B0502020202020204" pitchFamily="34" charset="0"/>
                <a:ea typeface="Calibri" panose="020F0502020204030204" pitchFamily="34" charset="0"/>
              </a:rPr>
              <a:t>Esc. Primaria: </a:t>
            </a:r>
            <a:endParaRPr lang="es-MX" sz="1050" dirty="0">
              <a:effectLst/>
              <a:latin typeface="Calibri" panose="020F0502020204030204" pitchFamily="34" charset="0"/>
              <a:ea typeface="Calibri" panose="020F0502020204030204" pitchFamily="34" charset="0"/>
            </a:endParaRPr>
          </a:p>
        </p:txBody>
      </p:sp>
      <p:sp>
        <p:nvSpPr>
          <p:cNvPr id="9" name="Cuadro de texto 2">
            <a:extLst>
              <a:ext uri="{FF2B5EF4-FFF2-40B4-BE49-F238E27FC236}">
                <a16:creationId xmlns:a16="http://schemas.microsoft.com/office/drawing/2014/main" id="{1994B078-F4BF-2E80-609B-AC8D689AAB99}"/>
              </a:ext>
            </a:extLst>
          </p:cNvPr>
          <p:cNvSpPr txBox="1">
            <a:spLocks/>
          </p:cNvSpPr>
          <p:nvPr/>
        </p:nvSpPr>
        <p:spPr>
          <a:xfrm>
            <a:off x="30638" y="1378059"/>
            <a:ext cx="6293224" cy="646331"/>
          </a:xfrm>
          <a:prstGeom prst="rect">
            <a:avLst/>
          </a:prstGeom>
          <a:noFill/>
        </p:spPr>
        <p:txBody>
          <a:bodyPr wrap="square" rtlCol="0">
            <a:spAutoFit/>
          </a:bodyPr>
          <a:lstStyle/>
          <a:p>
            <a:pPr algn="ctr"/>
            <a:r>
              <a:rPr lang="es-MX" sz="3600" b="1" u="sng" kern="1200" dirty="0">
                <a:solidFill>
                  <a:srgbClr val="0070C0"/>
                </a:solidFill>
                <a:effectLst/>
                <a:latin typeface="Century Gothic" panose="020B0502020202020204" pitchFamily="34" charset="0"/>
                <a:ea typeface="Calibri" panose="020F0502020204030204" pitchFamily="34" charset="0"/>
              </a:rPr>
              <a:t>“Lic. Benito Juárez García”</a:t>
            </a:r>
            <a:endParaRPr lang="es-MX" sz="1200" dirty="0">
              <a:solidFill>
                <a:srgbClr val="0070C0"/>
              </a:solidFill>
              <a:effectLst/>
              <a:latin typeface="Calibri" panose="020F0502020204030204" pitchFamily="34" charset="0"/>
              <a:ea typeface="Calibri" panose="020F0502020204030204" pitchFamily="34" charset="0"/>
            </a:endParaRPr>
          </a:p>
        </p:txBody>
      </p:sp>
      <p:sp>
        <p:nvSpPr>
          <p:cNvPr id="10" name="Cuadro de texto 3">
            <a:extLst>
              <a:ext uri="{FF2B5EF4-FFF2-40B4-BE49-F238E27FC236}">
                <a16:creationId xmlns:a16="http://schemas.microsoft.com/office/drawing/2014/main" id="{8BAFB5E6-B855-94FA-2153-768DF7401D31}"/>
              </a:ext>
            </a:extLst>
          </p:cNvPr>
          <p:cNvSpPr txBox="1">
            <a:spLocks/>
          </p:cNvSpPr>
          <p:nvPr/>
        </p:nvSpPr>
        <p:spPr>
          <a:xfrm>
            <a:off x="2125805" y="1928125"/>
            <a:ext cx="2762885" cy="465455"/>
          </a:xfrm>
          <a:prstGeom prst="rect">
            <a:avLst/>
          </a:prstGeom>
          <a:noFill/>
        </p:spPr>
        <p:txBody>
          <a:bodyPr wrap="none" rtlCol="0">
            <a:spAutoFit/>
          </a:bodyPr>
          <a:lstStyle/>
          <a:p>
            <a:r>
              <a:rPr lang="es-MX" sz="2400" kern="1200" dirty="0">
                <a:solidFill>
                  <a:srgbClr val="000000"/>
                </a:solidFill>
                <a:effectLst/>
                <a:latin typeface="Century Gothic" panose="020B0502020202020204" pitchFamily="34" charset="0"/>
                <a:ea typeface="Calibri" panose="020F0502020204030204" pitchFamily="34" charset="0"/>
              </a:rPr>
              <a:t>CCT: 09DPR5040K</a:t>
            </a:r>
            <a:endParaRPr lang="es-MX" sz="1200" dirty="0">
              <a:effectLst/>
              <a:latin typeface="Calibri" panose="020F0502020204030204" pitchFamily="34" charset="0"/>
              <a:ea typeface="Calibri" panose="020F0502020204030204" pitchFamily="34" charset="0"/>
            </a:endParaRPr>
          </a:p>
        </p:txBody>
      </p:sp>
      <p:pic>
        <p:nvPicPr>
          <p:cNvPr id="11" name="Imagen 10">
            <a:extLst>
              <a:ext uri="{FF2B5EF4-FFF2-40B4-BE49-F238E27FC236}">
                <a16:creationId xmlns:a16="http://schemas.microsoft.com/office/drawing/2014/main" id="{395332D3-0CE6-2441-5967-1F37A45F3604}"/>
              </a:ext>
            </a:extLst>
          </p:cNvPr>
          <p:cNvPicPr>
            <a:picLocks noChangeAspect="1"/>
          </p:cNvPicPr>
          <p:nvPr/>
        </p:nvPicPr>
        <p:blipFill>
          <a:blip r:embed="rId3"/>
          <a:stretch>
            <a:fillRect/>
          </a:stretch>
        </p:blipFill>
        <p:spPr>
          <a:xfrm>
            <a:off x="2149272" y="73550"/>
            <a:ext cx="2300003" cy="712933"/>
          </a:xfrm>
          <a:prstGeom prst="rect">
            <a:avLst/>
          </a:prstGeom>
        </p:spPr>
      </p:pic>
      <p:sp>
        <p:nvSpPr>
          <p:cNvPr id="12" name="CuadroTexto 52">
            <a:extLst>
              <a:ext uri="{FF2B5EF4-FFF2-40B4-BE49-F238E27FC236}">
                <a16:creationId xmlns:a16="http://schemas.microsoft.com/office/drawing/2014/main" id="{1F4E8259-C1AD-10E9-788F-FE3B18A90CA0}"/>
              </a:ext>
            </a:extLst>
          </p:cNvPr>
          <p:cNvSpPr txBox="1"/>
          <p:nvPr/>
        </p:nvSpPr>
        <p:spPr>
          <a:xfrm>
            <a:off x="30638" y="3119909"/>
            <a:ext cx="6899868" cy="954107"/>
          </a:xfrm>
          <a:prstGeom prst="rect">
            <a:avLst/>
          </a:prstGeom>
          <a:noFill/>
        </p:spPr>
        <p:txBody>
          <a:bodyPr wrap="square" rtlCol="0">
            <a:spAutoFit/>
          </a:bodyPr>
          <a:lstStyle/>
          <a:p>
            <a:pPr algn="ctr"/>
            <a:r>
              <a:rPr lang="es-ES_tradnl" sz="2800" b="1" kern="1200" dirty="0">
                <a:solidFill>
                  <a:srgbClr val="000000"/>
                </a:solidFill>
                <a:effectLst/>
                <a:latin typeface="Century Gothic" panose="020B0502020202020204" pitchFamily="34" charset="0"/>
                <a:ea typeface="KASchoolDaysThin" pitchFamily="2" charset="-128"/>
                <a:cs typeface="KASchoolDaysThin" pitchFamily="2" charset="-128"/>
              </a:rPr>
              <a:t>DE INTERVENCIÓN DOCENTE</a:t>
            </a:r>
          </a:p>
          <a:p>
            <a:pPr algn="ctr"/>
            <a:r>
              <a:rPr lang="es-ES_tradnl" sz="2800" b="1" dirty="0">
                <a:solidFill>
                  <a:srgbClr val="000000"/>
                </a:solidFill>
                <a:latin typeface="Century Gothic" panose="020B0502020202020204" pitchFamily="34" charset="0"/>
                <a:ea typeface="KASchoolDaysThin" pitchFamily="2" charset="-128"/>
                <a:cs typeface="KASchoolDaysThin" pitchFamily="2" charset="-128"/>
              </a:rPr>
              <a:t>POR PROYECTOS 4°</a:t>
            </a:r>
            <a:endParaRPr lang="es-MX" sz="1050" b="1" dirty="0">
              <a:effectLst/>
              <a:latin typeface="Calibri" panose="020F0502020204030204" pitchFamily="34" charset="0"/>
              <a:ea typeface="Calibri" panose="020F0502020204030204" pitchFamily="34" charset="0"/>
            </a:endParaRPr>
          </a:p>
        </p:txBody>
      </p:sp>
      <p:sp>
        <p:nvSpPr>
          <p:cNvPr id="13" name="Cuadro de texto 9">
            <a:extLst>
              <a:ext uri="{FF2B5EF4-FFF2-40B4-BE49-F238E27FC236}">
                <a16:creationId xmlns:a16="http://schemas.microsoft.com/office/drawing/2014/main" id="{FC49C30E-38B1-9F0D-0613-845EBB5174E5}"/>
              </a:ext>
            </a:extLst>
          </p:cNvPr>
          <p:cNvSpPr txBox="1">
            <a:spLocks/>
          </p:cNvSpPr>
          <p:nvPr/>
        </p:nvSpPr>
        <p:spPr>
          <a:xfrm>
            <a:off x="-34837" y="4380682"/>
            <a:ext cx="6867435" cy="707886"/>
          </a:xfrm>
          <a:prstGeom prst="rect">
            <a:avLst/>
          </a:prstGeom>
          <a:noFill/>
        </p:spPr>
        <p:txBody>
          <a:bodyPr wrap="square" rtlCol="0">
            <a:spAutoFit/>
          </a:bodyPr>
          <a:lstStyle/>
          <a:p>
            <a:pPr algn="ctr"/>
            <a:r>
              <a:rPr lang="es-ES_tradnl" sz="2000" b="1" kern="1200" dirty="0">
                <a:solidFill>
                  <a:srgbClr val="0070C0"/>
                </a:solidFill>
                <a:effectLst/>
                <a:latin typeface="Century Gothic" panose="020B0502020202020204" pitchFamily="34" charset="0"/>
                <a:ea typeface="Calibri" panose="020F0502020204030204" pitchFamily="34" charset="0"/>
              </a:rPr>
              <a:t>SEMANA </a:t>
            </a:r>
            <a:r>
              <a:rPr lang="es-ES_tradnl" sz="2000" b="1" dirty="0">
                <a:solidFill>
                  <a:srgbClr val="0070C0"/>
                </a:solidFill>
                <a:latin typeface="Century Gothic" panose="020B0502020202020204" pitchFamily="34" charset="0"/>
                <a:ea typeface="Calibri" panose="020F0502020204030204" pitchFamily="34" charset="0"/>
              </a:rPr>
              <a:t>23</a:t>
            </a:r>
            <a:endParaRPr lang="es-MX" sz="1400" dirty="0">
              <a:effectLst/>
              <a:latin typeface="Calibri" panose="020F0502020204030204" pitchFamily="34" charset="0"/>
              <a:ea typeface="Calibri" panose="020F0502020204030204" pitchFamily="34" charset="0"/>
            </a:endParaRPr>
          </a:p>
          <a:p>
            <a:pPr algn="ctr"/>
            <a:r>
              <a:rPr lang="es-ES_tradnl" sz="2000" b="1" kern="1200" dirty="0">
                <a:solidFill>
                  <a:srgbClr val="0070C0"/>
                </a:solidFill>
                <a:effectLst/>
                <a:latin typeface="Century Gothic" panose="020B0502020202020204" pitchFamily="34" charset="0"/>
                <a:ea typeface="Calibri" panose="020F0502020204030204" pitchFamily="34" charset="0"/>
              </a:rPr>
              <a:t>Periodo del 17 al 21 de febrero de 2025</a:t>
            </a:r>
            <a:endParaRPr lang="es-MX" sz="1400" dirty="0">
              <a:effectLst/>
              <a:latin typeface="Calibri" panose="020F0502020204030204" pitchFamily="34" charset="0"/>
              <a:ea typeface="Calibri" panose="020F0502020204030204" pitchFamily="34" charset="0"/>
            </a:endParaRPr>
          </a:p>
        </p:txBody>
      </p:sp>
      <p:sp>
        <p:nvSpPr>
          <p:cNvPr id="14" name="CuadroTexto 39">
            <a:extLst>
              <a:ext uri="{FF2B5EF4-FFF2-40B4-BE49-F238E27FC236}">
                <a16:creationId xmlns:a16="http://schemas.microsoft.com/office/drawing/2014/main" id="{2C8BCE6B-FC4B-6A77-99F5-AD135C4C0D5A}"/>
              </a:ext>
            </a:extLst>
          </p:cNvPr>
          <p:cNvSpPr txBox="1"/>
          <p:nvPr/>
        </p:nvSpPr>
        <p:spPr>
          <a:xfrm>
            <a:off x="204626" y="5935350"/>
            <a:ext cx="3299274" cy="589915"/>
          </a:xfrm>
          <a:prstGeom prst="rect">
            <a:avLst/>
          </a:prstGeom>
          <a:noFill/>
        </p:spPr>
        <p:txBody>
          <a:bodyPr wrap="square" rtlCol="0">
            <a:spAutoFit/>
          </a:bodyPr>
          <a:lstStyle/>
          <a:p>
            <a:pPr algn="ctr"/>
            <a:r>
              <a:rPr lang="es-ES" sz="1600" kern="1200" dirty="0">
                <a:solidFill>
                  <a:srgbClr val="000000"/>
                </a:solidFill>
                <a:effectLst/>
                <a:latin typeface="Century Gothic" panose="020B0502020202020204" pitchFamily="34" charset="0"/>
                <a:ea typeface="Calibri" panose="020F0502020204030204" pitchFamily="34" charset="0"/>
              </a:rPr>
              <a:t>___________________________</a:t>
            </a:r>
            <a:endParaRPr lang="es-MX" sz="1200" dirty="0">
              <a:effectLst/>
              <a:latin typeface="Calibri" panose="020F0502020204030204" pitchFamily="34" charset="0"/>
              <a:ea typeface="Calibri" panose="020F0502020204030204" pitchFamily="34" charset="0"/>
            </a:endParaRPr>
          </a:p>
          <a:p>
            <a:pPr algn="ctr"/>
            <a:r>
              <a:rPr lang="es-ES_tradnl" sz="1600" kern="1200" dirty="0">
                <a:solidFill>
                  <a:srgbClr val="000000"/>
                </a:solidFill>
                <a:effectLst/>
                <a:latin typeface="Century Gothic" panose="020B0502020202020204" pitchFamily="34" charset="0"/>
                <a:ea typeface="Calibri" panose="020F0502020204030204" pitchFamily="34" charset="0"/>
              </a:rPr>
              <a:t>Docente titular del Grupo</a:t>
            </a:r>
            <a:endParaRPr lang="es-MX" sz="1200" dirty="0">
              <a:effectLst/>
              <a:latin typeface="Calibri" panose="020F0502020204030204" pitchFamily="34" charset="0"/>
              <a:ea typeface="Calibri" panose="020F0502020204030204" pitchFamily="34" charset="0"/>
            </a:endParaRPr>
          </a:p>
        </p:txBody>
      </p:sp>
      <p:sp>
        <p:nvSpPr>
          <p:cNvPr id="15" name="CuadroTexto 39">
            <a:extLst>
              <a:ext uri="{FF2B5EF4-FFF2-40B4-BE49-F238E27FC236}">
                <a16:creationId xmlns:a16="http://schemas.microsoft.com/office/drawing/2014/main" id="{533BEB1F-44AB-A9E6-41CD-188906358944}"/>
              </a:ext>
            </a:extLst>
          </p:cNvPr>
          <p:cNvSpPr txBox="1"/>
          <p:nvPr/>
        </p:nvSpPr>
        <p:spPr>
          <a:xfrm>
            <a:off x="3209521" y="5935349"/>
            <a:ext cx="3669665" cy="589915"/>
          </a:xfrm>
          <a:prstGeom prst="rect">
            <a:avLst/>
          </a:prstGeom>
          <a:noFill/>
        </p:spPr>
        <p:txBody>
          <a:bodyPr wrap="square" rtlCol="0">
            <a:spAutoFit/>
          </a:bodyPr>
          <a:lstStyle/>
          <a:p>
            <a:pPr algn="ctr"/>
            <a:r>
              <a:rPr lang="es-ES" sz="1600" kern="1200" dirty="0">
                <a:solidFill>
                  <a:srgbClr val="000000"/>
                </a:solidFill>
                <a:effectLst/>
                <a:latin typeface="Century Gothic" panose="020B0502020202020204" pitchFamily="34" charset="0"/>
                <a:ea typeface="Calibri" panose="020F0502020204030204" pitchFamily="34" charset="0"/>
              </a:rPr>
              <a:t>___________________________</a:t>
            </a:r>
            <a:endParaRPr lang="es-MX" sz="1200" dirty="0">
              <a:effectLst/>
              <a:latin typeface="Calibri" panose="020F0502020204030204" pitchFamily="34" charset="0"/>
              <a:ea typeface="Calibri" panose="020F0502020204030204" pitchFamily="34" charset="0"/>
            </a:endParaRPr>
          </a:p>
          <a:p>
            <a:pPr algn="ctr"/>
            <a:r>
              <a:rPr lang="es-ES_tradnl" sz="1600" kern="1200" dirty="0">
                <a:solidFill>
                  <a:srgbClr val="000000"/>
                </a:solidFill>
                <a:effectLst/>
                <a:latin typeface="Century Gothic" panose="020B0502020202020204" pitchFamily="34" charset="0"/>
                <a:ea typeface="Calibri" panose="020F0502020204030204" pitchFamily="34" charset="0"/>
              </a:rPr>
              <a:t>Directora Escolar</a:t>
            </a:r>
            <a:endParaRPr lang="es-MX" sz="1200" dirty="0">
              <a:effectLst/>
              <a:latin typeface="Calibri" panose="020F0502020204030204" pitchFamily="34" charset="0"/>
              <a:ea typeface="Calibri" panose="020F0502020204030204" pitchFamily="34" charset="0"/>
            </a:endParaRPr>
          </a:p>
        </p:txBody>
      </p:sp>
      <p:sp>
        <p:nvSpPr>
          <p:cNvPr id="16" name="CuadroTexto 15">
            <a:extLst>
              <a:ext uri="{FF2B5EF4-FFF2-40B4-BE49-F238E27FC236}">
                <a16:creationId xmlns:a16="http://schemas.microsoft.com/office/drawing/2014/main" id="{5EF91489-F77D-6CB1-EA51-AE63E63F4491}"/>
              </a:ext>
            </a:extLst>
          </p:cNvPr>
          <p:cNvSpPr txBox="1"/>
          <p:nvPr/>
        </p:nvSpPr>
        <p:spPr>
          <a:xfrm>
            <a:off x="723222" y="5833650"/>
            <a:ext cx="2383986" cy="400110"/>
          </a:xfrm>
          <a:prstGeom prst="rect">
            <a:avLst/>
          </a:prstGeom>
          <a:noFill/>
        </p:spPr>
        <p:txBody>
          <a:bodyPr wrap="none" rtlCol="0">
            <a:spAutoFit/>
          </a:bodyPr>
          <a:lstStyle/>
          <a:p>
            <a:r>
              <a:rPr lang="es-ES_tradnl" sz="2000" dirty="0">
                <a:latin typeface="Century Gothic" panose="020B0502020202020204" pitchFamily="34" charset="0"/>
              </a:rPr>
              <a:t>Kenia Juárez Cruz</a:t>
            </a:r>
          </a:p>
        </p:txBody>
      </p:sp>
      <p:sp>
        <p:nvSpPr>
          <p:cNvPr id="17" name="CuadroTexto 16">
            <a:extLst>
              <a:ext uri="{FF2B5EF4-FFF2-40B4-BE49-F238E27FC236}">
                <a16:creationId xmlns:a16="http://schemas.microsoft.com/office/drawing/2014/main" id="{D4CFD6AB-966A-B7AB-3A2E-9B28D299373B}"/>
              </a:ext>
            </a:extLst>
          </p:cNvPr>
          <p:cNvSpPr txBox="1"/>
          <p:nvPr/>
        </p:nvSpPr>
        <p:spPr>
          <a:xfrm>
            <a:off x="3523682" y="5833650"/>
            <a:ext cx="3036409" cy="400110"/>
          </a:xfrm>
          <a:prstGeom prst="rect">
            <a:avLst/>
          </a:prstGeom>
          <a:noFill/>
        </p:spPr>
        <p:txBody>
          <a:bodyPr wrap="none" rtlCol="0">
            <a:spAutoFit/>
          </a:bodyPr>
          <a:lstStyle/>
          <a:p>
            <a:r>
              <a:rPr lang="es-ES_tradnl" sz="2000" dirty="0">
                <a:latin typeface="Century Gothic" panose="020B0502020202020204" pitchFamily="34" charset="0"/>
              </a:rPr>
              <a:t>Virginia Martínez López</a:t>
            </a:r>
          </a:p>
        </p:txBody>
      </p:sp>
    </p:spTree>
    <p:extLst>
      <p:ext uri="{BB962C8B-B14F-4D97-AF65-F5344CB8AC3E}">
        <p14:creationId xmlns:p14="http://schemas.microsoft.com/office/powerpoint/2010/main" val="187214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1C179F-CFA6-FFD0-211A-D91E92630184}"/>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EFF98EBE-ACEA-CF88-AE02-4AAA7D4C850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84E0EC17-DBB3-86DD-62B6-04D3281D182F}"/>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CFFCD916-AE95-35C4-4826-EE6472079C5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6" name="Imagen 5">
            <a:extLst>
              <a:ext uri="{FF2B5EF4-FFF2-40B4-BE49-F238E27FC236}">
                <a16:creationId xmlns:a16="http://schemas.microsoft.com/office/drawing/2014/main" id="{F7095807-DCE6-9F67-A264-73F71859F6EB}"/>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7" name="Imagen 6">
            <a:extLst>
              <a:ext uri="{FF2B5EF4-FFF2-40B4-BE49-F238E27FC236}">
                <a16:creationId xmlns:a16="http://schemas.microsoft.com/office/drawing/2014/main" id="{7EA8E405-DDE9-3041-9CC8-35B25E70A84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8" name="Imagen 7">
            <a:extLst>
              <a:ext uri="{FF2B5EF4-FFF2-40B4-BE49-F238E27FC236}">
                <a16:creationId xmlns:a16="http://schemas.microsoft.com/office/drawing/2014/main" id="{5209C335-5BD2-0DE2-BB22-06DA1C2B6ED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9" name="Imagen 8">
            <a:extLst>
              <a:ext uri="{FF2B5EF4-FFF2-40B4-BE49-F238E27FC236}">
                <a16:creationId xmlns:a16="http://schemas.microsoft.com/office/drawing/2014/main" id="{A5556A77-3C0C-C232-AAB5-97447CDF3C00}"/>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1" name="Tabla 2">
            <a:extLst>
              <a:ext uri="{FF2B5EF4-FFF2-40B4-BE49-F238E27FC236}">
                <a16:creationId xmlns:a16="http://schemas.microsoft.com/office/drawing/2014/main" id="{534332AB-75BC-8F96-FFA7-DF6123CB87CB}"/>
              </a:ext>
            </a:extLst>
          </p:cNvPr>
          <p:cNvGraphicFramePr>
            <a:graphicFrameLocks noGrp="1"/>
          </p:cNvGraphicFramePr>
          <p:nvPr>
            <p:extLst>
              <p:ext uri="{D42A27DB-BD31-4B8C-83A1-F6EECF244321}">
                <p14:modId xmlns:p14="http://schemas.microsoft.com/office/powerpoint/2010/main" val="3137258724"/>
              </p:ext>
            </p:extLst>
          </p:nvPr>
        </p:nvGraphicFramePr>
        <p:xfrm>
          <a:off x="30351" y="478736"/>
          <a:ext cx="6766559" cy="7308898"/>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4713444">
                  <a:extLst>
                    <a:ext uri="{9D8B030D-6E8A-4147-A177-3AD203B41FA5}">
                      <a16:colId xmlns:a16="http://schemas.microsoft.com/office/drawing/2014/main" val="3943128233"/>
                    </a:ext>
                  </a:extLst>
                </a:gridCol>
                <a:gridCol w="739704">
                  <a:extLst>
                    <a:ext uri="{9D8B030D-6E8A-4147-A177-3AD203B41FA5}">
                      <a16:colId xmlns:a16="http://schemas.microsoft.com/office/drawing/2014/main" val="3012672027"/>
                    </a:ext>
                  </a:extLst>
                </a:gridCol>
              </a:tblGrid>
              <a:tr h="287863">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MIÉRCOLES 19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206200965"/>
                  </a:ext>
                </a:extLst>
              </a:tr>
              <a:tr h="287863">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693">
                <a:tc rowSpan="2">
                  <a:txBody>
                    <a:bodyPr/>
                    <a:lstStyle/>
                    <a:p>
                      <a:pPr algn="ctr"/>
                      <a:r>
                        <a:rPr lang="es-MX" sz="1000" b="1" dirty="0">
                          <a:solidFill>
                            <a:schemeClr val="tx1"/>
                          </a:solidFill>
                          <a:latin typeface="Century Gothic" panose="020B0502020202020204" pitchFamily="34" charset="0"/>
                        </a:rPr>
                        <a:t>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Comenzar la clase realizando las actividades del </a:t>
                      </a:r>
                      <a:r>
                        <a:rPr lang="es-MX" sz="800" b="1" kern="1200" dirty="0">
                          <a:solidFill>
                            <a:schemeClr val="tx1"/>
                          </a:solidFill>
                          <a:effectLst/>
                          <a:latin typeface="Century Gothic" panose="020B0502020202020204" pitchFamily="34" charset="0"/>
                          <a:ea typeface="+mn-ea"/>
                          <a:cs typeface="+mn-cs"/>
                        </a:rPr>
                        <a:t>anexo 15 </a:t>
                      </a:r>
                      <a:r>
                        <a:rPr lang="es-MX" sz="800" kern="1200" dirty="0">
                          <a:solidFill>
                            <a:schemeClr val="tx1"/>
                          </a:solidFill>
                          <a:effectLst/>
                          <a:latin typeface="Century Gothic" panose="020B0502020202020204" pitchFamily="34" charset="0"/>
                          <a:ea typeface="+mn-ea"/>
                          <a:cs typeface="+mn-cs"/>
                        </a:rPr>
                        <a:t>en donde los alumnos tendrán que completar la tabla con los verbos que hace falta en cada recuadro.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Compartir respuestas y realizar correcciones en caso de ser necesario. </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Dar solución a las actividades propuestas en el apartado “Reorientamos” de la página 93 del libro de P. de aula donde escribirán una carta a su yo del futuro sobre alguno de los temas que se establecen en libro de texto.</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Finalizar la clase comentando a los estudiantes que poara redactar las descripciones de los objetos que se recolectan en un álbum, se usan verbos y adjetivos. Utilizar el material del </a:t>
                      </a:r>
                      <a:r>
                        <a:rPr lang="es-MX" sz="800" b="1" kern="1200" dirty="0">
                          <a:solidFill>
                            <a:schemeClr val="tx1"/>
                          </a:solidFill>
                          <a:effectLst/>
                          <a:latin typeface="Century Gothic" panose="020B0502020202020204" pitchFamily="34" charset="0"/>
                          <a:ea typeface="+mn-ea"/>
                          <a:cs typeface="+mn-cs"/>
                        </a:rPr>
                        <a:t>anexo 16 </a:t>
                      </a:r>
                      <a:r>
                        <a:rPr lang="es-MX" sz="800" kern="1200" dirty="0">
                          <a:solidFill>
                            <a:schemeClr val="tx1"/>
                          </a:solidFill>
                          <a:effectLst/>
                          <a:latin typeface="Century Gothic" panose="020B0502020202020204" pitchFamily="34" charset="0"/>
                          <a:ea typeface="+mn-ea"/>
                          <a:cs typeface="+mn-cs"/>
                        </a:rPr>
                        <a:t>para que los alumnos clasifiquen las palabras en verbos y adjetivos, seleccionen algunas palabras y elaboren frases en su cuaderno de trabajo.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19818577"/>
                  </a:ext>
                </a:extLst>
              </a:tr>
              <a:tr h="0">
                <a:tc vMerge="1">
                  <a:txBody>
                    <a:bodyPr/>
                    <a:lstStyle/>
                    <a:p>
                      <a:pPr algn="ct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306982"/>
                  </a:ext>
                </a:extLst>
              </a:tr>
              <a:tr h="409986">
                <a:tc rowSpan="3">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8</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REORIENTAMOS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vMerge="1">
                  <a:txBody>
                    <a:bodyPr/>
                    <a:lstStyle/>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3831049299"/>
                  </a:ext>
                </a:extLst>
              </a:tr>
              <a:tr h="170101">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a:txBody>
                    <a:bodyPr/>
                    <a:lstStyle/>
                    <a:p>
                      <a:r>
                        <a:rPr lang="es-MX" sz="7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1890306103"/>
                  </a:ext>
                </a:extLst>
              </a:tr>
              <a:tr h="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364298"/>
                  </a:ext>
                </a:extLst>
              </a:tr>
              <a:tr h="1046773">
                <a:tc>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*Elaborar cartas comtemplando todos sus elementos. </a:t>
                      </a: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MX"/>
                    </a:p>
                  </a:txBody>
                  <a:tcPr/>
                </a:tc>
                <a:tc vMerge="1">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p>
                      <a:pPr marL="0" indent="0" algn="l">
                        <a:buFont typeface="Arial" panose="020B0604020202020204" pitchFamily="34" charset="0"/>
                        <a:buNone/>
                      </a:pP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73461"/>
                  </a:ext>
                </a:extLst>
              </a:tr>
              <a:tr h="17472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SABERES Y PENSAMIENTO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Iniciar la clase llevando a cabo la recuperación de saberes entregando el material del </a:t>
                      </a:r>
                      <a:r>
                        <a:rPr lang="es-MX" sz="800" b="1" kern="1200" dirty="0">
                          <a:solidFill>
                            <a:schemeClr val="dk1"/>
                          </a:solidFill>
                          <a:effectLst/>
                          <a:latin typeface="Century Gothic" panose="020B0502020202020204" pitchFamily="34" charset="0"/>
                          <a:ea typeface="+mn-ea"/>
                          <a:cs typeface="+mn-cs"/>
                        </a:rPr>
                        <a:t>anexo 17 </a:t>
                      </a:r>
                      <a:r>
                        <a:rPr lang="es-MX" sz="800" kern="1200" dirty="0">
                          <a:solidFill>
                            <a:schemeClr val="dk1"/>
                          </a:solidFill>
                          <a:effectLst/>
                          <a:latin typeface="Century Gothic" panose="020B0502020202020204" pitchFamily="34" charset="0"/>
                          <a:ea typeface="+mn-ea"/>
                          <a:cs typeface="+mn-cs"/>
                        </a:rPr>
                        <a:t>donde los estudiantes tendrán que realizar la resta de fracciones para determinar a cuanto equivalen cada una de las distancias enlistadas. </a:t>
                      </a: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indent="-171450" algn="just">
                        <a:buFont typeface="Arial" panose="020B0604020202020204" pitchFamily="34" charset="0"/>
                        <a:buChar char="•"/>
                      </a:pPr>
                      <a:r>
                        <a:rPr lang="es-MX" sz="800" b="0" kern="1200" dirty="0">
                          <a:solidFill>
                            <a:schemeClr val="tx1"/>
                          </a:solidFill>
                          <a:effectLst/>
                          <a:latin typeface="Century Gothic" panose="020B0502020202020204" pitchFamily="34" charset="0"/>
                          <a:ea typeface="+mn-ea"/>
                          <a:cs typeface="+mn-cs"/>
                        </a:rPr>
                        <a:t>Continuar la clase dando solución a los ejercicios propuestos en las páginas 187 -189 del libro de P. de aula en el punto 3 para que los alumnos retomen el experimento de la caja y realicen lo indicado en el libro de texto para mejorar el prototipo que se realizó en las sesiones anteriores. </a:t>
                      </a:r>
                      <a:endParaRPr lang="es-MX" sz="800" b="1" kern="1200" dirty="0">
                        <a:solidFill>
                          <a:schemeClr val="tx1"/>
                        </a:solidFill>
                        <a:effectLst/>
                        <a:latin typeface="Century Gothic" panose="020B0502020202020204" pitchFamily="34" charset="0"/>
                        <a:ea typeface="+mn-ea"/>
                        <a:cs typeface="+mn-cs"/>
                      </a:endParaRP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dirty="0">
                          <a:solidFill>
                            <a:schemeClr val="tx1"/>
                          </a:solidFill>
                          <a:latin typeface="Century Gothic" panose="020B0502020202020204" pitchFamily="34" charset="0"/>
                        </a:rPr>
                        <a:t>Terminar la clase proporcionando a los estudiantes el material del </a:t>
                      </a:r>
                      <a:r>
                        <a:rPr lang="es-MX" sz="800" b="1" dirty="0">
                          <a:solidFill>
                            <a:schemeClr val="tx1"/>
                          </a:solidFill>
                          <a:latin typeface="Century Gothic" panose="020B0502020202020204" pitchFamily="34" charset="0"/>
                        </a:rPr>
                        <a:t>anexo 18 </a:t>
                      </a:r>
                      <a:r>
                        <a:rPr lang="es-MX" sz="800" dirty="0">
                          <a:solidFill>
                            <a:schemeClr val="tx1"/>
                          </a:solidFill>
                          <a:latin typeface="Century Gothic" panose="020B0502020202020204" pitchFamily="34" charset="0"/>
                        </a:rPr>
                        <a:t>para que respondan las preguntas de reflexión al respecto del prototipo creado y como afecta la fricción en el desplazamiento de los vehículos.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3958579737"/>
                  </a:ext>
                </a:extLst>
              </a:tr>
              <a:tr h="2215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462389"/>
                  </a:ext>
                </a:extLst>
              </a:tr>
              <a:tr h="476334">
                <a:tc rowSpan="3">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12</a:t>
                      </a:r>
                    </a:p>
                    <a:p>
                      <a:pPr algn="ctr"/>
                      <a:r>
                        <a:rPr lang="es-MX" sz="800" b="1" kern="1200" dirty="0">
                          <a:solidFill>
                            <a:schemeClr val="tx1"/>
                          </a:solidFill>
                          <a:effectLst/>
                          <a:latin typeface="Century Gothic" panose="020B0502020202020204" pitchFamily="34" charset="0"/>
                          <a:ea typeface="+mn-ea"/>
                          <a:cs typeface="+mn-cs"/>
                        </a:rPr>
                        <a:t>INDAGAMOS</a:t>
                      </a:r>
                    </a:p>
                    <a:p>
                      <a:pPr algn="ctr"/>
                      <a:r>
                        <a:rPr lang="es-MX" sz="800" b="1" kern="1200" dirty="0">
                          <a:solidFill>
                            <a:schemeClr val="tx1"/>
                          </a:solidFill>
                          <a:effectLst/>
                          <a:latin typeface="Century Gothic" panose="020B0502020202020204" pitchFamily="34" charset="0"/>
                          <a:ea typeface="+mn-ea"/>
                          <a:cs typeface="+mn-cs"/>
                        </a:rPr>
                        <a:t>¿CÓMO ES MÁS FÁCIL MOVER LOS OBJETOS?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Cuaderno del alumno. </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Anexos</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179934"/>
                  </a:ext>
                </a:extLst>
              </a:tr>
              <a:tr h="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1996951574"/>
                  </a:ext>
                </a:extLst>
              </a:tr>
              <a:tr h="509677">
                <a:tc vMerge="1">
                  <a:txBody>
                    <a:bodyPr/>
                    <a:lstStyle/>
                    <a:p>
                      <a:pPr algn="ctr"/>
                      <a:endParaRPr lang="es-MX" sz="800" b="0" kern="1200" dirty="0">
                        <a:solidFill>
                          <a:schemeClr val="tx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rowSpan="2">
                  <a:txBody>
                    <a:bodyPr/>
                    <a:lstStyle/>
                    <a:p>
                      <a:pPr marL="0" indent="0" algn="ctr">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071258"/>
                  </a:ext>
                </a:extLst>
              </a:tr>
              <a:tr h="0">
                <a:tc>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algn="ctr"/>
                      <a:r>
                        <a:rPr lang="es-MX" sz="800" dirty="0">
                          <a:solidFill>
                            <a:schemeClr val="tx1"/>
                          </a:solidFill>
                          <a:latin typeface="Century Gothic" panose="020B0502020202020204" pitchFamily="34" charset="0"/>
                        </a:rPr>
                        <a:t>*Realizar el prototipo final del vehículo para mover objetos con mayor facilidad. </a:t>
                      </a:r>
                      <a:endParaRPr lang="es-MX" sz="800" b="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1715769"/>
                  </a:ext>
                </a:extLst>
              </a:tr>
              <a:tr h="23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ÉTICA, NATURALEZA Y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6858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Dar inicio a la clase realizando la recuperación de saberes previos trabajando con la sopa de letras del </a:t>
                      </a:r>
                      <a:r>
                        <a:rPr lang="es-MX" sz="800" b="1" kern="1200" dirty="0">
                          <a:solidFill>
                            <a:schemeClr val="dk1"/>
                          </a:solidFill>
                          <a:effectLst/>
                          <a:latin typeface="Century Gothic" panose="020B0502020202020204" pitchFamily="34" charset="0"/>
                          <a:ea typeface="+mn-ea"/>
                          <a:cs typeface="+mn-cs"/>
                        </a:rPr>
                        <a:t>anexo 19 </a:t>
                      </a:r>
                      <a:r>
                        <a:rPr lang="es-MX" sz="800" kern="1200" dirty="0">
                          <a:solidFill>
                            <a:schemeClr val="dk1"/>
                          </a:solidFill>
                          <a:effectLst/>
                          <a:latin typeface="Century Gothic" panose="020B0502020202020204" pitchFamily="34" charset="0"/>
                          <a:ea typeface="+mn-ea"/>
                          <a:cs typeface="+mn-cs"/>
                        </a:rPr>
                        <a:t>en donde los estudiantes identificarán las palabras que ahí se enlistan y posteriormente, investigarán el significado de cada una de las palabras que ahí se presentan. </a:t>
                      </a: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Seguir la clase trabajando con el apartado ”recolectamos” localizado en la página 222 del libro de P. de escolares donde se dará lectura a la información que ahí se presenta relacionada con la dignidad humana.</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Responder las preguntas establecidas en el punto1 de la página 22 en el cuaderno de trabajo. </a:t>
                      </a:r>
                    </a:p>
                    <a:p>
                      <a:pPr marL="0" indent="0" algn="just" eaLnBrk="0" hangingPunct="0">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Terminar la clase trabajando ahora con el libro ”Nuestros Saberes” para responder las preguntas localizadas en el</a:t>
                      </a:r>
                      <a:r>
                        <a:rPr lang="es-MX" sz="800" b="1" kern="1200" dirty="0">
                          <a:solidFill>
                            <a:schemeClr val="dk1"/>
                          </a:solidFill>
                          <a:effectLst/>
                          <a:latin typeface="Century Gothic" panose="020B0502020202020204" pitchFamily="34" charset="0"/>
                          <a:ea typeface="+mn-ea"/>
                          <a:cs typeface="+mn-cs"/>
                        </a:rPr>
                        <a:t> anexo 20.</a:t>
                      </a:r>
                      <a:r>
                        <a:rPr lang="es-MX" sz="800" kern="1200" dirty="0">
                          <a:solidFill>
                            <a:schemeClr val="dk1"/>
                          </a:solidFill>
                          <a:effectLst/>
                          <a:latin typeface="Century Gothic" panose="020B0502020202020204" pitchFamily="34" charset="0"/>
                          <a:ea typeface="+mn-ea"/>
                          <a:cs typeface="+mn-cs"/>
                        </a:rPr>
                        <a:t> </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Socializar respuestas de manera grupal.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4124628852"/>
                  </a:ext>
                </a:extLst>
              </a:tr>
              <a:tr h="10467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highlight>
                          <a:srgbClr val="FFFF00"/>
                        </a:highlight>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rowSpan="3">
                  <a:txBody>
                    <a:bodyPr/>
                    <a:lstStyle/>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5369261"/>
                  </a:ext>
                </a:extLst>
              </a:tr>
              <a:tr h="340201">
                <a:tc>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3</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RECOLECTAMOS</a:t>
                      </a:r>
                      <a:endParaRPr lang="es-ES_tradnl"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2688147640"/>
                  </a:ext>
                </a:extLst>
              </a:tr>
              <a:tr h="104677">
                <a:tc rowSpan="3">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700" dirty="0">
                          <a:solidFill>
                            <a:schemeClr val="tx1"/>
                          </a:solidFill>
                          <a:latin typeface="Century Gothic" panose="020B0502020202020204" pitchFamily="34" charset="0"/>
                        </a:rPr>
                        <a:t>*Recuperar información relacionada con la discriminación.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640437"/>
                  </a:ext>
                </a:extLst>
              </a:tr>
              <a:tr h="157016">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3577303997"/>
                  </a:ext>
                </a:extLst>
              </a:tr>
              <a:tr h="0">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pPr algn="l"/>
                      <a:r>
                        <a:rPr lang="es-MX" sz="600" dirty="0">
                          <a:solidFill>
                            <a:schemeClr val="tx1"/>
                          </a:solidFill>
                          <a:latin typeface="Century Gothic" panose="020B0502020202020204" pitchFamily="34" charset="0"/>
                        </a:rPr>
                        <a:t>*Listas de cotejo</a:t>
                      </a:r>
                    </a:p>
                    <a:p>
                      <a:pPr algn="l"/>
                      <a:r>
                        <a:rPr lang="es-MX" sz="600" dirty="0">
                          <a:solidFill>
                            <a:schemeClr val="tx1"/>
                          </a:solidFill>
                          <a:latin typeface="Century Gothic" panose="020B0502020202020204" pitchFamily="34" charset="0"/>
                        </a:rPr>
                        <a:t>*Trabajos diarios</a:t>
                      </a:r>
                    </a:p>
                    <a:p>
                      <a:pPr algn="l"/>
                      <a:r>
                        <a:rPr lang="es-MX" sz="600" dirty="0">
                          <a:solidFill>
                            <a:schemeClr val="tx1"/>
                          </a:solidFill>
                          <a:latin typeface="Century Gothic" panose="020B0502020202020204" pitchFamily="34" charset="0"/>
                        </a:rPr>
                        <a:t>*Participaciones</a:t>
                      </a:r>
                    </a:p>
                    <a:p>
                      <a:pPr algn="l"/>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264016"/>
                  </a:ext>
                </a:extLst>
              </a:tr>
            </a:tbl>
          </a:graphicData>
        </a:graphic>
      </p:graphicFrame>
    </p:spTree>
    <p:extLst>
      <p:ext uri="{BB962C8B-B14F-4D97-AF65-F5344CB8AC3E}">
        <p14:creationId xmlns:p14="http://schemas.microsoft.com/office/powerpoint/2010/main" val="48488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28B6DA0-0D7F-E7AF-703F-52271138751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60E1FE0F-D85B-F8D5-A419-AA1E097CB414}"/>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380587D6-9BD8-BD0D-961E-82B01BCE549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89AD1071-160A-04CD-70C6-777E507123A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6" name="Imagen 5">
            <a:extLst>
              <a:ext uri="{FF2B5EF4-FFF2-40B4-BE49-F238E27FC236}">
                <a16:creationId xmlns:a16="http://schemas.microsoft.com/office/drawing/2014/main" id="{2BD2A8CD-EAB8-79AA-869F-3D0008626C5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7" name="Imagen 6">
            <a:extLst>
              <a:ext uri="{FF2B5EF4-FFF2-40B4-BE49-F238E27FC236}">
                <a16:creationId xmlns:a16="http://schemas.microsoft.com/office/drawing/2014/main" id="{5030147E-6ABA-3F0D-1228-4C18E76BC604}"/>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8" name="Imagen 7">
            <a:extLst>
              <a:ext uri="{FF2B5EF4-FFF2-40B4-BE49-F238E27FC236}">
                <a16:creationId xmlns:a16="http://schemas.microsoft.com/office/drawing/2014/main" id="{03EC8A94-0685-C2F2-70A3-9A3E247A329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9" name="Imagen 8">
            <a:extLst>
              <a:ext uri="{FF2B5EF4-FFF2-40B4-BE49-F238E27FC236}">
                <a16:creationId xmlns:a16="http://schemas.microsoft.com/office/drawing/2014/main" id="{93CEDE6B-8B71-D335-36EF-9F0B3C89215B}"/>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2" name="Tabla 2">
            <a:extLst>
              <a:ext uri="{FF2B5EF4-FFF2-40B4-BE49-F238E27FC236}">
                <a16:creationId xmlns:a16="http://schemas.microsoft.com/office/drawing/2014/main" id="{EB690523-81B8-E32B-B36F-B4CC842920FA}"/>
              </a:ext>
            </a:extLst>
          </p:cNvPr>
          <p:cNvGraphicFramePr>
            <a:graphicFrameLocks noGrp="1"/>
          </p:cNvGraphicFramePr>
          <p:nvPr>
            <p:extLst>
              <p:ext uri="{D42A27DB-BD31-4B8C-83A1-F6EECF244321}">
                <p14:modId xmlns:p14="http://schemas.microsoft.com/office/powerpoint/2010/main" val="3224701645"/>
              </p:ext>
            </p:extLst>
          </p:nvPr>
        </p:nvGraphicFramePr>
        <p:xfrm>
          <a:off x="45720" y="468313"/>
          <a:ext cx="6766559" cy="7690648"/>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2067948">
                  <a:extLst>
                    <a:ext uri="{9D8B030D-6E8A-4147-A177-3AD203B41FA5}">
                      <a16:colId xmlns:a16="http://schemas.microsoft.com/office/drawing/2014/main" val="3943128233"/>
                    </a:ext>
                  </a:extLst>
                </a:gridCol>
                <a:gridCol w="2645496">
                  <a:extLst>
                    <a:ext uri="{9D8B030D-6E8A-4147-A177-3AD203B41FA5}">
                      <a16:colId xmlns:a16="http://schemas.microsoft.com/office/drawing/2014/main" val="1583954287"/>
                    </a:ext>
                  </a:extLst>
                </a:gridCol>
                <a:gridCol w="739704">
                  <a:extLst>
                    <a:ext uri="{9D8B030D-6E8A-4147-A177-3AD203B41FA5}">
                      <a16:colId xmlns:a16="http://schemas.microsoft.com/office/drawing/2014/main" val="3012672027"/>
                    </a:ext>
                  </a:extLst>
                </a:gridCol>
              </a:tblGrid>
              <a:tr h="435242">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MIÉRCOLES 19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3641353217"/>
                  </a:ext>
                </a:extLst>
              </a:tr>
              <a:tr h="435242">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145">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dirty="0">
                          <a:solidFill>
                            <a:schemeClr val="tx1"/>
                          </a:solidFill>
                          <a:latin typeface="Century Gothic" panose="020B0502020202020204" pitchFamily="34"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rowSpan="6" gridSpan="2">
                  <a:txBody>
                    <a:bodyPr/>
                    <a:lstStyle/>
                    <a:p>
                      <a:pPr marL="0" indent="0" algn="just" eaLnBrk="0" hangingPunct="0">
                        <a:buFont typeface="Arial" panose="020B0604020202020204" pitchFamily="34" charset="0"/>
                        <a:buNone/>
                      </a:pPr>
                      <a:r>
                        <a:rPr lang="es-MX" sz="9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kern="1200" dirty="0">
                          <a:solidFill>
                            <a:schemeClr val="dk1"/>
                          </a:solidFill>
                          <a:effectLst/>
                          <a:latin typeface="Century Gothic" panose="020B0502020202020204" pitchFamily="34" charset="0"/>
                          <a:ea typeface="+mn-ea"/>
                          <a:cs typeface="+mn-cs"/>
                        </a:rPr>
                        <a:t>Dar inicio a la sesión proporcionando el </a:t>
                      </a:r>
                      <a:r>
                        <a:rPr lang="es-MX" sz="900" b="1" kern="1200" dirty="0">
                          <a:solidFill>
                            <a:schemeClr val="dk1"/>
                          </a:solidFill>
                          <a:effectLst/>
                          <a:latin typeface="Century Gothic" panose="020B0502020202020204" pitchFamily="34" charset="0"/>
                          <a:ea typeface="+mn-ea"/>
                          <a:cs typeface="+mn-cs"/>
                        </a:rPr>
                        <a:t>anexo 21 </a:t>
                      </a:r>
                      <a:r>
                        <a:rPr lang="es-MX" sz="900" kern="1200" dirty="0">
                          <a:solidFill>
                            <a:schemeClr val="dk1"/>
                          </a:solidFill>
                          <a:effectLst/>
                          <a:latin typeface="Century Gothic" panose="020B0502020202020204" pitchFamily="34" charset="0"/>
                          <a:ea typeface="+mn-ea"/>
                          <a:cs typeface="+mn-cs"/>
                        </a:rPr>
                        <a:t>donde los alumnos darán lectura a al texto que se proporciona y posteriormente, reflexionarán sobre los beneficios de realizar ejercicio. </a:t>
                      </a: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9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kern="1200" dirty="0">
                          <a:solidFill>
                            <a:schemeClr val="dk1"/>
                          </a:solidFill>
                          <a:effectLst/>
                          <a:latin typeface="Century Gothic" panose="020B0502020202020204" pitchFamily="34" charset="0"/>
                          <a:ea typeface="+mn-ea"/>
                          <a:cs typeface="+mn-cs"/>
                        </a:rPr>
                        <a:t>Dar solución a las actividades propuestas en el apartado “Creatividad en marcha” localizado en la página 321 del libro de P. escolares donde los alumnos realizarán la presentación de las actividades físicas siguiendo las recomendaciones del libro de texto.  </a:t>
                      </a:r>
                    </a:p>
                    <a:p>
                      <a:pPr marL="0" indent="0" algn="just" eaLnBrk="0" hangingPunct="0">
                        <a:buFont typeface="Arial" panose="020B0604020202020204" pitchFamily="34" charset="0"/>
                        <a:buNone/>
                      </a:pPr>
                      <a:r>
                        <a:rPr lang="es-MX" sz="900" b="1" dirty="0">
                          <a:solidFill>
                            <a:schemeClr val="tx1"/>
                          </a:solidFill>
                          <a:effectLst/>
                          <a:latin typeface="Century Gothic" panose="020B0502020202020204" pitchFamily="34" charset="0"/>
                        </a:rPr>
                        <a:t>Cierre: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dirty="0">
                          <a:solidFill>
                            <a:schemeClr val="tx1"/>
                          </a:solidFill>
                          <a:latin typeface="Century Gothic" panose="020B0502020202020204" pitchFamily="34" charset="0"/>
                        </a:rPr>
                        <a:t>Terminar la clase escribiendo en el cuaderno un listado de actividades nuevas que harán para mantener un estilo de vida saludable. </a:t>
                      </a:r>
                      <a:endParaRPr lang="es-MX" sz="900" b="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hMerge="1">
                  <a:txBody>
                    <a:bodyPr/>
                    <a:lstStyle/>
                    <a:p>
                      <a:endParaRPr lang="es-ES_tradnl"/>
                    </a:p>
                  </a:txBody>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1050918498"/>
                  </a:ext>
                </a:extLst>
              </a:tr>
              <a:tr h="173986">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gridSpan="2" vMerge="1">
                  <a:txBody>
                    <a:bodyPr/>
                    <a:lstStyle/>
                    <a:p>
                      <a:endParaRPr lang="es-ES_tradnl"/>
                    </a:p>
                  </a:txBody>
                  <a:tcPr/>
                </a:tc>
                <a:tc hMerge="1"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901597"/>
                  </a:ext>
                </a:extLst>
              </a:tr>
              <a:tr h="348304">
                <a:tc rowSpan="2">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7</a:t>
                      </a:r>
                    </a:p>
                    <a:p>
                      <a:pPr algn="ctr"/>
                      <a:r>
                        <a:rPr lang="es-MX" sz="900" b="1" dirty="0">
                          <a:solidFill>
                            <a:schemeClr val="tx1"/>
                          </a:solidFill>
                          <a:latin typeface="Century Gothic" panose="020B0502020202020204" pitchFamily="34" charset="0"/>
                        </a:rPr>
                        <a:t>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5864"/>
                  </a:ext>
                </a:extLst>
              </a:tr>
              <a:tr h="144970">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rowSpan="2">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3514365615"/>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*Realizar la presentación de las actividades físicas. </a:t>
                      </a: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55885"/>
                  </a:ext>
                </a:extLst>
              </a:tr>
              <a:tr h="1644356">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481840"/>
                  </a:ext>
                </a:extLst>
              </a:tr>
              <a:tr h="348193">
                <a:tc gridSpan="2">
                  <a:txBody>
                    <a:bodyPr/>
                    <a:lstStyle/>
                    <a:p>
                      <a:pPr marL="0" indent="0" algn="ctr">
                        <a:buFont typeface="Arial" panose="020B0604020202020204" pitchFamily="34" charset="0"/>
                        <a:buNone/>
                      </a:pPr>
                      <a:r>
                        <a:rPr lang="es-MX" sz="900" b="1" i="0" dirty="0">
                          <a:solidFill>
                            <a:schemeClr val="tx1"/>
                          </a:solidFill>
                          <a:latin typeface="Century Gothic" panose="020B0502020202020204" pitchFamily="34" charset="0"/>
                        </a:rPr>
                        <a:t>ADECUACIONES CURRICULARES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alpha val="50000"/>
                      </a:srgbClr>
                    </a:solidFill>
                  </a:tcPr>
                </a:tc>
                <a:tc hMerge="1">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a:buFont typeface="Arial" panose="020B0604020202020204" pitchFamily="34" charset="0"/>
                        <a:buNone/>
                      </a:pPr>
                      <a:r>
                        <a:rPr lang="es-MX" sz="900" b="1" i="0" dirty="0">
                          <a:solidFill>
                            <a:schemeClr val="tx1"/>
                          </a:solidFill>
                          <a:effectLst/>
                          <a:latin typeface="Century Gothic" panose="020B0502020202020204" pitchFamily="34" charset="0"/>
                        </a:rPr>
                        <a:t>OBSERVACIONES REALIZADAS POR LA AUTORIDAD 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alpha val="50000"/>
                      </a:srgbClr>
                    </a:solidFill>
                  </a:tcPr>
                </a:tc>
                <a:tc hMerge="1">
                  <a:txBody>
                    <a:bodyPr/>
                    <a:lstStyle/>
                    <a:p>
                      <a:pPr marL="0" indent="0" algn="l">
                        <a:buFont typeface="Arial" panose="020B0604020202020204" pitchFamily="34" charset="0"/>
                        <a:buNone/>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406635"/>
                  </a:ext>
                </a:extLst>
              </a:tr>
              <a:tr h="3568981">
                <a:tc gridSpan="2">
                  <a:txBody>
                    <a:bodyPr/>
                    <a:lstStyle/>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1349678"/>
                  </a:ext>
                </a:extLst>
              </a:tr>
            </a:tbl>
          </a:graphicData>
        </a:graphic>
      </p:graphicFrame>
    </p:spTree>
    <p:extLst>
      <p:ext uri="{BB962C8B-B14F-4D97-AF65-F5344CB8AC3E}">
        <p14:creationId xmlns:p14="http://schemas.microsoft.com/office/powerpoint/2010/main" val="120917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F9FD9-C36B-4CFF-C472-CA056230559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FDEF570D-3180-7247-FCA5-3B7631CFADA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FF13164A-F6C7-AE23-2EA0-E8A4166AEA74}"/>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E8090E03-0023-B02C-1878-B65FE0E3E79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BD50F48E-066C-8200-DF66-C7BAE27CD40F}"/>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6" name="Imagen 5">
            <a:extLst>
              <a:ext uri="{FF2B5EF4-FFF2-40B4-BE49-F238E27FC236}">
                <a16:creationId xmlns:a16="http://schemas.microsoft.com/office/drawing/2014/main" id="{32A7CEBA-B358-84A7-3BC3-B5DEA6AC5B7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7" name="Imagen 6">
            <a:extLst>
              <a:ext uri="{FF2B5EF4-FFF2-40B4-BE49-F238E27FC236}">
                <a16:creationId xmlns:a16="http://schemas.microsoft.com/office/drawing/2014/main" id="{6820B7FA-7825-B4BA-213B-B06FA62FBAF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8" name="Imagen 7">
            <a:extLst>
              <a:ext uri="{FF2B5EF4-FFF2-40B4-BE49-F238E27FC236}">
                <a16:creationId xmlns:a16="http://schemas.microsoft.com/office/drawing/2014/main" id="{C0C7AB7B-82D9-98CE-A6E4-A85BAED8935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9" name="Imagen 8">
            <a:extLst>
              <a:ext uri="{FF2B5EF4-FFF2-40B4-BE49-F238E27FC236}">
                <a16:creationId xmlns:a16="http://schemas.microsoft.com/office/drawing/2014/main" id="{9B4549B1-9BF8-3F84-8DA6-95237051F394}"/>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1" name="Tabla 2">
            <a:extLst>
              <a:ext uri="{FF2B5EF4-FFF2-40B4-BE49-F238E27FC236}">
                <a16:creationId xmlns:a16="http://schemas.microsoft.com/office/drawing/2014/main" id="{2F3D9C1F-1D3C-8AA0-B806-5B62EDD2073C}"/>
              </a:ext>
            </a:extLst>
          </p:cNvPr>
          <p:cNvGraphicFramePr>
            <a:graphicFrameLocks noGrp="1"/>
          </p:cNvGraphicFramePr>
          <p:nvPr>
            <p:extLst>
              <p:ext uri="{D42A27DB-BD31-4B8C-83A1-F6EECF244321}">
                <p14:modId xmlns:p14="http://schemas.microsoft.com/office/powerpoint/2010/main" val="2133643913"/>
              </p:ext>
            </p:extLst>
          </p:nvPr>
        </p:nvGraphicFramePr>
        <p:xfrm>
          <a:off x="30351" y="478736"/>
          <a:ext cx="6766559" cy="7291655"/>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4713444">
                  <a:extLst>
                    <a:ext uri="{9D8B030D-6E8A-4147-A177-3AD203B41FA5}">
                      <a16:colId xmlns:a16="http://schemas.microsoft.com/office/drawing/2014/main" val="3943128233"/>
                    </a:ext>
                  </a:extLst>
                </a:gridCol>
                <a:gridCol w="739704">
                  <a:extLst>
                    <a:ext uri="{9D8B030D-6E8A-4147-A177-3AD203B41FA5}">
                      <a16:colId xmlns:a16="http://schemas.microsoft.com/office/drawing/2014/main" val="3012672027"/>
                    </a:ext>
                  </a:extLst>
                </a:gridCol>
              </a:tblGrid>
              <a:tr h="287863">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JUEVES 20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206200965"/>
                  </a:ext>
                </a:extLst>
              </a:tr>
              <a:tr h="287863">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693">
                <a:tc rowSpan="2">
                  <a:txBody>
                    <a:bodyPr/>
                    <a:lstStyle/>
                    <a:p>
                      <a:pPr algn="ctr"/>
                      <a:r>
                        <a:rPr lang="es-MX" sz="1000" b="1" dirty="0">
                          <a:solidFill>
                            <a:schemeClr val="tx1"/>
                          </a:solidFill>
                          <a:latin typeface="Century Gothic" panose="020B0502020202020204" pitchFamily="34" charset="0"/>
                        </a:rPr>
                        <a:t>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Dar inicio a la clase trabajando con el material del </a:t>
                      </a:r>
                      <a:r>
                        <a:rPr lang="es-MX" sz="800" b="1" kern="1200" dirty="0">
                          <a:solidFill>
                            <a:schemeClr val="tx1"/>
                          </a:solidFill>
                          <a:effectLst/>
                          <a:latin typeface="Century Gothic" panose="020B0502020202020204" pitchFamily="34" charset="0"/>
                          <a:ea typeface="+mn-ea"/>
                          <a:cs typeface="+mn-cs"/>
                        </a:rPr>
                        <a:t>anexo 22 </a:t>
                      </a:r>
                      <a:r>
                        <a:rPr lang="es-MX" sz="800" kern="1200" dirty="0">
                          <a:solidFill>
                            <a:schemeClr val="tx1"/>
                          </a:solidFill>
                          <a:effectLst/>
                          <a:latin typeface="Century Gothic" panose="020B0502020202020204" pitchFamily="34" charset="0"/>
                          <a:ea typeface="+mn-ea"/>
                          <a:cs typeface="+mn-cs"/>
                        </a:rPr>
                        <a:t>para que los alumnos resuelvan el crucigrama sobre cada una de las temáticas que se han trabajado a lo largo del proyecto. </a:t>
                      </a:r>
                      <a:endParaRPr lang="es-MX" sz="800" b="1" kern="1200" dirty="0">
                        <a:solidFill>
                          <a:srgbClr val="FF0000"/>
                        </a:solidFill>
                        <a:effectLst/>
                        <a:latin typeface="Century Gothic" panose="020B0502020202020204" pitchFamily="34" charset="0"/>
                        <a:ea typeface="+mn-ea"/>
                        <a:cs typeface="+mn-cs"/>
                      </a:endParaRP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Continuar las actividades del día trabajando con el apartado “Lo comunicamos” de la página 94 del libro de P. de aula en donde los alumnos seguirán todas las recomendaciones para la elaboración de su álbum. </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Indicar que, de manera colectiva, en el aula y con la participación de todas y todos, presenten su álbum y sus cartas.</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Terminar la clase dando lectura al texto que se presenta en el </a:t>
                      </a:r>
                      <a:r>
                        <a:rPr lang="es-MX" sz="800" b="1" kern="1200" dirty="0">
                          <a:solidFill>
                            <a:schemeClr val="tx1"/>
                          </a:solidFill>
                          <a:effectLst/>
                          <a:latin typeface="Century Gothic" panose="020B0502020202020204" pitchFamily="34" charset="0"/>
                          <a:ea typeface="+mn-ea"/>
                          <a:cs typeface="+mn-cs"/>
                        </a:rPr>
                        <a:t>anexo 23</a:t>
                      </a:r>
                      <a:r>
                        <a:rPr lang="es-MX" sz="800" b="1" kern="1200" dirty="0">
                          <a:solidFill>
                            <a:srgbClr val="FF0000"/>
                          </a:solidFill>
                          <a:effectLst/>
                          <a:latin typeface="Century Gothic" panose="020B0502020202020204" pitchFamily="34" charset="0"/>
                          <a:ea typeface="+mn-ea"/>
                          <a:cs typeface="+mn-cs"/>
                        </a:rPr>
                        <a:t> </a:t>
                      </a:r>
                      <a:r>
                        <a:rPr lang="es-MX" sz="800" kern="1200" dirty="0">
                          <a:solidFill>
                            <a:schemeClr val="tx1"/>
                          </a:solidFill>
                          <a:effectLst/>
                          <a:latin typeface="Century Gothic" panose="020B0502020202020204" pitchFamily="34" charset="0"/>
                          <a:ea typeface="+mn-ea"/>
                          <a:cs typeface="+mn-cs"/>
                        </a:rPr>
                        <a:t>donde los alumnos identificarán las palabras que se encuentran en pretérito y copretérito y posteriormente, las escribirán en su cuaderno en forma de cuadro comparativo. </a:t>
                      </a:r>
                      <a:endParaRPr lang="es-MX"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19818577"/>
                  </a:ext>
                </a:extLst>
              </a:tr>
              <a:tr h="0">
                <a:tc vMerge="1">
                  <a:txBody>
                    <a:bodyPr/>
                    <a:lstStyle/>
                    <a:p>
                      <a:pPr algn="ct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306982"/>
                  </a:ext>
                </a:extLst>
              </a:tr>
              <a:tr h="409986">
                <a:tc rowSpan="3">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9</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LO COMUNICAMOS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vMerge="1">
                  <a:txBody>
                    <a:bodyPr/>
                    <a:lstStyle/>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3831049299"/>
                  </a:ext>
                </a:extLst>
              </a:tr>
              <a:tr h="170101">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a:txBody>
                    <a:bodyPr/>
                    <a:lstStyle/>
                    <a:p>
                      <a:r>
                        <a:rPr lang="es-MX" sz="7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1890306103"/>
                  </a:ext>
                </a:extLst>
              </a:tr>
              <a:tr h="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364298"/>
                  </a:ext>
                </a:extLst>
              </a:tr>
              <a:tr h="1046773">
                <a:tc>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*Realizar el álbum y presentarlo ante sus compañeros al igual que sus cartas.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MX"/>
                    </a:p>
                  </a:txBody>
                  <a:tcPr/>
                </a:tc>
                <a:tc vMerge="1">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p>
                      <a:pPr marL="0" indent="0" algn="l">
                        <a:buFont typeface="Arial" panose="020B0604020202020204" pitchFamily="34" charset="0"/>
                        <a:buNone/>
                      </a:pP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73461"/>
                  </a:ext>
                </a:extLst>
              </a:tr>
              <a:tr h="17472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SABERES Y PENSAMIENTO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Dar inicio a la clase proporcionado el material del </a:t>
                      </a:r>
                      <a:r>
                        <a:rPr lang="es-MX" sz="800" b="1" kern="1200" dirty="0">
                          <a:solidFill>
                            <a:schemeClr val="dk1"/>
                          </a:solidFill>
                          <a:effectLst/>
                          <a:latin typeface="Century Gothic" panose="020B0502020202020204" pitchFamily="34" charset="0"/>
                          <a:ea typeface="+mn-ea"/>
                          <a:cs typeface="+mn-cs"/>
                        </a:rPr>
                        <a:t>anexo 24 </a:t>
                      </a:r>
                      <a:r>
                        <a:rPr lang="es-MX" sz="800" kern="1200" dirty="0">
                          <a:solidFill>
                            <a:schemeClr val="dk1"/>
                          </a:solidFill>
                          <a:effectLst/>
                          <a:latin typeface="Century Gothic" panose="020B0502020202020204" pitchFamily="34" charset="0"/>
                          <a:ea typeface="+mn-ea"/>
                          <a:cs typeface="+mn-cs"/>
                        </a:rPr>
                        <a:t>para que los alumnos conviertan cada una de las fracciones mixtas a impropias y posteriormente, conviertan cada fracción a decimal para determinar el valor de cada medida. </a:t>
                      </a:r>
                      <a:endParaRPr lang="es-MX" sz="800" kern="1200" dirty="0">
                        <a:solidFill>
                          <a:srgbClr val="FF0000"/>
                        </a:solidFill>
                        <a:effectLst/>
                        <a:latin typeface="Century Gothic" panose="020B0502020202020204" pitchFamily="34" charset="0"/>
                        <a:ea typeface="+mn-ea"/>
                        <a:cs typeface="+mn-cs"/>
                      </a:endParaRP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tx1"/>
                          </a:solidFill>
                          <a:effectLst/>
                          <a:latin typeface="Century Gothic" panose="020B0502020202020204" pitchFamily="34" charset="0"/>
                          <a:ea typeface="+mn-ea"/>
                          <a:cs typeface="+mn-cs"/>
                        </a:rPr>
                        <a:t>Seguir la clase trabajando con el apartado “Comprendemos” localizado en la página 190 del libro de P. de aula donde en primer lugar realizarán la gráfica de barras que ahí se solicita. </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tx1"/>
                          </a:solidFill>
                          <a:effectLst/>
                          <a:latin typeface="Century Gothic" panose="020B0502020202020204" pitchFamily="34" charset="0"/>
                          <a:ea typeface="+mn-ea"/>
                          <a:cs typeface="+mn-cs"/>
                        </a:rPr>
                        <a:t>Imaginar cómo pueden aplicar las experiencias que obtuvieron hasta el momento para transportar con mayor facilidad las mochilas y útiles escolares.</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tx1"/>
                          </a:solidFill>
                          <a:effectLst/>
                          <a:latin typeface="Century Gothic" panose="020B0502020202020204" pitchFamily="34" charset="0"/>
                          <a:ea typeface="+mn-ea"/>
                          <a:cs typeface="+mn-cs"/>
                        </a:rPr>
                        <a:t>Realizar un dibujo de qué objeto pueden construir para transportar sus mochilas con menor fuerza y qué materiales se necesitarían para hacerlo en la siguiente sesión. </a:t>
                      </a:r>
                    </a:p>
                    <a:p>
                      <a:pPr marL="0" indent="0" algn="just" eaLnBrk="0" hangingPunct="0">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indent="-171450" algn="just">
                        <a:buFont typeface="Arial" panose="020B0604020202020204" pitchFamily="34" charset="0"/>
                        <a:buChar char="•"/>
                      </a:pPr>
                      <a:r>
                        <a:rPr lang="es-MX" sz="800" dirty="0">
                          <a:solidFill>
                            <a:schemeClr val="tx1"/>
                          </a:solidFill>
                          <a:latin typeface="Century Gothic" panose="020B0502020202020204" pitchFamily="34" charset="0"/>
                        </a:rPr>
                        <a:t>Terminar la clase entregando a los alumnos el material del </a:t>
                      </a:r>
                      <a:r>
                        <a:rPr lang="es-MX" sz="800" b="1" dirty="0">
                          <a:solidFill>
                            <a:schemeClr val="tx1"/>
                          </a:solidFill>
                          <a:latin typeface="Century Gothic" panose="020B0502020202020204" pitchFamily="34" charset="0"/>
                        </a:rPr>
                        <a:t>anexo 25 </a:t>
                      </a:r>
                      <a:r>
                        <a:rPr lang="es-MX" sz="800" dirty="0">
                          <a:solidFill>
                            <a:schemeClr val="tx1"/>
                          </a:solidFill>
                          <a:latin typeface="Century Gothic" panose="020B0502020202020204" pitchFamily="34" charset="0"/>
                        </a:rPr>
                        <a:t>para que analicen las tablas de frecuencias y realicen una gráfica de barras por cada dato que presenta. </a:t>
                      </a:r>
                      <a:endParaRPr lang="es-MX" sz="800" b="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3958579737"/>
                  </a:ext>
                </a:extLst>
              </a:tr>
              <a:tr h="2215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462389"/>
                  </a:ext>
                </a:extLst>
              </a:tr>
              <a:tr h="476334">
                <a:tc rowSpan="3">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13</a:t>
                      </a:r>
                    </a:p>
                    <a:p>
                      <a:pPr algn="ctr"/>
                      <a:r>
                        <a:rPr lang="es-MX" sz="1050" b="1" kern="1200" dirty="0">
                          <a:solidFill>
                            <a:schemeClr val="tx1"/>
                          </a:solidFill>
                          <a:effectLst/>
                          <a:latin typeface="Century Gothic" panose="020B0502020202020204" pitchFamily="34" charset="0"/>
                          <a:ea typeface="+mn-ea"/>
                          <a:cs typeface="+mn-cs"/>
                        </a:rPr>
                        <a:t>COMPRENDEMOS</a:t>
                      </a:r>
                      <a:endParaRPr lang="es-MX" sz="1000" b="1" kern="1200" dirty="0">
                        <a:solidFill>
                          <a:schemeClr val="tx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Cuaderno del alumno. </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Anexos</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179934"/>
                  </a:ext>
                </a:extLst>
              </a:tr>
              <a:tr h="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1996951574"/>
                  </a:ext>
                </a:extLst>
              </a:tr>
              <a:tr h="509677">
                <a:tc vMerge="1">
                  <a:txBody>
                    <a:bodyPr/>
                    <a:lstStyle/>
                    <a:p>
                      <a:pPr algn="ctr"/>
                      <a:endParaRPr lang="es-MX" sz="800" b="0" kern="1200" dirty="0">
                        <a:solidFill>
                          <a:schemeClr val="tx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rowSpan="2">
                  <a:txBody>
                    <a:bodyPr/>
                    <a:lstStyle/>
                    <a:p>
                      <a:pPr marL="0" indent="0" algn="ctr">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071258"/>
                  </a:ext>
                </a:extLst>
              </a:tr>
              <a:tr h="0">
                <a:tc>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marR="0" lvl="0" indent="0" algn="ctr"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dirty="0">
                          <a:solidFill>
                            <a:schemeClr val="tx1"/>
                          </a:solidFill>
                          <a:latin typeface="Century Gothic" panose="020B0502020202020204" pitchFamily="34" charset="0"/>
                        </a:rPr>
                        <a:t>*Realizar el dibujo de un prototipo para transportar objetos más pesados. </a:t>
                      </a:r>
                      <a:endParaRPr lang="es-MX" sz="800" b="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1715769"/>
                  </a:ext>
                </a:extLst>
              </a:tr>
              <a:tr h="23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ÉTICA, NATURALEZA Y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Dar inicio a la clase realizando la recuperación de saberes previos en donde los alumnos tendrán que analizar las situaciones de discriminación en el material del </a:t>
                      </a:r>
                      <a:r>
                        <a:rPr lang="es-MX" sz="800" b="1" kern="1200" dirty="0">
                          <a:solidFill>
                            <a:schemeClr val="dk1"/>
                          </a:solidFill>
                          <a:effectLst/>
                          <a:latin typeface="Century Gothic" panose="020B0502020202020204" pitchFamily="34" charset="0"/>
                          <a:ea typeface="+mn-ea"/>
                          <a:cs typeface="+mn-cs"/>
                        </a:rPr>
                        <a:t>anexo 26  </a:t>
                      </a:r>
                      <a:r>
                        <a:rPr lang="es-MX" sz="800" kern="1200" dirty="0">
                          <a:solidFill>
                            <a:schemeClr val="dk1"/>
                          </a:solidFill>
                          <a:effectLst/>
                          <a:latin typeface="Century Gothic" panose="020B0502020202020204" pitchFamily="34" charset="0"/>
                          <a:ea typeface="+mn-ea"/>
                          <a:cs typeface="+mn-cs"/>
                        </a:rPr>
                        <a:t>y escribirán el tipo de discriminación que se da en cada caso. </a:t>
                      </a:r>
                      <a:endParaRPr lang="es-MX" sz="800" b="0" kern="1200" dirty="0">
                        <a:solidFill>
                          <a:schemeClr val="dk1"/>
                        </a:solidFill>
                        <a:effectLst/>
                        <a:latin typeface="Century Gothic" panose="020B0502020202020204" pitchFamily="34" charset="0"/>
                        <a:ea typeface="+mn-ea"/>
                        <a:cs typeface="+mn-cs"/>
                      </a:endParaRPr>
                    </a:p>
                    <a:p>
                      <a:pPr marL="0" indent="0" algn="just" eaLnBrk="0" hangingPunct="0">
                        <a:buFont typeface="Arial" panose="020B0604020202020204" pitchFamily="34" charset="0"/>
                        <a:buNone/>
                      </a:pPr>
                      <a:r>
                        <a:rPr lang="es-MX" sz="800" b="0" kern="1200" dirty="0">
                          <a:solidFill>
                            <a:schemeClr val="dk1"/>
                          </a:solidFill>
                          <a:effectLst/>
                          <a:latin typeface="Century Gothic" panose="020B0502020202020204" pitchFamily="34" charset="0"/>
                          <a:ea typeface="+mn-ea"/>
                          <a:cs typeface="+mn-cs"/>
                        </a:rPr>
                        <a:t> </a:t>
                      </a:r>
                      <a:r>
                        <a:rPr lang="es-MX" sz="800" b="1" kern="1200" dirty="0">
                          <a:solidFill>
                            <a:schemeClr val="dk1"/>
                          </a:solidFill>
                          <a:effectLst/>
                          <a:latin typeface="Century Gothic" panose="020B0502020202020204" pitchFamily="34" charset="0"/>
                          <a:ea typeface="+mn-ea"/>
                          <a:cs typeface="+mn-cs"/>
                        </a:rPr>
                        <a:t>Desarrollo: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dk1"/>
                          </a:solidFill>
                          <a:effectLst/>
                          <a:latin typeface="Century Gothic" panose="020B0502020202020204" pitchFamily="34" charset="0"/>
                          <a:ea typeface="+mn-ea"/>
                          <a:cs typeface="+mn-cs"/>
                        </a:rPr>
                        <a:t>Continuar el trabajo del apartado “Recolectamos” localizado en la página 222 del libro de P. escolares  en el punto 3 donde los alumnos formarán pequeñas comunidades para dividirse los temas y realizar dibujos de acuerdo con cada una de las temáticas que se proponen.  </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1" dirty="0">
                          <a:solidFill>
                            <a:schemeClr val="tx1"/>
                          </a:solidFill>
                          <a:effectLst/>
                          <a:latin typeface="Century Gothic" panose="020B0502020202020204" pitchFamily="34" charset="0"/>
                        </a:rPr>
                        <a:t>Cierre: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chemeClr val="tx1"/>
                          </a:solidFill>
                          <a:effectLst/>
                          <a:latin typeface="Century Gothic" panose="020B0502020202020204" pitchFamily="34" charset="0"/>
                        </a:rPr>
                        <a:t>Terminar la clase exponiendo los dibujos de cada una de las comunidades y con base en sus exposiciones registrar la información más relevante en cada apartado de la tabla del </a:t>
                      </a:r>
                      <a:r>
                        <a:rPr lang="es-MX" sz="800" b="1" i="0" dirty="0">
                          <a:solidFill>
                            <a:schemeClr val="tx1"/>
                          </a:solidFill>
                          <a:effectLst/>
                          <a:latin typeface="Century Gothic" panose="020B0502020202020204" pitchFamily="34" charset="0"/>
                        </a:rPr>
                        <a:t>anexo 27.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4124628852"/>
                  </a:ext>
                </a:extLst>
              </a:tr>
              <a:tr h="10467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highlight>
                          <a:srgbClr val="FFFF00"/>
                        </a:highlight>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rowSpan="3">
                  <a:txBody>
                    <a:bodyPr/>
                    <a:lstStyle/>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5369261"/>
                  </a:ext>
                </a:extLst>
              </a:tr>
              <a:tr h="340201">
                <a:tc>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4</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RECOLECTAMOS</a:t>
                      </a:r>
                      <a:endParaRPr lang="es-ES_tradnl"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2688147640"/>
                  </a:ext>
                </a:extLst>
              </a:tr>
              <a:tr h="104677">
                <a:tc rowSpan="3">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Propósito de la sesión: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700" dirty="0">
                          <a:solidFill>
                            <a:schemeClr val="tx1"/>
                          </a:solidFill>
                          <a:latin typeface="Century Gothic" panose="020B0502020202020204" pitchFamily="34" charset="0"/>
                        </a:rPr>
                        <a:t>*Reconocer causas y consecuencias de la discriminación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640437"/>
                  </a:ext>
                </a:extLst>
              </a:tr>
              <a:tr h="157016">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3577303997"/>
                  </a:ext>
                </a:extLst>
              </a:tr>
              <a:tr h="0">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pPr algn="l"/>
                      <a:r>
                        <a:rPr lang="es-MX" sz="600" dirty="0">
                          <a:solidFill>
                            <a:schemeClr val="tx1"/>
                          </a:solidFill>
                          <a:latin typeface="Century Gothic" panose="020B0502020202020204" pitchFamily="34" charset="0"/>
                        </a:rPr>
                        <a:t>*Listas de cotejo</a:t>
                      </a:r>
                    </a:p>
                    <a:p>
                      <a:pPr algn="l"/>
                      <a:r>
                        <a:rPr lang="es-MX" sz="600" dirty="0">
                          <a:solidFill>
                            <a:schemeClr val="tx1"/>
                          </a:solidFill>
                          <a:latin typeface="Century Gothic" panose="020B0502020202020204" pitchFamily="34" charset="0"/>
                        </a:rPr>
                        <a:t>*Trabajos diarios</a:t>
                      </a:r>
                    </a:p>
                    <a:p>
                      <a:pPr algn="l"/>
                      <a:r>
                        <a:rPr lang="es-MX" sz="600" dirty="0">
                          <a:solidFill>
                            <a:schemeClr val="tx1"/>
                          </a:solidFill>
                          <a:latin typeface="Century Gothic" panose="020B0502020202020204" pitchFamily="34" charset="0"/>
                        </a:rPr>
                        <a:t>*Participaciones</a:t>
                      </a:r>
                    </a:p>
                    <a:p>
                      <a:pPr algn="l"/>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264016"/>
                  </a:ext>
                </a:extLst>
              </a:tr>
            </a:tbl>
          </a:graphicData>
        </a:graphic>
      </p:graphicFrame>
    </p:spTree>
    <p:extLst>
      <p:ext uri="{BB962C8B-B14F-4D97-AF65-F5344CB8AC3E}">
        <p14:creationId xmlns:p14="http://schemas.microsoft.com/office/powerpoint/2010/main" val="232058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7F393-EF65-9D32-8D0E-00247000D0DF}"/>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F347E3D-42B2-1937-23C0-EF346050AFA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72C6A3A0-720A-D0DA-0D08-DFBFE4259CF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9FDD1AE4-230E-89FD-68C9-C4DA8885B1D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8D2D2196-5BD1-C728-125D-6B51B176D3F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6" name="Imagen 5">
            <a:extLst>
              <a:ext uri="{FF2B5EF4-FFF2-40B4-BE49-F238E27FC236}">
                <a16:creationId xmlns:a16="http://schemas.microsoft.com/office/drawing/2014/main" id="{A59D8A82-F6D7-7030-51F6-2ACA43D3E38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7" name="Imagen 6">
            <a:extLst>
              <a:ext uri="{FF2B5EF4-FFF2-40B4-BE49-F238E27FC236}">
                <a16:creationId xmlns:a16="http://schemas.microsoft.com/office/drawing/2014/main" id="{B92AE8DA-5001-DE56-2192-B916803F374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8" name="Imagen 7">
            <a:extLst>
              <a:ext uri="{FF2B5EF4-FFF2-40B4-BE49-F238E27FC236}">
                <a16:creationId xmlns:a16="http://schemas.microsoft.com/office/drawing/2014/main" id="{8265B7C9-3FD4-9CCF-3B32-B6D063A9E21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9" name="Imagen 8">
            <a:extLst>
              <a:ext uri="{FF2B5EF4-FFF2-40B4-BE49-F238E27FC236}">
                <a16:creationId xmlns:a16="http://schemas.microsoft.com/office/drawing/2014/main" id="{A270F585-DE98-D432-6E31-6FF48C33AEE0}"/>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2" name="Tabla 2">
            <a:extLst>
              <a:ext uri="{FF2B5EF4-FFF2-40B4-BE49-F238E27FC236}">
                <a16:creationId xmlns:a16="http://schemas.microsoft.com/office/drawing/2014/main" id="{132A6784-0C25-BE68-D43D-36AA5C523630}"/>
              </a:ext>
            </a:extLst>
          </p:cNvPr>
          <p:cNvGraphicFramePr>
            <a:graphicFrameLocks noGrp="1"/>
          </p:cNvGraphicFramePr>
          <p:nvPr>
            <p:extLst>
              <p:ext uri="{D42A27DB-BD31-4B8C-83A1-F6EECF244321}">
                <p14:modId xmlns:p14="http://schemas.microsoft.com/office/powerpoint/2010/main" val="3821297805"/>
              </p:ext>
            </p:extLst>
          </p:nvPr>
        </p:nvGraphicFramePr>
        <p:xfrm>
          <a:off x="45720" y="468313"/>
          <a:ext cx="6766559" cy="7826344"/>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2067948">
                  <a:extLst>
                    <a:ext uri="{9D8B030D-6E8A-4147-A177-3AD203B41FA5}">
                      <a16:colId xmlns:a16="http://schemas.microsoft.com/office/drawing/2014/main" val="3943128233"/>
                    </a:ext>
                  </a:extLst>
                </a:gridCol>
                <a:gridCol w="2645496">
                  <a:extLst>
                    <a:ext uri="{9D8B030D-6E8A-4147-A177-3AD203B41FA5}">
                      <a16:colId xmlns:a16="http://schemas.microsoft.com/office/drawing/2014/main" val="1583954287"/>
                    </a:ext>
                  </a:extLst>
                </a:gridCol>
                <a:gridCol w="739704">
                  <a:extLst>
                    <a:ext uri="{9D8B030D-6E8A-4147-A177-3AD203B41FA5}">
                      <a16:colId xmlns:a16="http://schemas.microsoft.com/office/drawing/2014/main" val="3012672027"/>
                    </a:ext>
                  </a:extLst>
                </a:gridCol>
              </a:tblGrid>
              <a:tr h="435242">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JUEVES 20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3641353217"/>
                  </a:ext>
                </a:extLst>
              </a:tr>
              <a:tr h="435242">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145">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dirty="0">
                          <a:solidFill>
                            <a:schemeClr val="tx1"/>
                          </a:solidFill>
                          <a:latin typeface="Century Gothic" panose="020B0502020202020204" pitchFamily="34"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rowSpan="6" gridSpan="2">
                  <a:txBody>
                    <a:bodyPr/>
                    <a:lstStyle/>
                    <a:p>
                      <a:pPr marL="0" indent="0" algn="just" eaLnBrk="0" hangingPunct="0">
                        <a:buFont typeface="Arial" panose="020B0604020202020204" pitchFamily="34" charset="0"/>
                        <a:buNone/>
                      </a:pPr>
                      <a:r>
                        <a:rPr lang="es-MX" sz="9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kern="1200" dirty="0">
                          <a:solidFill>
                            <a:schemeClr val="dk1"/>
                          </a:solidFill>
                          <a:effectLst/>
                          <a:latin typeface="Century Gothic" panose="020B0502020202020204" pitchFamily="34" charset="0"/>
                          <a:ea typeface="+mn-ea"/>
                          <a:cs typeface="+mn-cs"/>
                        </a:rPr>
                        <a:t>Comenzar la clase proporcionando el material del </a:t>
                      </a:r>
                      <a:r>
                        <a:rPr lang="es-MX" sz="900" b="1" kern="1200" dirty="0">
                          <a:solidFill>
                            <a:schemeClr val="dk1"/>
                          </a:solidFill>
                          <a:effectLst/>
                          <a:latin typeface="Century Gothic" panose="020B0502020202020204" pitchFamily="34" charset="0"/>
                          <a:ea typeface="+mn-ea"/>
                          <a:cs typeface="+mn-cs"/>
                        </a:rPr>
                        <a:t>anexo 28 </a:t>
                      </a:r>
                      <a:r>
                        <a:rPr lang="es-MX" sz="900" kern="1200" dirty="0">
                          <a:solidFill>
                            <a:schemeClr val="dk1"/>
                          </a:solidFill>
                          <a:effectLst/>
                          <a:latin typeface="Century Gothic" panose="020B0502020202020204" pitchFamily="34" charset="0"/>
                          <a:ea typeface="+mn-ea"/>
                          <a:cs typeface="+mn-cs"/>
                        </a:rPr>
                        <a:t>para que los alumnos lean cada una de las actividades y las clasifiquen en el cuaderno mencionando si refuerzan la salud física o la salud mental.</a:t>
                      </a:r>
                      <a:endParaRPr lang="es-MX" sz="900" b="0" kern="1200" dirty="0">
                        <a:solidFill>
                          <a:schemeClr val="dk1"/>
                        </a:solidFill>
                        <a:effectLst/>
                        <a:latin typeface="Century Gothic" panose="020B0502020202020204" pitchFamily="34" charset="0"/>
                        <a:ea typeface="+mn-ea"/>
                        <a:cs typeface="+mn-cs"/>
                      </a:endParaRP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9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kern="1200" dirty="0">
                          <a:solidFill>
                            <a:schemeClr val="dk1"/>
                          </a:solidFill>
                          <a:effectLst/>
                          <a:latin typeface="Century Gothic" panose="020B0502020202020204" pitchFamily="34" charset="0"/>
                          <a:ea typeface="+mn-ea"/>
                          <a:cs typeface="+mn-cs"/>
                        </a:rPr>
                        <a:t>Dar seguimiento a la clase trabajando con las actividades del apartado “Valoramos y compartimos nuestros logros” localizado en la página 322 del libro de P. escolares para que los alumnos realicen el juego que se propone. </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kern="1200" dirty="0">
                          <a:solidFill>
                            <a:schemeClr val="dk1"/>
                          </a:solidFill>
                          <a:effectLst/>
                          <a:latin typeface="Century Gothic" panose="020B0502020202020204" pitchFamily="34" charset="0"/>
                          <a:ea typeface="+mn-ea"/>
                          <a:cs typeface="+mn-cs"/>
                        </a:rPr>
                        <a:t>Trabajar con el punto 3 donde los alumnos compartirán en un periódico mural los resultados de su Plan de activación física como se solicita en la página 323 del libro de P. escolares,</a:t>
                      </a: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900" b="1" dirty="0">
                          <a:solidFill>
                            <a:schemeClr val="tx1"/>
                          </a:solidFill>
                          <a:effectLst/>
                          <a:latin typeface="Century Gothic" panose="020B0502020202020204" pitchFamily="34" charset="0"/>
                        </a:rPr>
                        <a:t>Cierre:</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b="0" dirty="0">
                          <a:solidFill>
                            <a:schemeClr val="tx1"/>
                          </a:solidFill>
                          <a:effectLst/>
                          <a:latin typeface="Century Gothic" panose="020B0502020202020204" pitchFamily="34" charset="0"/>
                        </a:rPr>
                        <a:t>Finalizar la sesión escribiendo en sus cuadernos los acuerdos asamblearios a los que llegaron para hacer su presentación de actividades físicas, así como para diseñar su Plan de activación física, con el fin de mejorar la salud de la comunidad.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hMerge="1">
                  <a:txBody>
                    <a:bodyPr/>
                    <a:lstStyle/>
                    <a:p>
                      <a:endParaRPr lang="es-ES_tradnl"/>
                    </a:p>
                  </a:txBody>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1050918498"/>
                  </a:ext>
                </a:extLst>
              </a:tr>
              <a:tr h="173986">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gridSpan="2" vMerge="1">
                  <a:txBody>
                    <a:bodyPr/>
                    <a:lstStyle/>
                    <a:p>
                      <a:endParaRPr lang="es-ES_tradnl"/>
                    </a:p>
                  </a:txBody>
                  <a:tcPr/>
                </a:tc>
                <a:tc hMerge="1"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901597"/>
                  </a:ext>
                </a:extLst>
              </a:tr>
              <a:tr h="348304">
                <a:tc rowSpan="2">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8</a:t>
                      </a:r>
                    </a:p>
                    <a:p>
                      <a:pPr algn="ctr"/>
                      <a:r>
                        <a:rPr lang="es-MX" sz="900" b="1" dirty="0">
                          <a:solidFill>
                            <a:schemeClr val="tx1"/>
                          </a:solidFill>
                          <a:latin typeface="Century Gothic" panose="020B0502020202020204" pitchFamily="34" charset="0"/>
                        </a:rPr>
                        <a:t>VALORAMOS Y COMPARTIMOS NUESTROS LOGROS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5864"/>
                  </a:ext>
                </a:extLst>
              </a:tr>
              <a:tr h="144970">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rowSpan="2">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3514365615"/>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algn="ctr"/>
                      <a:r>
                        <a:rPr lang="es-MX" sz="800" dirty="0">
                          <a:solidFill>
                            <a:schemeClr val="tx1"/>
                          </a:solidFill>
                          <a:latin typeface="Century Gothic" panose="020B0502020202020204" pitchFamily="34" charset="0"/>
                        </a:rPr>
                        <a:t>*Reflexionar sobre los saberes construidos al elaborar el Plan de Activación Física. </a:t>
                      </a: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55885"/>
                  </a:ext>
                </a:extLst>
              </a:tr>
              <a:tr h="1644356">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481840"/>
                  </a:ext>
                </a:extLst>
              </a:tr>
              <a:tr h="348193">
                <a:tc gridSpan="2">
                  <a:txBody>
                    <a:bodyPr/>
                    <a:lstStyle/>
                    <a:p>
                      <a:pPr marL="0" indent="0" algn="ctr">
                        <a:buFont typeface="Arial" panose="020B0604020202020204" pitchFamily="34" charset="0"/>
                        <a:buNone/>
                      </a:pPr>
                      <a:r>
                        <a:rPr lang="es-MX" sz="900" b="1" i="0" dirty="0">
                          <a:solidFill>
                            <a:schemeClr val="tx1"/>
                          </a:solidFill>
                          <a:latin typeface="Century Gothic" panose="020B0502020202020204" pitchFamily="34" charset="0"/>
                        </a:rPr>
                        <a:t>ADECUACIONES CURRICULARES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alpha val="50000"/>
                      </a:srgbClr>
                    </a:solidFill>
                  </a:tcPr>
                </a:tc>
                <a:tc hMerge="1">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a:buFont typeface="Arial" panose="020B0604020202020204" pitchFamily="34" charset="0"/>
                        <a:buNone/>
                      </a:pPr>
                      <a:r>
                        <a:rPr lang="es-MX" sz="900" b="1" i="0" dirty="0">
                          <a:solidFill>
                            <a:schemeClr val="tx1"/>
                          </a:solidFill>
                          <a:effectLst/>
                          <a:latin typeface="Century Gothic" panose="020B0502020202020204" pitchFamily="34" charset="0"/>
                        </a:rPr>
                        <a:t>OBSERVACIONES REALIZADAS POR LA AUTORIDAD 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alpha val="50000"/>
                      </a:srgbClr>
                    </a:solidFill>
                  </a:tcPr>
                </a:tc>
                <a:tc hMerge="1">
                  <a:txBody>
                    <a:bodyPr/>
                    <a:lstStyle/>
                    <a:p>
                      <a:pPr marL="0" indent="0" algn="l">
                        <a:buFont typeface="Arial" panose="020B0604020202020204" pitchFamily="34" charset="0"/>
                        <a:buNone/>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406635"/>
                  </a:ext>
                </a:extLst>
              </a:tr>
              <a:tr h="3568981">
                <a:tc gridSpan="2">
                  <a:txBody>
                    <a:bodyPr/>
                    <a:lstStyle/>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1349678"/>
                  </a:ext>
                </a:extLst>
              </a:tr>
            </a:tbl>
          </a:graphicData>
        </a:graphic>
      </p:graphicFrame>
    </p:spTree>
    <p:extLst>
      <p:ext uri="{BB962C8B-B14F-4D97-AF65-F5344CB8AC3E}">
        <p14:creationId xmlns:p14="http://schemas.microsoft.com/office/powerpoint/2010/main" val="362784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19567-DF64-AC38-5C4C-CCAD6AF7D835}"/>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AEECACBE-B255-D534-ABF5-336E7A44958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AED4B781-4D94-B118-3649-992B89E02B4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74E86FF6-88BC-D4F6-CF89-80DF5ED1A645}"/>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48E8421B-701A-51BF-80BB-0CB50A5F8D5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6" name="Imagen 5">
            <a:extLst>
              <a:ext uri="{FF2B5EF4-FFF2-40B4-BE49-F238E27FC236}">
                <a16:creationId xmlns:a16="http://schemas.microsoft.com/office/drawing/2014/main" id="{B1EE505C-7FC3-CEDA-20E2-263E7FD3908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7" name="Imagen 6">
            <a:extLst>
              <a:ext uri="{FF2B5EF4-FFF2-40B4-BE49-F238E27FC236}">
                <a16:creationId xmlns:a16="http://schemas.microsoft.com/office/drawing/2014/main" id="{52F54F25-922D-0BFF-FFE3-442CF3C9047A}"/>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8" name="Imagen 7">
            <a:extLst>
              <a:ext uri="{FF2B5EF4-FFF2-40B4-BE49-F238E27FC236}">
                <a16:creationId xmlns:a16="http://schemas.microsoft.com/office/drawing/2014/main" id="{6F5BC019-43A1-065B-6B48-6DF7151AC455}"/>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9" name="Imagen 8">
            <a:extLst>
              <a:ext uri="{FF2B5EF4-FFF2-40B4-BE49-F238E27FC236}">
                <a16:creationId xmlns:a16="http://schemas.microsoft.com/office/drawing/2014/main" id="{F47B9813-B2D5-9797-2AC4-B01EAABDB9EA}"/>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1" name="Tabla 2">
            <a:extLst>
              <a:ext uri="{FF2B5EF4-FFF2-40B4-BE49-F238E27FC236}">
                <a16:creationId xmlns:a16="http://schemas.microsoft.com/office/drawing/2014/main" id="{75A4CE3B-9182-7B35-0F89-5A5215C62633}"/>
              </a:ext>
            </a:extLst>
          </p:cNvPr>
          <p:cNvGraphicFramePr>
            <a:graphicFrameLocks noGrp="1"/>
          </p:cNvGraphicFramePr>
          <p:nvPr>
            <p:extLst>
              <p:ext uri="{D42A27DB-BD31-4B8C-83A1-F6EECF244321}">
                <p14:modId xmlns:p14="http://schemas.microsoft.com/office/powerpoint/2010/main" val="513674394"/>
              </p:ext>
            </p:extLst>
          </p:nvPr>
        </p:nvGraphicFramePr>
        <p:xfrm>
          <a:off x="30351" y="478736"/>
          <a:ext cx="6766559" cy="7722964"/>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4713444">
                  <a:extLst>
                    <a:ext uri="{9D8B030D-6E8A-4147-A177-3AD203B41FA5}">
                      <a16:colId xmlns:a16="http://schemas.microsoft.com/office/drawing/2014/main" val="3943128233"/>
                    </a:ext>
                  </a:extLst>
                </a:gridCol>
                <a:gridCol w="739704">
                  <a:extLst>
                    <a:ext uri="{9D8B030D-6E8A-4147-A177-3AD203B41FA5}">
                      <a16:colId xmlns:a16="http://schemas.microsoft.com/office/drawing/2014/main" val="3012672027"/>
                    </a:ext>
                  </a:extLst>
                </a:gridCol>
              </a:tblGrid>
              <a:tr h="287863">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VIERNES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206200965"/>
                  </a:ext>
                </a:extLst>
              </a:tr>
              <a:tr h="287863">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693">
                <a:tc rowSpan="2">
                  <a:txBody>
                    <a:bodyPr/>
                    <a:lstStyle/>
                    <a:p>
                      <a:pPr algn="ctr"/>
                      <a:r>
                        <a:rPr lang="es-MX" sz="1000" b="1" dirty="0">
                          <a:solidFill>
                            <a:schemeClr val="tx1"/>
                          </a:solidFill>
                          <a:latin typeface="Century Gothic" panose="020B0502020202020204" pitchFamily="34" charset="0"/>
                        </a:rPr>
                        <a:t>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tx1"/>
                          </a:solidFill>
                          <a:effectLst/>
                          <a:latin typeface="Century Gothic" panose="020B0502020202020204" pitchFamily="34" charset="0"/>
                          <a:ea typeface="+mn-ea"/>
                          <a:cs typeface="+mn-cs"/>
                        </a:rPr>
                        <a:t>Dar solución a las actividades propuestas en el apartado “Revisamos la experiencia” localizado en la página 94 del libro de P. de aula en donde los alumnos realizarán las actividades del punto 1 al 3.</a:t>
                      </a: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tx1"/>
                          </a:solidFill>
                          <a:effectLst/>
                          <a:latin typeface="Century Gothic" panose="020B0502020202020204" pitchFamily="34" charset="0"/>
                          <a:ea typeface="+mn-ea"/>
                          <a:cs typeface="+mn-cs"/>
                        </a:rPr>
                        <a:t>Comentar a los alumnos que imaginarán que son científicos y dibujarán algún objeto que hayan inventado para ese tiempo y escribirán en qué consiste en el material del </a:t>
                      </a:r>
                      <a:r>
                        <a:rPr lang="es-MX" sz="800" b="1" kern="1200" dirty="0">
                          <a:solidFill>
                            <a:schemeClr val="tx1"/>
                          </a:solidFill>
                          <a:effectLst/>
                          <a:latin typeface="Century Gothic" panose="020B0502020202020204" pitchFamily="34" charset="0"/>
                          <a:ea typeface="+mn-ea"/>
                          <a:cs typeface="+mn-cs"/>
                        </a:rPr>
                        <a:t>anexo 29. </a:t>
                      </a:r>
                      <a:endParaRPr lang="es-MX" sz="800" b="1" kern="1200" dirty="0">
                        <a:solidFill>
                          <a:srgbClr val="FF2F92"/>
                        </a:solidFill>
                        <a:effectLst/>
                        <a:latin typeface="Century Gothic" panose="020B0502020202020204" pitchFamily="34" charset="0"/>
                        <a:ea typeface="+mn-ea"/>
                        <a:cs typeface="+mn-cs"/>
                      </a:endParaRP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Terminar la clase escribiendo en sus cuadernos los acuerdos asamblearios a los que llegaron en comunidad para que, a través del álbum y la carta dirigida al yo del futuro, puedan comunicar la experiencia que se adquiere con el tiempo.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19818577"/>
                  </a:ext>
                </a:extLst>
              </a:tr>
              <a:tr h="0">
                <a:tc vMerge="1">
                  <a:txBody>
                    <a:bodyPr/>
                    <a:lstStyle/>
                    <a:p>
                      <a:pPr algn="ct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306982"/>
                  </a:ext>
                </a:extLst>
              </a:tr>
              <a:tr h="409986">
                <a:tc rowSpan="3">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10</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REVISAMOS LA EXPERIENCIA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vMerge="1">
                  <a:txBody>
                    <a:bodyPr/>
                    <a:lstStyle/>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3831049299"/>
                  </a:ext>
                </a:extLst>
              </a:tr>
              <a:tr h="170101">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a:txBody>
                    <a:bodyPr/>
                    <a:lstStyle/>
                    <a:p>
                      <a:r>
                        <a:rPr lang="es-MX" sz="7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1890306103"/>
                  </a:ext>
                </a:extLst>
              </a:tr>
              <a:tr h="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364298"/>
                  </a:ext>
                </a:extLst>
              </a:tr>
              <a:tr h="1046773">
                <a:tc>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*Valorar los aprendizajes construidos a lo largo del proyecto. </a:t>
                      </a:r>
                    </a:p>
                    <a:p>
                      <a:pPr marL="0" indent="0" algn="ctr">
                        <a:buFont typeface="Arial" panose="020B0604020202020204" pitchFamily="34" charset="0"/>
                        <a:buNone/>
                      </a:pPr>
                      <a:endParaRPr lang="es-MX" sz="9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MX"/>
                    </a:p>
                  </a:txBody>
                  <a:tcPr/>
                </a:tc>
                <a:tc vMerge="1">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p>
                      <a:pPr marL="0" indent="0" algn="l">
                        <a:buFont typeface="Arial" panose="020B0604020202020204" pitchFamily="34" charset="0"/>
                        <a:buNone/>
                      </a:pP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73461"/>
                  </a:ext>
                </a:extLst>
              </a:tr>
              <a:tr h="17472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SABERES Y PENSAMIENTO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rowSpan="5">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Dar inicio a la clase proporcionado el material del </a:t>
                      </a:r>
                      <a:r>
                        <a:rPr lang="es-MX" sz="800" b="1" kern="1200" dirty="0">
                          <a:solidFill>
                            <a:schemeClr val="dk1"/>
                          </a:solidFill>
                          <a:effectLst/>
                          <a:latin typeface="Century Gothic" panose="020B0502020202020204" pitchFamily="34" charset="0"/>
                          <a:ea typeface="+mn-ea"/>
                          <a:cs typeface="+mn-cs"/>
                        </a:rPr>
                        <a:t>anexo 30 </a:t>
                      </a:r>
                      <a:r>
                        <a:rPr lang="es-MX" sz="800" kern="1200" dirty="0">
                          <a:solidFill>
                            <a:schemeClr val="dk1"/>
                          </a:solidFill>
                          <a:effectLst/>
                          <a:latin typeface="Century Gothic" panose="020B0502020202020204" pitchFamily="34" charset="0"/>
                          <a:ea typeface="+mn-ea"/>
                          <a:cs typeface="+mn-cs"/>
                        </a:rPr>
                        <a:t>para que los alumnos realicen la suma de fracciones de los datos que se proporcionan y posteriormente, conviertan la cantidad obtenida a decimales. </a:t>
                      </a:r>
                      <a:endParaRPr lang="es-MX" sz="800" kern="1200" dirty="0">
                        <a:solidFill>
                          <a:srgbClr val="FF0000"/>
                        </a:solidFill>
                        <a:effectLst/>
                        <a:latin typeface="Century Gothic" panose="020B0502020202020204" pitchFamily="34" charset="0"/>
                        <a:ea typeface="+mn-ea"/>
                        <a:cs typeface="+mn-cs"/>
                      </a:endParaRP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tx1"/>
                          </a:solidFill>
                          <a:effectLst/>
                          <a:latin typeface="Century Gothic" panose="020B0502020202020204" pitchFamily="34" charset="0"/>
                          <a:ea typeface="+mn-ea"/>
                          <a:cs typeface="+mn-cs"/>
                        </a:rPr>
                        <a:t>Seguir la clase trabajando con el apartado “Socializamos y aplicamos” localizado en las páginas 191 y 193 del libro de P. de aula donde los alumnos presentarán el dibujo del objeto que imaginaron para transportar con mayor facilidad su mochila y útiles escolares, tomando en cuenta los materiales necesarios y el proceso de construcción realizar el prototipo siguiendo las recomendaciones del libro de texto o adecuarlo a las necesidades escolares. </a:t>
                      </a:r>
                    </a:p>
                    <a:p>
                      <a:pPr marL="0" indent="0" algn="just" eaLnBrk="0" hangingPunct="0">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dirty="0">
                          <a:solidFill>
                            <a:schemeClr val="tx1"/>
                          </a:solidFill>
                          <a:latin typeface="Century Gothic" panose="020B0502020202020204" pitchFamily="34" charset="0"/>
                        </a:rPr>
                        <a:t>Finalizar la clase solucionando los ejercicios del apartado “Reflexionamos el camino andado” localizado en la página 193 y, por último, escribir en sus cuadernos los acuerdos asamblearios a los que llegaron en comunidad para darle diferentes usos al Carro Transportador.</a:t>
                      </a:r>
                    </a:p>
                    <a:p>
                      <a:pPr marL="0" indent="0" algn="just" eaLnBrk="0" hangingPunct="0">
                        <a:buFont typeface="Arial" panose="020B0604020202020204" pitchFamily="34" charset="0"/>
                        <a:buNone/>
                      </a:pPr>
                      <a:endParaRPr lang="es-MX" sz="800" b="0"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3958579737"/>
                  </a:ext>
                </a:extLst>
              </a:tr>
              <a:tr h="2215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462389"/>
                  </a:ext>
                </a:extLst>
              </a:tr>
              <a:tr h="476334">
                <a:tc>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SESIÓN</a:t>
                      </a:r>
                      <a:r>
                        <a:rPr lang="es-MX" sz="800" b="1" kern="1200" dirty="0">
                          <a:solidFill>
                            <a:schemeClr val="dk1"/>
                          </a:solidFill>
                          <a:effectLst/>
                          <a:latin typeface="Century Gothic" panose="020B0502020202020204" pitchFamily="34" charset="0"/>
                          <a:ea typeface="+mn-ea"/>
                          <a:cs typeface="+mn-cs"/>
                        </a:rPr>
                        <a:t> 14</a:t>
                      </a:r>
                    </a:p>
                    <a:p>
                      <a:pPr algn="ctr"/>
                      <a:r>
                        <a:rPr lang="es-MX" sz="1000" b="1" kern="1200" dirty="0">
                          <a:solidFill>
                            <a:schemeClr val="tx1"/>
                          </a:solidFill>
                          <a:effectLst/>
                          <a:latin typeface="Century Gothic" panose="020B0502020202020204" pitchFamily="34" charset="0"/>
                          <a:ea typeface="+mn-ea"/>
                          <a:cs typeface="+mn-cs"/>
                        </a:rPr>
                        <a:t>*SOCIALIZAMOS Y APLICAMOS</a:t>
                      </a:r>
                    </a:p>
                    <a:p>
                      <a:pPr algn="ctr"/>
                      <a:r>
                        <a:rPr lang="es-MX" sz="1000" b="1" kern="1200" dirty="0">
                          <a:solidFill>
                            <a:schemeClr val="tx1"/>
                          </a:solidFill>
                          <a:effectLst/>
                          <a:latin typeface="Century Gothic" panose="020B0502020202020204" pitchFamily="34" charset="0"/>
                          <a:ea typeface="+mn-ea"/>
                          <a:cs typeface="+mn-cs"/>
                        </a:rPr>
                        <a:t>*REFLEXIONAMOS EL CAMINO ANDADO</a:t>
                      </a:r>
                      <a:endParaRPr lang="es-MX" sz="900" b="1" kern="1200" dirty="0">
                        <a:solidFill>
                          <a:schemeClr val="tx1"/>
                        </a:solidFill>
                        <a:effectLst/>
                        <a:latin typeface="Century Gothic" panose="020B0502020202020204" pitchFamily="34" charset="0"/>
                        <a:ea typeface="+mn-ea"/>
                        <a:cs typeface="+mn-cs"/>
                      </a:endParaRPr>
                    </a:p>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Cuaderno del alumno. </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Anexos</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179934"/>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*Realizar el prototipo final del vehícuo.</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*Reflexionar sobre los logros construidos a lo largo del proyecto.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1996951574"/>
                  </a:ext>
                </a:extLst>
              </a:tr>
              <a:tr h="0">
                <a:tc vMerge="1">
                  <a:txBody>
                    <a:bodyPr/>
                    <a:lstStyle/>
                    <a:p>
                      <a:pPr algn="ctr"/>
                      <a:endParaRPr lang="es-MX" sz="800" b="0" kern="1200" dirty="0">
                        <a:solidFill>
                          <a:schemeClr val="tx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a:txBody>
                    <a:bodyPr/>
                    <a:lstStyle/>
                    <a:p>
                      <a:pPr marL="0" indent="0" algn="ctr">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071258"/>
                  </a:ext>
                </a:extLst>
              </a:tr>
              <a:tr h="23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ÉTICA, NATURALEZA Y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Recuperar saberes previos comentando con los alumnos los derechos de las niñas y los niños que se vulnera ante actos de discriminación, registrar las ideas en el pizarrón y posteriormente, registrarlas en el cuaderno de trabajo. </a:t>
                      </a:r>
                      <a:endParaRPr lang="es-MX" sz="800" b="0" kern="1200" dirty="0">
                        <a:solidFill>
                          <a:schemeClr val="dk1"/>
                        </a:solidFill>
                        <a:effectLst/>
                        <a:latin typeface="Century Gothic" panose="020B0502020202020204" pitchFamily="34" charset="0"/>
                        <a:ea typeface="+mn-ea"/>
                        <a:cs typeface="+mn-cs"/>
                      </a:endParaRPr>
                    </a:p>
                    <a:p>
                      <a:pPr marL="0" indent="0" algn="just" eaLnBrk="0" hangingPunct="0">
                        <a:buFont typeface="Arial" panose="020B0604020202020204" pitchFamily="34" charset="0"/>
                        <a:buNone/>
                      </a:pPr>
                      <a:r>
                        <a:rPr lang="es-MX" sz="800" b="0" kern="1200" dirty="0">
                          <a:solidFill>
                            <a:schemeClr val="dk1"/>
                          </a:solidFill>
                          <a:effectLst/>
                          <a:latin typeface="Century Gothic" panose="020B0502020202020204" pitchFamily="34" charset="0"/>
                          <a:ea typeface="+mn-ea"/>
                          <a:cs typeface="+mn-cs"/>
                        </a:rPr>
                        <a:t> </a:t>
                      </a:r>
                      <a:r>
                        <a:rPr lang="es-MX" sz="800" b="1" kern="1200" dirty="0">
                          <a:solidFill>
                            <a:schemeClr val="dk1"/>
                          </a:solidFill>
                          <a:effectLst/>
                          <a:latin typeface="Century Gothic" panose="020B0502020202020204" pitchFamily="34" charset="0"/>
                          <a:ea typeface="+mn-ea"/>
                          <a:cs typeface="+mn-cs"/>
                        </a:rPr>
                        <a:t>Desarrollo: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dk1"/>
                          </a:solidFill>
                          <a:effectLst/>
                          <a:latin typeface="Century Gothic" panose="020B0502020202020204" pitchFamily="34" charset="0"/>
                          <a:ea typeface="+mn-ea"/>
                          <a:cs typeface="+mn-cs"/>
                        </a:rPr>
                        <a:t>Seguir la clase trabajando con el apartado ”Definimos el problema” ubicado en la página 224 y del libro de P. escolares y en colectivo se dará lectura al texto que se presenta. Posteriormente, responder las preguntas de análisis que se establecen en las páginas 224 y 225 del libro de texto. </a:t>
                      </a:r>
                      <a:endParaRPr lang="es-MX" sz="800" b="1" kern="1200" dirty="0">
                        <a:solidFill>
                          <a:srgbClr val="FF0000"/>
                        </a:solidFill>
                        <a:effectLst/>
                        <a:latin typeface="Century Gothic" panose="020B0502020202020204" pitchFamily="34" charset="0"/>
                        <a:ea typeface="+mn-ea"/>
                        <a:cs typeface="+mn-cs"/>
                      </a:endParaRPr>
                    </a:p>
                    <a:p>
                      <a:pPr marL="0" indent="0" algn="just">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chemeClr val="tx1"/>
                          </a:solidFill>
                          <a:effectLst/>
                          <a:latin typeface="Century Gothic" panose="020B0502020202020204" pitchFamily="34" charset="0"/>
                        </a:rPr>
                        <a:t>Terminar la clase interrogando a los alumnos al respecto de ¿qué pueden hacer en la comunidad escolar para construir ambientes igualitarios y libres de discriminación?. Escribir sus principales ideas en el cuaderno de trabajo </a:t>
                      </a:r>
                    </a:p>
                    <a:p>
                      <a:pPr marL="0" indent="0" algn="just" eaLnBrk="0" hangingPunct="0">
                        <a:buFont typeface="Arial" panose="020B0604020202020204" pitchFamily="34" charset="0"/>
                        <a:buNone/>
                      </a:pPr>
                      <a:endParaRPr lang="es-MX" sz="800" b="0"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4124628852"/>
                  </a:ext>
                </a:extLst>
              </a:tr>
              <a:tr h="10467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highlight>
                          <a:srgbClr val="FFFF00"/>
                        </a:highlight>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rowSpan="3">
                  <a:txBody>
                    <a:bodyPr/>
                    <a:lstStyle/>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5369261"/>
                  </a:ext>
                </a:extLst>
              </a:tr>
              <a:tr h="340201">
                <a:tc>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5</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DEFINIMOS EL PROBLEMA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2688147640"/>
                  </a:ext>
                </a:extLst>
              </a:tr>
              <a:tr h="104677">
                <a:tc rowSpan="3">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Propósito de la sesión: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700" dirty="0">
                          <a:solidFill>
                            <a:schemeClr val="tx1"/>
                          </a:solidFill>
                          <a:latin typeface="Century Gothic" panose="020B0502020202020204" pitchFamily="34" charset="0"/>
                        </a:rPr>
                        <a:t>*Reconocer situaciones donde se requiere del apoyo de los demás</a:t>
                      </a:r>
                    </a:p>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640437"/>
                  </a:ext>
                </a:extLst>
              </a:tr>
              <a:tr h="157016">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3577303997"/>
                  </a:ext>
                </a:extLst>
              </a:tr>
              <a:tr h="0">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pPr algn="l"/>
                      <a:r>
                        <a:rPr lang="es-MX" sz="600" dirty="0">
                          <a:solidFill>
                            <a:schemeClr val="tx1"/>
                          </a:solidFill>
                          <a:latin typeface="Century Gothic" panose="020B0502020202020204" pitchFamily="34" charset="0"/>
                        </a:rPr>
                        <a:t>*Listas de cotejo</a:t>
                      </a:r>
                    </a:p>
                    <a:p>
                      <a:pPr algn="l"/>
                      <a:r>
                        <a:rPr lang="es-MX" sz="600" dirty="0">
                          <a:solidFill>
                            <a:schemeClr val="tx1"/>
                          </a:solidFill>
                          <a:latin typeface="Century Gothic" panose="020B0502020202020204" pitchFamily="34" charset="0"/>
                        </a:rPr>
                        <a:t>*Trabajos diarios</a:t>
                      </a:r>
                    </a:p>
                    <a:p>
                      <a:pPr algn="l"/>
                      <a:r>
                        <a:rPr lang="es-MX" sz="600" dirty="0">
                          <a:solidFill>
                            <a:schemeClr val="tx1"/>
                          </a:solidFill>
                          <a:latin typeface="Century Gothic" panose="020B0502020202020204" pitchFamily="34" charset="0"/>
                        </a:rPr>
                        <a:t>*Participaciones</a:t>
                      </a:r>
                    </a:p>
                    <a:p>
                      <a:pPr algn="l"/>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264016"/>
                  </a:ext>
                </a:extLst>
              </a:tr>
            </a:tbl>
          </a:graphicData>
        </a:graphic>
      </p:graphicFrame>
    </p:spTree>
    <p:extLst>
      <p:ext uri="{BB962C8B-B14F-4D97-AF65-F5344CB8AC3E}">
        <p14:creationId xmlns:p14="http://schemas.microsoft.com/office/powerpoint/2010/main" val="98638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D8668-91C6-2545-3F89-E9D9C0487D68}"/>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8428754E-8499-0C25-DE93-29408C4A189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34811E89-E960-4340-7B00-2F059989228F}"/>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EBD3EF76-C305-7A7C-D795-CE7567D572E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12F74591-EA38-FE1C-49B0-5125D68D72F5}"/>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6" name="Imagen 5">
            <a:extLst>
              <a:ext uri="{FF2B5EF4-FFF2-40B4-BE49-F238E27FC236}">
                <a16:creationId xmlns:a16="http://schemas.microsoft.com/office/drawing/2014/main" id="{0947BCEF-A889-9FED-00E5-D6C0C786AFC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7" name="Imagen 6">
            <a:extLst>
              <a:ext uri="{FF2B5EF4-FFF2-40B4-BE49-F238E27FC236}">
                <a16:creationId xmlns:a16="http://schemas.microsoft.com/office/drawing/2014/main" id="{CBCA8308-3ADF-E6CF-497F-0DC76584BD7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8" name="Imagen 7">
            <a:extLst>
              <a:ext uri="{FF2B5EF4-FFF2-40B4-BE49-F238E27FC236}">
                <a16:creationId xmlns:a16="http://schemas.microsoft.com/office/drawing/2014/main" id="{8533288A-353A-47F7-8D1C-666D4BCCFA1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9" name="Imagen 8">
            <a:extLst>
              <a:ext uri="{FF2B5EF4-FFF2-40B4-BE49-F238E27FC236}">
                <a16:creationId xmlns:a16="http://schemas.microsoft.com/office/drawing/2014/main" id="{C38B6A44-4F7A-DF05-5899-082827A6A18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2" name="Tabla 2">
            <a:extLst>
              <a:ext uri="{FF2B5EF4-FFF2-40B4-BE49-F238E27FC236}">
                <a16:creationId xmlns:a16="http://schemas.microsoft.com/office/drawing/2014/main" id="{81BB0722-B9D7-FB35-7C47-FA2313D64BB2}"/>
              </a:ext>
            </a:extLst>
          </p:cNvPr>
          <p:cNvGraphicFramePr>
            <a:graphicFrameLocks noGrp="1"/>
          </p:cNvGraphicFramePr>
          <p:nvPr>
            <p:extLst>
              <p:ext uri="{D42A27DB-BD31-4B8C-83A1-F6EECF244321}">
                <p14:modId xmlns:p14="http://schemas.microsoft.com/office/powerpoint/2010/main" val="1954599610"/>
              </p:ext>
            </p:extLst>
          </p:nvPr>
        </p:nvGraphicFramePr>
        <p:xfrm>
          <a:off x="45720" y="468313"/>
          <a:ext cx="6766559" cy="7690648"/>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2067948">
                  <a:extLst>
                    <a:ext uri="{9D8B030D-6E8A-4147-A177-3AD203B41FA5}">
                      <a16:colId xmlns:a16="http://schemas.microsoft.com/office/drawing/2014/main" val="3943128233"/>
                    </a:ext>
                  </a:extLst>
                </a:gridCol>
                <a:gridCol w="2645496">
                  <a:extLst>
                    <a:ext uri="{9D8B030D-6E8A-4147-A177-3AD203B41FA5}">
                      <a16:colId xmlns:a16="http://schemas.microsoft.com/office/drawing/2014/main" val="1583954287"/>
                    </a:ext>
                  </a:extLst>
                </a:gridCol>
                <a:gridCol w="739704">
                  <a:extLst>
                    <a:ext uri="{9D8B030D-6E8A-4147-A177-3AD203B41FA5}">
                      <a16:colId xmlns:a16="http://schemas.microsoft.com/office/drawing/2014/main" val="3012672027"/>
                    </a:ext>
                  </a:extLst>
                </a:gridCol>
              </a:tblGrid>
              <a:tr h="435242">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VIERNES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3641353217"/>
                  </a:ext>
                </a:extLst>
              </a:tr>
              <a:tr h="435242">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145">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dirty="0">
                          <a:solidFill>
                            <a:schemeClr val="tx1"/>
                          </a:solidFill>
                          <a:latin typeface="Century Gothic" panose="020B0502020202020204" pitchFamily="34"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rowSpan="6" gridSpan="2">
                  <a:txBody>
                    <a:bodyPr/>
                    <a:lstStyle/>
                    <a:p>
                      <a:pPr marL="0" indent="0" algn="just" eaLnBrk="0" hangingPunct="0">
                        <a:buFont typeface="Arial" panose="020B0604020202020204" pitchFamily="34" charset="0"/>
                        <a:buNone/>
                      </a:pPr>
                      <a:endParaRPr lang="es-MX" sz="9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hMerge="1">
                  <a:txBody>
                    <a:bodyPr/>
                    <a:lstStyle/>
                    <a:p>
                      <a:endParaRPr lang="es-ES_tradnl"/>
                    </a:p>
                  </a:txBody>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1050918498"/>
                  </a:ext>
                </a:extLst>
              </a:tr>
              <a:tr h="173986">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gridSpan="2" vMerge="1">
                  <a:txBody>
                    <a:bodyPr/>
                    <a:lstStyle/>
                    <a:p>
                      <a:endParaRPr lang="es-ES_tradnl"/>
                    </a:p>
                  </a:txBody>
                  <a:tcPr/>
                </a:tc>
                <a:tc hMerge="1"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901597"/>
                  </a:ext>
                </a:extLst>
              </a:tr>
              <a:tr h="348304">
                <a:tc rowSpan="2">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5864"/>
                  </a:ext>
                </a:extLst>
              </a:tr>
              <a:tr h="144970">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rowSpan="2">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3514365615"/>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endParaRPr lang="es-MX" sz="800" b="1"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55885"/>
                  </a:ext>
                </a:extLst>
              </a:tr>
              <a:tr h="1644356">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481840"/>
                  </a:ext>
                </a:extLst>
              </a:tr>
              <a:tr h="348193">
                <a:tc gridSpan="2">
                  <a:txBody>
                    <a:bodyPr/>
                    <a:lstStyle/>
                    <a:p>
                      <a:pPr marL="0" indent="0" algn="ctr">
                        <a:buFont typeface="Arial" panose="020B0604020202020204" pitchFamily="34" charset="0"/>
                        <a:buNone/>
                      </a:pPr>
                      <a:r>
                        <a:rPr lang="es-MX" sz="900" b="1" i="0" dirty="0">
                          <a:solidFill>
                            <a:schemeClr val="tx1"/>
                          </a:solidFill>
                          <a:latin typeface="Century Gothic" panose="020B0502020202020204" pitchFamily="34" charset="0"/>
                        </a:rPr>
                        <a:t>ADECUACIONES CURRICULARES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alpha val="50000"/>
                      </a:srgbClr>
                    </a:solidFill>
                  </a:tcPr>
                </a:tc>
                <a:tc hMerge="1">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a:buFont typeface="Arial" panose="020B0604020202020204" pitchFamily="34" charset="0"/>
                        <a:buNone/>
                      </a:pPr>
                      <a:r>
                        <a:rPr lang="es-MX" sz="900" b="1" i="0" dirty="0">
                          <a:solidFill>
                            <a:schemeClr val="tx1"/>
                          </a:solidFill>
                          <a:effectLst/>
                          <a:latin typeface="Century Gothic" panose="020B0502020202020204" pitchFamily="34" charset="0"/>
                        </a:rPr>
                        <a:t>OBSERVACIONES REALIZADAS POR LA AUTORIDAD 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alpha val="50000"/>
                      </a:srgbClr>
                    </a:solidFill>
                  </a:tcPr>
                </a:tc>
                <a:tc hMerge="1">
                  <a:txBody>
                    <a:bodyPr/>
                    <a:lstStyle/>
                    <a:p>
                      <a:pPr marL="0" indent="0" algn="l">
                        <a:buFont typeface="Arial" panose="020B0604020202020204" pitchFamily="34" charset="0"/>
                        <a:buNone/>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406635"/>
                  </a:ext>
                </a:extLst>
              </a:tr>
              <a:tr h="3568981">
                <a:tc gridSpan="2">
                  <a:txBody>
                    <a:bodyPr/>
                    <a:lstStyle/>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1349678"/>
                  </a:ext>
                </a:extLst>
              </a:tr>
            </a:tbl>
          </a:graphicData>
        </a:graphic>
      </p:graphicFrame>
    </p:spTree>
    <p:extLst>
      <p:ext uri="{BB962C8B-B14F-4D97-AF65-F5344CB8AC3E}">
        <p14:creationId xmlns:p14="http://schemas.microsoft.com/office/powerpoint/2010/main" val="360567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70B86A5-ABCB-F241-D7A0-95E0101CE8B6}"/>
              </a:ext>
            </a:extLst>
          </p:cNvPr>
          <p:cNvPicPr>
            <a:picLocks noChangeAspect="1"/>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156565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4C5B0AD7-D814-9C56-F1B1-768EED5B55F7}"/>
              </a:ext>
            </a:extLst>
          </p:cNvPr>
          <p:cNvPicPr>
            <a:picLocks noChangeAspect="1"/>
          </p:cNvPicPr>
          <p:nvPr/>
        </p:nvPicPr>
        <p:blipFill>
          <a:blip r:embed="rId2"/>
          <a:stretch>
            <a:fillRect/>
          </a:stretch>
        </p:blipFill>
        <p:spPr>
          <a:xfrm>
            <a:off x="0" y="0"/>
            <a:ext cx="6858000" cy="9144000"/>
          </a:xfrm>
          <a:prstGeom prst="rect">
            <a:avLst/>
          </a:prstGeom>
        </p:spPr>
      </p:pic>
      <p:sp>
        <p:nvSpPr>
          <p:cNvPr id="10" name="CuadroTexto 9">
            <a:extLst>
              <a:ext uri="{FF2B5EF4-FFF2-40B4-BE49-F238E27FC236}">
                <a16:creationId xmlns:a16="http://schemas.microsoft.com/office/drawing/2014/main" id="{896578EC-0DA5-F362-BB23-3AD560E92616}"/>
              </a:ext>
            </a:extLst>
          </p:cNvPr>
          <p:cNvSpPr txBox="1"/>
          <p:nvPr/>
        </p:nvSpPr>
        <p:spPr>
          <a:xfrm>
            <a:off x="-10595" y="0"/>
            <a:ext cx="6879187" cy="923330"/>
          </a:xfrm>
          <a:prstGeom prst="rect">
            <a:avLst/>
          </a:prstGeom>
          <a:noFill/>
          <a:effectLst>
            <a:glow rad="127000">
              <a:schemeClr val="bg1"/>
            </a:glow>
          </a:effectLst>
        </p:spPr>
        <p:txBody>
          <a:bodyPr wrap="square" rtlCol="0">
            <a:spAutoFit/>
          </a:bodyPr>
          <a:lstStyle/>
          <a:p>
            <a:pPr algn="ctr"/>
            <a:r>
              <a:rPr lang="es-MX" sz="5400" b="1" dirty="0">
                <a:ln w="34925">
                  <a:noFill/>
                </a:ln>
                <a:solidFill>
                  <a:srgbClr val="92D050"/>
                </a:solidFill>
                <a:latin typeface="Century Gothic" panose="020B0502020202020204" pitchFamily="34" charset="0"/>
                <a:ea typeface="APLILIKEBIGFONTS" panose="02000603000000000000" pitchFamily="2" charset="0"/>
              </a:rPr>
              <a:t>H</a:t>
            </a:r>
            <a:r>
              <a:rPr lang="es-MX" sz="5400" b="1" dirty="0">
                <a:ln w="34925">
                  <a:noFill/>
                </a:ln>
                <a:solidFill>
                  <a:srgbClr val="FFC000"/>
                </a:solidFill>
                <a:latin typeface="Century Gothic" panose="020B0502020202020204" pitchFamily="34" charset="0"/>
                <a:ea typeface="APLILIKEBIGFONTS" panose="02000603000000000000" pitchFamily="2" charset="0"/>
              </a:rPr>
              <a:t>O</a:t>
            </a:r>
            <a:r>
              <a:rPr lang="es-MX" sz="5400" b="1" dirty="0">
                <a:ln w="34925">
                  <a:noFill/>
                </a:ln>
                <a:solidFill>
                  <a:srgbClr val="FF9300"/>
                </a:solidFill>
                <a:latin typeface="Century Gothic" panose="020B0502020202020204" pitchFamily="34" charset="0"/>
                <a:ea typeface="APLILIKEBIGFONTS" panose="02000603000000000000" pitchFamily="2" charset="0"/>
              </a:rPr>
              <a:t>R</a:t>
            </a:r>
            <a:r>
              <a:rPr lang="es-MX" sz="5400" b="1" dirty="0">
                <a:ln w="34925">
                  <a:noFill/>
                </a:ln>
                <a:solidFill>
                  <a:srgbClr val="B077E9"/>
                </a:solidFill>
                <a:latin typeface="Century Gothic" panose="020B0502020202020204" pitchFamily="34" charset="0"/>
                <a:ea typeface="APLILIKEBIGFONTS" panose="02000603000000000000" pitchFamily="2" charset="0"/>
              </a:rPr>
              <a:t>A</a:t>
            </a:r>
            <a:r>
              <a:rPr lang="es-MX" sz="5400" b="1" dirty="0">
                <a:ln w="34925">
                  <a:noFill/>
                </a:ln>
                <a:solidFill>
                  <a:srgbClr val="FF66CC"/>
                </a:solidFill>
                <a:latin typeface="Century Gothic" panose="020B0502020202020204" pitchFamily="34" charset="0"/>
                <a:ea typeface="APLILIKEBIGFONTS" panose="02000603000000000000" pitchFamily="2" charset="0"/>
              </a:rPr>
              <a:t>R</a:t>
            </a:r>
            <a:r>
              <a:rPr lang="es-MX" sz="5400" b="1" dirty="0">
                <a:ln w="34925">
                  <a:noFill/>
                </a:ln>
                <a:solidFill>
                  <a:srgbClr val="00B0F0"/>
                </a:solidFill>
                <a:latin typeface="Century Gothic" panose="020B0502020202020204" pitchFamily="34" charset="0"/>
                <a:ea typeface="APLILIKEBIGFONTS" panose="02000603000000000000" pitchFamily="2" charset="0"/>
              </a:rPr>
              <a:t>I</a:t>
            </a:r>
            <a:r>
              <a:rPr lang="es-MX" sz="5400" b="1" dirty="0">
                <a:ln w="34925">
                  <a:noFill/>
                </a:ln>
                <a:solidFill>
                  <a:srgbClr val="FF7E79"/>
                </a:solidFill>
                <a:latin typeface="Century Gothic" panose="020B0502020202020204" pitchFamily="34" charset="0"/>
                <a:ea typeface="APLILIKEBIGFONTS" panose="02000603000000000000" pitchFamily="2" charset="0"/>
              </a:rPr>
              <a:t>O </a:t>
            </a:r>
            <a:r>
              <a:rPr lang="es-MX" sz="5400" b="1" dirty="0">
                <a:ln w="34925">
                  <a:noFill/>
                </a:ln>
                <a:solidFill>
                  <a:srgbClr val="92D050"/>
                </a:solidFill>
                <a:latin typeface="Century Gothic" panose="020B0502020202020204" pitchFamily="34" charset="0"/>
                <a:ea typeface="APLILIKEBIGFONTS" panose="02000603000000000000" pitchFamily="2" charset="0"/>
              </a:rPr>
              <a:t>E</a:t>
            </a:r>
            <a:r>
              <a:rPr lang="es-MX" sz="5400" b="1" dirty="0">
                <a:ln w="34925">
                  <a:noFill/>
                </a:ln>
                <a:solidFill>
                  <a:srgbClr val="FFC000"/>
                </a:solidFill>
                <a:latin typeface="Century Gothic" panose="020B0502020202020204" pitchFamily="34" charset="0"/>
                <a:ea typeface="APLILIKEBIGFONTS" panose="02000603000000000000" pitchFamily="2" charset="0"/>
              </a:rPr>
              <a:t>S</a:t>
            </a:r>
            <a:r>
              <a:rPr lang="es-MX" sz="5400" b="1" dirty="0">
                <a:ln w="34925">
                  <a:noFill/>
                </a:ln>
                <a:solidFill>
                  <a:srgbClr val="FF9300"/>
                </a:solidFill>
                <a:latin typeface="Century Gothic" panose="020B0502020202020204" pitchFamily="34" charset="0"/>
                <a:ea typeface="APLILIKEBIGFONTS" panose="02000603000000000000" pitchFamily="2" charset="0"/>
              </a:rPr>
              <a:t>C</a:t>
            </a:r>
            <a:r>
              <a:rPr lang="es-MX" sz="5400" b="1" dirty="0">
                <a:ln w="34925">
                  <a:noFill/>
                </a:ln>
                <a:solidFill>
                  <a:srgbClr val="B077E9"/>
                </a:solidFill>
                <a:latin typeface="Century Gothic" panose="020B0502020202020204" pitchFamily="34" charset="0"/>
                <a:ea typeface="APLILIKEBIGFONTS" panose="02000603000000000000" pitchFamily="2" charset="0"/>
              </a:rPr>
              <a:t>O</a:t>
            </a:r>
            <a:r>
              <a:rPr lang="es-MX" sz="5400" b="1" dirty="0">
                <a:ln w="34925">
                  <a:noFill/>
                </a:ln>
                <a:solidFill>
                  <a:srgbClr val="FF66CC"/>
                </a:solidFill>
                <a:latin typeface="Century Gothic" panose="020B0502020202020204" pitchFamily="34" charset="0"/>
                <a:ea typeface="APLILIKEBIGFONTS" panose="02000603000000000000" pitchFamily="2" charset="0"/>
              </a:rPr>
              <a:t>L</a:t>
            </a:r>
            <a:r>
              <a:rPr lang="es-MX" sz="5400" b="1" dirty="0">
                <a:ln w="34925">
                  <a:noFill/>
                </a:ln>
                <a:solidFill>
                  <a:srgbClr val="00B0F0"/>
                </a:solidFill>
                <a:latin typeface="Century Gothic" panose="020B0502020202020204" pitchFamily="34" charset="0"/>
                <a:ea typeface="APLILIKEBIGFONTS" panose="02000603000000000000" pitchFamily="2" charset="0"/>
              </a:rPr>
              <a:t>A</a:t>
            </a:r>
            <a:r>
              <a:rPr lang="es-MX" sz="5400" b="1" dirty="0">
                <a:ln w="34925">
                  <a:noFill/>
                </a:ln>
                <a:solidFill>
                  <a:srgbClr val="FF7E79"/>
                </a:solidFill>
                <a:latin typeface="Century Gothic" panose="020B0502020202020204" pitchFamily="34" charset="0"/>
                <a:ea typeface="APLILIKEBIGFONTS" panose="02000603000000000000" pitchFamily="2" charset="0"/>
              </a:rPr>
              <a:t>R</a:t>
            </a:r>
            <a:endParaRPr lang="es-MX" sz="5400" b="1" dirty="0">
              <a:ln w="34925">
                <a:noFill/>
              </a:ln>
              <a:solidFill>
                <a:srgbClr val="FF7E79"/>
              </a:solidFill>
              <a:effectLst/>
              <a:latin typeface="Century Gothic" panose="020B0502020202020204" pitchFamily="34" charset="0"/>
              <a:ea typeface="APLILIKEBIGFONTS" panose="02000603000000000000" pitchFamily="2" charset="0"/>
            </a:endParaRPr>
          </a:p>
        </p:txBody>
      </p:sp>
      <p:graphicFrame>
        <p:nvGraphicFramePr>
          <p:cNvPr id="11" name="Tabla 2">
            <a:extLst>
              <a:ext uri="{FF2B5EF4-FFF2-40B4-BE49-F238E27FC236}">
                <a16:creationId xmlns:a16="http://schemas.microsoft.com/office/drawing/2014/main" id="{7A44A120-F56F-E278-FAC5-C55CFD8D2BD2}"/>
              </a:ext>
            </a:extLst>
          </p:cNvPr>
          <p:cNvGraphicFramePr>
            <a:graphicFrameLocks noGrp="1"/>
          </p:cNvGraphicFramePr>
          <p:nvPr>
            <p:extLst>
              <p:ext uri="{D42A27DB-BD31-4B8C-83A1-F6EECF244321}">
                <p14:modId xmlns:p14="http://schemas.microsoft.com/office/powerpoint/2010/main" val="2057991905"/>
              </p:ext>
            </p:extLst>
          </p:nvPr>
        </p:nvGraphicFramePr>
        <p:xfrm>
          <a:off x="270255" y="953070"/>
          <a:ext cx="6514248" cy="4718976"/>
        </p:xfrm>
        <a:graphic>
          <a:graphicData uri="http://schemas.openxmlformats.org/drawingml/2006/table">
            <a:tbl>
              <a:tblPr firstRow="1" bandRow="1">
                <a:tableStyleId>{5C22544A-7EE6-4342-B048-85BDC9FD1C3A}</a:tableStyleId>
              </a:tblPr>
              <a:tblGrid>
                <a:gridCol w="1085708">
                  <a:extLst>
                    <a:ext uri="{9D8B030D-6E8A-4147-A177-3AD203B41FA5}">
                      <a16:colId xmlns:a16="http://schemas.microsoft.com/office/drawing/2014/main" val="1146977160"/>
                    </a:ext>
                  </a:extLst>
                </a:gridCol>
                <a:gridCol w="1085708">
                  <a:extLst>
                    <a:ext uri="{9D8B030D-6E8A-4147-A177-3AD203B41FA5}">
                      <a16:colId xmlns:a16="http://schemas.microsoft.com/office/drawing/2014/main" val="3868641969"/>
                    </a:ext>
                  </a:extLst>
                </a:gridCol>
                <a:gridCol w="1085708">
                  <a:extLst>
                    <a:ext uri="{9D8B030D-6E8A-4147-A177-3AD203B41FA5}">
                      <a16:colId xmlns:a16="http://schemas.microsoft.com/office/drawing/2014/main" val="2532519985"/>
                    </a:ext>
                  </a:extLst>
                </a:gridCol>
                <a:gridCol w="1085708">
                  <a:extLst>
                    <a:ext uri="{9D8B030D-6E8A-4147-A177-3AD203B41FA5}">
                      <a16:colId xmlns:a16="http://schemas.microsoft.com/office/drawing/2014/main" val="1147324210"/>
                    </a:ext>
                  </a:extLst>
                </a:gridCol>
                <a:gridCol w="1085708">
                  <a:extLst>
                    <a:ext uri="{9D8B030D-6E8A-4147-A177-3AD203B41FA5}">
                      <a16:colId xmlns:a16="http://schemas.microsoft.com/office/drawing/2014/main" val="1167004069"/>
                    </a:ext>
                  </a:extLst>
                </a:gridCol>
                <a:gridCol w="1085708">
                  <a:extLst>
                    <a:ext uri="{9D8B030D-6E8A-4147-A177-3AD203B41FA5}">
                      <a16:colId xmlns:a16="http://schemas.microsoft.com/office/drawing/2014/main" val="2873360795"/>
                    </a:ext>
                  </a:extLst>
                </a:gridCol>
              </a:tblGrid>
              <a:tr h="349236">
                <a:tc>
                  <a:txBody>
                    <a:bodyPr/>
                    <a:lstStyle/>
                    <a:p>
                      <a:pPr algn="ctr"/>
                      <a:r>
                        <a:rPr lang="es-MX" sz="1600" dirty="0">
                          <a:solidFill>
                            <a:schemeClr val="tx1"/>
                          </a:solidFill>
                          <a:latin typeface="Century Gothic" panose="020B0502020202020204" pitchFamily="34" charset="0"/>
                          <a:ea typeface="KASchoolDays" pitchFamily="2" charset="-128"/>
                          <a:cs typeface="KASchoolDays" pitchFamily="2" charset="-128"/>
                        </a:rPr>
                        <a:t>Hora</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FFC179"/>
                    </a:solidFill>
                  </a:tcPr>
                </a:tc>
                <a:tc>
                  <a:txBody>
                    <a:bodyPr/>
                    <a:lstStyle/>
                    <a:p>
                      <a:pPr algn="ctr"/>
                      <a:r>
                        <a:rPr lang="es-MX" sz="1600" dirty="0">
                          <a:solidFill>
                            <a:schemeClr val="tx1"/>
                          </a:solidFill>
                          <a:latin typeface="Century Gothic" panose="020B0502020202020204" pitchFamily="34" charset="0"/>
                          <a:ea typeface="KASchoolDays" pitchFamily="2" charset="-128"/>
                          <a:cs typeface="KASchoolDays" pitchFamily="2" charset="-128"/>
                        </a:rPr>
                        <a:t>Lunes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BBED5B"/>
                    </a:solidFill>
                  </a:tcPr>
                </a:tc>
                <a:tc>
                  <a:txBody>
                    <a:bodyPr/>
                    <a:lstStyle/>
                    <a:p>
                      <a:pPr algn="ctr"/>
                      <a:r>
                        <a:rPr lang="es-MX" sz="1600" dirty="0">
                          <a:solidFill>
                            <a:schemeClr val="tx1"/>
                          </a:solidFill>
                          <a:latin typeface="Century Gothic" panose="020B0502020202020204" pitchFamily="34" charset="0"/>
                          <a:ea typeface="KASchoolDays" pitchFamily="2" charset="-128"/>
                          <a:cs typeface="KASchoolDays" pitchFamily="2" charset="-128"/>
                        </a:rPr>
                        <a:t>Martes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FE999E"/>
                    </a:solidFill>
                  </a:tcPr>
                </a:tc>
                <a:tc>
                  <a:txBody>
                    <a:bodyPr/>
                    <a:lstStyle/>
                    <a:p>
                      <a:pPr algn="ctr"/>
                      <a:r>
                        <a:rPr lang="es-MX" sz="1600" dirty="0">
                          <a:solidFill>
                            <a:schemeClr val="tx1"/>
                          </a:solidFill>
                          <a:latin typeface="Century Gothic" panose="020B0502020202020204" pitchFamily="34" charset="0"/>
                          <a:ea typeface="KASchoolDays" pitchFamily="2" charset="-128"/>
                          <a:cs typeface="KASchoolDays" pitchFamily="2" charset="-128"/>
                        </a:rPr>
                        <a:t>Miérc</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C8A6F9"/>
                    </a:solidFill>
                  </a:tcPr>
                </a:tc>
                <a:tc>
                  <a:txBody>
                    <a:bodyPr/>
                    <a:lstStyle/>
                    <a:p>
                      <a:pPr algn="ctr"/>
                      <a:r>
                        <a:rPr lang="es-MX" sz="1600" dirty="0">
                          <a:solidFill>
                            <a:schemeClr val="tx1"/>
                          </a:solidFill>
                          <a:latin typeface="Century Gothic" panose="020B0502020202020204" pitchFamily="34" charset="0"/>
                          <a:ea typeface="KASchoolDays" pitchFamily="2" charset="-128"/>
                          <a:cs typeface="KASchoolDays" pitchFamily="2" charset="-128"/>
                        </a:rPr>
                        <a:t>Jueves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41C1EB"/>
                    </a:solidFill>
                  </a:tcPr>
                </a:tc>
                <a:tc>
                  <a:txBody>
                    <a:bodyPr/>
                    <a:lstStyle/>
                    <a:p>
                      <a:pPr algn="ctr"/>
                      <a:r>
                        <a:rPr lang="es-MX" sz="1600" dirty="0">
                          <a:solidFill>
                            <a:schemeClr val="tx1"/>
                          </a:solidFill>
                          <a:latin typeface="Century Gothic" panose="020B0502020202020204" pitchFamily="34" charset="0"/>
                          <a:ea typeface="KASchoolDays" pitchFamily="2" charset="-128"/>
                          <a:cs typeface="KASchoolDays" pitchFamily="2" charset="-128"/>
                        </a:rPr>
                        <a:t>Viernes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FFE88F"/>
                    </a:solidFill>
                  </a:tcPr>
                </a:tc>
                <a:extLst>
                  <a:ext uri="{0D108BD9-81ED-4DB2-BD59-A6C34878D82A}">
                    <a16:rowId xmlns:a16="http://schemas.microsoft.com/office/drawing/2014/main" val="698074533"/>
                  </a:ext>
                </a:extLst>
              </a:tr>
              <a:tr h="476232">
                <a:tc>
                  <a:txBody>
                    <a:bodyPr/>
                    <a:lstStyle/>
                    <a:p>
                      <a:pPr algn="ctr"/>
                      <a:endParaRPr lang="es-MX" sz="1600" b="0" dirty="0">
                        <a:solidFill>
                          <a:schemeClr val="tx1"/>
                        </a:solidFill>
                        <a:latin typeface="Century Gothic" panose="020B0502020202020204" pitchFamily="34" charset="0"/>
                        <a:ea typeface="KASchoolDaysThin" pitchFamily="2" charset="-128"/>
                        <a:cs typeface="KASchoolDaysThin" pitchFamily="2" charset="-128"/>
                      </a:endParaRP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BBED5B">
                        <a:alpha val="30000"/>
                      </a:srgbClr>
                    </a:solidFill>
                  </a:tcPr>
                </a:tc>
                <a:tc>
                  <a:txBody>
                    <a:bodyPr/>
                    <a:lstStyle/>
                    <a:p>
                      <a:pPr algn="ctr"/>
                      <a:r>
                        <a:rPr lang="es-MX" sz="1100" b="0" dirty="0">
                          <a:solidFill>
                            <a:schemeClr val="tx1"/>
                          </a:solidFill>
                          <a:latin typeface="Century Gothic" panose="020B0502020202020204" pitchFamily="34" charset="0"/>
                          <a:ea typeface="KASchoolDaysThin" pitchFamily="2" charset="-128"/>
                          <a:cs typeface="KASchoolDaysThin" pitchFamily="2" charset="-128"/>
                        </a:rPr>
                        <a:t>Act de inicio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Act de inicio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Act de inicio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Act de inicio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Act de inicio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extLst>
                  <a:ext uri="{0D108BD9-81ED-4DB2-BD59-A6C34878D82A}">
                    <a16:rowId xmlns:a16="http://schemas.microsoft.com/office/drawing/2014/main" val="2254629333"/>
                  </a:ext>
                </a:extLst>
              </a:tr>
              <a:tr h="349236">
                <a:tc>
                  <a:txBody>
                    <a:bodyPr/>
                    <a:lstStyle/>
                    <a:p>
                      <a:pPr algn="ctr"/>
                      <a:endParaRPr lang="es-MX" sz="1600" b="0" dirty="0">
                        <a:solidFill>
                          <a:schemeClr val="tx1"/>
                        </a:solidFill>
                        <a:latin typeface="Century Gothic" panose="020B0502020202020204" pitchFamily="34" charset="0"/>
                        <a:ea typeface="KASchoolDaysThin" pitchFamily="2" charset="-128"/>
                        <a:cs typeface="KASchoolDaysThin" pitchFamily="2" charset="-128"/>
                      </a:endParaRP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FE999E">
                        <a:alpha val="30000"/>
                      </a:srgbClr>
                    </a:solidFill>
                  </a:tcPr>
                </a:tc>
                <a:tc>
                  <a:txBody>
                    <a:bodyPr/>
                    <a:lstStyle/>
                    <a:p>
                      <a:pPr algn="ctr"/>
                      <a:r>
                        <a:rPr lang="es-MX" sz="1100" b="0" dirty="0">
                          <a:solidFill>
                            <a:schemeClr val="tx1"/>
                          </a:solidFill>
                          <a:latin typeface="Century Gothic" panose="020B0502020202020204" pitchFamily="34" charset="0"/>
                          <a:ea typeface="KASchoolDaysThin" pitchFamily="2" charset="-128"/>
                          <a:cs typeface="KASchoolDaysThin" pitchFamily="2" charset="-128"/>
                        </a:rPr>
                        <a:t>Lenguajes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Lenguajes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Lenguajes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Lenguajes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Lenguajes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extLst>
                  <a:ext uri="{0D108BD9-81ED-4DB2-BD59-A6C34878D82A}">
                    <a16:rowId xmlns:a16="http://schemas.microsoft.com/office/drawing/2014/main" val="3203977329"/>
                  </a:ext>
                </a:extLst>
              </a:tr>
              <a:tr h="733488">
                <a:tc>
                  <a:txBody>
                    <a:bodyPr/>
                    <a:lstStyle/>
                    <a:p>
                      <a:pPr algn="ctr"/>
                      <a:endParaRPr lang="es-MX" sz="1600" b="0" dirty="0">
                        <a:solidFill>
                          <a:schemeClr val="tx1"/>
                        </a:solidFill>
                        <a:latin typeface="Century Gothic" panose="020B0502020202020204" pitchFamily="34" charset="0"/>
                        <a:ea typeface="KASchoolDaysThin" pitchFamily="2" charset="-128"/>
                        <a:cs typeface="KASchoolDaysThin" pitchFamily="2" charset="-128"/>
                      </a:endParaRP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C8A6F9">
                        <a:alpha val="30000"/>
                      </a:srgbClr>
                    </a:solidFill>
                  </a:tcPr>
                </a:tc>
                <a:tc>
                  <a:txBody>
                    <a:bodyPr/>
                    <a:lstStyle/>
                    <a:p>
                      <a:pPr algn="ctr"/>
                      <a:r>
                        <a:rPr lang="es-MX" sz="1100" b="0" dirty="0">
                          <a:solidFill>
                            <a:schemeClr val="tx1"/>
                          </a:solidFill>
                          <a:latin typeface="Century Gothic" panose="020B0502020202020204" pitchFamily="34" charset="0"/>
                          <a:ea typeface="KASchoolDaysThin" pitchFamily="2" charset="-128"/>
                          <a:cs typeface="KASchoolDaysThin" pitchFamily="2" charset="-128"/>
                        </a:rPr>
                        <a:t>Saberes y pensamiento científico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Saberes y pensamiento científico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Saberes y pensamiento científico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Saberes y pensamiento científico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Saberes y pensamiento científico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extLst>
                  <a:ext uri="{0D108BD9-81ED-4DB2-BD59-A6C34878D82A}">
                    <a16:rowId xmlns:a16="http://schemas.microsoft.com/office/drawing/2014/main" val="1721318480"/>
                  </a:ext>
                </a:extLst>
              </a:tr>
              <a:tr h="715364">
                <a:tc gridSpan="6">
                  <a:txBody>
                    <a:bodyPr/>
                    <a:lstStyle/>
                    <a:p>
                      <a:pPr algn="ctr"/>
                      <a:r>
                        <a:rPr lang="es-MX" sz="2400" b="0" spc="600" dirty="0">
                          <a:solidFill>
                            <a:schemeClr val="tx1"/>
                          </a:solidFill>
                          <a:latin typeface="Century Gothic" panose="020B0502020202020204" pitchFamily="34" charset="0"/>
                          <a:ea typeface="KASchoolDaysThin" pitchFamily="2" charset="-128"/>
                          <a:cs typeface="KASchoolDaysThin" pitchFamily="2" charset="-128"/>
                        </a:rPr>
                        <a:t>R    E    C    R    E    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hMerge="1">
                  <a:txBody>
                    <a:bodyPr/>
                    <a:lstStyle/>
                    <a:p>
                      <a:pPr algn="ctr"/>
                      <a:endParaRPr lang="es-MX" dirty="0">
                        <a:solidFill>
                          <a:schemeClr val="tx1"/>
                        </a:solidFill>
                        <a:latin typeface="KASchoolDays" pitchFamily="2" charset="-128"/>
                        <a:ea typeface="KASchoolDays" pitchFamily="2" charset="-128"/>
                        <a:cs typeface="KASchoolDays" pitchFamily="2"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MX" dirty="0">
                        <a:solidFill>
                          <a:schemeClr val="tx1"/>
                        </a:solidFill>
                        <a:latin typeface="KASchoolDays" pitchFamily="2" charset="-128"/>
                        <a:ea typeface="KASchoolDays" pitchFamily="2" charset="-128"/>
                        <a:cs typeface="KASchoolDays" pitchFamily="2"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MX" dirty="0">
                        <a:solidFill>
                          <a:schemeClr val="tx1"/>
                        </a:solidFill>
                        <a:latin typeface="KASchoolDays" pitchFamily="2" charset="-128"/>
                        <a:ea typeface="KASchoolDays" pitchFamily="2" charset="-128"/>
                        <a:cs typeface="KASchoolDays" pitchFamily="2"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MX" dirty="0">
                        <a:solidFill>
                          <a:schemeClr val="tx1"/>
                        </a:solidFill>
                        <a:latin typeface="KASchoolDays" pitchFamily="2" charset="-128"/>
                        <a:ea typeface="KASchoolDays" pitchFamily="2" charset="-128"/>
                        <a:cs typeface="KASchoolDays" pitchFamily="2"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MX" dirty="0">
                        <a:solidFill>
                          <a:schemeClr val="tx1"/>
                        </a:solidFill>
                        <a:latin typeface="KASchoolDays" pitchFamily="2" charset="-128"/>
                        <a:ea typeface="KASchoolDays" pitchFamily="2" charset="-128"/>
                        <a:cs typeface="KASchoolDays" pitchFamily="2"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1929973"/>
                  </a:ext>
                </a:extLst>
              </a:tr>
              <a:tr h="857217">
                <a:tc>
                  <a:txBody>
                    <a:bodyPr/>
                    <a:lstStyle/>
                    <a:p>
                      <a:pPr algn="ctr"/>
                      <a:endParaRPr lang="es-MX" sz="1600" b="0" dirty="0">
                        <a:solidFill>
                          <a:schemeClr val="tx1"/>
                        </a:solidFill>
                        <a:latin typeface="Century Gothic" panose="020B0502020202020204" pitchFamily="34" charset="0"/>
                        <a:ea typeface="KASchoolDaysThin" pitchFamily="2" charset="-128"/>
                        <a:cs typeface="KASchoolDaysThin" pitchFamily="2" charset="-128"/>
                      </a:endParaRP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41C1EB">
                        <a:alpha val="30000"/>
                      </a:srgbClr>
                    </a:solidFill>
                  </a:tcPr>
                </a:tc>
                <a:tc>
                  <a:txBody>
                    <a:bodyPr/>
                    <a:lstStyle/>
                    <a:p>
                      <a:pPr algn="ctr"/>
                      <a:r>
                        <a:rPr lang="es-MX" sz="1100" b="0" dirty="0">
                          <a:solidFill>
                            <a:schemeClr val="tx1"/>
                          </a:solidFill>
                          <a:latin typeface="Century Gothic" panose="020B0502020202020204" pitchFamily="34" charset="0"/>
                          <a:ea typeface="KASchoolDaysThin" pitchFamily="2" charset="-128"/>
                          <a:cs typeface="KASchoolDaysThin" pitchFamily="2" charset="-128"/>
                        </a:rPr>
                        <a:t>Ética, naturaleza y sociedad</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De lo humano y lo comunitario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Ética, naturaleza y sociedad</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De lo humano y lo comunitario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Ética, naturaleza y sociedad</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extLst>
                  <a:ext uri="{0D108BD9-81ED-4DB2-BD59-A6C34878D82A}">
                    <a16:rowId xmlns:a16="http://schemas.microsoft.com/office/drawing/2014/main" val="1858148300"/>
                  </a:ext>
                </a:extLst>
              </a:tr>
              <a:tr h="1238203">
                <a:tc>
                  <a:txBody>
                    <a:bodyPr/>
                    <a:lstStyle/>
                    <a:p>
                      <a:pPr algn="ctr"/>
                      <a:endParaRPr lang="es-MX" sz="1600" b="0" dirty="0">
                        <a:solidFill>
                          <a:schemeClr val="tx1"/>
                        </a:solidFill>
                        <a:latin typeface="Century Gothic" panose="020B0502020202020204" pitchFamily="34" charset="0"/>
                        <a:ea typeface="KASchoolDaysThin" pitchFamily="2" charset="-128"/>
                        <a:cs typeface="KASchoolDaysThin" pitchFamily="2" charset="-128"/>
                      </a:endParaRP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FFE88F">
                        <a:alpha val="30000"/>
                      </a:srgbClr>
                    </a:solidFill>
                  </a:tcPr>
                </a:tc>
                <a:tc>
                  <a:txBody>
                    <a:bodyPr/>
                    <a:lstStyle/>
                    <a:p>
                      <a:pPr algn="ctr"/>
                      <a:r>
                        <a:rPr lang="es-MX" sz="1100" b="0" dirty="0">
                          <a:solidFill>
                            <a:schemeClr val="tx1"/>
                          </a:solidFill>
                          <a:latin typeface="Century Gothic" panose="020B0502020202020204" pitchFamily="34" charset="0"/>
                          <a:ea typeface="KASchoolDaysThin" pitchFamily="2" charset="-128"/>
                          <a:cs typeface="KASchoolDaysThin" pitchFamily="2" charset="-128"/>
                        </a:rPr>
                        <a:t>De lo humano y lo comunitario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Ética, naturaleza y sociedad</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De lo humano y lo comunitario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Ética, naturaleza y sociedad</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De lo humano y lo comunitario</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(Educación física)</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extLst>
                  <a:ext uri="{0D108BD9-81ED-4DB2-BD59-A6C34878D82A}">
                    <a16:rowId xmlns:a16="http://schemas.microsoft.com/office/drawing/2014/main" val="2950715428"/>
                  </a:ext>
                </a:extLst>
              </a:tr>
            </a:tbl>
          </a:graphicData>
        </a:graphic>
      </p:graphicFrame>
      <p:sp>
        <p:nvSpPr>
          <p:cNvPr id="12" name="CuadroTexto 39">
            <a:extLst>
              <a:ext uri="{FF2B5EF4-FFF2-40B4-BE49-F238E27FC236}">
                <a16:creationId xmlns:a16="http://schemas.microsoft.com/office/drawing/2014/main" id="{6FF62327-F153-8613-1603-C4331A1D883E}"/>
              </a:ext>
            </a:extLst>
          </p:cNvPr>
          <p:cNvSpPr txBox="1"/>
          <p:nvPr/>
        </p:nvSpPr>
        <p:spPr>
          <a:xfrm>
            <a:off x="109943" y="6459556"/>
            <a:ext cx="3299274" cy="589915"/>
          </a:xfrm>
          <a:prstGeom prst="rect">
            <a:avLst/>
          </a:prstGeom>
          <a:noFill/>
        </p:spPr>
        <p:txBody>
          <a:bodyPr wrap="square" rtlCol="0">
            <a:spAutoFit/>
          </a:bodyPr>
          <a:lstStyle/>
          <a:p>
            <a:pPr algn="ctr"/>
            <a:r>
              <a:rPr lang="es-ES" sz="1600" kern="1200" dirty="0">
                <a:solidFill>
                  <a:srgbClr val="000000"/>
                </a:solidFill>
                <a:effectLst/>
                <a:latin typeface="Century Gothic" panose="020B0502020202020204" pitchFamily="34" charset="0"/>
                <a:ea typeface="Calibri" panose="020F0502020204030204" pitchFamily="34" charset="0"/>
              </a:rPr>
              <a:t>___________________________</a:t>
            </a:r>
            <a:endParaRPr lang="es-MX" sz="1200" dirty="0">
              <a:effectLst/>
              <a:latin typeface="Calibri" panose="020F0502020204030204" pitchFamily="34" charset="0"/>
              <a:ea typeface="Calibri" panose="020F0502020204030204" pitchFamily="34" charset="0"/>
            </a:endParaRPr>
          </a:p>
          <a:p>
            <a:pPr algn="ctr"/>
            <a:r>
              <a:rPr lang="es-ES_tradnl" sz="1600" kern="1200" dirty="0">
                <a:solidFill>
                  <a:srgbClr val="000000"/>
                </a:solidFill>
                <a:effectLst/>
                <a:latin typeface="Century Gothic" panose="020B0502020202020204" pitchFamily="34" charset="0"/>
                <a:ea typeface="Calibri" panose="020F0502020204030204" pitchFamily="34" charset="0"/>
              </a:rPr>
              <a:t>Docente titular del Grupo</a:t>
            </a:r>
            <a:endParaRPr lang="es-MX" sz="1200" dirty="0">
              <a:effectLst/>
              <a:latin typeface="Calibri" panose="020F0502020204030204" pitchFamily="34" charset="0"/>
              <a:ea typeface="Calibri" panose="020F0502020204030204" pitchFamily="34" charset="0"/>
            </a:endParaRPr>
          </a:p>
        </p:txBody>
      </p:sp>
      <p:sp>
        <p:nvSpPr>
          <p:cNvPr id="13" name="CuadroTexto 39">
            <a:extLst>
              <a:ext uri="{FF2B5EF4-FFF2-40B4-BE49-F238E27FC236}">
                <a16:creationId xmlns:a16="http://schemas.microsoft.com/office/drawing/2014/main" id="{2E923554-BE2F-7526-252D-2CBF2D96C0EC}"/>
              </a:ext>
            </a:extLst>
          </p:cNvPr>
          <p:cNvSpPr txBox="1"/>
          <p:nvPr/>
        </p:nvSpPr>
        <p:spPr>
          <a:xfrm>
            <a:off x="3114838" y="6459555"/>
            <a:ext cx="3669665" cy="589915"/>
          </a:xfrm>
          <a:prstGeom prst="rect">
            <a:avLst/>
          </a:prstGeom>
          <a:noFill/>
        </p:spPr>
        <p:txBody>
          <a:bodyPr wrap="square" rtlCol="0">
            <a:spAutoFit/>
          </a:bodyPr>
          <a:lstStyle/>
          <a:p>
            <a:pPr algn="ctr"/>
            <a:r>
              <a:rPr lang="es-ES" sz="1600" kern="1200" dirty="0">
                <a:solidFill>
                  <a:srgbClr val="000000"/>
                </a:solidFill>
                <a:effectLst/>
                <a:latin typeface="Century Gothic" panose="020B0502020202020204" pitchFamily="34" charset="0"/>
                <a:ea typeface="Calibri" panose="020F0502020204030204" pitchFamily="34" charset="0"/>
              </a:rPr>
              <a:t>___________________________</a:t>
            </a:r>
            <a:endParaRPr lang="es-MX" sz="1200" dirty="0">
              <a:effectLst/>
              <a:latin typeface="Calibri" panose="020F0502020204030204" pitchFamily="34" charset="0"/>
              <a:ea typeface="Calibri" panose="020F0502020204030204" pitchFamily="34" charset="0"/>
            </a:endParaRPr>
          </a:p>
          <a:p>
            <a:pPr algn="ctr"/>
            <a:r>
              <a:rPr lang="es-ES_tradnl" sz="1600" kern="1200" dirty="0">
                <a:solidFill>
                  <a:srgbClr val="000000"/>
                </a:solidFill>
                <a:effectLst/>
                <a:latin typeface="Century Gothic" panose="020B0502020202020204" pitchFamily="34" charset="0"/>
                <a:ea typeface="Calibri" panose="020F0502020204030204" pitchFamily="34" charset="0"/>
              </a:rPr>
              <a:t>Directora Escolar</a:t>
            </a:r>
            <a:endParaRPr lang="es-MX" sz="1200" dirty="0">
              <a:effectLst/>
              <a:latin typeface="Calibri" panose="020F0502020204030204" pitchFamily="34" charset="0"/>
              <a:ea typeface="Calibri" panose="020F0502020204030204" pitchFamily="34" charset="0"/>
            </a:endParaRPr>
          </a:p>
        </p:txBody>
      </p:sp>
      <p:sp>
        <p:nvSpPr>
          <p:cNvPr id="14" name="CuadroTexto 13">
            <a:extLst>
              <a:ext uri="{FF2B5EF4-FFF2-40B4-BE49-F238E27FC236}">
                <a16:creationId xmlns:a16="http://schemas.microsoft.com/office/drawing/2014/main" id="{A38DDB20-62CB-6AE4-DEAF-B3841FA3A64B}"/>
              </a:ext>
            </a:extLst>
          </p:cNvPr>
          <p:cNvSpPr txBox="1"/>
          <p:nvPr/>
        </p:nvSpPr>
        <p:spPr>
          <a:xfrm>
            <a:off x="628539" y="6357856"/>
            <a:ext cx="2383986" cy="400110"/>
          </a:xfrm>
          <a:prstGeom prst="rect">
            <a:avLst/>
          </a:prstGeom>
          <a:noFill/>
        </p:spPr>
        <p:txBody>
          <a:bodyPr wrap="none" rtlCol="0">
            <a:spAutoFit/>
          </a:bodyPr>
          <a:lstStyle/>
          <a:p>
            <a:r>
              <a:rPr lang="es-ES_tradnl" sz="2000" dirty="0">
                <a:latin typeface="Century Gothic" panose="020B0502020202020204" pitchFamily="34" charset="0"/>
              </a:rPr>
              <a:t>Kenia Juárez Cruz</a:t>
            </a:r>
          </a:p>
        </p:txBody>
      </p:sp>
      <p:sp>
        <p:nvSpPr>
          <p:cNvPr id="15" name="CuadroTexto 14">
            <a:extLst>
              <a:ext uri="{FF2B5EF4-FFF2-40B4-BE49-F238E27FC236}">
                <a16:creationId xmlns:a16="http://schemas.microsoft.com/office/drawing/2014/main" id="{A5ECEB7A-E923-4A25-4E94-A11BEB0A5CFA}"/>
              </a:ext>
            </a:extLst>
          </p:cNvPr>
          <p:cNvSpPr txBox="1"/>
          <p:nvPr/>
        </p:nvSpPr>
        <p:spPr>
          <a:xfrm>
            <a:off x="3428999" y="6357856"/>
            <a:ext cx="3036409" cy="400110"/>
          </a:xfrm>
          <a:prstGeom prst="rect">
            <a:avLst/>
          </a:prstGeom>
          <a:noFill/>
        </p:spPr>
        <p:txBody>
          <a:bodyPr wrap="none" rtlCol="0">
            <a:spAutoFit/>
          </a:bodyPr>
          <a:lstStyle/>
          <a:p>
            <a:r>
              <a:rPr lang="es-ES_tradnl" sz="2000" dirty="0">
                <a:latin typeface="Century Gothic" panose="020B0502020202020204" pitchFamily="34" charset="0"/>
              </a:rPr>
              <a:t>Virginia Martínez López</a:t>
            </a:r>
          </a:p>
        </p:txBody>
      </p:sp>
    </p:spTree>
    <p:extLst>
      <p:ext uri="{BB962C8B-B14F-4D97-AF65-F5344CB8AC3E}">
        <p14:creationId xmlns:p14="http://schemas.microsoft.com/office/powerpoint/2010/main" val="9230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08DAC0E-1AA0-A213-CDD5-CBC3BBA1FFEB}"/>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DDB8E088-7A3A-DD18-81BA-FA65B0ED51E5}"/>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5" name="Imagen 4">
            <a:extLst>
              <a:ext uri="{FF2B5EF4-FFF2-40B4-BE49-F238E27FC236}">
                <a16:creationId xmlns:a16="http://schemas.microsoft.com/office/drawing/2014/main" id="{A6689C4C-B719-24DD-45DA-37F66375B52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6" name="Imagen 5">
            <a:extLst>
              <a:ext uri="{FF2B5EF4-FFF2-40B4-BE49-F238E27FC236}">
                <a16:creationId xmlns:a16="http://schemas.microsoft.com/office/drawing/2014/main" id="{E365498A-5031-2F74-652B-413CC380F83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7" name="Imagen 6">
            <a:extLst>
              <a:ext uri="{FF2B5EF4-FFF2-40B4-BE49-F238E27FC236}">
                <a16:creationId xmlns:a16="http://schemas.microsoft.com/office/drawing/2014/main" id="{208AB6D6-8CC8-A2E6-2F40-FBE6AD3C88C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8" name="Imagen 7">
            <a:extLst>
              <a:ext uri="{FF2B5EF4-FFF2-40B4-BE49-F238E27FC236}">
                <a16:creationId xmlns:a16="http://schemas.microsoft.com/office/drawing/2014/main" id="{F9970C7D-2F51-719C-EC36-1DAD27BB4F1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9" name="Imagen 8">
            <a:extLst>
              <a:ext uri="{FF2B5EF4-FFF2-40B4-BE49-F238E27FC236}">
                <a16:creationId xmlns:a16="http://schemas.microsoft.com/office/drawing/2014/main" id="{BDF3AB59-5709-254C-1628-7229220B820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0" name="Imagen 9">
            <a:extLst>
              <a:ext uri="{FF2B5EF4-FFF2-40B4-BE49-F238E27FC236}">
                <a16:creationId xmlns:a16="http://schemas.microsoft.com/office/drawing/2014/main" id="{71D0326C-9DF3-0900-45F2-60FFD879019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sp>
        <p:nvSpPr>
          <p:cNvPr id="11" name="CuadroTexto 10">
            <a:extLst>
              <a:ext uri="{FF2B5EF4-FFF2-40B4-BE49-F238E27FC236}">
                <a16:creationId xmlns:a16="http://schemas.microsoft.com/office/drawing/2014/main" id="{9FAC2639-DA81-D0CA-C520-12F16EEC8602}"/>
              </a:ext>
            </a:extLst>
          </p:cNvPr>
          <p:cNvSpPr txBox="1"/>
          <p:nvPr/>
        </p:nvSpPr>
        <p:spPr>
          <a:xfrm>
            <a:off x="-25963" y="57875"/>
            <a:ext cx="6879187" cy="1754326"/>
          </a:xfrm>
          <a:prstGeom prst="rect">
            <a:avLst/>
          </a:prstGeom>
          <a:noFill/>
          <a:effectLst>
            <a:glow rad="127000">
              <a:schemeClr val="bg1"/>
            </a:glow>
          </a:effectLst>
        </p:spPr>
        <p:txBody>
          <a:bodyPr wrap="square" rtlCol="0">
            <a:spAutoFit/>
          </a:bodyPr>
          <a:lstStyle/>
          <a:p>
            <a:pPr algn="ctr"/>
            <a:r>
              <a:rPr lang="es-MX" sz="5400" b="1" dirty="0">
                <a:ln w="34925">
                  <a:noFill/>
                </a:ln>
                <a:solidFill>
                  <a:srgbClr val="92D050"/>
                </a:solidFill>
                <a:latin typeface="Century Gothic" panose="020B0502020202020204" pitchFamily="34" charset="0"/>
                <a:ea typeface="APLILIKEBIGFONTS" panose="02000603000000000000" pitchFamily="2" charset="0"/>
              </a:rPr>
              <a:t>A</a:t>
            </a:r>
            <a:r>
              <a:rPr lang="es-MX" sz="5400" b="1" dirty="0">
                <a:ln w="34925">
                  <a:noFill/>
                </a:ln>
                <a:solidFill>
                  <a:srgbClr val="FFC000"/>
                </a:solidFill>
                <a:latin typeface="Century Gothic" panose="020B0502020202020204" pitchFamily="34" charset="0"/>
                <a:ea typeface="APLILIKEBIGFONTS" panose="02000603000000000000" pitchFamily="2" charset="0"/>
              </a:rPr>
              <a:t>C</a:t>
            </a:r>
            <a:r>
              <a:rPr lang="es-MX" sz="5400" b="1" dirty="0">
                <a:ln w="34925">
                  <a:noFill/>
                </a:ln>
                <a:solidFill>
                  <a:srgbClr val="FF9300"/>
                </a:solidFill>
                <a:latin typeface="Century Gothic" panose="020B0502020202020204" pitchFamily="34" charset="0"/>
                <a:ea typeface="APLILIKEBIGFONTS" panose="02000603000000000000" pitchFamily="2" charset="0"/>
              </a:rPr>
              <a:t>T</a:t>
            </a:r>
            <a:r>
              <a:rPr lang="es-MX" sz="5400" b="1" dirty="0">
                <a:ln w="34925">
                  <a:noFill/>
                </a:ln>
                <a:solidFill>
                  <a:srgbClr val="B077E9"/>
                </a:solidFill>
                <a:latin typeface="Century Gothic" panose="020B0502020202020204" pitchFamily="34" charset="0"/>
                <a:ea typeface="APLILIKEBIGFONTS" panose="02000603000000000000" pitchFamily="2" charset="0"/>
              </a:rPr>
              <a:t>I</a:t>
            </a:r>
            <a:r>
              <a:rPr lang="es-MX" sz="5400" b="1" dirty="0">
                <a:ln w="34925">
                  <a:noFill/>
                </a:ln>
                <a:solidFill>
                  <a:srgbClr val="FF66CC"/>
                </a:solidFill>
                <a:latin typeface="Century Gothic" panose="020B0502020202020204" pitchFamily="34" charset="0"/>
                <a:ea typeface="APLILIKEBIGFONTS" panose="02000603000000000000" pitchFamily="2" charset="0"/>
              </a:rPr>
              <a:t>V</a:t>
            </a:r>
            <a:r>
              <a:rPr lang="es-MX" sz="5400" b="1" dirty="0">
                <a:ln w="34925">
                  <a:noFill/>
                </a:ln>
                <a:solidFill>
                  <a:srgbClr val="00B0F0"/>
                </a:solidFill>
                <a:latin typeface="Century Gothic" panose="020B0502020202020204" pitchFamily="34" charset="0"/>
                <a:ea typeface="APLILIKEBIGFONTS" panose="02000603000000000000" pitchFamily="2" charset="0"/>
              </a:rPr>
              <a:t>I</a:t>
            </a:r>
            <a:r>
              <a:rPr lang="es-MX" sz="5400" b="1" dirty="0">
                <a:ln w="34925">
                  <a:noFill/>
                </a:ln>
                <a:solidFill>
                  <a:srgbClr val="FF7E79"/>
                </a:solidFill>
                <a:latin typeface="Century Gothic" panose="020B0502020202020204" pitchFamily="34" charset="0"/>
                <a:ea typeface="APLILIKEBIGFONTS" panose="02000603000000000000" pitchFamily="2" charset="0"/>
              </a:rPr>
              <a:t>D</a:t>
            </a:r>
            <a:r>
              <a:rPr lang="es-MX" sz="5400" b="1" dirty="0">
                <a:ln w="34925">
                  <a:noFill/>
                </a:ln>
                <a:solidFill>
                  <a:srgbClr val="92D050"/>
                </a:solidFill>
                <a:latin typeface="Century Gothic" panose="020B0502020202020204" pitchFamily="34" charset="0"/>
                <a:ea typeface="APLILIKEBIGFONTS" panose="02000603000000000000" pitchFamily="2" charset="0"/>
              </a:rPr>
              <a:t>A</a:t>
            </a:r>
            <a:r>
              <a:rPr lang="es-MX" sz="5400" b="1" dirty="0">
                <a:ln w="34925">
                  <a:noFill/>
                </a:ln>
                <a:solidFill>
                  <a:srgbClr val="FFC000"/>
                </a:solidFill>
                <a:latin typeface="Century Gothic" panose="020B0502020202020204" pitchFamily="34" charset="0"/>
                <a:ea typeface="APLILIKEBIGFONTS" panose="02000603000000000000" pitchFamily="2" charset="0"/>
              </a:rPr>
              <a:t>D</a:t>
            </a:r>
            <a:r>
              <a:rPr lang="es-MX" sz="5400" b="1" dirty="0">
                <a:ln w="34925">
                  <a:noFill/>
                </a:ln>
                <a:solidFill>
                  <a:srgbClr val="FF9300"/>
                </a:solidFill>
                <a:latin typeface="Century Gothic" panose="020B0502020202020204" pitchFamily="34" charset="0"/>
                <a:ea typeface="APLILIKEBIGFONTS" panose="02000603000000000000" pitchFamily="2" charset="0"/>
              </a:rPr>
              <a:t>E</a:t>
            </a:r>
            <a:r>
              <a:rPr lang="es-MX" sz="5400" b="1" dirty="0">
                <a:ln w="34925">
                  <a:noFill/>
                </a:ln>
                <a:solidFill>
                  <a:srgbClr val="B077E9"/>
                </a:solidFill>
                <a:latin typeface="Century Gothic" panose="020B0502020202020204" pitchFamily="34" charset="0"/>
                <a:ea typeface="APLILIKEBIGFONTS" panose="02000603000000000000" pitchFamily="2" charset="0"/>
              </a:rPr>
              <a:t>S </a:t>
            </a:r>
            <a:r>
              <a:rPr lang="es-MX" sz="5400" b="1" dirty="0">
                <a:ln w="34925">
                  <a:noFill/>
                </a:ln>
                <a:solidFill>
                  <a:srgbClr val="FF66CC"/>
                </a:solidFill>
                <a:latin typeface="Century Gothic" panose="020B0502020202020204" pitchFamily="34" charset="0"/>
                <a:ea typeface="APLILIKEBIGFONTS" panose="02000603000000000000" pitchFamily="2" charset="0"/>
              </a:rPr>
              <a:t>D</a:t>
            </a:r>
            <a:r>
              <a:rPr lang="es-MX" sz="5400" b="1" dirty="0">
                <a:ln w="34925">
                  <a:noFill/>
                </a:ln>
                <a:solidFill>
                  <a:srgbClr val="00B0F0"/>
                </a:solidFill>
                <a:latin typeface="Century Gothic" panose="020B0502020202020204" pitchFamily="34" charset="0"/>
                <a:ea typeface="APLILIKEBIGFONTS" panose="02000603000000000000" pitchFamily="2" charset="0"/>
              </a:rPr>
              <a:t>E</a:t>
            </a:r>
            <a:r>
              <a:rPr lang="es-MX" sz="5400" b="1" dirty="0">
                <a:ln w="34925">
                  <a:noFill/>
                </a:ln>
                <a:solidFill>
                  <a:srgbClr val="FF7E79"/>
                </a:solidFill>
                <a:latin typeface="Century Gothic" panose="020B0502020202020204" pitchFamily="34" charset="0"/>
                <a:ea typeface="APLILIKEBIGFONTS" panose="02000603000000000000" pitchFamily="2" charset="0"/>
              </a:rPr>
              <a:t> I</a:t>
            </a:r>
            <a:r>
              <a:rPr lang="es-MX" sz="5400" b="1" dirty="0">
                <a:ln w="34925">
                  <a:noFill/>
                </a:ln>
                <a:solidFill>
                  <a:srgbClr val="92D050"/>
                </a:solidFill>
                <a:latin typeface="Century Gothic" panose="020B0502020202020204" pitchFamily="34" charset="0"/>
                <a:ea typeface="APLILIKEBIGFONTS" panose="02000603000000000000" pitchFamily="2" charset="0"/>
              </a:rPr>
              <a:t>N</a:t>
            </a:r>
            <a:r>
              <a:rPr lang="es-MX" sz="5400" b="1" dirty="0">
                <a:ln w="34925">
                  <a:noFill/>
                </a:ln>
                <a:solidFill>
                  <a:srgbClr val="FFC000"/>
                </a:solidFill>
                <a:latin typeface="Century Gothic" panose="020B0502020202020204" pitchFamily="34" charset="0"/>
                <a:ea typeface="APLILIKEBIGFONTS" panose="02000603000000000000" pitchFamily="2" charset="0"/>
              </a:rPr>
              <a:t>I</a:t>
            </a:r>
            <a:r>
              <a:rPr lang="es-MX" sz="5400" b="1" dirty="0">
                <a:ln w="34925">
                  <a:noFill/>
                </a:ln>
                <a:solidFill>
                  <a:srgbClr val="FF9300"/>
                </a:solidFill>
                <a:latin typeface="Century Gothic" panose="020B0502020202020204" pitchFamily="34" charset="0"/>
                <a:ea typeface="APLILIKEBIGFONTS" panose="02000603000000000000" pitchFamily="2" charset="0"/>
              </a:rPr>
              <a:t>C</a:t>
            </a:r>
            <a:r>
              <a:rPr lang="es-MX" sz="5400" b="1" dirty="0">
                <a:ln w="34925">
                  <a:noFill/>
                </a:ln>
                <a:solidFill>
                  <a:srgbClr val="B077E9"/>
                </a:solidFill>
                <a:latin typeface="Century Gothic" panose="020B0502020202020204" pitchFamily="34" charset="0"/>
                <a:ea typeface="APLILIKEBIGFONTS" panose="02000603000000000000" pitchFamily="2" charset="0"/>
              </a:rPr>
              <a:t>I</a:t>
            </a:r>
            <a:r>
              <a:rPr lang="es-MX" sz="5400" b="1" dirty="0">
                <a:ln w="34925">
                  <a:noFill/>
                </a:ln>
                <a:solidFill>
                  <a:srgbClr val="FF66CC"/>
                </a:solidFill>
                <a:latin typeface="Century Gothic" panose="020B0502020202020204" pitchFamily="34" charset="0"/>
                <a:ea typeface="APLILIKEBIGFONTS" panose="02000603000000000000" pitchFamily="2" charset="0"/>
              </a:rPr>
              <a:t>O</a:t>
            </a:r>
            <a:r>
              <a:rPr lang="es-MX" sz="5400" b="1" dirty="0">
                <a:ln w="34925">
                  <a:noFill/>
                </a:ln>
                <a:solidFill>
                  <a:srgbClr val="FF7E79"/>
                </a:solidFill>
                <a:latin typeface="Century Gothic" panose="020B0502020202020204" pitchFamily="34" charset="0"/>
                <a:ea typeface="APLILIKEBIGFONTS" panose="02000603000000000000" pitchFamily="2" charset="0"/>
              </a:rPr>
              <a:t> </a:t>
            </a:r>
            <a:endParaRPr lang="es-MX" sz="5400" b="1" dirty="0">
              <a:ln w="34925">
                <a:noFill/>
              </a:ln>
              <a:solidFill>
                <a:srgbClr val="FF7E79"/>
              </a:solidFill>
              <a:effectLst/>
              <a:latin typeface="Century Gothic" panose="020B0502020202020204" pitchFamily="34" charset="0"/>
              <a:ea typeface="APLILIKEBIGFONTS" panose="02000603000000000000" pitchFamily="2" charset="0"/>
            </a:endParaRPr>
          </a:p>
        </p:txBody>
      </p:sp>
      <p:graphicFrame>
        <p:nvGraphicFramePr>
          <p:cNvPr id="4" name="Tabla 5">
            <a:extLst>
              <a:ext uri="{FF2B5EF4-FFF2-40B4-BE49-F238E27FC236}">
                <a16:creationId xmlns:a16="http://schemas.microsoft.com/office/drawing/2014/main" id="{ABAFA928-13F8-6972-9786-E2CDAA03DC26}"/>
              </a:ext>
            </a:extLst>
          </p:cNvPr>
          <p:cNvGraphicFramePr>
            <a:graphicFrameLocks noGrp="1"/>
          </p:cNvGraphicFramePr>
          <p:nvPr>
            <p:extLst>
              <p:ext uri="{D42A27DB-BD31-4B8C-83A1-F6EECF244321}">
                <p14:modId xmlns:p14="http://schemas.microsoft.com/office/powerpoint/2010/main" val="1646290127"/>
              </p:ext>
            </p:extLst>
          </p:nvPr>
        </p:nvGraphicFramePr>
        <p:xfrm>
          <a:off x="101008" y="1664401"/>
          <a:ext cx="6655983" cy="6894697"/>
        </p:xfrm>
        <a:graphic>
          <a:graphicData uri="http://schemas.openxmlformats.org/drawingml/2006/table">
            <a:tbl>
              <a:tblPr firstRow="1" bandRow="1">
                <a:tableStyleId>{00A15C55-8517-42AA-B614-E9B94910E393}</a:tableStyleId>
              </a:tblPr>
              <a:tblGrid>
                <a:gridCol w="994145">
                  <a:extLst>
                    <a:ext uri="{9D8B030D-6E8A-4147-A177-3AD203B41FA5}">
                      <a16:colId xmlns:a16="http://schemas.microsoft.com/office/drawing/2014/main" val="3950325655"/>
                    </a:ext>
                  </a:extLst>
                </a:gridCol>
                <a:gridCol w="1393214">
                  <a:extLst>
                    <a:ext uri="{9D8B030D-6E8A-4147-A177-3AD203B41FA5}">
                      <a16:colId xmlns:a16="http://schemas.microsoft.com/office/drawing/2014/main" val="645897241"/>
                    </a:ext>
                  </a:extLst>
                </a:gridCol>
                <a:gridCol w="1716807">
                  <a:extLst>
                    <a:ext uri="{9D8B030D-6E8A-4147-A177-3AD203B41FA5}">
                      <a16:colId xmlns:a16="http://schemas.microsoft.com/office/drawing/2014/main" val="2445900120"/>
                    </a:ext>
                  </a:extLst>
                </a:gridCol>
                <a:gridCol w="2551817">
                  <a:extLst>
                    <a:ext uri="{9D8B030D-6E8A-4147-A177-3AD203B41FA5}">
                      <a16:colId xmlns:a16="http://schemas.microsoft.com/office/drawing/2014/main" val="1905946233"/>
                    </a:ext>
                  </a:extLst>
                </a:gridCol>
              </a:tblGrid>
              <a:tr h="0">
                <a:tc gridSpan="4">
                  <a:txBody>
                    <a:bodyPr/>
                    <a:lstStyle/>
                    <a:p>
                      <a:pPr algn="ctr"/>
                      <a:r>
                        <a:rPr lang="es-MX" sz="1200" dirty="0">
                          <a:solidFill>
                            <a:schemeClr val="tx1"/>
                          </a:solidFill>
                          <a:latin typeface="Century Gothic" panose="020B0502020202020204" pitchFamily="34" charset="0"/>
                        </a:rPr>
                        <a:t>SEM 23. DEL 17 AL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79"/>
                    </a:solidFill>
                  </a:tcPr>
                </a:tc>
                <a:tc hMerge="1">
                  <a:txBody>
                    <a:bodyPr/>
                    <a:lstStyle/>
                    <a:p>
                      <a:pPr algn="ctr"/>
                      <a:endParaRPr lang="es-MX"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pPr algn="ctr"/>
                      <a:endParaRPr lang="es-MX"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pPr algn="ctr"/>
                      <a:endParaRPr lang="es-MX"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6573126"/>
                  </a:ext>
                </a:extLst>
              </a:tr>
              <a:tr h="426917">
                <a:tc>
                  <a:txBody>
                    <a:bodyPr/>
                    <a:lstStyle/>
                    <a:p>
                      <a:pPr algn="ctr"/>
                      <a:r>
                        <a:rPr lang="es-MX" sz="1200" b="1" dirty="0">
                          <a:solidFill>
                            <a:schemeClr val="tx1"/>
                          </a:solidFill>
                          <a:latin typeface="Century Gothic" panose="020B0502020202020204" pitchFamily="34" charset="0"/>
                        </a:rPr>
                        <a:t>Día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algn="ctr"/>
                      <a:r>
                        <a:rPr lang="es-MX" sz="1200" b="1" dirty="0">
                          <a:solidFill>
                            <a:schemeClr val="tx1"/>
                          </a:solidFill>
                          <a:latin typeface="Century Gothic" panose="020B0502020202020204" pitchFamily="34" charset="0"/>
                        </a:rPr>
                        <a:t>Dictado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a:txBody>
                    <a:bodyPr/>
                    <a:lstStyle/>
                    <a:p>
                      <a:pPr algn="ctr"/>
                      <a:r>
                        <a:rPr lang="es-MX" sz="1200" b="1" dirty="0">
                          <a:solidFill>
                            <a:schemeClr val="tx1"/>
                          </a:solidFill>
                          <a:latin typeface="Century Gothic" panose="020B0502020202020204" pitchFamily="34" charset="0"/>
                        </a:rPr>
                        <a:t>Cálculo mental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a:txBody>
                    <a:bodyPr/>
                    <a:lstStyle/>
                    <a:p>
                      <a:pPr algn="ctr"/>
                      <a:r>
                        <a:rPr lang="es-MX" sz="1200" b="1" dirty="0">
                          <a:solidFill>
                            <a:schemeClr val="tx1"/>
                          </a:solidFill>
                          <a:latin typeface="Century Gothic" panose="020B0502020202020204" pitchFamily="34" charset="0"/>
                        </a:rPr>
                        <a:t>Problema matemático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9386090"/>
                  </a:ext>
                </a:extLst>
              </a:tr>
              <a:tr h="1238692">
                <a:tc>
                  <a:txBody>
                    <a:bodyPr/>
                    <a:lstStyle/>
                    <a:p>
                      <a:pPr algn="ctr"/>
                      <a:r>
                        <a:rPr lang="es-MX" sz="1200" b="1" dirty="0">
                          <a:solidFill>
                            <a:schemeClr val="tx1"/>
                          </a:solidFill>
                          <a:latin typeface="Century Gothic" panose="020B0502020202020204" pitchFamily="34" charset="0"/>
                        </a:rPr>
                        <a:t>Lunes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Dictado:</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Haciendas</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Aristocracia</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Desigualdad</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Riquezas</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Maltrato</a:t>
                      </a:r>
                      <a:endParaRPr lang="es-MX" sz="9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900" b="1">
                          <a:solidFill>
                            <a:srgbClr val="000000"/>
                          </a:solidFill>
                          <a:effectLst/>
                          <a:latin typeface="Century Gothic" panose="020B0502020202020204" pitchFamily="34" charset="0"/>
                          <a:ea typeface="Calibri" panose="020F0502020204030204" pitchFamily="34" charset="0"/>
                        </a:rPr>
                        <a:t>Cálculo mental:</a:t>
                      </a:r>
                      <a:endParaRPr lang="es-MX" sz="900">
                        <a:effectLst/>
                        <a:latin typeface="Calibri" panose="020F0502020204030204" pitchFamily="34" charset="0"/>
                        <a:ea typeface="Calibri" panose="020F0502020204030204" pitchFamily="34" charset="0"/>
                      </a:endParaRPr>
                    </a:p>
                    <a:p>
                      <a:pPr marL="342900" lvl="0" indent="-342900" algn="just">
                        <a:buFont typeface="+mj-lt"/>
                        <a:buAutoNum type="alphaLcParenR"/>
                      </a:pPr>
                      <a:r>
                        <a:rPr lang="es-MX" sz="900">
                          <a:solidFill>
                            <a:srgbClr val="000000"/>
                          </a:solidFill>
                          <a:effectLst/>
                          <a:latin typeface="Century Gothic" panose="020B0502020202020204" pitchFamily="34" charset="0"/>
                          <a:ea typeface="Calibri" panose="020F0502020204030204" pitchFamily="34" charset="0"/>
                        </a:rPr>
                        <a:t>1000 – 450 =</a:t>
                      </a:r>
                      <a:endParaRPr lang="es-MX" sz="900">
                        <a:effectLst/>
                        <a:latin typeface="Calibri" panose="020F0502020204030204" pitchFamily="34" charset="0"/>
                        <a:ea typeface="Calibri" panose="020F0502020204030204" pitchFamily="34" charset="0"/>
                      </a:endParaRPr>
                    </a:p>
                    <a:p>
                      <a:pPr marL="342900" lvl="0" indent="-342900" algn="just">
                        <a:buFont typeface="+mj-lt"/>
                        <a:buAutoNum type="alphaLcParenR"/>
                      </a:pPr>
                      <a:r>
                        <a:rPr lang="es-MX" sz="900">
                          <a:solidFill>
                            <a:srgbClr val="000000"/>
                          </a:solidFill>
                          <a:effectLst/>
                          <a:latin typeface="Century Gothic" panose="020B0502020202020204" pitchFamily="34" charset="0"/>
                          <a:ea typeface="Calibri" panose="020F0502020204030204" pitchFamily="34" charset="0"/>
                        </a:rPr>
                        <a:t>3000 –  720=</a:t>
                      </a:r>
                      <a:endParaRPr lang="es-MX" sz="90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a:solidFill>
                            <a:srgbClr val="000000"/>
                          </a:solidFill>
                          <a:effectLst/>
                          <a:latin typeface="Century Gothic" panose="020B0502020202020204" pitchFamily="34" charset="0"/>
                          <a:ea typeface="Calibri" panose="020F0502020204030204" pitchFamily="34" charset="0"/>
                        </a:rPr>
                        <a:t>7000 – 320 =</a:t>
                      </a:r>
                      <a:endParaRPr lang="es-MX" sz="90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a:solidFill>
                            <a:srgbClr val="000000"/>
                          </a:solidFill>
                          <a:effectLst/>
                          <a:latin typeface="Century Gothic" panose="020B0502020202020204" pitchFamily="34" charset="0"/>
                          <a:ea typeface="Calibri" panose="020F0502020204030204" pitchFamily="34" charset="0"/>
                        </a:rPr>
                        <a:t>8000 – 430 =</a:t>
                      </a:r>
                      <a:endParaRPr lang="es-MX" sz="90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a:solidFill>
                            <a:srgbClr val="000000"/>
                          </a:solidFill>
                          <a:effectLst/>
                          <a:latin typeface="Century Gothic" panose="020B0502020202020204" pitchFamily="34" charset="0"/>
                          <a:ea typeface="Calibri" panose="020F0502020204030204" pitchFamily="34" charset="0"/>
                        </a:rPr>
                        <a:t>9000 – 290 =</a:t>
                      </a:r>
                      <a:endParaRPr lang="es-MX" sz="90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Problema Matemático:</a:t>
                      </a:r>
                      <a:endParaRPr lang="es-MX" sz="900" dirty="0">
                        <a:effectLst/>
                        <a:latin typeface="Calibri" panose="020F0502020204030204" pitchFamily="34" charset="0"/>
                        <a:ea typeface="Calibri" panose="020F0502020204030204" pitchFamily="34" charset="0"/>
                      </a:endParaRPr>
                    </a:p>
                    <a:p>
                      <a:pPr algn="just"/>
                      <a:r>
                        <a:rPr lang="es-MX" sz="900" dirty="0">
                          <a:solidFill>
                            <a:srgbClr val="000000"/>
                          </a:solidFill>
                          <a:effectLst/>
                          <a:latin typeface="Century Gothic" panose="020B0502020202020204" pitchFamily="34" charset="0"/>
                          <a:ea typeface="Calibri" panose="020F0502020204030204" pitchFamily="34" charset="0"/>
                        </a:rPr>
                        <a:t>En la florería de Lupita se realizarán los centros de mesa para unos 15 años. Cada arreglo tendrán 9 flores y la Sra. Lupita compró 53 docenas. ¿Le alcanzarán las flores para hacer los 70 arreglos?  </a:t>
                      </a:r>
                      <a:endParaRPr lang="es-MX" sz="9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117210"/>
                  </a:ext>
                </a:extLst>
              </a:tr>
              <a:tr h="1238692">
                <a:tc>
                  <a:txBody>
                    <a:bodyPr/>
                    <a:lstStyle/>
                    <a:p>
                      <a:pPr algn="ctr"/>
                      <a:r>
                        <a:rPr lang="es-MX" sz="1200" b="1" dirty="0">
                          <a:solidFill>
                            <a:schemeClr val="tx1"/>
                          </a:solidFill>
                          <a:latin typeface="Century Gothic" panose="020B0502020202020204" pitchFamily="34" charset="0"/>
                        </a:rPr>
                        <a:t>Martes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D5B"/>
                    </a:solid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Dictado:</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Náhuatl</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Lingüísticas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Comunidades</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Tradición</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Lenguaje</a:t>
                      </a:r>
                      <a:endParaRPr lang="es-MX" sz="9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Cálculo mental:</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1500 + 1500 + 2000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2500 + 2500 + 4000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3500 + 3500 + 6000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4500 + 4500 + 8000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5500+ 5500 +  5000 =</a:t>
                      </a:r>
                      <a:endParaRPr lang="es-MX" sz="9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 </a:t>
                      </a:r>
                      <a:endParaRPr lang="es-MX" sz="900" dirty="0">
                        <a:effectLst/>
                        <a:latin typeface="Calibri" panose="020F0502020204030204" pitchFamily="34" charset="0"/>
                        <a:ea typeface="Calibri" panose="020F0502020204030204" pitchFamily="34" charset="0"/>
                      </a:endParaRPr>
                    </a:p>
                    <a:p>
                      <a:pPr algn="just"/>
                      <a:r>
                        <a:rPr lang="es-MX" sz="900" b="1" dirty="0">
                          <a:solidFill>
                            <a:srgbClr val="000000"/>
                          </a:solidFill>
                          <a:effectLst/>
                          <a:latin typeface="Century Gothic" panose="020B0502020202020204" pitchFamily="34" charset="0"/>
                          <a:ea typeface="Calibri" panose="020F0502020204030204" pitchFamily="34" charset="0"/>
                        </a:rPr>
                        <a:t>Problema Matemático:</a:t>
                      </a:r>
                      <a:endParaRPr lang="es-MX" sz="900" dirty="0">
                        <a:effectLst/>
                        <a:latin typeface="Calibri" panose="020F0502020204030204" pitchFamily="34" charset="0"/>
                        <a:ea typeface="Calibri" panose="020F0502020204030204" pitchFamily="34" charset="0"/>
                      </a:endParaRPr>
                    </a:p>
                    <a:p>
                      <a:pPr algn="just"/>
                      <a:r>
                        <a:rPr lang="es-MX" sz="900" dirty="0">
                          <a:solidFill>
                            <a:srgbClr val="000000"/>
                          </a:solidFill>
                          <a:effectLst/>
                          <a:latin typeface="Century Gothic" panose="020B0502020202020204" pitchFamily="34" charset="0"/>
                          <a:ea typeface="Calibri" panose="020F0502020204030204" pitchFamily="34" charset="0"/>
                        </a:rPr>
                        <a:t>Una empacadora de jugos reparte  sus productos en  24 sucursales de la Ciudad. En esta ocasión debe repartir 5040 unidades de su producto. ¿Cuántas unidades de producto dejarán en cada sucursal?</a:t>
                      </a:r>
                      <a:endParaRPr lang="es-MX" sz="9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565438"/>
                  </a:ext>
                </a:extLst>
              </a:tr>
              <a:tr h="1238692">
                <a:tc>
                  <a:txBody>
                    <a:bodyPr/>
                    <a:lstStyle/>
                    <a:p>
                      <a:pPr algn="ctr"/>
                      <a:r>
                        <a:rPr lang="es-MX" sz="1200" b="1" dirty="0">
                          <a:solidFill>
                            <a:schemeClr val="tx1"/>
                          </a:solidFill>
                          <a:latin typeface="Century Gothic" panose="020B0502020202020204" pitchFamily="34" charset="0"/>
                        </a:rPr>
                        <a:t>Miércoles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Dictado:</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Fortalezas</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Conocimientos</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Autoestima</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Cualidades</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Agradecimiento</a:t>
                      </a:r>
                      <a:endParaRPr lang="es-MX" sz="9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Cálculo mental:</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900 x 5 – 3000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900 x 8 – 5000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900 x 9 – 2000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800 x 8 – 6000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800 x 7 – 4000 =</a:t>
                      </a:r>
                      <a:endParaRPr lang="es-MX" sz="9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 </a:t>
                      </a:r>
                      <a:endParaRPr lang="es-MX" sz="900" dirty="0">
                        <a:effectLst/>
                        <a:latin typeface="Calibri" panose="020F0502020204030204" pitchFamily="34" charset="0"/>
                        <a:ea typeface="Calibri" panose="020F0502020204030204" pitchFamily="34" charset="0"/>
                      </a:endParaRPr>
                    </a:p>
                    <a:p>
                      <a:pPr algn="just"/>
                      <a:r>
                        <a:rPr lang="es-MX" sz="900" b="1" dirty="0">
                          <a:solidFill>
                            <a:srgbClr val="000000"/>
                          </a:solidFill>
                          <a:effectLst/>
                          <a:latin typeface="Century Gothic" panose="020B0502020202020204" pitchFamily="34" charset="0"/>
                          <a:ea typeface="Calibri" panose="020F0502020204030204" pitchFamily="34" charset="0"/>
                        </a:rPr>
                        <a:t>Problema Matemático:</a:t>
                      </a:r>
                      <a:endParaRPr lang="es-MX" sz="900" dirty="0">
                        <a:effectLst/>
                        <a:latin typeface="Calibri" panose="020F0502020204030204" pitchFamily="34" charset="0"/>
                        <a:ea typeface="Calibri" panose="020F0502020204030204" pitchFamily="34" charset="0"/>
                      </a:endParaRPr>
                    </a:p>
                    <a:p>
                      <a:pPr algn="just"/>
                      <a:r>
                        <a:rPr lang="es-MX" sz="900" dirty="0">
                          <a:solidFill>
                            <a:srgbClr val="000000"/>
                          </a:solidFill>
                          <a:effectLst/>
                          <a:latin typeface="Century Gothic" panose="020B0502020202020204" pitchFamily="34" charset="0"/>
                          <a:ea typeface="Calibri" panose="020F0502020204030204" pitchFamily="34" charset="0"/>
                        </a:rPr>
                        <a:t>Carmelo ahorra 297 pesos a la semana. Después de ahorrar durante 35 semanas ¿cuánto dinero habrá logrado juntar Carmelo?  </a:t>
                      </a:r>
                      <a:endParaRPr lang="es-MX" sz="9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188180"/>
                  </a:ext>
                </a:extLst>
              </a:tr>
              <a:tr h="1238692">
                <a:tc>
                  <a:txBody>
                    <a:bodyPr/>
                    <a:lstStyle/>
                    <a:p>
                      <a:pPr algn="ctr"/>
                      <a:r>
                        <a:rPr lang="es-MX" sz="1200" b="1" dirty="0">
                          <a:solidFill>
                            <a:schemeClr val="tx1"/>
                          </a:solidFill>
                          <a:latin typeface="Century Gothic" panose="020B0502020202020204" pitchFamily="34" charset="0"/>
                        </a:rPr>
                        <a:t>Jueves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Dictado:</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consumismo</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deshechos</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ecologismo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degradación</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innecesarios</a:t>
                      </a:r>
                      <a:endParaRPr lang="es-MX" sz="900" dirty="0">
                        <a:effectLst/>
                        <a:latin typeface="Calibri" panose="020F0502020204030204" pitchFamily="34" charset="0"/>
                        <a:ea typeface="Calibri" panose="020F0502020204030204" pitchFamily="34" charset="0"/>
                      </a:endParaRPr>
                    </a:p>
                    <a:p>
                      <a:r>
                        <a:rPr lang="es-MX" sz="900" dirty="0">
                          <a:solidFill>
                            <a:srgbClr val="000000"/>
                          </a:solidFill>
                          <a:effectLst/>
                          <a:latin typeface="Century Gothic" panose="020B0502020202020204" pitchFamily="34" charset="0"/>
                          <a:ea typeface="Calibri" panose="020F0502020204030204" pitchFamily="34" charset="0"/>
                        </a:rPr>
                        <a:t> </a:t>
                      </a:r>
                      <a:endParaRPr lang="es-MX" sz="9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Cálculo mental:</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1500 ÷ 3 -150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1200 ÷ 2 x -125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1800 ÷ 5 x 220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1400 ÷ 7 -78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1600 ÷ 4 - 70 =</a:t>
                      </a:r>
                      <a:endParaRPr lang="es-MX" sz="900" dirty="0">
                        <a:effectLst/>
                        <a:latin typeface="Calibri" panose="020F0502020204030204" pitchFamily="34" charset="0"/>
                        <a:ea typeface="Calibri" panose="020F0502020204030204" pitchFamily="34" charset="0"/>
                      </a:endParaRPr>
                    </a:p>
                    <a:p>
                      <a:r>
                        <a:rPr lang="es-MX" sz="900" dirty="0">
                          <a:solidFill>
                            <a:srgbClr val="000000"/>
                          </a:solidFill>
                          <a:effectLst/>
                          <a:latin typeface="Century Gothic" panose="020B0502020202020204" pitchFamily="34" charset="0"/>
                          <a:ea typeface="Calibri" panose="020F0502020204030204" pitchFamily="34" charset="0"/>
                        </a:rPr>
                        <a:t> </a:t>
                      </a:r>
                      <a:endParaRPr lang="es-MX" sz="9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Problema Matemático:</a:t>
                      </a:r>
                      <a:endParaRPr lang="es-MX" sz="900" dirty="0">
                        <a:effectLst/>
                        <a:latin typeface="Calibri" panose="020F0502020204030204" pitchFamily="34" charset="0"/>
                        <a:ea typeface="Calibri" panose="020F0502020204030204" pitchFamily="34" charset="0"/>
                      </a:endParaRPr>
                    </a:p>
                    <a:p>
                      <a:pPr algn="just"/>
                      <a:r>
                        <a:rPr lang="es-MX" sz="900" dirty="0">
                          <a:solidFill>
                            <a:srgbClr val="000000"/>
                          </a:solidFill>
                          <a:effectLst/>
                          <a:latin typeface="Century Gothic" panose="020B0502020202020204" pitchFamily="34" charset="0"/>
                          <a:ea typeface="Calibri" panose="020F0502020204030204" pitchFamily="34" charset="0"/>
                        </a:rPr>
                        <a:t>En la florería “Amapola” la docena de girasoles cuesta 298 pesos. Para el evento del Día de las madres se requieren 34 docenas de girasoles. ¿Cuánto se tendrá que pagar por las 34 docenas?   </a:t>
                      </a:r>
                      <a:endParaRPr lang="es-MX" sz="9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0233587"/>
                  </a:ext>
                </a:extLst>
              </a:tr>
              <a:tr h="1238692">
                <a:tc>
                  <a:txBody>
                    <a:bodyPr/>
                    <a:lstStyle/>
                    <a:p>
                      <a:pPr algn="ctr"/>
                      <a:r>
                        <a:rPr lang="es-MX" sz="1200" b="1" dirty="0">
                          <a:solidFill>
                            <a:schemeClr val="tx1"/>
                          </a:solidFill>
                          <a:latin typeface="Century Gothic" panose="020B0502020202020204" pitchFamily="34" charset="0"/>
                        </a:rPr>
                        <a:t>Viernes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Dictado:</a:t>
                      </a:r>
                      <a:endParaRPr lang="es-MX" sz="9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Nutrimentos</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Requerimientos</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Ejercicios</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Nutricionales</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s-MX" sz="900" dirty="0">
                          <a:solidFill>
                            <a:srgbClr val="000000"/>
                          </a:solidFill>
                          <a:effectLst/>
                          <a:latin typeface="Century Gothic" panose="020B0502020202020204" pitchFamily="34" charset="0"/>
                          <a:ea typeface="Calibri" panose="020F0502020204030204" pitchFamily="34" charset="0"/>
                        </a:rPr>
                        <a:t>Saludables </a:t>
                      </a:r>
                      <a:endParaRPr lang="es-MX" sz="900" dirty="0">
                        <a:effectLst/>
                        <a:latin typeface="Calibri" panose="020F0502020204030204" pitchFamily="34" charset="0"/>
                        <a:ea typeface="Calibri" panose="020F0502020204030204" pitchFamily="34" charset="0"/>
                      </a:endParaRPr>
                    </a:p>
                    <a:p>
                      <a:r>
                        <a:rPr lang="es-MX" sz="900" dirty="0">
                          <a:solidFill>
                            <a:srgbClr val="000000"/>
                          </a:solidFill>
                          <a:effectLst/>
                          <a:latin typeface="Century Gothic" panose="020B0502020202020204" pitchFamily="34" charset="0"/>
                          <a:ea typeface="Calibri" panose="020F0502020204030204" pitchFamily="34" charset="0"/>
                        </a:rPr>
                        <a:t> </a:t>
                      </a:r>
                      <a:endParaRPr lang="es-MX" sz="9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Cálculo mental:</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30 x 30 + 500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40 x 40 + 800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50 x 50 + 900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20 x 20 + 700 =</a:t>
                      </a:r>
                      <a:endParaRPr lang="es-MX" sz="900" dirty="0">
                        <a:effectLst/>
                        <a:latin typeface="Calibri" panose="020F0502020204030204" pitchFamily="34" charset="0"/>
                        <a:ea typeface="Calibri" panose="020F0502020204030204" pitchFamily="34" charset="0"/>
                      </a:endParaRPr>
                    </a:p>
                    <a:p>
                      <a:pPr marL="342900" lvl="0" indent="-342900">
                        <a:buFont typeface="+mj-lt"/>
                        <a:buAutoNum type="alphaLcParenR"/>
                      </a:pPr>
                      <a:r>
                        <a:rPr lang="es-MX" sz="900" dirty="0">
                          <a:solidFill>
                            <a:srgbClr val="000000"/>
                          </a:solidFill>
                          <a:effectLst/>
                          <a:latin typeface="Century Gothic" panose="020B0502020202020204" pitchFamily="34" charset="0"/>
                          <a:ea typeface="Calibri" panose="020F0502020204030204" pitchFamily="34" charset="0"/>
                        </a:rPr>
                        <a:t>90 x 90 + 600 =</a:t>
                      </a:r>
                      <a:endParaRPr lang="es-MX" sz="900" dirty="0">
                        <a:effectLst/>
                        <a:latin typeface="Calibri" panose="020F0502020204030204" pitchFamily="34" charset="0"/>
                        <a:ea typeface="Calibri" panose="020F0502020204030204" pitchFamily="34" charset="0"/>
                      </a:endParaRPr>
                    </a:p>
                    <a:p>
                      <a:r>
                        <a:rPr lang="es-MX" sz="900" dirty="0">
                          <a:solidFill>
                            <a:srgbClr val="000000"/>
                          </a:solidFill>
                          <a:effectLst/>
                          <a:latin typeface="Century Gothic" panose="020B0502020202020204" pitchFamily="34" charset="0"/>
                          <a:ea typeface="Calibri" panose="020F0502020204030204" pitchFamily="34" charset="0"/>
                        </a:rPr>
                        <a:t> </a:t>
                      </a:r>
                      <a:endParaRPr lang="es-MX" sz="9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900" b="1" dirty="0">
                          <a:solidFill>
                            <a:srgbClr val="000000"/>
                          </a:solidFill>
                          <a:effectLst/>
                          <a:latin typeface="Century Gothic" panose="020B0502020202020204" pitchFamily="34" charset="0"/>
                          <a:ea typeface="Calibri" panose="020F0502020204030204" pitchFamily="34" charset="0"/>
                        </a:rPr>
                        <a:t> </a:t>
                      </a:r>
                      <a:endParaRPr lang="es-MX" sz="900" dirty="0">
                        <a:effectLst/>
                        <a:latin typeface="Calibri" panose="020F0502020204030204" pitchFamily="34" charset="0"/>
                        <a:ea typeface="Calibri" panose="020F0502020204030204" pitchFamily="34" charset="0"/>
                      </a:endParaRPr>
                    </a:p>
                    <a:p>
                      <a:pPr algn="just"/>
                      <a:r>
                        <a:rPr lang="es-MX" sz="900" b="1" dirty="0">
                          <a:solidFill>
                            <a:srgbClr val="000000"/>
                          </a:solidFill>
                          <a:effectLst/>
                          <a:latin typeface="Century Gothic" panose="020B0502020202020204" pitchFamily="34" charset="0"/>
                          <a:ea typeface="Calibri" panose="020F0502020204030204" pitchFamily="34" charset="0"/>
                        </a:rPr>
                        <a:t>Problema Matemático:</a:t>
                      </a:r>
                      <a:endParaRPr lang="es-MX" sz="900" dirty="0">
                        <a:effectLst/>
                        <a:latin typeface="Calibri" panose="020F0502020204030204" pitchFamily="34" charset="0"/>
                        <a:ea typeface="Calibri" panose="020F0502020204030204" pitchFamily="34" charset="0"/>
                      </a:endParaRPr>
                    </a:p>
                    <a:p>
                      <a:pPr algn="just"/>
                      <a:r>
                        <a:rPr lang="es-MX" sz="900" dirty="0">
                          <a:solidFill>
                            <a:srgbClr val="000000"/>
                          </a:solidFill>
                          <a:effectLst/>
                          <a:latin typeface="Century Gothic" panose="020B0502020202020204" pitchFamily="34" charset="0"/>
                          <a:ea typeface="Calibri" panose="020F0502020204030204" pitchFamily="34" charset="0"/>
                        </a:rPr>
                        <a:t>En la librería “Lecturitas” se dejaron 199 ejemplares de un cuento. Esa cantidad de ejemplares fue la misma que se dejó en cada una de las 54 sucursales. En total ¿cuántos ejemplares se repartieron?</a:t>
                      </a:r>
                      <a:endParaRPr lang="es-MX" sz="9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44692"/>
                  </a:ext>
                </a:extLst>
              </a:tr>
            </a:tbl>
          </a:graphicData>
        </a:graphic>
      </p:graphicFrame>
    </p:spTree>
    <p:extLst>
      <p:ext uri="{BB962C8B-B14F-4D97-AF65-F5344CB8AC3E}">
        <p14:creationId xmlns:p14="http://schemas.microsoft.com/office/powerpoint/2010/main" val="280787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6AAB58F-E463-AD97-47E5-0A189B029A59}"/>
              </a:ext>
            </a:extLst>
          </p:cNvPr>
          <p:cNvSpPr txBox="1"/>
          <p:nvPr/>
        </p:nvSpPr>
        <p:spPr>
          <a:xfrm>
            <a:off x="10632" y="139915"/>
            <a:ext cx="6858000" cy="738664"/>
          </a:xfrm>
          <a:prstGeom prst="rect">
            <a:avLst/>
          </a:prstGeom>
          <a:noFill/>
        </p:spPr>
        <p:txBody>
          <a:bodyPr wrap="square" rtlCol="0">
            <a:spAutoFit/>
          </a:bodyPr>
          <a:lstStyle/>
          <a:p>
            <a:pPr algn="ctr"/>
            <a:r>
              <a:rPr lang="es-MX" sz="1400" b="1" dirty="0">
                <a:latin typeface="Century Gothic" panose="020B0502020202020204" pitchFamily="34" charset="0"/>
                <a:ea typeface="KASchoolDays" pitchFamily="2" charset="-128"/>
                <a:cs typeface="KASchoolDays" pitchFamily="2" charset="-128"/>
              </a:rPr>
              <a:t>ESCUELA PRIMARIA “BENITO JUÁREZ GARCÍA”</a:t>
            </a:r>
          </a:p>
          <a:p>
            <a:pPr algn="ctr"/>
            <a:r>
              <a:rPr lang="es-MX" sz="1400" b="1" dirty="0">
                <a:latin typeface="Century Gothic" panose="020B0502020202020204" pitchFamily="34" charset="0"/>
                <a:ea typeface="KASchoolDays" pitchFamily="2" charset="-128"/>
                <a:cs typeface="KASchoolDays" pitchFamily="2" charset="-128"/>
              </a:rPr>
              <a:t>CCT: 09DPR1043A</a:t>
            </a:r>
          </a:p>
          <a:p>
            <a:pPr algn="ctr"/>
            <a:r>
              <a:rPr lang="es-MX" sz="1400" b="1" dirty="0">
                <a:latin typeface="Century Gothic" panose="020B0502020202020204" pitchFamily="34" charset="0"/>
                <a:ea typeface="KASchoolDays" pitchFamily="2" charset="-128"/>
                <a:cs typeface="KASchoolDays" pitchFamily="2" charset="-128"/>
              </a:rPr>
              <a:t>DOSIFICADOR GENERAL DE LOS PROYECTOS DE INTERVENCIÓN TRIMESTRE 2</a:t>
            </a:r>
          </a:p>
        </p:txBody>
      </p:sp>
      <p:graphicFrame>
        <p:nvGraphicFramePr>
          <p:cNvPr id="5" name="Tabla 4">
            <a:extLst>
              <a:ext uri="{FF2B5EF4-FFF2-40B4-BE49-F238E27FC236}">
                <a16:creationId xmlns:a16="http://schemas.microsoft.com/office/drawing/2014/main" id="{CA177289-E5FA-2924-16EF-5BBF6BE6F3BB}"/>
              </a:ext>
            </a:extLst>
          </p:cNvPr>
          <p:cNvGraphicFramePr>
            <a:graphicFrameLocks noGrp="1"/>
          </p:cNvGraphicFramePr>
          <p:nvPr>
            <p:extLst>
              <p:ext uri="{D42A27DB-BD31-4B8C-83A1-F6EECF244321}">
                <p14:modId xmlns:p14="http://schemas.microsoft.com/office/powerpoint/2010/main" val="589178569"/>
              </p:ext>
            </p:extLst>
          </p:nvPr>
        </p:nvGraphicFramePr>
        <p:xfrm>
          <a:off x="41069" y="1217712"/>
          <a:ext cx="6797042" cy="3944296"/>
        </p:xfrm>
        <a:graphic>
          <a:graphicData uri="http://schemas.openxmlformats.org/drawingml/2006/table">
            <a:tbl>
              <a:tblPr firstRow="1" bandRow="1">
                <a:tableStyleId>{5C22544A-7EE6-4342-B048-85BDC9FD1C3A}</a:tableStyleId>
              </a:tblPr>
              <a:tblGrid>
                <a:gridCol w="1329584">
                  <a:extLst>
                    <a:ext uri="{9D8B030D-6E8A-4147-A177-3AD203B41FA5}">
                      <a16:colId xmlns:a16="http://schemas.microsoft.com/office/drawing/2014/main" val="2994979071"/>
                    </a:ext>
                  </a:extLst>
                </a:gridCol>
                <a:gridCol w="232521">
                  <a:extLst>
                    <a:ext uri="{9D8B030D-6E8A-4147-A177-3AD203B41FA5}">
                      <a16:colId xmlns:a16="http://schemas.microsoft.com/office/drawing/2014/main" val="2129197155"/>
                    </a:ext>
                  </a:extLst>
                </a:gridCol>
                <a:gridCol w="325524">
                  <a:extLst>
                    <a:ext uri="{9D8B030D-6E8A-4147-A177-3AD203B41FA5}">
                      <a16:colId xmlns:a16="http://schemas.microsoft.com/office/drawing/2014/main" val="1023771560"/>
                    </a:ext>
                  </a:extLst>
                </a:gridCol>
                <a:gridCol w="678728">
                  <a:extLst>
                    <a:ext uri="{9D8B030D-6E8A-4147-A177-3AD203B41FA5}">
                      <a16:colId xmlns:a16="http://schemas.microsoft.com/office/drawing/2014/main" val="3839488407"/>
                    </a:ext>
                  </a:extLst>
                </a:gridCol>
                <a:gridCol w="229510">
                  <a:extLst>
                    <a:ext uri="{9D8B030D-6E8A-4147-A177-3AD203B41FA5}">
                      <a16:colId xmlns:a16="http://schemas.microsoft.com/office/drawing/2014/main" val="972429645"/>
                    </a:ext>
                  </a:extLst>
                </a:gridCol>
                <a:gridCol w="158176">
                  <a:extLst>
                    <a:ext uri="{9D8B030D-6E8A-4147-A177-3AD203B41FA5}">
                      <a16:colId xmlns:a16="http://schemas.microsoft.com/office/drawing/2014/main" val="4108692215"/>
                    </a:ext>
                  </a:extLst>
                </a:gridCol>
                <a:gridCol w="414731">
                  <a:extLst>
                    <a:ext uri="{9D8B030D-6E8A-4147-A177-3AD203B41FA5}">
                      <a16:colId xmlns:a16="http://schemas.microsoft.com/office/drawing/2014/main" val="2847757760"/>
                    </a:ext>
                  </a:extLst>
                </a:gridCol>
                <a:gridCol w="291783">
                  <a:extLst>
                    <a:ext uri="{9D8B030D-6E8A-4147-A177-3AD203B41FA5}">
                      <a16:colId xmlns:a16="http://schemas.microsoft.com/office/drawing/2014/main" val="3513797646"/>
                    </a:ext>
                  </a:extLst>
                </a:gridCol>
                <a:gridCol w="398409">
                  <a:extLst>
                    <a:ext uri="{9D8B030D-6E8A-4147-A177-3AD203B41FA5}">
                      <a16:colId xmlns:a16="http://schemas.microsoft.com/office/drawing/2014/main" val="731216079"/>
                    </a:ext>
                  </a:extLst>
                </a:gridCol>
                <a:gridCol w="290733">
                  <a:extLst>
                    <a:ext uri="{9D8B030D-6E8A-4147-A177-3AD203B41FA5}">
                      <a16:colId xmlns:a16="http://schemas.microsoft.com/office/drawing/2014/main" val="3991759834"/>
                    </a:ext>
                  </a:extLst>
                </a:gridCol>
                <a:gridCol w="257023">
                  <a:extLst>
                    <a:ext uri="{9D8B030D-6E8A-4147-A177-3AD203B41FA5}">
                      <a16:colId xmlns:a16="http://schemas.microsoft.com/office/drawing/2014/main" val="737915392"/>
                    </a:ext>
                  </a:extLst>
                </a:gridCol>
                <a:gridCol w="339503">
                  <a:extLst>
                    <a:ext uri="{9D8B030D-6E8A-4147-A177-3AD203B41FA5}">
                      <a16:colId xmlns:a16="http://schemas.microsoft.com/office/drawing/2014/main" val="2774176499"/>
                    </a:ext>
                  </a:extLst>
                </a:gridCol>
                <a:gridCol w="783650">
                  <a:extLst>
                    <a:ext uri="{9D8B030D-6E8A-4147-A177-3AD203B41FA5}">
                      <a16:colId xmlns:a16="http://schemas.microsoft.com/office/drawing/2014/main" val="3166190346"/>
                    </a:ext>
                  </a:extLst>
                </a:gridCol>
                <a:gridCol w="315857">
                  <a:extLst>
                    <a:ext uri="{9D8B030D-6E8A-4147-A177-3AD203B41FA5}">
                      <a16:colId xmlns:a16="http://schemas.microsoft.com/office/drawing/2014/main" val="4231741361"/>
                    </a:ext>
                  </a:extLst>
                </a:gridCol>
                <a:gridCol w="751310">
                  <a:extLst>
                    <a:ext uri="{9D8B030D-6E8A-4147-A177-3AD203B41FA5}">
                      <a16:colId xmlns:a16="http://schemas.microsoft.com/office/drawing/2014/main" val="1703647811"/>
                    </a:ext>
                  </a:extLst>
                </a:gridCol>
              </a:tblGrid>
              <a:tr h="158112">
                <a:tc gridSpan="6">
                  <a:txBody>
                    <a:bodyPr/>
                    <a:lstStyle/>
                    <a:p>
                      <a:pPr algn="l"/>
                      <a:r>
                        <a:rPr lang="es-MX" sz="900" dirty="0">
                          <a:solidFill>
                            <a:schemeClr val="tx1"/>
                          </a:solidFill>
                          <a:latin typeface="Century Gothic" panose="020B0502020202020204" pitchFamily="34" charset="0"/>
                        </a:rPr>
                        <a:t>CAMPO FORMATIVO: 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40000"/>
                      </a:srgbClr>
                    </a:solidFill>
                  </a:tcPr>
                </a:tc>
                <a:tc hMerge="1">
                  <a:txBody>
                    <a:bodyPr/>
                    <a:lstStyle/>
                    <a:p>
                      <a:endParaRPr lang="es-MX"/>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_tradnl" sz="900" b="1" dirty="0">
                          <a:solidFill>
                            <a:schemeClr val="tx1"/>
                          </a:solidFill>
                          <a:latin typeface="Century Gothic" panose="020B0502020202020204" pitchFamily="34" charset="0"/>
                        </a:rPr>
                        <a:t>Proyecto:  </a:t>
                      </a:r>
                      <a:r>
                        <a:rPr lang="es-MX" sz="900" b="1" kern="1200" dirty="0">
                          <a:solidFill>
                            <a:schemeClr val="dk1"/>
                          </a:solidFill>
                          <a:effectLst/>
                          <a:latin typeface="Century Gothic" panose="020B0502020202020204" pitchFamily="34" charset="0"/>
                          <a:ea typeface="+mn-ea"/>
                          <a:cs typeface="+mn-cs"/>
                        </a:rPr>
                        <a:t>Un viaje a través del tiempo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s-MX" sz="1100" b="1"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6666475"/>
                  </a:ext>
                </a:extLst>
              </a:tr>
              <a:tr h="252979">
                <a:tc>
                  <a:txBody>
                    <a:bodyPr/>
                    <a:lstStyle/>
                    <a:p>
                      <a:pPr algn="ctr"/>
                      <a:r>
                        <a:rPr lang="es-MX" sz="900" b="1" dirty="0">
                          <a:solidFill>
                            <a:schemeClr val="tx1"/>
                          </a:solidFill>
                          <a:latin typeface="Century Gothic" panose="020B0502020202020204" pitchFamily="34" charset="0"/>
                        </a:rPr>
                        <a:t>Temporalidad total del 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gridSpan="4">
                  <a:txBody>
                    <a:bodyPr/>
                    <a:lstStyle/>
                    <a:p>
                      <a:pPr algn="ctr"/>
                      <a:r>
                        <a:rPr lang="es-MX" sz="900" b="1" dirty="0">
                          <a:solidFill>
                            <a:schemeClr val="tx1"/>
                          </a:solidFill>
                          <a:latin typeface="Century Gothic" panose="020B0502020202020204" pitchFamily="34" charset="0"/>
                        </a:rPr>
                        <a:t>2 semanas</a:t>
                      </a:r>
                    </a:p>
                    <a:p>
                      <a:pPr algn="ctr"/>
                      <a:r>
                        <a:rPr lang="es-MX" sz="900" b="1" dirty="0">
                          <a:solidFill>
                            <a:schemeClr val="tx1"/>
                          </a:solidFill>
                          <a:latin typeface="Century Gothic" panose="020B0502020202020204" pitchFamily="34" charset="0"/>
                        </a:rPr>
                        <a:t>(Sem 22 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Periodo del Plan: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Sem 23: Del 17 al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4983733"/>
                  </a:ext>
                </a:extLst>
              </a:tr>
              <a:tr h="252979">
                <a:tc>
                  <a:txBody>
                    <a:bodyPr/>
                    <a:lstStyle/>
                    <a:p>
                      <a:pPr algn="ctr"/>
                      <a:r>
                        <a:rPr lang="es-MX" sz="900" b="1" dirty="0">
                          <a:solidFill>
                            <a:schemeClr val="tx1"/>
                          </a:solidFill>
                          <a:latin typeface="Century Gothic" panose="020B0502020202020204" pitchFamily="34" charset="0"/>
                        </a:rPr>
                        <a:t>Metodología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79"/>
                    </a:solidFill>
                  </a:tcPr>
                </a:tc>
                <a:tc gridSpan="4">
                  <a:txBody>
                    <a:bodyPr/>
                    <a:lstStyle/>
                    <a:p>
                      <a:pPr algn="ctr"/>
                      <a:r>
                        <a:rPr lang="es-MX" sz="900" b="1" dirty="0">
                          <a:solidFill>
                            <a:schemeClr val="tx1"/>
                          </a:solidFill>
                          <a:latin typeface="Century Gothic" panose="020B0502020202020204" pitchFamily="34" charset="0"/>
                        </a:rPr>
                        <a:t>Proyectos</a:t>
                      </a:r>
                    </a:p>
                    <a:p>
                      <a:pPr algn="ctr"/>
                      <a:r>
                        <a:rPr lang="es-MX" sz="900" b="1" dirty="0">
                          <a:solidFill>
                            <a:schemeClr val="tx1"/>
                          </a:solidFill>
                          <a:latin typeface="Century Gothic" panose="020B0502020202020204" pitchFamily="34" charset="0"/>
                        </a:rPr>
                        <a:t> comunitarios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Escenario: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Aula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9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Libro de texto: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 de aula</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Pág. 80-95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21871558"/>
                  </a:ext>
                </a:extLst>
              </a:tr>
              <a:tr h="347845">
                <a:tc>
                  <a:txBody>
                    <a:bodyPr/>
                    <a:lstStyle/>
                    <a:p>
                      <a:pPr algn="ctr"/>
                      <a:r>
                        <a:rPr lang="es-MX" sz="700" b="1" dirty="0">
                          <a:solidFill>
                            <a:schemeClr val="tx1"/>
                          </a:solidFill>
                          <a:latin typeface="Century Gothic" panose="020B0502020202020204" pitchFamily="34" charset="0"/>
                        </a:rPr>
                        <a:t>-Problemática del Plan Analítico que se atiende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gridSpan="1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Problemática libre a necesidades del docente titular.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9480864"/>
                  </a:ext>
                </a:extLst>
              </a:tr>
              <a:tr h="463112">
                <a:tc>
                  <a:txBody>
                    <a:bodyPr/>
                    <a:lstStyle/>
                    <a:p>
                      <a:pPr algn="ctr"/>
                      <a:r>
                        <a:rPr lang="es-MX" sz="900" b="1" dirty="0">
                          <a:solidFill>
                            <a:schemeClr val="tx1"/>
                          </a:solidFill>
                          <a:latin typeface="Century Gothic" panose="020B0502020202020204" pitchFamily="34" charset="0"/>
                        </a:rPr>
                        <a:t>Ejes </a:t>
                      </a:r>
                    </a:p>
                    <a:p>
                      <a:pPr algn="ctr"/>
                      <a:r>
                        <a:rPr lang="es-MX" sz="900" b="1" dirty="0">
                          <a:solidFill>
                            <a:schemeClr val="tx1"/>
                          </a:solidFill>
                          <a:latin typeface="Century Gothic" panose="020B0502020202020204" pitchFamily="34" charset="0"/>
                        </a:rPr>
                        <a:t>articuladores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2">
                  <a:txBody>
                    <a:bodyPr/>
                    <a:lstStyle/>
                    <a:p>
                      <a:pPr algn="ctr"/>
                      <a:r>
                        <a:rPr lang="es-MX" sz="600" b="1" dirty="0">
                          <a:solidFill>
                            <a:schemeClr val="tx1"/>
                          </a:solidFill>
                          <a:latin typeface="Century Gothic" panose="020B0502020202020204" pitchFamily="34" charset="0"/>
                        </a:rPr>
                        <a:t>Inclusión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Pensamiento Crítico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3">
                  <a:txBody>
                    <a:bodyPr/>
                    <a:lstStyle/>
                    <a:p>
                      <a:pPr algn="ctr"/>
                      <a:r>
                        <a:rPr lang="es-MX" sz="600" b="1" dirty="0">
                          <a:solidFill>
                            <a:schemeClr val="tx1"/>
                          </a:solidFill>
                          <a:latin typeface="Century Gothic" panose="020B0502020202020204" pitchFamily="34" charset="0"/>
                        </a:rPr>
                        <a:t>Igualdad de género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MX" sz="600" b="1" dirty="0">
                          <a:solidFill>
                            <a:schemeClr val="tx1"/>
                          </a:solidFill>
                          <a:latin typeface="Century Gothic" panose="020B0502020202020204" pitchFamily="34" charset="0"/>
                        </a:rPr>
                        <a:t>Vida Saludable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3">
                  <a:txBody>
                    <a:bodyPr/>
                    <a:lstStyle/>
                    <a:p>
                      <a:pPr algn="ctr"/>
                      <a:r>
                        <a:rPr lang="es-MX" sz="600" b="1" dirty="0">
                          <a:solidFill>
                            <a:schemeClr val="tx1"/>
                          </a:solidFill>
                          <a:latin typeface="Century Gothic" panose="020B0502020202020204" pitchFamily="34" charset="0"/>
                        </a:rPr>
                        <a:t>Interculturalidad crítica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Apropiación de la cultura a través de la lectura y la escritura</a:t>
                      </a:r>
                      <a:endParaRPr lang="es-MX" sz="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Artes y expriencias estéticas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extLst>
                  <a:ext uri="{0D108BD9-81ED-4DB2-BD59-A6C34878D82A}">
                    <a16:rowId xmlns:a16="http://schemas.microsoft.com/office/drawing/2014/main" val="3841239458"/>
                  </a:ext>
                </a:extLst>
              </a:tr>
              <a:tr h="252979">
                <a:tc gridSpan="2">
                  <a:txBody>
                    <a:bodyPr/>
                    <a:lstStyle/>
                    <a:p>
                      <a:pPr algn="ctr"/>
                      <a:r>
                        <a:rPr lang="es-MX" sz="900" b="1" dirty="0">
                          <a:solidFill>
                            <a:schemeClr val="tx1"/>
                          </a:solidFill>
                          <a:latin typeface="Century Gothic" panose="020B0502020202020204" pitchFamily="34" charset="0"/>
                        </a:rPr>
                        <a:t>Contenidos</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pPr algn="ctr"/>
                      <a:endParaRPr lang="es-MX" sz="1050" b="1"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8">
                  <a:txBody>
                    <a:bodyPr/>
                    <a:lstStyle/>
                    <a:p>
                      <a:pPr algn="ctr"/>
                      <a:r>
                        <a:rPr lang="es-MX" sz="900" b="1" dirty="0">
                          <a:solidFill>
                            <a:schemeClr val="tx1"/>
                          </a:solidFill>
                          <a:latin typeface="Century Gothic" panose="020B0502020202020204" pitchFamily="34" charset="0"/>
                        </a:rPr>
                        <a:t>PDA</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endParaRPr lang="es-ES_tradnl"/>
                    </a:p>
                  </a:txBody>
                  <a:tcPr>
                    <a:lnT w="12700" cap="flat" cmpd="sng" algn="ctr">
                      <a:solidFill>
                        <a:schemeClr val="tx1"/>
                      </a:solidFill>
                      <a:prstDash val="solid"/>
                      <a:round/>
                      <a:headEnd type="none" w="med" len="med"/>
                      <a:tailEnd type="none" w="med" len="med"/>
                    </a:lnT>
                  </a:tcPr>
                </a:tc>
                <a:tc gridSpan="5">
                  <a:txBody>
                    <a:bodyPr/>
                    <a:lstStyle/>
                    <a:p>
                      <a:pPr algn="ctr"/>
                      <a:r>
                        <a:rPr lang="es-MX" sz="900" b="1">
                          <a:solidFill>
                            <a:schemeClr val="tx1"/>
                          </a:solidFill>
                          <a:latin typeface="Century Gothic" panose="020B0502020202020204" pitchFamily="34" charset="0"/>
                        </a:rPr>
                        <a:t>Propósito del proyecto</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r>
                        <a:rPr lang="es-MX" sz="900" b="1">
                          <a:solidFill>
                            <a:schemeClr val="tx1"/>
                          </a:solidFill>
                          <a:latin typeface="Century Gothic" panose="020B0502020202020204" pitchFamily="34" charset="0"/>
                        </a:rPr>
                        <a:t>Propósito del proyecto</a:t>
                      </a:r>
                      <a:endParaRPr lang="es-ES_tradn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94766299"/>
                  </a:ext>
                </a:extLst>
              </a:tr>
              <a:tr h="1412463">
                <a:tc gridSpan="2">
                  <a:txBody>
                    <a:bodyPr/>
                    <a:lstStyle/>
                    <a:p>
                      <a:pPr algn="ctr"/>
                      <a:r>
                        <a:rPr lang="es-MX" sz="800" kern="1200" dirty="0">
                          <a:solidFill>
                            <a:schemeClr val="dk1"/>
                          </a:solidFill>
                          <a:effectLst/>
                          <a:latin typeface="Century Gothic" panose="020B0502020202020204" pitchFamily="34" charset="0"/>
                          <a:ea typeface="+mn-ea"/>
                          <a:cs typeface="+mn-cs"/>
                        </a:rPr>
                        <a:t>Comunicación a</a:t>
                      </a:r>
                    </a:p>
                    <a:p>
                      <a:pPr algn="ctr"/>
                      <a:r>
                        <a:rPr lang="es-MX" sz="800" kern="1200" dirty="0">
                          <a:solidFill>
                            <a:schemeClr val="dk1"/>
                          </a:solidFill>
                          <a:effectLst/>
                          <a:latin typeface="Century Gothic" panose="020B0502020202020204" pitchFamily="34" charset="0"/>
                          <a:ea typeface="+mn-ea"/>
                          <a:cs typeface="+mn-cs"/>
                        </a:rPr>
                        <a:t>distancia con</a:t>
                      </a:r>
                    </a:p>
                    <a:p>
                      <a:pPr algn="ctr"/>
                      <a:r>
                        <a:rPr lang="es-MX" sz="800" kern="1200" dirty="0">
                          <a:solidFill>
                            <a:schemeClr val="dk1"/>
                          </a:solidFill>
                          <a:effectLst/>
                          <a:latin typeface="Century Gothic" panose="020B0502020202020204" pitchFamily="34" charset="0"/>
                          <a:ea typeface="+mn-ea"/>
                          <a:cs typeface="+mn-cs"/>
                        </a:rPr>
                        <a:t>interlocutores y</a:t>
                      </a:r>
                    </a:p>
                    <a:p>
                      <a:pPr algn="ctr"/>
                      <a:r>
                        <a:rPr lang="es-MX" sz="800" kern="1200" dirty="0">
                          <a:solidFill>
                            <a:schemeClr val="dk1"/>
                          </a:solidFill>
                          <a:effectLst/>
                          <a:latin typeface="Century Gothic" panose="020B0502020202020204" pitchFamily="34" charset="0"/>
                          <a:ea typeface="+mn-ea"/>
                          <a:cs typeface="+mn-cs"/>
                        </a:rPr>
                        <a:t>propósitos diversos.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gridSpan="8">
                  <a:txBody>
                    <a:bodyPr/>
                    <a:lstStyle/>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Lee y analiza cartas reales y/o literarias. </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Usa convenciones de cartas y otros textos epistolares, como lugar, fecha, destinatario, dirección, en el intercambio postal y/o electrónico de mensajes.</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Mantiene comunicación a distancia con interlocutores y propósitos diversos, usando invitaciones, felicitaciones, recados, tarjetas postales y documentos adjuntos. </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Reflexiona sobre la necesidad de proteger sus datos personales y acuerda medidas y acciones para salvaguardar su integridad física y moral.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gridSpan="5">
                  <a:txBody>
                    <a:bodyPr/>
                    <a:lstStyle/>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En esta aventura de aprendizaje, elaborarás un álbum titulado “Un viaje a los instrumentos y objetos del pasado y del presente” que incluya una descripción breve de algunos objetos o herramientas, así como de su utilización. Con ello, compararás el papel de las mujeres y los hombres en distintas épocas y valorarás la importancia de la igualdad de género. También, escribirás, de manera individual, una carta a tu yo del futuro en la cual, además de explicar los saberes adquiridos, propondrás maneras de mejorar la convivencia entre hombres y mujeres.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r>
                        <a:rPr lang="es-MX" sz="800" kern="1200" dirty="0">
                          <a:solidFill>
                            <a:schemeClr val="dk1"/>
                          </a:solidFill>
                          <a:effectLst/>
                          <a:latin typeface="Century Gothic" panose="020B0502020202020204" pitchFamily="34" charset="0"/>
                          <a:ea typeface="+mn-ea"/>
                          <a:cs typeface="+mn-cs"/>
                        </a:rPr>
                        <a:t>En esta aventura de aprendizaje, elaborarás un álbum titulado “Un viaje a los instrumentos y objetos del pasado y del presente” que incluya una descripción breve de algunos objetos o herramientas, así como de su utilización. Con ello, compararás el papel de las mujeres y los hombres en distintas épocas y valorarás la importancia de la igualdad de género. También, escribirás, de manera individual, una carta a tu yo del futuro en la cual, además de explicar los saberes adquiridos, propondrás maneras de mejorar la convivencia entre hombres y mujeres.</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lgn="l">
                        <a:buFont typeface="Arial" panose="020B0604020202020204" pitchFamily="34" charset="0"/>
                        <a:buChar char="•"/>
                      </a:pPr>
                      <a:endParaRPr lang="es-MX" sz="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5286500"/>
                  </a:ext>
                </a:extLst>
              </a:tr>
            </a:tbl>
          </a:graphicData>
        </a:graphic>
      </p:graphicFrame>
      <p:sp>
        <p:nvSpPr>
          <p:cNvPr id="7" name="CuadroTexto 6">
            <a:extLst>
              <a:ext uri="{FF2B5EF4-FFF2-40B4-BE49-F238E27FC236}">
                <a16:creationId xmlns:a16="http://schemas.microsoft.com/office/drawing/2014/main" id="{F1F2EA3C-E91E-994B-509A-28FD90BFBB05}"/>
              </a:ext>
            </a:extLst>
          </p:cNvPr>
          <p:cNvSpPr txBox="1"/>
          <p:nvPr/>
        </p:nvSpPr>
        <p:spPr>
          <a:xfrm>
            <a:off x="0" y="878579"/>
            <a:ext cx="6868632" cy="307777"/>
          </a:xfrm>
          <a:prstGeom prst="rect">
            <a:avLst/>
          </a:prstGeom>
          <a:noFill/>
        </p:spPr>
        <p:txBody>
          <a:bodyPr wrap="square">
            <a:spAutoFit/>
          </a:bodyPr>
          <a:lstStyle/>
          <a:p>
            <a:pPr algn="just"/>
            <a:r>
              <a:rPr lang="es-MX" sz="1400" b="1" dirty="0">
                <a:latin typeface="Century Gothic" panose="020B0502020202020204" pitchFamily="34" charset="0"/>
                <a:ea typeface="KASchoolDays" pitchFamily="2" charset="-128"/>
                <a:cs typeface="KASchoolDays" pitchFamily="2" charset="-128"/>
              </a:rPr>
              <a:t>Nombre del docente: ___________________________________ Fase: 4  Grado: 4°</a:t>
            </a:r>
          </a:p>
        </p:txBody>
      </p:sp>
      <p:pic>
        <p:nvPicPr>
          <p:cNvPr id="2" name="Imagen 1">
            <a:extLst>
              <a:ext uri="{FF2B5EF4-FFF2-40B4-BE49-F238E27FC236}">
                <a16:creationId xmlns:a16="http://schemas.microsoft.com/office/drawing/2014/main" id="{F39C03AD-2525-6B0A-E52C-FE93B9112CB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78E97A60-22E2-8DC5-AAA2-AAE3365683E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6" name="Imagen 5">
            <a:extLst>
              <a:ext uri="{FF2B5EF4-FFF2-40B4-BE49-F238E27FC236}">
                <a16:creationId xmlns:a16="http://schemas.microsoft.com/office/drawing/2014/main" id="{FAA1CE6C-76F3-13AA-8975-457A55574A7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8" name="Imagen 7">
            <a:extLst>
              <a:ext uri="{FF2B5EF4-FFF2-40B4-BE49-F238E27FC236}">
                <a16:creationId xmlns:a16="http://schemas.microsoft.com/office/drawing/2014/main" id="{55BA2FAD-37C4-2BAF-030A-EA7ADCCF130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graphicFrame>
        <p:nvGraphicFramePr>
          <p:cNvPr id="14" name="Tabla 13">
            <a:extLst>
              <a:ext uri="{FF2B5EF4-FFF2-40B4-BE49-F238E27FC236}">
                <a16:creationId xmlns:a16="http://schemas.microsoft.com/office/drawing/2014/main" id="{B91B30DE-3055-B2A7-0E3C-EBD2B53BB4CA}"/>
              </a:ext>
            </a:extLst>
          </p:cNvPr>
          <p:cNvGraphicFramePr>
            <a:graphicFrameLocks noGrp="1"/>
          </p:cNvGraphicFramePr>
          <p:nvPr>
            <p:extLst>
              <p:ext uri="{D42A27DB-BD31-4B8C-83A1-F6EECF244321}">
                <p14:modId xmlns:p14="http://schemas.microsoft.com/office/powerpoint/2010/main" val="1016137951"/>
              </p:ext>
            </p:extLst>
          </p:nvPr>
        </p:nvGraphicFramePr>
        <p:xfrm>
          <a:off x="41069" y="5304167"/>
          <a:ext cx="6797041" cy="3318621"/>
        </p:xfrm>
        <a:graphic>
          <a:graphicData uri="http://schemas.openxmlformats.org/drawingml/2006/table">
            <a:tbl>
              <a:tblPr firstRow="1" bandRow="1">
                <a:tableStyleId>{5C22544A-7EE6-4342-B048-85BDC9FD1C3A}</a:tableStyleId>
              </a:tblPr>
              <a:tblGrid>
                <a:gridCol w="1340626">
                  <a:extLst>
                    <a:ext uri="{9D8B030D-6E8A-4147-A177-3AD203B41FA5}">
                      <a16:colId xmlns:a16="http://schemas.microsoft.com/office/drawing/2014/main" val="2994979071"/>
                    </a:ext>
                  </a:extLst>
                </a:gridCol>
                <a:gridCol w="234452">
                  <a:extLst>
                    <a:ext uri="{9D8B030D-6E8A-4147-A177-3AD203B41FA5}">
                      <a16:colId xmlns:a16="http://schemas.microsoft.com/office/drawing/2014/main" val="2129197155"/>
                    </a:ext>
                  </a:extLst>
                </a:gridCol>
                <a:gridCol w="328228">
                  <a:extLst>
                    <a:ext uri="{9D8B030D-6E8A-4147-A177-3AD203B41FA5}">
                      <a16:colId xmlns:a16="http://schemas.microsoft.com/office/drawing/2014/main" val="1023771560"/>
                    </a:ext>
                  </a:extLst>
                </a:gridCol>
                <a:gridCol w="684365">
                  <a:extLst>
                    <a:ext uri="{9D8B030D-6E8A-4147-A177-3AD203B41FA5}">
                      <a16:colId xmlns:a16="http://schemas.microsoft.com/office/drawing/2014/main" val="3839488407"/>
                    </a:ext>
                  </a:extLst>
                </a:gridCol>
                <a:gridCol w="231416">
                  <a:extLst>
                    <a:ext uri="{9D8B030D-6E8A-4147-A177-3AD203B41FA5}">
                      <a16:colId xmlns:a16="http://schemas.microsoft.com/office/drawing/2014/main" val="972429645"/>
                    </a:ext>
                  </a:extLst>
                </a:gridCol>
                <a:gridCol w="127592">
                  <a:extLst>
                    <a:ext uri="{9D8B030D-6E8A-4147-A177-3AD203B41FA5}">
                      <a16:colId xmlns:a16="http://schemas.microsoft.com/office/drawing/2014/main" val="4108692215"/>
                    </a:ext>
                  </a:extLst>
                </a:gridCol>
                <a:gridCol w="450073">
                  <a:extLst>
                    <a:ext uri="{9D8B030D-6E8A-4147-A177-3AD203B41FA5}">
                      <a16:colId xmlns:a16="http://schemas.microsoft.com/office/drawing/2014/main" val="3454206285"/>
                    </a:ext>
                  </a:extLst>
                </a:gridCol>
                <a:gridCol w="294206">
                  <a:extLst>
                    <a:ext uri="{9D8B030D-6E8A-4147-A177-3AD203B41FA5}">
                      <a16:colId xmlns:a16="http://schemas.microsoft.com/office/drawing/2014/main" val="3513797646"/>
                    </a:ext>
                  </a:extLst>
                </a:gridCol>
                <a:gridCol w="504367">
                  <a:extLst>
                    <a:ext uri="{9D8B030D-6E8A-4147-A177-3AD203B41FA5}">
                      <a16:colId xmlns:a16="http://schemas.microsoft.com/office/drawing/2014/main" val="731216079"/>
                    </a:ext>
                  </a:extLst>
                </a:gridCol>
                <a:gridCol w="449656">
                  <a:extLst>
                    <a:ext uri="{9D8B030D-6E8A-4147-A177-3AD203B41FA5}">
                      <a16:colId xmlns:a16="http://schemas.microsoft.com/office/drawing/2014/main" val="3991759834"/>
                    </a:ext>
                  </a:extLst>
                </a:gridCol>
                <a:gridCol w="285872">
                  <a:extLst>
                    <a:ext uri="{9D8B030D-6E8A-4147-A177-3AD203B41FA5}">
                      <a16:colId xmlns:a16="http://schemas.microsoft.com/office/drawing/2014/main" val="2774176499"/>
                    </a:ext>
                  </a:extLst>
                </a:gridCol>
                <a:gridCol w="208586">
                  <a:extLst>
                    <a:ext uri="{9D8B030D-6E8A-4147-A177-3AD203B41FA5}">
                      <a16:colId xmlns:a16="http://schemas.microsoft.com/office/drawing/2014/main" val="3166190346"/>
                    </a:ext>
                  </a:extLst>
                </a:gridCol>
                <a:gridCol w="581572">
                  <a:extLst>
                    <a:ext uri="{9D8B030D-6E8A-4147-A177-3AD203B41FA5}">
                      <a16:colId xmlns:a16="http://schemas.microsoft.com/office/drawing/2014/main" val="3214371851"/>
                    </a:ext>
                  </a:extLst>
                </a:gridCol>
                <a:gridCol w="318480">
                  <a:extLst>
                    <a:ext uri="{9D8B030D-6E8A-4147-A177-3AD203B41FA5}">
                      <a16:colId xmlns:a16="http://schemas.microsoft.com/office/drawing/2014/main" val="4231741361"/>
                    </a:ext>
                  </a:extLst>
                </a:gridCol>
                <a:gridCol w="757550">
                  <a:extLst>
                    <a:ext uri="{9D8B030D-6E8A-4147-A177-3AD203B41FA5}">
                      <a16:colId xmlns:a16="http://schemas.microsoft.com/office/drawing/2014/main" val="1703647811"/>
                    </a:ext>
                  </a:extLst>
                </a:gridCol>
              </a:tblGrid>
              <a:tr h="184493">
                <a:tc gridSpan="6">
                  <a:txBody>
                    <a:bodyPr/>
                    <a:lstStyle/>
                    <a:p>
                      <a:pPr algn="l"/>
                      <a:r>
                        <a:rPr lang="es-MX" sz="900" dirty="0">
                          <a:solidFill>
                            <a:schemeClr val="tx1"/>
                          </a:solidFill>
                          <a:latin typeface="Century Gothic" panose="020B0502020202020204" pitchFamily="34" charset="0"/>
                        </a:rPr>
                        <a:t>CAMPO FORMATIVO: SABERES Y PENSAMIENTO 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MX"/>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algn="ctr"/>
                      <a:r>
                        <a:rPr lang="es-MX" sz="900" b="1" dirty="0">
                          <a:solidFill>
                            <a:schemeClr val="tx1"/>
                          </a:solidFill>
                          <a:latin typeface="Century Gothic" panose="020B0502020202020204" pitchFamily="34" charset="0"/>
                        </a:rPr>
                        <a:t>Proyecto: Optimizando las fuerzas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s-MX" sz="11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6666475"/>
                  </a:ext>
                </a:extLst>
              </a:tr>
              <a:tr h="295189">
                <a:tc>
                  <a:txBody>
                    <a:bodyPr/>
                    <a:lstStyle/>
                    <a:p>
                      <a:pPr algn="ctr"/>
                      <a:r>
                        <a:rPr lang="es-MX" sz="900" b="1" dirty="0">
                          <a:solidFill>
                            <a:schemeClr val="tx1"/>
                          </a:solidFill>
                          <a:latin typeface="Century Gothic" panose="020B0502020202020204" pitchFamily="34" charset="0"/>
                        </a:rPr>
                        <a:t>Temporalidad total del 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gridSpan="4">
                  <a:txBody>
                    <a:bodyPr/>
                    <a:lstStyle/>
                    <a:p>
                      <a:pPr algn="ctr"/>
                      <a:r>
                        <a:rPr lang="es-MX" sz="900" b="1" dirty="0">
                          <a:solidFill>
                            <a:schemeClr val="tx1"/>
                          </a:solidFill>
                          <a:latin typeface="Century Gothic" panose="020B0502020202020204" pitchFamily="34" charset="0"/>
                        </a:rPr>
                        <a:t>3 semanas</a:t>
                      </a:r>
                    </a:p>
                    <a:p>
                      <a:pPr algn="ctr"/>
                      <a:r>
                        <a:rPr lang="es-MX" sz="900" b="1" dirty="0">
                          <a:solidFill>
                            <a:schemeClr val="tx1"/>
                          </a:solidFill>
                          <a:latin typeface="Century Gothic" panose="020B0502020202020204" pitchFamily="34" charset="0"/>
                        </a:rPr>
                        <a:t>(Sem 21,22,23)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Periodo del Plan: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Sem 23: Del 17 al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4983733"/>
                  </a:ext>
                </a:extLst>
              </a:tr>
              <a:tr h="295189">
                <a:tc>
                  <a:txBody>
                    <a:bodyPr/>
                    <a:lstStyle/>
                    <a:p>
                      <a:pPr algn="ctr"/>
                      <a:r>
                        <a:rPr lang="es-MX" sz="900" b="1" dirty="0">
                          <a:solidFill>
                            <a:schemeClr val="tx1"/>
                          </a:solidFill>
                          <a:latin typeface="Century Gothic" panose="020B0502020202020204" pitchFamily="34" charset="0"/>
                        </a:rPr>
                        <a:t>Metodología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79"/>
                    </a:solidFill>
                  </a:tcPr>
                </a:tc>
                <a:tc gridSpan="4">
                  <a:txBody>
                    <a:bodyPr/>
                    <a:lstStyle/>
                    <a:p>
                      <a:pPr algn="ctr"/>
                      <a:r>
                        <a:rPr lang="es-MX" sz="900" b="1" dirty="0">
                          <a:solidFill>
                            <a:schemeClr val="tx1"/>
                          </a:solidFill>
                          <a:latin typeface="Century Gothic" panose="020B0502020202020204" pitchFamily="34" charset="0"/>
                        </a:rPr>
                        <a:t>STEAM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Escenario: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Aula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Libro de texto: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hMerge="1">
                  <a:txBody>
                    <a:bodyPr/>
                    <a:lstStyle/>
                    <a:p>
                      <a:endParaRPr lang="es-ES_tradnl"/>
                    </a:p>
                  </a:txBody>
                  <a:tcPr/>
                </a:tc>
                <a:tc gridSpan="2">
                  <a:txBody>
                    <a:bodyPr/>
                    <a:lstStyle/>
                    <a:p>
                      <a:pPr algn="ctr"/>
                      <a:r>
                        <a:rPr lang="es-ES_tradnl" sz="900" b="1" dirty="0">
                          <a:solidFill>
                            <a:schemeClr val="tx1"/>
                          </a:solidFill>
                          <a:latin typeface="Century Gothic" panose="020B0502020202020204" pitchFamily="34" charset="0"/>
                        </a:rPr>
                        <a:t>P. De aula</a:t>
                      </a:r>
                    </a:p>
                    <a:p>
                      <a:pPr algn="ctr"/>
                      <a:r>
                        <a:rPr lang="es-ES_tradnl" sz="900" b="1" dirty="0">
                          <a:solidFill>
                            <a:schemeClr val="tx1"/>
                          </a:solidFill>
                          <a:latin typeface="Century Gothic" panose="020B0502020202020204" pitchFamily="34" charset="0"/>
                        </a:rPr>
                        <a:t>Pág. 174-193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21871558"/>
                  </a:ext>
                </a:extLst>
              </a:tr>
              <a:tr h="245991">
                <a:tc>
                  <a:txBody>
                    <a:bodyPr/>
                    <a:lstStyle/>
                    <a:p>
                      <a:pPr algn="ctr"/>
                      <a:r>
                        <a:rPr lang="es-MX" sz="700" b="1" dirty="0">
                          <a:solidFill>
                            <a:schemeClr val="tx1"/>
                          </a:solidFill>
                          <a:latin typeface="Century Gothic" panose="020B0502020202020204" pitchFamily="34" charset="0"/>
                        </a:rPr>
                        <a:t>Problemática del Plan Analítico que se atiende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gridSpan="1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Problemática libre a necesidades del docente titular.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9480864"/>
                  </a:ext>
                </a:extLst>
              </a:tr>
              <a:tr h="373757">
                <a:tc>
                  <a:txBody>
                    <a:bodyPr/>
                    <a:lstStyle/>
                    <a:p>
                      <a:pPr algn="ctr"/>
                      <a:r>
                        <a:rPr lang="es-MX" sz="900" b="1" dirty="0">
                          <a:solidFill>
                            <a:schemeClr val="tx1"/>
                          </a:solidFill>
                          <a:latin typeface="Century Gothic" panose="020B0502020202020204" pitchFamily="34" charset="0"/>
                        </a:rPr>
                        <a:t>Ejes </a:t>
                      </a:r>
                    </a:p>
                    <a:p>
                      <a:pPr algn="ctr"/>
                      <a:r>
                        <a:rPr lang="es-MX" sz="900" b="1" dirty="0">
                          <a:solidFill>
                            <a:schemeClr val="tx1"/>
                          </a:solidFill>
                          <a:latin typeface="Century Gothic" panose="020B0502020202020204" pitchFamily="34" charset="0"/>
                        </a:rPr>
                        <a:t>articuladores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2">
                  <a:txBody>
                    <a:bodyPr/>
                    <a:lstStyle/>
                    <a:p>
                      <a:pPr algn="ctr"/>
                      <a:r>
                        <a:rPr lang="es-MX" sz="600" b="1" dirty="0">
                          <a:solidFill>
                            <a:schemeClr val="tx1"/>
                          </a:solidFill>
                          <a:latin typeface="Century Gothic" panose="020B0502020202020204" pitchFamily="34" charset="0"/>
                        </a:rPr>
                        <a:t>Inclusión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Pensamiento Crítico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3">
                  <a:txBody>
                    <a:bodyPr/>
                    <a:lstStyle/>
                    <a:p>
                      <a:pPr algn="ctr"/>
                      <a:r>
                        <a:rPr lang="es-MX" sz="600" b="1" dirty="0">
                          <a:solidFill>
                            <a:schemeClr val="tx1"/>
                          </a:solidFill>
                          <a:latin typeface="Century Gothic" panose="020B0502020202020204" pitchFamily="34" charset="0"/>
                        </a:rPr>
                        <a:t>Igualdad de género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MX" sz="600" b="1" dirty="0">
                          <a:solidFill>
                            <a:schemeClr val="tx1"/>
                          </a:solidFill>
                          <a:latin typeface="Century Gothic" panose="020B0502020202020204" pitchFamily="34" charset="0"/>
                        </a:rPr>
                        <a:t>Vida Saludable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gridSpan="2">
                  <a:txBody>
                    <a:bodyPr/>
                    <a:lstStyle/>
                    <a:p>
                      <a:pPr algn="ctr"/>
                      <a:r>
                        <a:rPr lang="es-MX" sz="600" b="1" dirty="0">
                          <a:solidFill>
                            <a:schemeClr val="tx1"/>
                          </a:solidFill>
                          <a:latin typeface="Century Gothic" panose="020B0502020202020204" pitchFamily="34" charset="0"/>
                        </a:rPr>
                        <a:t>Interculturalidad crítica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Apropiación de la cultura a través de la lectura y la escritura</a:t>
                      </a:r>
                      <a:endParaRPr lang="es-MX" sz="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Artes y expriencias estéticas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239458"/>
                  </a:ext>
                </a:extLst>
              </a:tr>
              <a:tr h="204168">
                <a:tc gridSpan="2">
                  <a:txBody>
                    <a:bodyPr/>
                    <a:lstStyle/>
                    <a:p>
                      <a:pPr algn="ctr"/>
                      <a:r>
                        <a:rPr lang="es-MX" sz="900" b="1" dirty="0">
                          <a:solidFill>
                            <a:schemeClr val="tx1"/>
                          </a:solidFill>
                          <a:latin typeface="Century Gothic" panose="020B0502020202020204" pitchFamily="34" charset="0"/>
                        </a:rPr>
                        <a:t>Contenidos</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pPr algn="ctr"/>
                      <a:endParaRPr lang="es-MX" sz="1050" b="1"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0">
                  <a:txBody>
                    <a:bodyPr/>
                    <a:lstStyle/>
                    <a:p>
                      <a:pPr algn="ctr"/>
                      <a:r>
                        <a:rPr lang="es-MX" sz="900" b="1" dirty="0">
                          <a:solidFill>
                            <a:schemeClr val="tx1"/>
                          </a:solidFill>
                          <a:latin typeface="Century Gothic" panose="020B0502020202020204" pitchFamily="34" charset="0"/>
                        </a:rPr>
                        <a:t>PDA</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gridSpan="3">
                  <a:txBody>
                    <a:bodyPr/>
                    <a:lstStyle/>
                    <a:p>
                      <a:pPr algn="ctr"/>
                      <a:r>
                        <a:rPr lang="es-MX" sz="900" b="1" dirty="0">
                          <a:solidFill>
                            <a:schemeClr val="tx1"/>
                          </a:solidFill>
                          <a:latin typeface="Century Gothic" panose="020B0502020202020204" pitchFamily="34" charset="0"/>
                        </a:rPr>
                        <a:t>Propósito del 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94766299"/>
                  </a:ext>
                </a:extLst>
              </a:tr>
              <a:tr h="1451344">
                <a:tc gridSpan="2">
                  <a:txBody>
                    <a:bodyPr/>
                    <a:lstStyle/>
                    <a:p>
                      <a:pPr algn="ctr"/>
                      <a:r>
                        <a:rPr lang="es-MX" sz="800" kern="1200" dirty="0">
                          <a:solidFill>
                            <a:schemeClr val="dk1"/>
                          </a:solidFill>
                          <a:effectLst/>
                          <a:latin typeface="Century Gothic" panose="020B0502020202020204" pitchFamily="34" charset="0"/>
                          <a:ea typeface="+mn-ea"/>
                          <a:cs typeface="+mn-cs"/>
                        </a:rPr>
                        <a:t>Efectos de la aplicación</a:t>
                      </a:r>
                    </a:p>
                    <a:p>
                      <a:pPr algn="ctr"/>
                      <a:r>
                        <a:rPr lang="es-MX" sz="800" kern="1200" dirty="0">
                          <a:solidFill>
                            <a:schemeClr val="dk1"/>
                          </a:solidFill>
                          <a:effectLst/>
                          <a:latin typeface="Century Gothic" panose="020B0502020202020204" pitchFamily="34" charset="0"/>
                          <a:ea typeface="+mn-ea"/>
                          <a:cs typeface="+mn-cs"/>
                        </a:rPr>
                        <a:t>de fuerzas y del calor</a:t>
                      </a:r>
                    </a:p>
                    <a:p>
                      <a:pPr algn="ctr"/>
                      <a:r>
                        <a:rPr lang="es-MX" sz="800" kern="1200" dirty="0">
                          <a:solidFill>
                            <a:schemeClr val="dk1"/>
                          </a:solidFill>
                          <a:effectLst/>
                          <a:latin typeface="Century Gothic" panose="020B0502020202020204" pitchFamily="34" charset="0"/>
                          <a:ea typeface="+mn-ea"/>
                          <a:cs typeface="+mn-cs"/>
                        </a:rPr>
                        <a:t>sobre los objetos.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800" kern="1200" dirty="0">
                        <a:solidFill>
                          <a:schemeClr val="dk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gridSpan="10">
                  <a:txBody>
                    <a:bodyPr/>
                    <a:lstStyle/>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Comprende algunas formas de generar calor, como la fricción y el contacto, e indaga su importancia en la vida cotidiana. </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Describe los efectos del calor sobre los objetos, a partir de experimentar con ellos al frotarlos unos con otros; reconoce que la transferencia de calor va del objeto de mayor al de menor temperatura.</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Diseña y construye un dispositivo o juguete sencillo que funcione con calor, y explica su funcionamiento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pPr marL="171450" indent="-171450" algn="l">
                        <a:buFont typeface="Arial" panose="020B0604020202020204" pitchFamily="34" charset="0"/>
                        <a:buChar char="•"/>
                      </a:pPr>
                      <a:endParaRPr lang="es-MX" sz="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gridSpan="3">
                  <a:txBody>
                    <a:bodyPr/>
                    <a:lstStyle/>
                    <a:p>
                      <a:pPr algn="just"/>
                      <a:r>
                        <a:rPr lang="es-MX" sz="800" dirty="0">
                          <a:solidFill>
                            <a:schemeClr val="tx1"/>
                          </a:solidFill>
                          <a:latin typeface="Century Gothic" panose="020B0502020202020204" pitchFamily="34" charset="0"/>
                        </a:rPr>
                        <a:t>En este proyecto por indagación, con personas de tu comunidad, aplicarás diferentes intensidades de fuerza para movilizar un objeto y construirán un Carro transportador para mover objetos con menos fuerza.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5286500"/>
                  </a:ext>
                </a:extLst>
              </a:tr>
            </a:tbl>
          </a:graphicData>
        </a:graphic>
      </p:graphicFrame>
      <p:pic>
        <p:nvPicPr>
          <p:cNvPr id="15" name="Imagen 14">
            <a:extLst>
              <a:ext uri="{FF2B5EF4-FFF2-40B4-BE49-F238E27FC236}">
                <a16:creationId xmlns:a16="http://schemas.microsoft.com/office/drawing/2014/main" id="{77A7E97B-BFC2-FD28-E280-B5B07172C56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16" name="Imagen 15">
            <a:extLst>
              <a:ext uri="{FF2B5EF4-FFF2-40B4-BE49-F238E27FC236}">
                <a16:creationId xmlns:a16="http://schemas.microsoft.com/office/drawing/2014/main" id="{7D605FA3-36A0-2A26-768A-B9CF4B2231A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17" name="Imagen 16">
            <a:extLst>
              <a:ext uri="{FF2B5EF4-FFF2-40B4-BE49-F238E27FC236}">
                <a16:creationId xmlns:a16="http://schemas.microsoft.com/office/drawing/2014/main" id="{B48E3E1E-B391-2507-189D-EB3038BCED4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8" name="Imagen 17">
            <a:extLst>
              <a:ext uri="{FF2B5EF4-FFF2-40B4-BE49-F238E27FC236}">
                <a16:creationId xmlns:a16="http://schemas.microsoft.com/office/drawing/2014/main" id="{FB974685-E37D-ACA3-C91B-3446A6D1AF1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spTree>
    <p:extLst>
      <p:ext uri="{BB962C8B-B14F-4D97-AF65-F5344CB8AC3E}">
        <p14:creationId xmlns:p14="http://schemas.microsoft.com/office/powerpoint/2010/main" val="356175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6AAB58F-E463-AD97-47E5-0A189B029A59}"/>
              </a:ext>
            </a:extLst>
          </p:cNvPr>
          <p:cNvSpPr txBox="1"/>
          <p:nvPr/>
        </p:nvSpPr>
        <p:spPr>
          <a:xfrm>
            <a:off x="-15369" y="96874"/>
            <a:ext cx="6858000" cy="738664"/>
          </a:xfrm>
          <a:prstGeom prst="rect">
            <a:avLst/>
          </a:prstGeom>
          <a:noFill/>
        </p:spPr>
        <p:txBody>
          <a:bodyPr wrap="square" rtlCol="0">
            <a:spAutoFit/>
          </a:bodyPr>
          <a:lstStyle/>
          <a:p>
            <a:pPr algn="ctr"/>
            <a:r>
              <a:rPr lang="es-MX" sz="1400" b="1" dirty="0">
                <a:latin typeface="Century Gothic" panose="020B0502020202020204" pitchFamily="34" charset="0"/>
                <a:ea typeface="KASchoolDays" pitchFamily="2" charset="-128"/>
                <a:cs typeface="KASchoolDays" pitchFamily="2" charset="-128"/>
              </a:rPr>
              <a:t>ESCUELA PRIMARIA “BENITO JUÁREZ GARCÍA”</a:t>
            </a:r>
          </a:p>
          <a:p>
            <a:pPr algn="ctr"/>
            <a:r>
              <a:rPr lang="es-MX" sz="1400" b="1" dirty="0">
                <a:latin typeface="Century Gothic" panose="020B0502020202020204" pitchFamily="34" charset="0"/>
                <a:ea typeface="KASchoolDays" pitchFamily="2" charset="-128"/>
                <a:cs typeface="KASchoolDays" pitchFamily="2" charset="-128"/>
              </a:rPr>
              <a:t>CCT: 09DPR1043A</a:t>
            </a:r>
          </a:p>
          <a:p>
            <a:pPr algn="ctr"/>
            <a:r>
              <a:rPr lang="es-MX" sz="1400" b="1" dirty="0">
                <a:latin typeface="Century Gothic" panose="020B0502020202020204" pitchFamily="34" charset="0"/>
                <a:ea typeface="KASchoolDays" pitchFamily="2" charset="-128"/>
                <a:cs typeface="KASchoolDays" pitchFamily="2" charset="-128"/>
              </a:rPr>
              <a:t>DOSIFICADOR GENERAL DE LOS PROYECTOS DE INTERVENCIÓN TRIMESTRE 2</a:t>
            </a:r>
          </a:p>
        </p:txBody>
      </p:sp>
      <p:sp>
        <p:nvSpPr>
          <p:cNvPr id="7" name="CuadroTexto 6">
            <a:extLst>
              <a:ext uri="{FF2B5EF4-FFF2-40B4-BE49-F238E27FC236}">
                <a16:creationId xmlns:a16="http://schemas.microsoft.com/office/drawing/2014/main" id="{F1F2EA3C-E91E-994B-509A-28FD90BFBB05}"/>
              </a:ext>
            </a:extLst>
          </p:cNvPr>
          <p:cNvSpPr txBox="1"/>
          <p:nvPr/>
        </p:nvSpPr>
        <p:spPr>
          <a:xfrm>
            <a:off x="0" y="844151"/>
            <a:ext cx="6858000" cy="307777"/>
          </a:xfrm>
          <a:prstGeom prst="rect">
            <a:avLst/>
          </a:prstGeom>
          <a:noFill/>
        </p:spPr>
        <p:txBody>
          <a:bodyPr wrap="square">
            <a:spAutoFit/>
          </a:bodyPr>
          <a:lstStyle/>
          <a:p>
            <a:pPr algn="just"/>
            <a:r>
              <a:rPr lang="es-MX" sz="1400" b="1" dirty="0">
                <a:latin typeface="Century Gothic" panose="020B0502020202020204" pitchFamily="34" charset="0"/>
                <a:ea typeface="KASchoolDays" pitchFamily="2" charset="-128"/>
                <a:cs typeface="KASchoolDays" pitchFamily="2" charset="-128"/>
              </a:rPr>
              <a:t>Nombre del docente: ___________________________________ Fase: 4  Grado: 4°</a:t>
            </a:r>
          </a:p>
        </p:txBody>
      </p:sp>
      <p:graphicFrame>
        <p:nvGraphicFramePr>
          <p:cNvPr id="12" name="Tabla 11">
            <a:extLst>
              <a:ext uri="{FF2B5EF4-FFF2-40B4-BE49-F238E27FC236}">
                <a16:creationId xmlns:a16="http://schemas.microsoft.com/office/drawing/2014/main" id="{4C5004DA-D0A4-1EB0-3150-13A364656AD2}"/>
              </a:ext>
            </a:extLst>
          </p:cNvPr>
          <p:cNvGraphicFramePr>
            <a:graphicFrameLocks noGrp="1"/>
          </p:cNvGraphicFramePr>
          <p:nvPr>
            <p:extLst>
              <p:ext uri="{D42A27DB-BD31-4B8C-83A1-F6EECF244321}">
                <p14:modId xmlns:p14="http://schemas.microsoft.com/office/powerpoint/2010/main" val="692617154"/>
              </p:ext>
            </p:extLst>
          </p:nvPr>
        </p:nvGraphicFramePr>
        <p:xfrm>
          <a:off x="40280" y="5274542"/>
          <a:ext cx="6797711" cy="3249247"/>
        </p:xfrm>
        <a:graphic>
          <a:graphicData uri="http://schemas.openxmlformats.org/drawingml/2006/table">
            <a:tbl>
              <a:tblPr firstRow="1" bandRow="1">
                <a:tableStyleId>{5C22544A-7EE6-4342-B048-85BDC9FD1C3A}</a:tableStyleId>
              </a:tblPr>
              <a:tblGrid>
                <a:gridCol w="1336770">
                  <a:extLst>
                    <a:ext uri="{9D8B030D-6E8A-4147-A177-3AD203B41FA5}">
                      <a16:colId xmlns:a16="http://schemas.microsoft.com/office/drawing/2014/main" val="2994979071"/>
                    </a:ext>
                  </a:extLst>
                </a:gridCol>
                <a:gridCol w="233778">
                  <a:extLst>
                    <a:ext uri="{9D8B030D-6E8A-4147-A177-3AD203B41FA5}">
                      <a16:colId xmlns:a16="http://schemas.microsoft.com/office/drawing/2014/main" val="2129197155"/>
                    </a:ext>
                  </a:extLst>
                </a:gridCol>
                <a:gridCol w="424039">
                  <a:extLst>
                    <a:ext uri="{9D8B030D-6E8A-4147-A177-3AD203B41FA5}">
                      <a16:colId xmlns:a16="http://schemas.microsoft.com/office/drawing/2014/main" val="1023771560"/>
                    </a:ext>
                  </a:extLst>
                </a:gridCol>
                <a:gridCol w="706798">
                  <a:extLst>
                    <a:ext uri="{9D8B030D-6E8A-4147-A177-3AD203B41FA5}">
                      <a16:colId xmlns:a16="http://schemas.microsoft.com/office/drawing/2014/main" val="3839488407"/>
                    </a:ext>
                  </a:extLst>
                </a:gridCol>
                <a:gridCol w="116840">
                  <a:extLst>
                    <a:ext uri="{9D8B030D-6E8A-4147-A177-3AD203B41FA5}">
                      <a16:colId xmlns:a16="http://schemas.microsoft.com/office/drawing/2014/main" val="2271478631"/>
                    </a:ext>
                  </a:extLst>
                </a:gridCol>
                <a:gridCol w="127225">
                  <a:extLst>
                    <a:ext uri="{9D8B030D-6E8A-4147-A177-3AD203B41FA5}">
                      <a16:colId xmlns:a16="http://schemas.microsoft.com/office/drawing/2014/main" val="4108692215"/>
                    </a:ext>
                  </a:extLst>
                </a:gridCol>
                <a:gridCol w="484274">
                  <a:extLst>
                    <a:ext uri="{9D8B030D-6E8A-4147-A177-3AD203B41FA5}">
                      <a16:colId xmlns:a16="http://schemas.microsoft.com/office/drawing/2014/main" val="3454206285"/>
                    </a:ext>
                  </a:extLst>
                </a:gridCol>
                <a:gridCol w="257864">
                  <a:extLst>
                    <a:ext uri="{9D8B030D-6E8A-4147-A177-3AD203B41FA5}">
                      <a16:colId xmlns:a16="http://schemas.microsoft.com/office/drawing/2014/main" val="3513797646"/>
                    </a:ext>
                  </a:extLst>
                </a:gridCol>
                <a:gridCol w="392390">
                  <a:extLst>
                    <a:ext uri="{9D8B030D-6E8A-4147-A177-3AD203B41FA5}">
                      <a16:colId xmlns:a16="http://schemas.microsoft.com/office/drawing/2014/main" val="731216079"/>
                    </a:ext>
                  </a:extLst>
                </a:gridCol>
                <a:gridCol w="558889">
                  <a:extLst>
                    <a:ext uri="{9D8B030D-6E8A-4147-A177-3AD203B41FA5}">
                      <a16:colId xmlns:a16="http://schemas.microsoft.com/office/drawing/2014/main" val="3991759834"/>
                    </a:ext>
                  </a:extLst>
                </a:gridCol>
                <a:gridCol w="116840">
                  <a:extLst>
                    <a:ext uri="{9D8B030D-6E8A-4147-A177-3AD203B41FA5}">
                      <a16:colId xmlns:a16="http://schemas.microsoft.com/office/drawing/2014/main" val="2774176499"/>
                    </a:ext>
                  </a:extLst>
                </a:gridCol>
                <a:gridCol w="181183">
                  <a:extLst>
                    <a:ext uri="{9D8B030D-6E8A-4147-A177-3AD203B41FA5}">
                      <a16:colId xmlns:a16="http://schemas.microsoft.com/office/drawing/2014/main" val="2150185159"/>
                    </a:ext>
                  </a:extLst>
                </a:gridCol>
                <a:gridCol w="787886">
                  <a:extLst>
                    <a:ext uri="{9D8B030D-6E8A-4147-A177-3AD203B41FA5}">
                      <a16:colId xmlns:a16="http://schemas.microsoft.com/office/drawing/2014/main" val="3166190346"/>
                    </a:ext>
                  </a:extLst>
                </a:gridCol>
                <a:gridCol w="317564">
                  <a:extLst>
                    <a:ext uri="{9D8B030D-6E8A-4147-A177-3AD203B41FA5}">
                      <a16:colId xmlns:a16="http://schemas.microsoft.com/office/drawing/2014/main" val="4231741361"/>
                    </a:ext>
                  </a:extLst>
                </a:gridCol>
                <a:gridCol w="755371">
                  <a:extLst>
                    <a:ext uri="{9D8B030D-6E8A-4147-A177-3AD203B41FA5}">
                      <a16:colId xmlns:a16="http://schemas.microsoft.com/office/drawing/2014/main" val="1703647811"/>
                    </a:ext>
                  </a:extLst>
                </a:gridCol>
              </a:tblGrid>
              <a:tr h="189541">
                <a:tc gridSpan="6">
                  <a:txBody>
                    <a:bodyPr/>
                    <a:lstStyle/>
                    <a:p>
                      <a:pPr algn="l"/>
                      <a:r>
                        <a:rPr lang="es-MX" sz="900" dirty="0">
                          <a:solidFill>
                            <a:schemeClr val="tx1"/>
                          </a:solidFill>
                          <a:latin typeface="Century Gothic" panose="020B0502020202020204" pitchFamily="34" charset="0"/>
                        </a:rPr>
                        <a:t>CAMPO FORMATIVO: DE LO HUMANO Y LO 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MX"/>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Proyecto: </a:t>
                      </a:r>
                      <a:r>
                        <a:rPr lang="es-MX" sz="900" b="1" kern="1200" dirty="0">
                          <a:solidFill>
                            <a:schemeClr val="dk1"/>
                          </a:solidFill>
                          <a:effectLst/>
                          <a:latin typeface="Century Gothic" panose="020B0502020202020204" pitchFamily="34" charset="0"/>
                          <a:ea typeface="+mn-ea"/>
                          <a:cs typeface="+mn-cs"/>
                        </a:rPr>
                        <a:t>Escuela divertida, escuela saludable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s-MX" sz="11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6666475"/>
                  </a:ext>
                </a:extLst>
              </a:tr>
              <a:tr h="303266">
                <a:tc>
                  <a:txBody>
                    <a:bodyPr/>
                    <a:lstStyle/>
                    <a:p>
                      <a:pPr algn="ctr"/>
                      <a:r>
                        <a:rPr lang="es-MX" sz="900" b="1" dirty="0">
                          <a:solidFill>
                            <a:schemeClr val="tx1"/>
                          </a:solidFill>
                          <a:latin typeface="Century Gothic" panose="020B0502020202020204" pitchFamily="34" charset="0"/>
                        </a:rPr>
                        <a:t>Temporalidad total del 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gridSpan="4">
                  <a:txBody>
                    <a:bodyPr/>
                    <a:lstStyle/>
                    <a:p>
                      <a:pPr algn="ctr"/>
                      <a:r>
                        <a:rPr lang="es-MX" sz="900" b="1" dirty="0">
                          <a:solidFill>
                            <a:schemeClr val="tx1"/>
                          </a:solidFill>
                          <a:latin typeface="Century Gothic" panose="020B0502020202020204" pitchFamily="34" charset="0"/>
                        </a:rPr>
                        <a:t>2 semanas</a:t>
                      </a:r>
                    </a:p>
                    <a:p>
                      <a:pPr algn="ctr"/>
                      <a:r>
                        <a:rPr lang="es-MX" sz="900" b="1" dirty="0">
                          <a:solidFill>
                            <a:schemeClr val="tx1"/>
                          </a:solidFill>
                          <a:latin typeface="Century Gothic" panose="020B0502020202020204" pitchFamily="34" charset="0"/>
                        </a:rPr>
                        <a:t>(sem 22 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pPr algn="ct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Periodo del Plan: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Sem 23: Del 17 al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4983733"/>
                  </a:ext>
                </a:extLst>
              </a:tr>
              <a:tr h="303266">
                <a:tc>
                  <a:txBody>
                    <a:bodyPr/>
                    <a:lstStyle/>
                    <a:p>
                      <a:pPr algn="ctr"/>
                      <a:r>
                        <a:rPr lang="es-MX" sz="900" b="1" dirty="0">
                          <a:solidFill>
                            <a:schemeClr val="tx1"/>
                          </a:solidFill>
                          <a:latin typeface="Century Gothic" panose="020B0502020202020204" pitchFamily="34" charset="0"/>
                        </a:rPr>
                        <a:t>Metodología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79"/>
                    </a:solidFill>
                  </a:tcPr>
                </a:tc>
                <a:tc gridSpan="4">
                  <a:txBody>
                    <a:bodyPr/>
                    <a:lstStyle/>
                    <a:p>
                      <a:pPr algn="ctr"/>
                      <a:r>
                        <a:rPr lang="es-MX" sz="900" b="1" dirty="0">
                          <a:solidFill>
                            <a:schemeClr val="tx1"/>
                          </a:solidFill>
                          <a:latin typeface="Century Gothic" panose="020B0502020202020204" pitchFamily="34" charset="0"/>
                        </a:rPr>
                        <a:t>Aprendizaje Servicio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pPr algn="ct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Escenario: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Libro de texto: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hMerge="1">
                  <a:txBody>
                    <a:bodyPr/>
                    <a:lstStyle/>
                    <a:p>
                      <a:endParaRPr lang="es-ES_tradnl"/>
                    </a:p>
                  </a:txBody>
                  <a:tcPr/>
                </a:tc>
                <a:tc gridSpan="2">
                  <a:txBody>
                    <a:bodyPr/>
                    <a:lstStyle/>
                    <a:p>
                      <a:pPr algn="ctr"/>
                      <a:r>
                        <a:rPr lang="es-ES_tradnl" sz="900" b="1" dirty="0">
                          <a:solidFill>
                            <a:schemeClr val="tx1"/>
                          </a:solidFill>
                          <a:latin typeface="Century Gothic" panose="020B0502020202020204" pitchFamily="34" charset="0"/>
                        </a:rPr>
                        <a:t>P. Escolares</a:t>
                      </a:r>
                    </a:p>
                    <a:p>
                      <a:pPr algn="ctr"/>
                      <a:r>
                        <a:rPr lang="es-ES_tradnl" sz="900" b="1" dirty="0">
                          <a:solidFill>
                            <a:schemeClr val="tx1"/>
                          </a:solidFill>
                          <a:latin typeface="Century Gothic" panose="020B0502020202020204" pitchFamily="34" charset="0"/>
                        </a:rPr>
                        <a:t>Pág. 308-321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21871558"/>
                  </a:ext>
                </a:extLst>
              </a:tr>
              <a:tr h="252721">
                <a:tc>
                  <a:txBody>
                    <a:bodyPr/>
                    <a:lstStyle/>
                    <a:p>
                      <a:pPr algn="ctr"/>
                      <a:r>
                        <a:rPr lang="es-MX" sz="700" b="1" dirty="0">
                          <a:solidFill>
                            <a:schemeClr val="tx1"/>
                          </a:solidFill>
                          <a:latin typeface="Century Gothic" panose="020B0502020202020204" pitchFamily="34" charset="0"/>
                        </a:rPr>
                        <a:t>Problemática del Plan Analítico que se atiende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gridSpan="1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Problemática libre a necesidades del docente titular.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9480864"/>
                  </a:ext>
                </a:extLst>
              </a:tr>
              <a:tr h="341174">
                <a:tc>
                  <a:txBody>
                    <a:bodyPr/>
                    <a:lstStyle/>
                    <a:p>
                      <a:pPr algn="ctr"/>
                      <a:r>
                        <a:rPr lang="es-MX" sz="900" b="1" dirty="0">
                          <a:solidFill>
                            <a:schemeClr val="tx1"/>
                          </a:solidFill>
                          <a:latin typeface="Century Gothic" panose="020B0502020202020204" pitchFamily="34" charset="0"/>
                        </a:rPr>
                        <a:t>Ejes </a:t>
                      </a:r>
                    </a:p>
                    <a:p>
                      <a:pPr algn="ctr"/>
                      <a:r>
                        <a:rPr lang="es-MX" sz="900" b="1" dirty="0">
                          <a:solidFill>
                            <a:schemeClr val="tx1"/>
                          </a:solidFill>
                          <a:latin typeface="Century Gothic" panose="020B0502020202020204" pitchFamily="34" charset="0"/>
                        </a:rPr>
                        <a:t>articuladores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2">
                  <a:txBody>
                    <a:bodyPr/>
                    <a:lstStyle/>
                    <a:p>
                      <a:pPr algn="ctr"/>
                      <a:r>
                        <a:rPr lang="es-MX" sz="600" b="1" dirty="0">
                          <a:solidFill>
                            <a:schemeClr val="tx1"/>
                          </a:solidFill>
                          <a:latin typeface="Century Gothic" panose="020B0502020202020204" pitchFamily="34" charset="0"/>
                        </a:rPr>
                        <a:t>Inclusión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Pensamiento Crítico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s-MX" sz="600" b="1" dirty="0">
                          <a:solidFill>
                            <a:schemeClr val="tx1"/>
                          </a:solidFill>
                          <a:latin typeface="Century Gothic" panose="020B0502020202020204" pitchFamily="34" charset="0"/>
                        </a:rPr>
                        <a:t>Igualdad de género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pPr algn="ctr"/>
                      <a:r>
                        <a:rPr lang="es-MX" sz="600" b="1" dirty="0">
                          <a:solidFill>
                            <a:schemeClr val="tx1"/>
                          </a:solidFill>
                          <a:latin typeface="Century Gothic" panose="020B0502020202020204" pitchFamily="34" charset="0"/>
                        </a:rPr>
                        <a:t>Igualdad de género</a:t>
                      </a:r>
                      <a:endParaRPr lang="es-ES_tradnl" sz="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MX" sz="600" b="1" dirty="0">
                          <a:solidFill>
                            <a:schemeClr val="tx1"/>
                          </a:solidFill>
                          <a:latin typeface="Century Gothic" panose="020B0502020202020204" pitchFamily="34" charset="0"/>
                        </a:rPr>
                        <a:t>Vida Saludable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gridSpan="3">
                  <a:txBody>
                    <a:bodyPr/>
                    <a:lstStyle/>
                    <a:p>
                      <a:pPr algn="ctr"/>
                      <a:r>
                        <a:rPr lang="es-MX" sz="600" b="1" dirty="0">
                          <a:solidFill>
                            <a:schemeClr val="tx1"/>
                          </a:solidFill>
                          <a:latin typeface="Century Gothic" panose="020B0502020202020204" pitchFamily="34" charset="0"/>
                        </a:rPr>
                        <a:t>Interculturalidad crítica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pPr algn="ctr"/>
                      <a:endParaRPr lang="es-MX" sz="6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Apropiación de la cultura a través de la lectura y la escritura</a:t>
                      </a:r>
                      <a:endParaRPr lang="es-MX" sz="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Artes y expriencias estéticas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239458"/>
                  </a:ext>
                </a:extLst>
              </a:tr>
              <a:tr h="189541">
                <a:tc gridSpan="2">
                  <a:txBody>
                    <a:bodyPr/>
                    <a:lstStyle/>
                    <a:p>
                      <a:pPr algn="ctr"/>
                      <a:r>
                        <a:rPr lang="es-MX" sz="900" b="1" dirty="0">
                          <a:solidFill>
                            <a:schemeClr val="tx1"/>
                          </a:solidFill>
                          <a:latin typeface="Century Gothic" panose="020B0502020202020204" pitchFamily="34" charset="0"/>
                        </a:rPr>
                        <a:t>Contenidos</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pPr algn="ctr"/>
                      <a:endParaRPr lang="es-MX" sz="1050" b="1"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algn="ctr"/>
                      <a:r>
                        <a:rPr lang="es-MX" sz="900" b="1" dirty="0">
                          <a:solidFill>
                            <a:schemeClr val="tx1"/>
                          </a:solidFill>
                          <a:latin typeface="Century Gothic" panose="020B0502020202020204" pitchFamily="34" charset="0"/>
                        </a:rPr>
                        <a:t>PDA</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hMerge="1">
                  <a:txBody>
                    <a:bodyPr/>
                    <a:lstStyle/>
                    <a:p>
                      <a:endParaRPr lang="es-ES_tradnl"/>
                    </a:p>
                  </a:txBody>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4">
                  <a:txBody>
                    <a:bodyPr/>
                    <a:lstStyle/>
                    <a:p>
                      <a:r>
                        <a:rPr lang="es-MX" sz="900" b="1" dirty="0">
                          <a:solidFill>
                            <a:schemeClr val="tx1"/>
                          </a:solidFill>
                          <a:latin typeface="Century Gothic" panose="020B0502020202020204" pitchFamily="34" charset="0"/>
                        </a:rPr>
                        <a:t>Propósito del proyecto</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94766299"/>
                  </a:ext>
                </a:extLst>
              </a:tr>
              <a:tr h="1389967">
                <a:tc gridSpan="2">
                  <a:txBody>
                    <a:bodyPr/>
                    <a:lstStyle/>
                    <a:p>
                      <a:pPr algn="ctr"/>
                      <a:r>
                        <a:rPr lang="es-MX" sz="800" kern="1200" dirty="0">
                          <a:solidFill>
                            <a:schemeClr val="dk1"/>
                          </a:solidFill>
                          <a:effectLst/>
                          <a:latin typeface="Century Gothic" panose="020B0502020202020204" pitchFamily="34" charset="0"/>
                          <a:ea typeface="+mn-ea"/>
                          <a:cs typeface="+mn-cs"/>
                        </a:rPr>
                        <a:t>Estilos de vida activos y</a:t>
                      </a:r>
                    </a:p>
                    <a:p>
                      <a:pPr algn="ctr"/>
                      <a:r>
                        <a:rPr lang="es-MX" sz="800" kern="1200" dirty="0">
                          <a:solidFill>
                            <a:schemeClr val="dk1"/>
                          </a:solidFill>
                          <a:effectLst/>
                          <a:latin typeface="Century Gothic" panose="020B0502020202020204" pitchFamily="34" charset="0"/>
                          <a:ea typeface="+mn-ea"/>
                          <a:cs typeface="+mn-cs"/>
                        </a:rPr>
                        <a:t>saludables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gridSpan="9">
                  <a:txBody>
                    <a:bodyPr/>
                    <a:lstStyle/>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Organiza juegos y otras actividades físicas, para analizar avances y logros personales o grupales, en favor de asumir una vida saludable.</a:t>
                      </a:r>
                    </a:p>
                    <a:p>
                      <a:pPr marL="171450" indent="-171450" algn="just">
                        <a:buFont typeface="Arial" panose="020B0604020202020204" pitchFamily="34" charset="0"/>
                        <a:buChar char="•"/>
                      </a:pPr>
                      <a:endParaRPr lang="es-MX" sz="800" kern="1200" dirty="0">
                        <a:solidFill>
                          <a:schemeClr val="dk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ysDash"/>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800" dirty="0">
                          <a:solidFill>
                            <a:schemeClr val="tx1"/>
                          </a:solidFill>
                          <a:latin typeface="Century Gothic" panose="020B0502020202020204" pitchFamily="34" charset="0"/>
                        </a:rPr>
                        <a:t>En este proyecto de aprendizaje servicio, harás una promoción de actividades físicas, de manera periódica y a largo plazo, con el propósito de fomentar un estilo de vida saludable en los estudiantes de tu escuela. Para este fin, diseñarás un Plan de activación física.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lgn="l">
                        <a:buFont typeface="Arial" panose="020B0604020202020204" pitchFamily="34" charset="0"/>
                        <a:buChar char="•"/>
                      </a:pPr>
                      <a:endParaRPr lang="es-MX" sz="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5286500"/>
                  </a:ext>
                </a:extLst>
              </a:tr>
            </a:tbl>
          </a:graphicData>
        </a:graphic>
      </p:graphicFrame>
      <p:pic>
        <p:nvPicPr>
          <p:cNvPr id="2" name="Imagen 1">
            <a:extLst>
              <a:ext uri="{FF2B5EF4-FFF2-40B4-BE49-F238E27FC236}">
                <a16:creationId xmlns:a16="http://schemas.microsoft.com/office/drawing/2014/main" id="{86EF8F74-7BCE-21DD-7599-446FC5176B2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BB35CE32-9C32-6C7D-42AE-049889FA492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6" name="Imagen 5">
            <a:extLst>
              <a:ext uri="{FF2B5EF4-FFF2-40B4-BE49-F238E27FC236}">
                <a16:creationId xmlns:a16="http://schemas.microsoft.com/office/drawing/2014/main" id="{447D7FBA-3BF3-3975-0302-7EF40CA36CA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8" name="Imagen 7">
            <a:extLst>
              <a:ext uri="{FF2B5EF4-FFF2-40B4-BE49-F238E27FC236}">
                <a16:creationId xmlns:a16="http://schemas.microsoft.com/office/drawing/2014/main" id="{C91CD2CC-AAA0-237C-4891-2ECA5918E90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9" name="Imagen 8">
            <a:extLst>
              <a:ext uri="{FF2B5EF4-FFF2-40B4-BE49-F238E27FC236}">
                <a16:creationId xmlns:a16="http://schemas.microsoft.com/office/drawing/2014/main" id="{52AE6018-D858-9634-87C5-81B7A8DAC3B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10" name="Imagen 9">
            <a:extLst>
              <a:ext uri="{FF2B5EF4-FFF2-40B4-BE49-F238E27FC236}">
                <a16:creationId xmlns:a16="http://schemas.microsoft.com/office/drawing/2014/main" id="{7019C2A4-2D98-8C60-6C35-58F2BD2482DA}"/>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11" name="Imagen 10">
            <a:extLst>
              <a:ext uri="{FF2B5EF4-FFF2-40B4-BE49-F238E27FC236}">
                <a16:creationId xmlns:a16="http://schemas.microsoft.com/office/drawing/2014/main" id="{9D26833B-CCE7-54CC-2173-46A6FEA52C0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3" name="Imagen 12">
            <a:extLst>
              <a:ext uri="{FF2B5EF4-FFF2-40B4-BE49-F238E27FC236}">
                <a16:creationId xmlns:a16="http://schemas.microsoft.com/office/drawing/2014/main" id="{11459896-063A-EF4D-7DEA-A432FB4DFEA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4" name="Tabla 13">
            <a:extLst>
              <a:ext uri="{FF2B5EF4-FFF2-40B4-BE49-F238E27FC236}">
                <a16:creationId xmlns:a16="http://schemas.microsoft.com/office/drawing/2014/main" id="{6587EC16-7AD3-CBB3-3B0D-EC6C25A75E5E}"/>
              </a:ext>
            </a:extLst>
          </p:cNvPr>
          <p:cNvGraphicFramePr>
            <a:graphicFrameLocks noGrp="1"/>
          </p:cNvGraphicFramePr>
          <p:nvPr>
            <p:extLst>
              <p:ext uri="{D42A27DB-BD31-4B8C-83A1-F6EECF244321}">
                <p14:modId xmlns:p14="http://schemas.microsoft.com/office/powerpoint/2010/main" val="776520861"/>
              </p:ext>
            </p:extLst>
          </p:nvPr>
        </p:nvGraphicFramePr>
        <p:xfrm>
          <a:off x="41111" y="1252706"/>
          <a:ext cx="6797041" cy="3529579"/>
        </p:xfrm>
        <a:graphic>
          <a:graphicData uri="http://schemas.openxmlformats.org/drawingml/2006/table">
            <a:tbl>
              <a:tblPr firstRow="1" bandRow="1">
                <a:tableStyleId>{5C22544A-7EE6-4342-B048-85BDC9FD1C3A}</a:tableStyleId>
              </a:tblPr>
              <a:tblGrid>
                <a:gridCol w="1340626">
                  <a:extLst>
                    <a:ext uri="{9D8B030D-6E8A-4147-A177-3AD203B41FA5}">
                      <a16:colId xmlns:a16="http://schemas.microsoft.com/office/drawing/2014/main" val="2994979071"/>
                    </a:ext>
                  </a:extLst>
                </a:gridCol>
                <a:gridCol w="562680">
                  <a:extLst>
                    <a:ext uri="{9D8B030D-6E8A-4147-A177-3AD203B41FA5}">
                      <a16:colId xmlns:a16="http://schemas.microsoft.com/office/drawing/2014/main" val="2129197155"/>
                    </a:ext>
                  </a:extLst>
                </a:gridCol>
                <a:gridCol w="145640">
                  <a:extLst>
                    <a:ext uri="{9D8B030D-6E8A-4147-A177-3AD203B41FA5}">
                      <a16:colId xmlns:a16="http://schemas.microsoft.com/office/drawing/2014/main" val="3839488407"/>
                    </a:ext>
                  </a:extLst>
                </a:gridCol>
                <a:gridCol w="538725">
                  <a:extLst>
                    <a:ext uri="{9D8B030D-6E8A-4147-A177-3AD203B41FA5}">
                      <a16:colId xmlns:a16="http://schemas.microsoft.com/office/drawing/2014/main" val="1701756029"/>
                    </a:ext>
                  </a:extLst>
                </a:gridCol>
                <a:gridCol w="231416">
                  <a:extLst>
                    <a:ext uri="{9D8B030D-6E8A-4147-A177-3AD203B41FA5}">
                      <a16:colId xmlns:a16="http://schemas.microsoft.com/office/drawing/2014/main" val="972429645"/>
                    </a:ext>
                  </a:extLst>
                </a:gridCol>
                <a:gridCol w="159490">
                  <a:extLst>
                    <a:ext uri="{9D8B030D-6E8A-4147-A177-3AD203B41FA5}">
                      <a16:colId xmlns:a16="http://schemas.microsoft.com/office/drawing/2014/main" val="4108692215"/>
                    </a:ext>
                  </a:extLst>
                </a:gridCol>
                <a:gridCol w="418175">
                  <a:extLst>
                    <a:ext uri="{9D8B030D-6E8A-4147-A177-3AD203B41FA5}">
                      <a16:colId xmlns:a16="http://schemas.microsoft.com/office/drawing/2014/main" val="2847757760"/>
                    </a:ext>
                  </a:extLst>
                </a:gridCol>
                <a:gridCol w="304839">
                  <a:extLst>
                    <a:ext uri="{9D8B030D-6E8A-4147-A177-3AD203B41FA5}">
                      <a16:colId xmlns:a16="http://schemas.microsoft.com/office/drawing/2014/main" val="3513797646"/>
                    </a:ext>
                  </a:extLst>
                </a:gridCol>
                <a:gridCol w="493734">
                  <a:extLst>
                    <a:ext uri="{9D8B030D-6E8A-4147-A177-3AD203B41FA5}">
                      <a16:colId xmlns:a16="http://schemas.microsoft.com/office/drawing/2014/main" val="731216079"/>
                    </a:ext>
                  </a:extLst>
                </a:gridCol>
                <a:gridCol w="449656">
                  <a:extLst>
                    <a:ext uri="{9D8B030D-6E8A-4147-A177-3AD203B41FA5}">
                      <a16:colId xmlns:a16="http://schemas.microsoft.com/office/drawing/2014/main" val="3991759834"/>
                    </a:ext>
                  </a:extLst>
                </a:gridCol>
                <a:gridCol w="285872">
                  <a:extLst>
                    <a:ext uri="{9D8B030D-6E8A-4147-A177-3AD203B41FA5}">
                      <a16:colId xmlns:a16="http://schemas.microsoft.com/office/drawing/2014/main" val="2774176499"/>
                    </a:ext>
                  </a:extLst>
                </a:gridCol>
                <a:gridCol w="195122">
                  <a:extLst>
                    <a:ext uri="{9D8B030D-6E8A-4147-A177-3AD203B41FA5}">
                      <a16:colId xmlns:a16="http://schemas.microsoft.com/office/drawing/2014/main" val="3166190346"/>
                    </a:ext>
                  </a:extLst>
                </a:gridCol>
                <a:gridCol w="595036">
                  <a:extLst>
                    <a:ext uri="{9D8B030D-6E8A-4147-A177-3AD203B41FA5}">
                      <a16:colId xmlns:a16="http://schemas.microsoft.com/office/drawing/2014/main" val="3214371851"/>
                    </a:ext>
                  </a:extLst>
                </a:gridCol>
                <a:gridCol w="318480">
                  <a:extLst>
                    <a:ext uri="{9D8B030D-6E8A-4147-A177-3AD203B41FA5}">
                      <a16:colId xmlns:a16="http://schemas.microsoft.com/office/drawing/2014/main" val="4231741361"/>
                    </a:ext>
                  </a:extLst>
                </a:gridCol>
                <a:gridCol w="757550">
                  <a:extLst>
                    <a:ext uri="{9D8B030D-6E8A-4147-A177-3AD203B41FA5}">
                      <a16:colId xmlns:a16="http://schemas.microsoft.com/office/drawing/2014/main" val="1703647811"/>
                    </a:ext>
                  </a:extLst>
                </a:gridCol>
              </a:tblGrid>
              <a:tr h="158112">
                <a:tc gridSpan="6">
                  <a:txBody>
                    <a:bodyPr/>
                    <a:lstStyle/>
                    <a:p>
                      <a:pPr algn="l"/>
                      <a:r>
                        <a:rPr lang="es-MX" sz="900" dirty="0">
                          <a:solidFill>
                            <a:schemeClr val="tx1"/>
                          </a:solidFill>
                          <a:latin typeface="Century Gothic" panose="020B0502020202020204" pitchFamily="34" charset="0"/>
                        </a:rPr>
                        <a:t>CAMPO FORMATIVO: ÉTICA, NATURALEZA Y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endParaRPr lang="es-MX"/>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Proyecto: </a:t>
                      </a:r>
                      <a:r>
                        <a:rPr lang="es-MX" sz="900" b="1" dirty="0">
                          <a:solidFill>
                            <a:schemeClr val="tx1"/>
                          </a:solidFill>
                          <a:latin typeface="Century Gothic" panose="020B0502020202020204" pitchFamily="34" charset="0"/>
                        </a:rPr>
                        <a:t> </a:t>
                      </a:r>
                      <a:r>
                        <a:rPr lang="es-MX" sz="900" b="1" kern="1200" dirty="0">
                          <a:solidFill>
                            <a:schemeClr val="dk1"/>
                          </a:solidFill>
                          <a:effectLst/>
                          <a:latin typeface="Century Gothic" panose="020B0502020202020204" pitchFamily="34" charset="0"/>
                          <a:ea typeface="+mn-ea"/>
                          <a:cs typeface="+mn-cs"/>
                        </a:rPr>
                        <a:t>Iguales pero diferentes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s-MX" sz="11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6666475"/>
                  </a:ext>
                </a:extLst>
              </a:tr>
              <a:tr h="252979">
                <a:tc>
                  <a:txBody>
                    <a:bodyPr/>
                    <a:lstStyle/>
                    <a:p>
                      <a:pPr algn="ctr"/>
                      <a:r>
                        <a:rPr lang="es-MX" sz="900" b="1" dirty="0">
                          <a:solidFill>
                            <a:schemeClr val="tx1"/>
                          </a:solidFill>
                          <a:latin typeface="Century Gothic" panose="020B0502020202020204" pitchFamily="34" charset="0"/>
                        </a:rPr>
                        <a:t>Temporalidad total del 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gridSpan="4">
                  <a:txBody>
                    <a:bodyPr/>
                    <a:lstStyle/>
                    <a:p>
                      <a:pPr algn="ctr"/>
                      <a:r>
                        <a:rPr lang="es-MX" sz="900" b="1" dirty="0">
                          <a:solidFill>
                            <a:schemeClr val="tx1"/>
                          </a:solidFill>
                          <a:latin typeface="Century Gothic" panose="020B0502020202020204" pitchFamily="34" charset="0"/>
                        </a:rPr>
                        <a:t>2 semanas</a:t>
                      </a:r>
                    </a:p>
                    <a:p>
                      <a:pPr algn="ctr"/>
                      <a:r>
                        <a:rPr lang="es-MX" sz="900" b="1" dirty="0">
                          <a:solidFill>
                            <a:schemeClr val="tx1"/>
                          </a:solidFill>
                          <a:latin typeface="Century Gothic" panose="020B0502020202020204" pitchFamily="34" charset="0"/>
                        </a:rPr>
                        <a:t>(Sem 23 y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Periodo del Plan: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Sem 23: Del 17 al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4983733"/>
                  </a:ext>
                </a:extLst>
              </a:tr>
              <a:tr h="0">
                <a:tc>
                  <a:txBody>
                    <a:bodyPr/>
                    <a:lstStyle/>
                    <a:p>
                      <a:pPr algn="ctr"/>
                      <a:r>
                        <a:rPr lang="es-MX" sz="900" b="1" dirty="0">
                          <a:solidFill>
                            <a:schemeClr val="tx1"/>
                          </a:solidFill>
                          <a:latin typeface="Century Gothic" panose="020B0502020202020204" pitchFamily="34" charset="0"/>
                        </a:rPr>
                        <a:t>Metodología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79"/>
                    </a:solidFill>
                  </a:tcPr>
                </a:tc>
                <a:tc gridSpan="4">
                  <a:txBody>
                    <a:bodyPr/>
                    <a:lstStyle/>
                    <a:p>
                      <a:pPr algn="ctr"/>
                      <a:r>
                        <a:rPr lang="es-MX" sz="900" b="1" dirty="0">
                          <a:solidFill>
                            <a:schemeClr val="tx1"/>
                          </a:solidFill>
                          <a:latin typeface="Century Gothic" panose="020B0502020202020204" pitchFamily="34" charset="0"/>
                        </a:rPr>
                        <a:t>Aprendizaje Basado </a:t>
                      </a:r>
                    </a:p>
                    <a:p>
                      <a:pPr algn="ctr"/>
                      <a:r>
                        <a:rPr lang="es-MX" sz="900" b="1" dirty="0">
                          <a:solidFill>
                            <a:schemeClr val="tx1"/>
                          </a:solidFill>
                          <a:latin typeface="Century Gothic" panose="020B0502020202020204" pitchFamily="34" charset="0"/>
                        </a:rPr>
                        <a:t>en Problemas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Escenario: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Libro de texto: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hMerge="1">
                  <a:txBody>
                    <a:bodyPr/>
                    <a:lstStyle/>
                    <a:p>
                      <a:endParaRPr lang="es-ES_tradnl"/>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kern="1200" dirty="0">
                          <a:solidFill>
                            <a:schemeClr val="tx1"/>
                          </a:solidFill>
                          <a:latin typeface="Century Gothic" panose="020B0502020202020204" pitchFamily="34" charset="0"/>
                          <a:ea typeface="+mn-ea"/>
                          <a:cs typeface="+mn-cs"/>
                        </a:rPr>
                        <a:t>P. escolares</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kern="1200" dirty="0">
                          <a:solidFill>
                            <a:schemeClr val="tx1"/>
                          </a:solidFill>
                          <a:latin typeface="Century Gothic" panose="020B0502020202020204" pitchFamily="34" charset="0"/>
                          <a:ea typeface="+mn-ea"/>
                          <a:cs typeface="+mn-cs"/>
                        </a:rPr>
                        <a:t>Pág. 220-229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21871558"/>
                  </a:ext>
                </a:extLst>
              </a:tr>
              <a:tr h="175575">
                <a:tc>
                  <a:txBody>
                    <a:bodyPr/>
                    <a:lstStyle/>
                    <a:p>
                      <a:pPr algn="ctr"/>
                      <a:r>
                        <a:rPr lang="es-MX" sz="700" b="1" dirty="0">
                          <a:solidFill>
                            <a:schemeClr val="tx1"/>
                          </a:solidFill>
                          <a:latin typeface="Century Gothic" panose="020B0502020202020204" pitchFamily="34" charset="0"/>
                        </a:rPr>
                        <a:t>Problemática del Plan Analítico que se atiende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gridSpan="1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Problemática libre a necesidades del docente titular.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9480864"/>
                  </a:ext>
                </a:extLst>
              </a:tr>
              <a:tr h="0">
                <a:tc>
                  <a:txBody>
                    <a:bodyPr/>
                    <a:lstStyle/>
                    <a:p>
                      <a:pPr algn="ctr"/>
                      <a:r>
                        <a:rPr lang="es-MX" sz="900" b="1" dirty="0">
                          <a:solidFill>
                            <a:schemeClr val="tx1"/>
                          </a:solidFill>
                          <a:latin typeface="Century Gothic" panose="020B0502020202020204" pitchFamily="34" charset="0"/>
                        </a:rPr>
                        <a:t>Ejes </a:t>
                      </a:r>
                    </a:p>
                    <a:p>
                      <a:pPr algn="ctr"/>
                      <a:r>
                        <a:rPr lang="es-MX" sz="900" b="1" dirty="0">
                          <a:solidFill>
                            <a:schemeClr val="tx1"/>
                          </a:solidFill>
                          <a:latin typeface="Century Gothic" panose="020B0502020202020204" pitchFamily="34" charset="0"/>
                        </a:rPr>
                        <a:t>articuladores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a:txBody>
                    <a:bodyPr/>
                    <a:lstStyle/>
                    <a:p>
                      <a:pPr algn="ctr"/>
                      <a:r>
                        <a:rPr lang="es-MX" sz="600" b="1" dirty="0">
                          <a:solidFill>
                            <a:schemeClr val="tx1"/>
                          </a:solidFill>
                          <a:latin typeface="Century Gothic" panose="020B0502020202020204" pitchFamily="34" charset="0"/>
                        </a:rPr>
                        <a:t>Inclusión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2">
                  <a:txBody>
                    <a:bodyPr/>
                    <a:lstStyle/>
                    <a:p>
                      <a:pPr algn="ctr"/>
                      <a:r>
                        <a:rPr lang="es-MX" sz="600" b="1" dirty="0">
                          <a:solidFill>
                            <a:schemeClr val="tx1"/>
                          </a:solidFill>
                          <a:latin typeface="Century Gothic" panose="020B0502020202020204" pitchFamily="34" charset="0"/>
                        </a:rPr>
                        <a:t>Pensamiento Crítico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pPr algn="ctr"/>
                      <a:endParaRPr lang="es-MX" sz="6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s-MX" sz="600" b="1" dirty="0">
                          <a:solidFill>
                            <a:schemeClr val="tx1"/>
                          </a:solidFill>
                          <a:latin typeface="Century Gothic" panose="020B0502020202020204" pitchFamily="34" charset="0"/>
                        </a:rPr>
                        <a:t>Igualdad de género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MX" sz="600" b="1" dirty="0">
                          <a:solidFill>
                            <a:schemeClr val="tx1"/>
                          </a:solidFill>
                          <a:latin typeface="Century Gothic" panose="020B0502020202020204" pitchFamily="34" charset="0"/>
                        </a:rPr>
                        <a:t>Vida Saludable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algn="ctr"/>
                      <a:r>
                        <a:rPr lang="es-MX" sz="500" b="1" dirty="0">
                          <a:solidFill>
                            <a:schemeClr val="tx1"/>
                          </a:solidFill>
                          <a:latin typeface="Century Gothic" panose="020B0502020202020204" pitchFamily="34" charset="0"/>
                        </a:rPr>
                        <a:t>Interculturalidad crítica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Apropiación de la cultura a través de la lectura y la escritura</a:t>
                      </a:r>
                      <a:endParaRPr lang="es-MX" sz="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Artes y expriencias estéticas</a:t>
                      </a:r>
                    </a:p>
                    <a:p>
                      <a:pPr algn="ctr"/>
                      <a:endParaRPr lang="es-MX" sz="6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239458"/>
                  </a:ext>
                </a:extLst>
              </a:tr>
              <a:tr h="252979">
                <a:tc gridSpan="3">
                  <a:txBody>
                    <a:bodyPr/>
                    <a:lstStyle/>
                    <a:p>
                      <a:pPr algn="ctr"/>
                      <a:r>
                        <a:rPr lang="es-MX" sz="900" b="1" dirty="0">
                          <a:solidFill>
                            <a:schemeClr val="tx1"/>
                          </a:solidFill>
                          <a:latin typeface="Century Gothic" panose="020B0502020202020204" pitchFamily="34" charset="0"/>
                        </a:rPr>
                        <a:t>Contenidos</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pPr algn="ctr"/>
                      <a:endParaRPr lang="es-MX" sz="1050" b="1"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9">
                  <a:txBody>
                    <a:bodyPr/>
                    <a:lstStyle/>
                    <a:p>
                      <a:r>
                        <a:rPr lang="es-MX" sz="900" b="1">
                          <a:solidFill>
                            <a:schemeClr val="tx1"/>
                          </a:solidFill>
                          <a:latin typeface="Century Gothic" panose="020B0502020202020204" pitchFamily="34" charset="0"/>
                        </a:rPr>
                        <a:t>PDA</a:t>
                      </a:r>
                      <a:endParaRPr lang="es-ES_tradn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gridSpan="3">
                  <a:txBody>
                    <a:bodyPr/>
                    <a:lstStyle/>
                    <a:p>
                      <a:pPr algn="ctr"/>
                      <a:r>
                        <a:rPr lang="es-MX" sz="900" b="1" dirty="0">
                          <a:solidFill>
                            <a:schemeClr val="tx1"/>
                          </a:solidFill>
                          <a:latin typeface="Century Gothic" panose="020B0502020202020204" pitchFamily="34" charset="0"/>
                        </a:rPr>
                        <a:t>Propósito del 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94766299"/>
                  </a:ext>
                </a:extLst>
              </a:tr>
              <a:tr h="970122">
                <a:tc gridSpan="3">
                  <a:txBody>
                    <a:bodyPr/>
                    <a:lstStyle/>
                    <a:p>
                      <a:pPr algn="just"/>
                      <a:r>
                        <a:rPr lang="es-MX" sz="800" kern="1200" dirty="0">
                          <a:solidFill>
                            <a:schemeClr val="dk1"/>
                          </a:solidFill>
                          <a:effectLst/>
                          <a:latin typeface="Century Gothic" panose="020B0502020202020204" pitchFamily="34" charset="0"/>
                          <a:ea typeface="+mn-ea"/>
                          <a:cs typeface="+mn-cs"/>
                        </a:rPr>
                        <a:t>Situaciones de discriminación en la escuela, la comunidad, la entidad y el país, sobre la diversidad de género, cultural, étnica, lingüística, social, así como sobre rasgos físicos, desarrollo cognitivo y barreras de aprendizaje, y participación en ámbitos de convivencia, para la promoción de ambientesigualitarios, de respeto a la dignidad humana y a los derechos de todas las personas.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9">
                  <a:txBody>
                    <a:bodyPr/>
                    <a:lstStyle/>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Conoce y analiza críticamente situaciones de discriminación y exclusión por género, física, sensorial, intelectual, mental, cultural, étnica, lingüística o social.</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Analiza las causas de la discriminación y exclusión, y propone acciones para promover ambientes igualitarios, de respeto a la dignidad humana, a las diversidades y a los derechos de todas las personas, en la comunidad, entidad y en el país.</a:t>
                      </a:r>
                    </a:p>
                    <a:p>
                      <a:pPr marL="171450" indent="-171450" algn="just">
                        <a:buFont typeface="Arial" panose="020B0604020202020204" pitchFamily="34" charset="0"/>
                        <a:buChar char="•"/>
                      </a:pPr>
                      <a:endParaRPr lang="es-ES_tradnl" sz="8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pPr marL="171450" indent="-171450" algn="l">
                        <a:buFont typeface="Arial" panose="020B0604020202020204" pitchFamily="34" charset="0"/>
                        <a:buChar char="•"/>
                      </a:pPr>
                      <a:endParaRPr lang="es-MX" sz="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gridSpan="3">
                  <a:txBody>
                    <a:bodyPr/>
                    <a:lstStyle/>
                    <a:p>
                      <a:pPr algn="just"/>
                      <a:r>
                        <a:rPr lang="es-MX" sz="800" dirty="0">
                          <a:solidFill>
                            <a:schemeClr val="tx1"/>
                          </a:solidFill>
                          <a:latin typeface="Century Gothic" panose="020B0502020202020204" pitchFamily="34" charset="0"/>
                        </a:rPr>
                        <a:t>En esta experiencia de aprendizaje, participarás en una campaña de comunicación para informar a la comunidad escolar sobre las causas de discriminación y sus consecuencias en la escuela.</a:t>
                      </a:r>
                    </a:p>
                    <a:p>
                      <a:pPr algn="just"/>
                      <a:r>
                        <a:rPr lang="es-MX" sz="800" dirty="0">
                          <a:solidFill>
                            <a:schemeClr val="tx1"/>
                          </a:solidFill>
                          <a:latin typeface="Century Gothic" panose="020B0502020202020204" pitchFamily="34" charset="0"/>
                        </a:rPr>
                        <a:t>En colaboración, propondrán acciones para construir ambientes igualitarios.</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5286500"/>
                  </a:ext>
                </a:extLst>
              </a:tr>
            </a:tbl>
          </a:graphicData>
        </a:graphic>
      </p:graphicFrame>
    </p:spTree>
    <p:extLst>
      <p:ext uri="{BB962C8B-B14F-4D97-AF65-F5344CB8AC3E}">
        <p14:creationId xmlns:p14="http://schemas.microsoft.com/office/powerpoint/2010/main" val="176081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6CEE59B-1F38-EDDE-188B-E3C68AE5A90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13" name="Imagen 12">
            <a:extLst>
              <a:ext uri="{FF2B5EF4-FFF2-40B4-BE49-F238E27FC236}">
                <a16:creationId xmlns:a16="http://schemas.microsoft.com/office/drawing/2014/main" id="{1A280AE9-DE1E-9969-F0C9-45104DB238A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14" name="Imagen 13">
            <a:extLst>
              <a:ext uri="{FF2B5EF4-FFF2-40B4-BE49-F238E27FC236}">
                <a16:creationId xmlns:a16="http://schemas.microsoft.com/office/drawing/2014/main" id="{F2564A4B-083F-328C-AC7F-D68680FB03C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15" name="Imagen 14">
            <a:extLst>
              <a:ext uri="{FF2B5EF4-FFF2-40B4-BE49-F238E27FC236}">
                <a16:creationId xmlns:a16="http://schemas.microsoft.com/office/drawing/2014/main" id="{6DC824CC-6DF5-A4E7-4B69-4167C7AA0DA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16" name="Imagen 15">
            <a:extLst>
              <a:ext uri="{FF2B5EF4-FFF2-40B4-BE49-F238E27FC236}">
                <a16:creationId xmlns:a16="http://schemas.microsoft.com/office/drawing/2014/main" id="{B4378B72-BCF7-9953-EC85-BA43BFF860B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17" name="Imagen 16">
            <a:extLst>
              <a:ext uri="{FF2B5EF4-FFF2-40B4-BE49-F238E27FC236}">
                <a16:creationId xmlns:a16="http://schemas.microsoft.com/office/drawing/2014/main" id="{A6806B03-47A7-8935-DFBB-8518C05A0DE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18" name="Imagen 17">
            <a:extLst>
              <a:ext uri="{FF2B5EF4-FFF2-40B4-BE49-F238E27FC236}">
                <a16:creationId xmlns:a16="http://schemas.microsoft.com/office/drawing/2014/main" id="{2DD7CE24-C9DA-6FE7-B6AF-1E6958EC0DA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9" name="Imagen 18">
            <a:extLst>
              <a:ext uri="{FF2B5EF4-FFF2-40B4-BE49-F238E27FC236}">
                <a16:creationId xmlns:a16="http://schemas.microsoft.com/office/drawing/2014/main" id="{0154E8CE-E493-CD4E-831F-2AACD6B6438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2" name="Tabla 2">
            <a:extLst>
              <a:ext uri="{FF2B5EF4-FFF2-40B4-BE49-F238E27FC236}">
                <a16:creationId xmlns:a16="http://schemas.microsoft.com/office/drawing/2014/main" id="{55CD6D53-FE8B-83AC-387C-583A81CAD807}"/>
              </a:ext>
            </a:extLst>
          </p:cNvPr>
          <p:cNvGraphicFramePr>
            <a:graphicFrameLocks noGrp="1"/>
          </p:cNvGraphicFramePr>
          <p:nvPr>
            <p:extLst>
              <p:ext uri="{D42A27DB-BD31-4B8C-83A1-F6EECF244321}">
                <p14:modId xmlns:p14="http://schemas.microsoft.com/office/powerpoint/2010/main" val="1853200832"/>
              </p:ext>
            </p:extLst>
          </p:nvPr>
        </p:nvGraphicFramePr>
        <p:xfrm>
          <a:off x="45720" y="289558"/>
          <a:ext cx="6766559" cy="7369074"/>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4600605">
                  <a:extLst>
                    <a:ext uri="{9D8B030D-6E8A-4147-A177-3AD203B41FA5}">
                      <a16:colId xmlns:a16="http://schemas.microsoft.com/office/drawing/2014/main" val="3943128233"/>
                    </a:ext>
                  </a:extLst>
                </a:gridCol>
                <a:gridCol w="852543">
                  <a:extLst>
                    <a:ext uri="{9D8B030D-6E8A-4147-A177-3AD203B41FA5}">
                      <a16:colId xmlns:a16="http://schemas.microsoft.com/office/drawing/2014/main" val="3012672027"/>
                    </a:ext>
                  </a:extLst>
                </a:gridCol>
              </a:tblGrid>
              <a:tr h="287863">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LUNES 17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836582211"/>
                  </a:ext>
                </a:extLst>
              </a:tr>
              <a:tr h="287863">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06300">
                <a:tc>
                  <a:txBody>
                    <a:bodyPr/>
                    <a:lstStyle/>
                    <a:p>
                      <a:pPr algn="ctr"/>
                      <a:r>
                        <a:rPr lang="es-MX" sz="900" b="1" dirty="0">
                          <a:solidFill>
                            <a:schemeClr val="tx1"/>
                          </a:solidFill>
                          <a:latin typeface="Century Gothic" panose="020B0502020202020204" pitchFamily="34" charset="0"/>
                        </a:rPr>
                        <a:t>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Iniciar el día entregando a los estudiantes el </a:t>
                      </a:r>
                      <a:r>
                        <a:rPr lang="es-MX" sz="800" b="1" kern="1200" dirty="0">
                          <a:solidFill>
                            <a:schemeClr val="tx1"/>
                          </a:solidFill>
                          <a:effectLst/>
                          <a:latin typeface="Century Gothic" panose="020B0502020202020204" pitchFamily="34" charset="0"/>
                          <a:ea typeface="+mn-ea"/>
                          <a:cs typeface="+mn-cs"/>
                        </a:rPr>
                        <a:t>anexo 1 </a:t>
                      </a:r>
                      <a:r>
                        <a:rPr lang="es-MX" sz="800" kern="1200" dirty="0">
                          <a:solidFill>
                            <a:schemeClr val="tx1"/>
                          </a:solidFill>
                          <a:effectLst/>
                          <a:latin typeface="Century Gothic" panose="020B0502020202020204" pitchFamily="34" charset="0"/>
                          <a:ea typeface="+mn-ea"/>
                          <a:cs typeface="+mn-cs"/>
                        </a:rPr>
                        <a:t>para que los alumnos investiguen lo que se solicita en cada una de las temáticas. </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Compartir respuestas de manera grupal y agregar datos en caso de ser necesario. . </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Trabajar ahora con el apartado “Nos acercamos” localizado en las páginas 89-90 del libro de P. de aula donde se solicita a los estudiantes realizarán las actividades del punto 3 al 6 donde compartirán la información que investigaron en cada una de sus entrevistas. </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Realizar el mapa mental que se solicita en el punto 7  de la página 90 en el cuaderno de trabajo. </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Cerrar las actividades realizando las actividades propuestas en el punto 8 de la página 90 del libro de P. de aula para que los copien el cuadro comparativo en el cuaderno y escriban las coincidencias encontradas en las narraciones. </a:t>
                      </a:r>
                      <a:endParaRPr lang="es-MX" sz="800" b="1"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indent="0" algn="ctr">
                        <a:buFont typeface="Arial" panose="020B0604020202020204" pitchFamily="34" charset="0"/>
                        <a:buNone/>
                      </a:pP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19818577"/>
                  </a:ext>
                </a:extLst>
              </a:tr>
              <a:tr h="0">
                <a:tc rowSpan="2">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SESIÓN 6</a:t>
                      </a:r>
                    </a:p>
                    <a:p>
                      <a:pPr marL="0" indent="0" algn="ctr">
                        <a:buFont typeface="Arial" panose="020B0604020202020204" pitchFamily="34" charset="0"/>
                        <a:buNone/>
                      </a:pPr>
                      <a:r>
                        <a:rPr lang="es-MX" sz="900" b="1" dirty="0">
                          <a:solidFill>
                            <a:schemeClr val="tx1"/>
                          </a:solidFill>
                          <a:latin typeface="Century Gothic" panose="020B0502020202020204" pitchFamily="34" charset="0"/>
                        </a:rPr>
                        <a:t>NOS ACERCAMOS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vMerge="1">
                  <a:txBody>
                    <a:bodyPr/>
                    <a:lstStyle/>
                    <a:p>
                      <a:pPr marL="0" indent="0" algn="ctr">
                        <a:buFont typeface="Arial" panose="020B0604020202020204" pitchFamily="34" charset="0"/>
                        <a:buNone/>
                      </a:pPr>
                      <a:endParaRPr lang="es-MX" sz="8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1343201352"/>
                  </a:ext>
                </a:extLst>
              </a:tr>
              <a:tr h="266890">
                <a:tc vMerge="1">
                  <a:txBody>
                    <a:bodyPr/>
                    <a:lstStyle/>
                    <a:p>
                      <a:pPr algn="ct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5699031"/>
                  </a:ext>
                </a:extLst>
              </a:tr>
              <a:tr h="434150">
                <a:tc rowSpan="3">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900" dirty="0">
                          <a:solidFill>
                            <a:schemeClr val="tx1"/>
                          </a:solidFill>
                          <a:latin typeface="Century Gothic" panose="020B0502020202020204" pitchFamily="34" charset="0"/>
                        </a:rPr>
                        <a:t>*Compartir la información recuperada en las entrevistas. </a:t>
                      </a:r>
                    </a:p>
                    <a:p>
                      <a:pPr marL="0" indent="0" algn="ctr">
                        <a:buFont typeface="Arial" panose="020B0604020202020204" pitchFamily="34" charset="0"/>
                        <a:buNone/>
                      </a:pP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vMerge="1">
                  <a:txBody>
                    <a:bodyPr/>
                    <a:lstStyle/>
                    <a:p>
                      <a:pPr marL="0" indent="0" algn="l">
                        <a:buFont typeface="Arial" panose="020B0604020202020204" pitchFamily="34" charset="0"/>
                        <a:buNone/>
                      </a:pPr>
                      <a:endParaRPr lang="es-ES_tradnl"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3122678"/>
                  </a:ext>
                </a:extLst>
              </a:tr>
              <a:tr h="0">
                <a:tc vMerge="1">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900" dirty="0">
                          <a:solidFill>
                            <a:schemeClr val="tx1"/>
                          </a:solidFill>
                          <a:latin typeface="Century Gothic" panose="020B0502020202020204" pitchFamily="34" charset="0"/>
                        </a:rPr>
                        <a:t>Reconocer saberes relacionados con el proyecto</a:t>
                      </a: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s-MX" sz="600" b="1" dirty="0">
                          <a:solidFill>
                            <a:schemeClr val="tx1"/>
                          </a:solidFill>
                          <a:latin typeface="Century Gothic" panose="020B0502020202020204" pitchFamily="34" charset="0"/>
                        </a:rPr>
                        <a:t>Evaluación</a:t>
                      </a:r>
                      <a:endParaRPr lang="es-ES_tradnl"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723948821"/>
                  </a:ext>
                </a:extLst>
              </a:tr>
              <a:tr h="0">
                <a:tc vMerge="1">
                  <a:txBody>
                    <a:bodyPr/>
                    <a:lstStyle/>
                    <a:p>
                      <a:pPr marL="0" indent="0" algn="ctr">
                        <a:buFont typeface="Arial" panose="020B0604020202020204" pitchFamily="34" charset="0"/>
                        <a:buNone/>
                      </a:pP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a:t>
                      </a:r>
                      <a:endParaRPr lang="es-ES_tradnl"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011617"/>
                  </a:ext>
                </a:extLst>
              </a:tr>
              <a:tr h="17472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SABERES Y PENSAMIENTO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rowSpan="5">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Comenzar las actividades del día realizando la recuperación de saberes previos solucionando los ejercicios del </a:t>
                      </a:r>
                      <a:r>
                        <a:rPr lang="es-MX" sz="800" b="1" kern="1200" dirty="0">
                          <a:solidFill>
                            <a:schemeClr val="dk1"/>
                          </a:solidFill>
                          <a:effectLst/>
                          <a:latin typeface="Century Gothic" panose="020B0502020202020204" pitchFamily="34" charset="0"/>
                          <a:ea typeface="+mn-ea"/>
                          <a:cs typeface="+mn-cs"/>
                        </a:rPr>
                        <a:t>anexo 2 </a:t>
                      </a:r>
                      <a:r>
                        <a:rPr lang="es-MX" sz="800" kern="1200" dirty="0">
                          <a:solidFill>
                            <a:schemeClr val="dk1"/>
                          </a:solidFill>
                          <a:effectLst/>
                          <a:latin typeface="Century Gothic" panose="020B0502020202020204" pitchFamily="34" charset="0"/>
                          <a:ea typeface="+mn-ea"/>
                          <a:cs typeface="+mn-cs"/>
                        </a:rPr>
                        <a:t>para que los alumnos obtengan la fracción de cada una de las distancias recorridas.</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Intercambiar resultados y realizar correcciones en caso de ser necesario.  </a:t>
                      </a:r>
                      <a:endParaRPr lang="es-MX" sz="800" b="0" kern="1200" dirty="0">
                        <a:solidFill>
                          <a:schemeClr val="dk1"/>
                        </a:solidFill>
                        <a:effectLst/>
                        <a:latin typeface="Century Gothic" panose="020B0502020202020204" pitchFamily="34" charset="0"/>
                        <a:ea typeface="+mn-ea"/>
                        <a:cs typeface="+mn-cs"/>
                      </a:endParaRP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dk1"/>
                          </a:solidFill>
                          <a:effectLst/>
                          <a:latin typeface="Century Gothic" panose="020B0502020202020204" pitchFamily="34" charset="0"/>
                          <a:ea typeface="+mn-ea"/>
                          <a:cs typeface="+mn-cs"/>
                        </a:rPr>
                        <a:t>Seguir la clase proporcionando a los estudiantes el </a:t>
                      </a:r>
                      <a:r>
                        <a:rPr lang="es-MX" sz="800" b="1" kern="1200" dirty="0">
                          <a:solidFill>
                            <a:schemeClr val="dk1"/>
                          </a:solidFill>
                          <a:effectLst/>
                          <a:latin typeface="Century Gothic" panose="020B0502020202020204" pitchFamily="34" charset="0"/>
                          <a:ea typeface="+mn-ea"/>
                          <a:cs typeface="+mn-cs"/>
                        </a:rPr>
                        <a:t>anexo 3 </a:t>
                      </a:r>
                      <a:r>
                        <a:rPr lang="es-MX" sz="800" b="0" kern="1200" dirty="0">
                          <a:solidFill>
                            <a:schemeClr val="dk1"/>
                          </a:solidFill>
                          <a:effectLst/>
                          <a:latin typeface="Century Gothic" panose="020B0502020202020204" pitchFamily="34" charset="0"/>
                          <a:ea typeface="+mn-ea"/>
                          <a:cs typeface="+mn-cs"/>
                        </a:rPr>
                        <a:t>para que los alumnos resuelvan cada uno de los problemas relacionados con la obtención de la masa de diferentes vehículos. </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indent="-171450" algn="just" eaLnBrk="0" hangingPunct="0">
                        <a:buFont typeface="Arial" panose="020B0604020202020204" pitchFamily="34" charset="0"/>
                        <a:buChar char="•"/>
                      </a:pPr>
                      <a:r>
                        <a:rPr lang="es-MX" sz="800" b="0" kern="1200" dirty="0">
                          <a:solidFill>
                            <a:schemeClr val="dk1"/>
                          </a:solidFill>
                          <a:effectLst/>
                          <a:latin typeface="Century Gothic" panose="020B0502020202020204" pitchFamily="34" charset="0"/>
                          <a:ea typeface="+mn-ea"/>
                          <a:cs typeface="+mn-cs"/>
                        </a:rPr>
                        <a:t>Terminar la clase comentando a los alumnos que entre mayor sea la masa (cantidad de materia) de un objeto, mayor debe ser la fuerza que se necesita para moverlo, detenerlo o cambiar su movimiento. Esto se llama inercia, por tanto, entre mayor masa tiene un objeto, mayor es su inercia para cambiar su estado de movimiento o reposo. (realizar el apunte en el cuaderno)</a:t>
                      </a:r>
                    </a:p>
                    <a:p>
                      <a:pPr marL="171450" indent="-171450" algn="just" eaLnBrk="0" hangingPunct="0">
                        <a:buFont typeface="Arial" panose="020B0604020202020204" pitchFamily="34" charset="0"/>
                        <a:buChar char="•"/>
                      </a:pPr>
                      <a:r>
                        <a:rPr lang="es-MX" sz="800" b="1" kern="1200" dirty="0">
                          <a:solidFill>
                            <a:schemeClr val="dk1"/>
                          </a:solidFill>
                          <a:effectLst/>
                          <a:latin typeface="Century Gothic" panose="020B0502020202020204" pitchFamily="34" charset="0"/>
                          <a:ea typeface="+mn-ea"/>
                          <a:cs typeface="+mn-cs"/>
                        </a:rPr>
                        <a:t>Tarea: Solicitar los materiales para la elaboración de las actividades de la página 186 del libro de P. de aula. </a:t>
                      </a:r>
                      <a:endParaRPr lang="es-MX" sz="800" b="1" dirty="0">
                        <a:solidFill>
                          <a:schemeClr val="tx1"/>
                        </a:solidFill>
                        <a:effectLst/>
                        <a:latin typeface="Century Gothic" panose="020B0502020202020204" pitchFamily="34" charset="0"/>
                      </a:endParaRPr>
                    </a:p>
                    <a:p>
                      <a:pPr marL="0" indent="0" algn="just" eaLnBrk="0" hangingPunct="0">
                        <a:buFont typeface="Arial" panose="020B0604020202020204" pitchFamily="34" charset="0"/>
                        <a:buNone/>
                      </a:pPr>
                      <a:endParaRPr lang="es-MX" sz="8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3958579737"/>
                  </a:ext>
                </a:extLst>
              </a:tr>
              <a:tr h="2215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462389"/>
                  </a:ext>
                </a:extLst>
              </a:tr>
              <a:tr h="476334">
                <a:tc>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SESIÓN 10</a:t>
                      </a:r>
                    </a:p>
                    <a:p>
                      <a:pPr algn="ctr"/>
                      <a:r>
                        <a:rPr lang="es-MX" sz="800" b="1" kern="1200" dirty="0">
                          <a:solidFill>
                            <a:schemeClr val="tx1"/>
                          </a:solidFill>
                          <a:effectLst/>
                          <a:latin typeface="Century Gothic" panose="020B0502020202020204" pitchFamily="34" charset="0"/>
                          <a:ea typeface="+mn-ea"/>
                          <a:cs typeface="+mn-cs"/>
                        </a:rPr>
                        <a:t>INDAGAMOS</a:t>
                      </a:r>
                    </a:p>
                    <a:p>
                      <a:pPr algn="ctr"/>
                      <a:r>
                        <a:rPr lang="es-MX" sz="800" b="1" kern="1200" dirty="0">
                          <a:solidFill>
                            <a:schemeClr val="tx1"/>
                          </a:solidFill>
                          <a:effectLst/>
                          <a:latin typeface="Century Gothic" panose="020B0502020202020204" pitchFamily="34" charset="0"/>
                          <a:ea typeface="+mn-ea"/>
                          <a:cs typeface="+mn-cs"/>
                        </a:rPr>
                        <a:t>¿CÓMO AFECTA LA CANTIDAD DE MASA</a:t>
                      </a:r>
                    </a:p>
                    <a:p>
                      <a:pPr algn="ctr"/>
                      <a:r>
                        <a:rPr lang="es-MX" sz="800" b="1" kern="1200" dirty="0">
                          <a:solidFill>
                            <a:schemeClr val="tx1"/>
                          </a:solidFill>
                          <a:effectLst/>
                          <a:latin typeface="Century Gothic" panose="020B0502020202020204" pitchFamily="34" charset="0"/>
                          <a:ea typeface="+mn-ea"/>
                          <a:cs typeface="+mn-cs"/>
                        </a:rPr>
                        <a:t>DE UN OBJETO A LA FUERZA NECESARIA</a:t>
                      </a:r>
                    </a:p>
                    <a:p>
                      <a:pPr algn="ctr"/>
                      <a:r>
                        <a:rPr lang="es-MX" sz="800" b="1" kern="1200" dirty="0">
                          <a:solidFill>
                            <a:schemeClr val="tx1"/>
                          </a:solidFill>
                          <a:effectLst/>
                          <a:latin typeface="Century Gothic" panose="020B0502020202020204" pitchFamily="34" charset="0"/>
                          <a:ea typeface="+mn-ea"/>
                          <a:cs typeface="+mn-cs"/>
                        </a:rPr>
                        <a:t>PARA MOVERLO?</a:t>
                      </a:r>
                    </a:p>
                    <a:p>
                      <a:pPr marL="0" indent="0" algn="ctr">
                        <a:buFont typeface="Arial" panose="020B0604020202020204" pitchFamily="34" charset="0"/>
                        <a:buNone/>
                      </a:pPr>
                      <a:endParaRPr lang="es-MX" sz="900" b="1" dirty="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900" kern="1200" dirty="0">
                        <a:solidFill>
                          <a:schemeClr val="dk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Cuaderno del alumno. </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Anexos</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179934"/>
                  </a:ext>
                </a:extLst>
              </a:tr>
              <a:tr h="25507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*Realizar ejercicios matemáticos donde esté implicado el uso de la masa</a:t>
                      </a:r>
                    </a:p>
                    <a:p>
                      <a:pPr marL="0" indent="0" algn="ctr">
                        <a:buFont typeface="Arial" panose="020B0604020202020204" pitchFamily="34" charset="0"/>
                        <a:buNone/>
                      </a:pPr>
                      <a:endParaRPr lang="es-MX" sz="8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s-MX" sz="600" b="1" dirty="0">
                          <a:solidFill>
                            <a:schemeClr val="tx1"/>
                          </a:solidFill>
                          <a:latin typeface="Century Gothic" panose="020B0502020202020204" pitchFamily="34" charset="0"/>
                        </a:rPr>
                        <a:t>Evaluación</a:t>
                      </a: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1996951574"/>
                  </a:ext>
                </a:extLst>
              </a:tr>
              <a:tr h="0">
                <a:tc vMerge="1">
                  <a:txBody>
                    <a:bodyPr/>
                    <a:lstStyle/>
                    <a:p>
                      <a:pPr marL="0" indent="0" algn="ctr">
                        <a:buFont typeface="Arial" panose="020B0604020202020204" pitchFamily="34" charset="0"/>
                        <a:buNone/>
                      </a:pPr>
                      <a:endParaRPr lang="es-MX"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4142790"/>
                  </a:ext>
                </a:extLst>
              </a:tr>
              <a:tr h="23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ÉTICA, NATURALEZA Y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Comenzar el nuevo proyecto dando a conocer el nombre del mismo y el propósito que se enmarca en el párrafo introductorio de la </a:t>
                      </a:r>
                      <a:r>
                        <a:rPr lang="es-MX" sz="800" b="0" kern="1200" dirty="0">
                          <a:solidFill>
                            <a:schemeClr val="dk1"/>
                          </a:solidFill>
                          <a:effectLst/>
                          <a:latin typeface="Century Gothic" panose="020B0502020202020204" pitchFamily="34" charset="0"/>
                          <a:ea typeface="+mn-ea"/>
                          <a:cs typeface="+mn-cs"/>
                        </a:rPr>
                        <a:t>página 220 del libro de texto Proyectos Escolares. Utilizar el </a:t>
                      </a:r>
                      <a:r>
                        <a:rPr lang="es-MX" sz="800" b="1" kern="1200" dirty="0">
                          <a:solidFill>
                            <a:schemeClr val="dk1"/>
                          </a:solidFill>
                          <a:effectLst/>
                          <a:latin typeface="Century Gothic" panose="020B0502020202020204" pitchFamily="34" charset="0"/>
                          <a:ea typeface="+mn-ea"/>
                          <a:cs typeface="+mn-cs"/>
                        </a:rPr>
                        <a:t>anexo 4 </a:t>
                      </a:r>
                      <a:r>
                        <a:rPr lang="es-MX" sz="800" b="0" kern="1200" dirty="0">
                          <a:solidFill>
                            <a:schemeClr val="dk1"/>
                          </a:solidFill>
                          <a:effectLst/>
                          <a:latin typeface="Century Gothic" panose="020B0502020202020204" pitchFamily="34" charset="0"/>
                          <a:ea typeface="+mn-ea"/>
                          <a:cs typeface="+mn-cs"/>
                        </a:rPr>
                        <a:t>para escribir el título y el propósito del proyecto. </a:t>
                      </a:r>
                      <a:endParaRPr lang="es-MX" sz="800" kern="1200" dirty="0">
                        <a:solidFill>
                          <a:schemeClr val="dk1"/>
                        </a:solidFill>
                        <a:effectLst/>
                        <a:latin typeface="Century Gothic" panose="020B0502020202020204" pitchFamily="34" charset="0"/>
                        <a:ea typeface="+mn-ea"/>
                        <a:cs typeface="+mn-cs"/>
                      </a:endParaRP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Trabajar con el apartado “Presentamos” localizado en las páginas 220 - 221 del libro de P. escolares en donde de manera colectiva los alumnos tendrán que leer el texto que se presenta y posteriormente, responderán las preguntas de análisis. </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Socializar las respuestas registradas de manera grupal. </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indent="-171450" algn="just">
                        <a:buFont typeface="Arial" panose="020B0604020202020204" pitchFamily="34" charset="0"/>
                        <a:buChar char="•"/>
                      </a:pPr>
                      <a:r>
                        <a:rPr lang="es-MX" sz="800" b="0" dirty="0">
                          <a:solidFill>
                            <a:schemeClr val="tx1"/>
                          </a:solidFill>
                          <a:effectLst/>
                          <a:latin typeface="Century Gothic" panose="020B0502020202020204" pitchFamily="34" charset="0"/>
                        </a:rPr>
                        <a:t>Finalizar la clase interrongando a los alumnos al respecto de lo que para ellos es la discriminación. Construir un concepto grupal en el cuaderno y posteriormente, escribir ejemplos de las principales causas por las que se suele discriminar a las personas registrandólas en el material del </a:t>
                      </a:r>
                      <a:r>
                        <a:rPr lang="es-MX" sz="800" b="1" dirty="0">
                          <a:solidFill>
                            <a:schemeClr val="tx1"/>
                          </a:solidFill>
                          <a:effectLst/>
                          <a:latin typeface="Century Gothic" panose="020B0502020202020204" pitchFamily="34" charset="0"/>
                        </a:rPr>
                        <a:t>anexo 5. </a:t>
                      </a:r>
                      <a:r>
                        <a:rPr lang="es-MX" sz="800" b="1" kern="1200" dirty="0">
                          <a:solidFill>
                            <a:schemeClr val="tx1"/>
                          </a:solidFill>
                          <a:effectLst/>
                          <a:latin typeface="Century Gothic" panose="020B0502020202020204" pitchFamily="34" charset="0"/>
                          <a:ea typeface="+mn-ea"/>
                          <a:cs typeface="+mn-cs"/>
                        </a:rPr>
                        <a:t> </a:t>
                      </a:r>
                      <a:endParaRPr lang="es-MX" sz="800" b="1" dirty="0">
                        <a:solidFill>
                          <a:schemeClr val="tx1"/>
                        </a:solidFill>
                        <a:effectLst/>
                        <a:latin typeface="Century Gothic" panose="020B0502020202020204" pitchFamily="34" charset="0"/>
                      </a:endParaRPr>
                    </a:p>
                    <a:p>
                      <a:pPr marL="0" indent="0" algn="just" eaLnBrk="0" hangingPunct="0">
                        <a:buFont typeface="Arial" panose="020B0604020202020204" pitchFamily="34" charset="0"/>
                        <a:buNone/>
                      </a:pPr>
                      <a:endParaRPr lang="es-MX" sz="800" b="0" i="0"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4124628852"/>
                  </a:ext>
                </a:extLst>
              </a:tr>
              <a:tr h="10467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highlight>
                          <a:srgbClr val="FFFF00"/>
                        </a:highlight>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rowSpan="3">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5369261"/>
                  </a:ext>
                </a:extLst>
              </a:tr>
              <a:tr h="340201">
                <a:tc>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1</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PRESENTAMOS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2688147640"/>
                  </a:ext>
                </a:extLst>
              </a:tr>
              <a:tr h="104677">
                <a:tc rowSpan="3">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700" dirty="0">
                          <a:solidFill>
                            <a:schemeClr val="tx1"/>
                          </a:solidFill>
                          <a:latin typeface="Century Gothic" panose="020B0502020202020204" pitchFamily="34" charset="0"/>
                        </a:rPr>
                        <a:t>*Recuperar saberes relacionadas con el proyecto a trabajar. </a:t>
                      </a:r>
                    </a:p>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640437"/>
                  </a:ext>
                </a:extLst>
              </a:tr>
              <a:tr h="157016">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3577303997"/>
                  </a:ext>
                </a:extLst>
              </a:tr>
              <a:tr h="706572">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a:txBody>
                    <a:bodyPr/>
                    <a:lstStyle/>
                    <a:p>
                      <a:pPr algn="l"/>
                      <a:r>
                        <a:rPr lang="es-MX" sz="600" dirty="0">
                          <a:solidFill>
                            <a:schemeClr val="tx1"/>
                          </a:solidFill>
                          <a:latin typeface="Century Gothic" panose="020B0502020202020204" pitchFamily="34" charset="0"/>
                        </a:rPr>
                        <a:t>*Listas de cotejo</a:t>
                      </a:r>
                    </a:p>
                    <a:p>
                      <a:pPr algn="l"/>
                      <a:r>
                        <a:rPr lang="es-MX" sz="600" dirty="0">
                          <a:solidFill>
                            <a:schemeClr val="tx1"/>
                          </a:solidFill>
                          <a:latin typeface="Century Gothic" panose="020B0502020202020204" pitchFamily="34" charset="0"/>
                        </a:rPr>
                        <a:t>*Trabajos diarios</a:t>
                      </a:r>
                    </a:p>
                    <a:p>
                      <a:pPr algn="l"/>
                      <a:r>
                        <a:rPr lang="es-MX" sz="600" dirty="0">
                          <a:solidFill>
                            <a:schemeClr val="tx1"/>
                          </a:solidFill>
                          <a:latin typeface="Century Gothic" panose="020B0502020202020204" pitchFamily="34" charset="0"/>
                        </a:rPr>
                        <a:t>*Participaciones</a:t>
                      </a:r>
                    </a:p>
                    <a:p>
                      <a:pPr algn="l"/>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264016"/>
                  </a:ext>
                </a:extLst>
              </a:tr>
            </a:tbl>
          </a:graphicData>
        </a:graphic>
      </p:graphicFrame>
    </p:spTree>
    <p:extLst>
      <p:ext uri="{BB962C8B-B14F-4D97-AF65-F5344CB8AC3E}">
        <p14:creationId xmlns:p14="http://schemas.microsoft.com/office/powerpoint/2010/main" val="92816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2">
            <a:extLst>
              <a:ext uri="{FF2B5EF4-FFF2-40B4-BE49-F238E27FC236}">
                <a16:creationId xmlns:a16="http://schemas.microsoft.com/office/drawing/2014/main" id="{6C71C2AB-4A76-341C-CB4B-B380EA433149}"/>
              </a:ext>
            </a:extLst>
          </p:cNvPr>
          <p:cNvGraphicFramePr>
            <a:graphicFrameLocks noGrp="1"/>
          </p:cNvGraphicFramePr>
          <p:nvPr>
            <p:extLst>
              <p:ext uri="{D42A27DB-BD31-4B8C-83A1-F6EECF244321}">
                <p14:modId xmlns:p14="http://schemas.microsoft.com/office/powerpoint/2010/main" val="1042422119"/>
              </p:ext>
            </p:extLst>
          </p:nvPr>
        </p:nvGraphicFramePr>
        <p:xfrm>
          <a:off x="45720" y="468313"/>
          <a:ext cx="6766559" cy="8024464"/>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2067948">
                  <a:extLst>
                    <a:ext uri="{9D8B030D-6E8A-4147-A177-3AD203B41FA5}">
                      <a16:colId xmlns:a16="http://schemas.microsoft.com/office/drawing/2014/main" val="3943128233"/>
                    </a:ext>
                  </a:extLst>
                </a:gridCol>
                <a:gridCol w="2645496">
                  <a:extLst>
                    <a:ext uri="{9D8B030D-6E8A-4147-A177-3AD203B41FA5}">
                      <a16:colId xmlns:a16="http://schemas.microsoft.com/office/drawing/2014/main" val="1583954287"/>
                    </a:ext>
                  </a:extLst>
                </a:gridCol>
                <a:gridCol w="739704">
                  <a:extLst>
                    <a:ext uri="{9D8B030D-6E8A-4147-A177-3AD203B41FA5}">
                      <a16:colId xmlns:a16="http://schemas.microsoft.com/office/drawing/2014/main" val="3012672027"/>
                    </a:ext>
                  </a:extLst>
                </a:gridCol>
              </a:tblGrid>
              <a:tr h="435242">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LUNES 17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3426017343"/>
                  </a:ext>
                </a:extLst>
              </a:tr>
              <a:tr h="435242">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145">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dirty="0">
                          <a:solidFill>
                            <a:schemeClr val="tx1"/>
                          </a:solidFill>
                          <a:latin typeface="Century Gothic" panose="020B0502020202020204" pitchFamily="34"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rowSpan="6" gridSpan="2">
                  <a:txBody>
                    <a:bodyPr/>
                    <a:lstStyle/>
                    <a:p>
                      <a:pPr marL="0" indent="0" algn="just" eaLnBrk="0" hangingPunct="0">
                        <a:buFont typeface="Arial" panose="020B0604020202020204" pitchFamily="34" charset="0"/>
                        <a:buNone/>
                      </a:pPr>
                      <a:r>
                        <a:rPr lang="es-MX" sz="900" b="1" kern="1200" dirty="0">
                          <a:solidFill>
                            <a:schemeClr val="dk1"/>
                          </a:solidFill>
                          <a:effectLst/>
                          <a:latin typeface="Century Gothic" panose="020B0502020202020204" pitchFamily="34" charset="0"/>
                          <a:ea typeface="+mn-ea"/>
                          <a:cs typeface="+mn-cs"/>
                        </a:rPr>
                        <a:t>Inicio:</a:t>
                      </a:r>
                    </a:p>
                    <a:p>
                      <a:pPr marL="171450" indent="-171450" algn="just" eaLnBrk="0" hangingPunct="0">
                        <a:buFont typeface="Arial" panose="020B0604020202020204" pitchFamily="34" charset="0"/>
                        <a:buChar char="•"/>
                      </a:pPr>
                      <a:r>
                        <a:rPr lang="es-MX" sz="900" kern="1200" dirty="0">
                          <a:solidFill>
                            <a:schemeClr val="dk1"/>
                          </a:solidFill>
                          <a:effectLst/>
                          <a:latin typeface="Century Gothic" panose="020B0502020202020204" pitchFamily="34" charset="0"/>
                          <a:ea typeface="+mn-ea"/>
                          <a:cs typeface="+mn-cs"/>
                        </a:rPr>
                        <a:t>Iniciar la clase trabajando con el libro de P. escolares en el apartado “Identificamos necesidades para definir el servicio” localizado en la página 314 del libro de P. escolares donde los alumnos darán lectura al texto y con observación del activómetro responderán las preguntas de la página 315.  </a:t>
                      </a:r>
                      <a:endParaRPr lang="es-MX" sz="900" b="1" kern="1200" dirty="0">
                        <a:solidFill>
                          <a:srgbClr val="FF2F92"/>
                        </a:solidFill>
                        <a:effectLst/>
                        <a:latin typeface="Century Gothic" panose="020B0502020202020204" pitchFamily="34" charset="0"/>
                        <a:ea typeface="+mn-ea"/>
                        <a:cs typeface="+mn-cs"/>
                      </a:endParaRP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900" b="1" kern="1200" dirty="0">
                          <a:solidFill>
                            <a:schemeClr val="dk1"/>
                          </a:solidFill>
                          <a:effectLst/>
                          <a:latin typeface="Century Gothic" panose="020B0502020202020204" pitchFamily="34" charset="0"/>
                          <a:ea typeface="+mn-ea"/>
                          <a:cs typeface="+mn-cs"/>
                        </a:rPr>
                        <a:t>Desarrollo: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kern="1200" dirty="0">
                          <a:solidFill>
                            <a:schemeClr val="dk1"/>
                          </a:solidFill>
                          <a:effectLst/>
                          <a:latin typeface="Century Gothic" panose="020B0502020202020204" pitchFamily="34" charset="0"/>
                          <a:ea typeface="+mn-ea"/>
                          <a:cs typeface="+mn-cs"/>
                        </a:rPr>
                        <a:t>Trabajar ahora con los puntos 3 y 4 de las páginas 315 y 316 del libro de P. escolares donde los alumnos investigarán al respecto de las actividades físicas y sedentarias y con apoyo del </a:t>
                      </a:r>
                      <a:r>
                        <a:rPr lang="es-MX" sz="900" b="1" kern="1200" dirty="0">
                          <a:solidFill>
                            <a:schemeClr val="dk1"/>
                          </a:solidFill>
                          <a:effectLst/>
                          <a:latin typeface="Century Gothic" panose="020B0502020202020204" pitchFamily="34" charset="0"/>
                          <a:ea typeface="+mn-ea"/>
                          <a:cs typeface="+mn-cs"/>
                        </a:rPr>
                        <a:t>anexo 6 </a:t>
                      </a:r>
                      <a:r>
                        <a:rPr lang="es-MX" sz="900" kern="1200" dirty="0">
                          <a:solidFill>
                            <a:schemeClr val="dk1"/>
                          </a:solidFill>
                          <a:effectLst/>
                          <a:latin typeface="Century Gothic" panose="020B0502020202020204" pitchFamily="34" charset="0"/>
                          <a:ea typeface="+mn-ea"/>
                          <a:cs typeface="+mn-cs"/>
                        </a:rPr>
                        <a:t>registrarán ejemplos de las mismas. </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b="0" kern="1200" dirty="0">
                          <a:solidFill>
                            <a:schemeClr val="dk1"/>
                          </a:solidFill>
                          <a:effectLst/>
                          <a:latin typeface="Century Gothic" panose="020B0502020202020204" pitchFamily="34" charset="0"/>
                          <a:ea typeface="+mn-ea"/>
                          <a:cs typeface="+mn-cs"/>
                        </a:rPr>
                        <a:t>Compartir sus respuestas registradas de manera grupal. </a:t>
                      </a:r>
                      <a:endParaRPr lang="es-MX" sz="900" b="0" kern="1200" dirty="0">
                        <a:solidFill>
                          <a:srgbClr val="FF0000"/>
                        </a:solidFill>
                        <a:effectLst/>
                        <a:latin typeface="Century Gothic" panose="020B0502020202020204" pitchFamily="34" charset="0"/>
                        <a:ea typeface="+mn-ea"/>
                        <a:cs typeface="+mn-cs"/>
                      </a:endParaRP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900" b="1" dirty="0">
                          <a:solidFill>
                            <a:schemeClr val="tx1"/>
                          </a:solidFill>
                          <a:effectLst/>
                          <a:latin typeface="Century Gothic" panose="020B0502020202020204" pitchFamily="34" charset="0"/>
                        </a:rPr>
                        <a:t>Cierre:</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b="0" dirty="0">
                          <a:solidFill>
                            <a:schemeClr val="tx1"/>
                          </a:solidFill>
                          <a:effectLst/>
                          <a:latin typeface="Century Gothic" panose="020B0502020202020204" pitchFamily="34" charset="0"/>
                        </a:rPr>
                        <a:t>Trabajar con el punto 5 donde los alumnos se organizarán en comunidades para aplicar el test del activómetro a sus compañeros de la escuela. (El formato también lo podrán localizar en el </a:t>
                      </a:r>
                      <a:r>
                        <a:rPr lang="es-MX" sz="900" b="1" dirty="0">
                          <a:solidFill>
                            <a:schemeClr val="tx1"/>
                          </a:solidFill>
                          <a:effectLst/>
                          <a:latin typeface="Century Gothic" panose="020B0502020202020204" pitchFamily="34" charset="0"/>
                        </a:rPr>
                        <a:t>anexo 7</a:t>
                      </a:r>
                      <a:r>
                        <a:rPr lang="es-MX" sz="900" b="0" dirty="0">
                          <a:solidFill>
                            <a:schemeClr val="tx1"/>
                          </a:solidFill>
                          <a:effectLst/>
                          <a:latin typeface="Century Gothic" panose="020B0502020202020204" pitchFamily="34" charset="0"/>
                        </a:rPr>
                        <a:t>). </a:t>
                      </a:r>
                      <a:r>
                        <a:rPr lang="es-MX" sz="900" b="1" kern="1200" dirty="0">
                          <a:solidFill>
                            <a:schemeClr val="dk1"/>
                          </a:solidFill>
                          <a:effectLst/>
                          <a:latin typeface="Century Gothic" panose="020B0502020202020204" pitchFamily="34" charset="0"/>
                          <a:ea typeface="+mn-ea"/>
                          <a:cs typeface="+mn-cs"/>
                        </a:rPr>
                        <a:t> </a:t>
                      </a:r>
                      <a:endParaRPr lang="es-MX" sz="900" b="0" dirty="0">
                        <a:solidFill>
                          <a:schemeClr val="tx1"/>
                        </a:solidFill>
                        <a:effectLst/>
                        <a:latin typeface="Century Gothic" panose="020B0502020202020204" pitchFamily="34" charset="0"/>
                      </a:endParaRP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b="0" kern="1200" baseline="0" dirty="0">
                          <a:solidFill>
                            <a:schemeClr val="tx1"/>
                          </a:solidFill>
                          <a:effectLst/>
                          <a:latin typeface="Century Gothic" panose="020B0502020202020204" pitchFamily="34" charset="0"/>
                          <a:ea typeface="+mn-ea"/>
                          <a:cs typeface="+mn-cs"/>
                        </a:rPr>
                        <a:t>Terminar la clase trabajando con el punto 6 de la página 317 para que organicen los resultados de su encuesta y llenen la tabla. </a:t>
                      </a:r>
                      <a:endParaRPr lang="es-MX" sz="900" b="0" kern="1200" baseline="0" dirty="0">
                        <a:solidFill>
                          <a:schemeClr val="dk1"/>
                        </a:solidFill>
                        <a:effectLst/>
                        <a:latin typeface="Century Gothic" panose="020B0502020202020204" pitchFamily="34" charset="0"/>
                        <a:ea typeface="+mn-ea"/>
                        <a:cs typeface="+mn-cs"/>
                      </a:endParaRPr>
                    </a:p>
                    <a:p>
                      <a:pPr marL="0" indent="0" algn="just" eaLnBrk="0" hangingPunct="0">
                        <a:buFont typeface="Arial" panose="020B0604020202020204" pitchFamily="34" charset="0"/>
                        <a:buNone/>
                      </a:pPr>
                      <a:endParaRPr lang="es-MX" sz="900" b="0"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hMerge="1">
                  <a:txBody>
                    <a:bodyPr/>
                    <a:lstStyle/>
                    <a:p>
                      <a:endParaRPr lang="es-ES_tradnl"/>
                    </a:p>
                  </a:txBody>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1050918498"/>
                  </a:ext>
                </a:extLst>
              </a:tr>
              <a:tr h="173986">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gridSpan="2" vMerge="1">
                  <a:txBody>
                    <a:bodyPr/>
                    <a:lstStyle/>
                    <a:p>
                      <a:endParaRPr lang="es-ES_tradnl"/>
                    </a:p>
                  </a:txBody>
                  <a:tcPr/>
                </a:tc>
                <a:tc hMerge="1"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901597"/>
                  </a:ext>
                </a:extLst>
              </a:tr>
              <a:tr h="348304">
                <a:tc rowSpan="2">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5</a:t>
                      </a:r>
                    </a:p>
                    <a:p>
                      <a:pPr algn="ctr"/>
                      <a:r>
                        <a:rPr lang="es-MX" sz="1000" b="1" dirty="0">
                          <a:solidFill>
                            <a:schemeClr val="tx1"/>
                          </a:solidFill>
                          <a:latin typeface="Century Gothic" panose="020B0502020202020204" pitchFamily="34" charset="0"/>
                        </a:rPr>
                        <a:t>IDENTIFICAMOS LAS NECESIDADES PARA DEFINIR EL SERVICIO.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5864"/>
                  </a:ext>
                </a:extLst>
              </a:tr>
              <a:tr h="144970">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rowSpan="2">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3514365615"/>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*Reconocer las actividades físicas y sedentarias.</a:t>
                      </a:r>
                    </a:p>
                    <a:p>
                      <a:pPr marL="0" indent="0" algn="ctr">
                        <a:buFont typeface="Arial" panose="020B0604020202020204" pitchFamily="34" charset="0"/>
                        <a:buNone/>
                      </a:pPr>
                      <a:endParaRPr lang="es-MX" sz="800" b="1"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55885"/>
                  </a:ext>
                </a:extLst>
              </a:tr>
              <a:tr h="1644356">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481840"/>
                  </a:ext>
                </a:extLst>
              </a:tr>
              <a:tr h="348193">
                <a:tc gridSpan="2">
                  <a:txBody>
                    <a:bodyPr/>
                    <a:lstStyle/>
                    <a:p>
                      <a:pPr marL="0" indent="0" algn="ctr">
                        <a:buFont typeface="Arial" panose="020B0604020202020204" pitchFamily="34" charset="0"/>
                        <a:buNone/>
                      </a:pPr>
                      <a:r>
                        <a:rPr lang="es-MX" sz="900" b="1" i="0" dirty="0">
                          <a:solidFill>
                            <a:schemeClr val="tx1"/>
                          </a:solidFill>
                          <a:latin typeface="Century Gothic" panose="020B0502020202020204" pitchFamily="34" charset="0"/>
                        </a:rPr>
                        <a:t>ADECUACIONES CURRICULARES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alpha val="50000"/>
                      </a:srgbClr>
                    </a:solidFill>
                  </a:tcPr>
                </a:tc>
                <a:tc hMerge="1">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a:buFont typeface="Arial" panose="020B0604020202020204" pitchFamily="34" charset="0"/>
                        <a:buNone/>
                      </a:pPr>
                      <a:r>
                        <a:rPr lang="es-MX" sz="900" b="1" i="0" dirty="0">
                          <a:solidFill>
                            <a:schemeClr val="tx1"/>
                          </a:solidFill>
                          <a:effectLst/>
                          <a:latin typeface="Century Gothic" panose="020B0502020202020204" pitchFamily="34" charset="0"/>
                        </a:rPr>
                        <a:t>OBSERVACIONES REALIZADAS POR LA AUTORIDAD 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alpha val="50000"/>
                      </a:srgbClr>
                    </a:solidFill>
                  </a:tcPr>
                </a:tc>
                <a:tc hMerge="1">
                  <a:txBody>
                    <a:bodyPr/>
                    <a:lstStyle/>
                    <a:p>
                      <a:pPr marL="0" indent="0" algn="l">
                        <a:buFont typeface="Arial" panose="020B0604020202020204" pitchFamily="34" charset="0"/>
                        <a:buNone/>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406635"/>
                  </a:ext>
                </a:extLst>
              </a:tr>
              <a:tr h="3568981">
                <a:tc gridSpan="2">
                  <a:txBody>
                    <a:bodyPr/>
                    <a:lstStyle/>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1349678"/>
                  </a:ext>
                </a:extLst>
              </a:tr>
            </a:tbl>
          </a:graphicData>
        </a:graphic>
      </p:graphicFrame>
      <p:pic>
        <p:nvPicPr>
          <p:cNvPr id="2" name="Imagen 1">
            <a:extLst>
              <a:ext uri="{FF2B5EF4-FFF2-40B4-BE49-F238E27FC236}">
                <a16:creationId xmlns:a16="http://schemas.microsoft.com/office/drawing/2014/main" id="{62DEE93B-F48F-BF71-5691-AD20B45E72D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008416B1-ACE0-D134-07B1-D3D5D0A02BBA}"/>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BFB6AA24-D1BC-8FFA-9C4D-ABF399C2714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4BE4D72C-0098-0C4B-C761-7BEA31FD414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7" name="Imagen 6">
            <a:extLst>
              <a:ext uri="{FF2B5EF4-FFF2-40B4-BE49-F238E27FC236}">
                <a16:creationId xmlns:a16="http://schemas.microsoft.com/office/drawing/2014/main" id="{746864FE-986E-EC32-4299-ABFFC3C969E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8" name="Imagen 7">
            <a:extLst>
              <a:ext uri="{FF2B5EF4-FFF2-40B4-BE49-F238E27FC236}">
                <a16:creationId xmlns:a16="http://schemas.microsoft.com/office/drawing/2014/main" id="{684D0FCF-0515-8223-655F-19A4C1C70A80}"/>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9" name="Imagen 8">
            <a:extLst>
              <a:ext uri="{FF2B5EF4-FFF2-40B4-BE49-F238E27FC236}">
                <a16:creationId xmlns:a16="http://schemas.microsoft.com/office/drawing/2014/main" id="{DB4172B7-0BC2-D126-C7C5-5339A4291E1B}"/>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0" name="Imagen 9">
            <a:extLst>
              <a:ext uri="{FF2B5EF4-FFF2-40B4-BE49-F238E27FC236}">
                <a16:creationId xmlns:a16="http://schemas.microsoft.com/office/drawing/2014/main" id="{9D3D77E1-6BB9-1400-55E5-F484BB7AE31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spTree>
    <p:extLst>
      <p:ext uri="{BB962C8B-B14F-4D97-AF65-F5344CB8AC3E}">
        <p14:creationId xmlns:p14="http://schemas.microsoft.com/office/powerpoint/2010/main" val="166777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6CEE59B-1F38-EDDE-188B-E3C68AE5A90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13" name="Imagen 12">
            <a:extLst>
              <a:ext uri="{FF2B5EF4-FFF2-40B4-BE49-F238E27FC236}">
                <a16:creationId xmlns:a16="http://schemas.microsoft.com/office/drawing/2014/main" id="{1A280AE9-DE1E-9969-F0C9-45104DB238A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14" name="Imagen 13">
            <a:extLst>
              <a:ext uri="{FF2B5EF4-FFF2-40B4-BE49-F238E27FC236}">
                <a16:creationId xmlns:a16="http://schemas.microsoft.com/office/drawing/2014/main" id="{F2564A4B-083F-328C-AC7F-D68680FB03C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15" name="Imagen 14">
            <a:extLst>
              <a:ext uri="{FF2B5EF4-FFF2-40B4-BE49-F238E27FC236}">
                <a16:creationId xmlns:a16="http://schemas.microsoft.com/office/drawing/2014/main" id="{6DC824CC-6DF5-A4E7-4B69-4167C7AA0DA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16" name="Imagen 15">
            <a:extLst>
              <a:ext uri="{FF2B5EF4-FFF2-40B4-BE49-F238E27FC236}">
                <a16:creationId xmlns:a16="http://schemas.microsoft.com/office/drawing/2014/main" id="{B4378B72-BCF7-9953-EC85-BA43BFF860B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17" name="Imagen 16">
            <a:extLst>
              <a:ext uri="{FF2B5EF4-FFF2-40B4-BE49-F238E27FC236}">
                <a16:creationId xmlns:a16="http://schemas.microsoft.com/office/drawing/2014/main" id="{A6806B03-47A7-8935-DFBB-8518C05A0DE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18" name="Imagen 17">
            <a:extLst>
              <a:ext uri="{FF2B5EF4-FFF2-40B4-BE49-F238E27FC236}">
                <a16:creationId xmlns:a16="http://schemas.microsoft.com/office/drawing/2014/main" id="{2DD7CE24-C9DA-6FE7-B6AF-1E6958EC0DA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9" name="Imagen 18">
            <a:extLst>
              <a:ext uri="{FF2B5EF4-FFF2-40B4-BE49-F238E27FC236}">
                <a16:creationId xmlns:a16="http://schemas.microsoft.com/office/drawing/2014/main" id="{0154E8CE-E493-CD4E-831F-2AACD6B6438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2" name="Tabla 2">
            <a:extLst>
              <a:ext uri="{FF2B5EF4-FFF2-40B4-BE49-F238E27FC236}">
                <a16:creationId xmlns:a16="http://schemas.microsoft.com/office/drawing/2014/main" id="{BEBCCE1C-1D4C-8032-652C-E6F382FA9AF0}"/>
              </a:ext>
            </a:extLst>
          </p:cNvPr>
          <p:cNvGraphicFramePr>
            <a:graphicFrameLocks noGrp="1"/>
          </p:cNvGraphicFramePr>
          <p:nvPr>
            <p:extLst>
              <p:ext uri="{D42A27DB-BD31-4B8C-83A1-F6EECF244321}">
                <p14:modId xmlns:p14="http://schemas.microsoft.com/office/powerpoint/2010/main" val="3094158698"/>
              </p:ext>
            </p:extLst>
          </p:nvPr>
        </p:nvGraphicFramePr>
        <p:xfrm>
          <a:off x="30351" y="468313"/>
          <a:ext cx="6766559" cy="6627281"/>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4713444">
                  <a:extLst>
                    <a:ext uri="{9D8B030D-6E8A-4147-A177-3AD203B41FA5}">
                      <a16:colId xmlns:a16="http://schemas.microsoft.com/office/drawing/2014/main" val="3943128233"/>
                    </a:ext>
                  </a:extLst>
                </a:gridCol>
                <a:gridCol w="739704">
                  <a:extLst>
                    <a:ext uri="{9D8B030D-6E8A-4147-A177-3AD203B41FA5}">
                      <a16:colId xmlns:a16="http://schemas.microsoft.com/office/drawing/2014/main" val="3012672027"/>
                    </a:ext>
                  </a:extLst>
                </a:gridCol>
              </a:tblGrid>
              <a:tr h="287863">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MARTES 18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36772256"/>
                  </a:ext>
                </a:extLst>
              </a:tr>
              <a:tr h="287863">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693">
                <a:tc rowSpan="2">
                  <a:txBody>
                    <a:bodyPr/>
                    <a:lstStyle/>
                    <a:p>
                      <a:pPr algn="ctr"/>
                      <a:r>
                        <a:rPr lang="es-MX" sz="1000" b="1" dirty="0">
                          <a:solidFill>
                            <a:schemeClr val="tx1"/>
                          </a:solidFill>
                          <a:latin typeface="Century Gothic" panose="020B0502020202020204" pitchFamily="34" charset="0"/>
                        </a:rPr>
                        <a:t>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Dar inicio a la clase trabajando con la recuperación de saberes previos proporcionando el material del </a:t>
                      </a:r>
                      <a:r>
                        <a:rPr lang="es-MX" sz="800" b="1" kern="1200" dirty="0">
                          <a:solidFill>
                            <a:schemeClr val="tx1"/>
                          </a:solidFill>
                          <a:effectLst/>
                          <a:latin typeface="Century Gothic" panose="020B0502020202020204" pitchFamily="34" charset="0"/>
                          <a:ea typeface="+mn-ea"/>
                          <a:cs typeface="+mn-cs"/>
                        </a:rPr>
                        <a:t>anexo 8 </a:t>
                      </a:r>
                      <a:r>
                        <a:rPr lang="es-MX" sz="800" kern="1200" dirty="0">
                          <a:solidFill>
                            <a:schemeClr val="tx1"/>
                          </a:solidFill>
                          <a:effectLst/>
                          <a:latin typeface="Century Gothic" panose="020B0502020202020204" pitchFamily="34" charset="0"/>
                          <a:ea typeface="+mn-ea"/>
                          <a:cs typeface="+mn-cs"/>
                        </a:rPr>
                        <a:t>para que los alumnos den lectura a la información y conozcan más al respecto de la los álbums y las descripciones. Reflexionar sobre los datos que consideren más relevantes. </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kern="1200" dirty="0">
                          <a:solidFill>
                            <a:schemeClr val="dk1"/>
                          </a:solidFill>
                          <a:effectLst/>
                          <a:latin typeface="Century Gothic" panose="020B0502020202020204" pitchFamily="34" charset="0"/>
                          <a:ea typeface="+mn-ea"/>
                          <a:cs typeface="+mn-cs"/>
                        </a:rPr>
                        <a:t>Desarrollo:</a:t>
                      </a:r>
                      <a:endParaRPr lang="es-MX" sz="800" kern="1200" dirty="0">
                        <a:solidFill>
                          <a:schemeClr val="dk1"/>
                        </a:solidFill>
                        <a:effectLst/>
                        <a:latin typeface="Century Gothic" panose="020B0502020202020204" pitchFamily="34" charset="0"/>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Trabajar con los ejercicios propuestos en </a:t>
                      </a:r>
                      <a:r>
                        <a:rPr lang="es-MX" sz="800" dirty="0">
                          <a:solidFill>
                            <a:schemeClr val="tx1"/>
                          </a:solidFill>
                          <a:effectLst/>
                          <a:latin typeface="Century Gothic" panose="020B0502020202020204" pitchFamily="34" charset="0"/>
                        </a:rPr>
                        <a:t>el apartado “Lo construimos” localizado en las páginas 91 y 92 del libro de P. de aula para que los alumnos realicen el debate que se solicita en el libro de texto.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dirty="0">
                          <a:solidFill>
                            <a:schemeClr val="tx1"/>
                          </a:solidFill>
                          <a:effectLst/>
                          <a:latin typeface="Century Gothic" panose="020B0502020202020204" pitchFamily="34" charset="0"/>
                        </a:rPr>
                        <a:t>Reflexiona sobre los aspectos positivos y negativos de la vida pasada y actual. Anota tus conclusiones respecto a los cambios ocurridos en el tiempo en la tabla que se presenta en el </a:t>
                      </a:r>
                      <a:r>
                        <a:rPr lang="es-MX" sz="800" b="1" dirty="0">
                          <a:solidFill>
                            <a:schemeClr val="tx1"/>
                          </a:solidFill>
                          <a:effectLst/>
                          <a:latin typeface="Century Gothic" panose="020B0502020202020204" pitchFamily="34" charset="0"/>
                        </a:rPr>
                        <a:t>anexo 9. </a:t>
                      </a:r>
                      <a:endParaRPr lang="es-MX" sz="800" dirty="0">
                        <a:solidFill>
                          <a:schemeClr val="tx1"/>
                        </a:solidFill>
                        <a:effectLst/>
                        <a:latin typeface="Century Gothic" panose="020B0502020202020204" pitchFamily="34" charset="0"/>
                      </a:endParaRPr>
                    </a:p>
                    <a:p>
                      <a:pPr marL="0" indent="0" algn="just" eaLnBrk="0" hangingPunct="0">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dirty="0">
                          <a:solidFill>
                            <a:schemeClr val="tx1"/>
                          </a:solidFill>
                          <a:effectLst/>
                          <a:latin typeface="Century Gothic" panose="020B0502020202020204" pitchFamily="34" charset="0"/>
                        </a:rPr>
                        <a:t>Terminar la clase seleccionando uno de los temas vistos en el debate y regístralo en una ficha como la que se ilustra en la página 92 del libro de P. de aula.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19818577"/>
                  </a:ext>
                </a:extLst>
              </a:tr>
              <a:tr h="0">
                <a:tc vMerge="1">
                  <a:txBody>
                    <a:bodyPr/>
                    <a:lstStyle/>
                    <a:p>
                      <a:pPr algn="ct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306982"/>
                  </a:ext>
                </a:extLst>
              </a:tr>
              <a:tr h="409986">
                <a:tc rowSpan="3">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7</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LO CONSTRUIMOS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vMerge="1">
                  <a:txBody>
                    <a:bodyPr/>
                    <a:lstStyle/>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3831049299"/>
                  </a:ext>
                </a:extLst>
              </a:tr>
              <a:tr h="170101">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a:txBody>
                    <a:bodyPr/>
                    <a:lstStyle/>
                    <a:p>
                      <a:r>
                        <a:rPr lang="es-MX" sz="7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1890306103"/>
                  </a:ext>
                </a:extLst>
              </a:tr>
              <a:tr h="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364298"/>
                  </a:ext>
                </a:extLst>
              </a:tr>
              <a:tr h="0">
                <a:tc>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Propósito de la sesión:</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800" dirty="0">
                          <a:solidFill>
                            <a:schemeClr val="tx1"/>
                          </a:solidFill>
                          <a:latin typeface="Century Gothic" panose="020B0502020202020204" pitchFamily="34" charset="0"/>
                        </a:rPr>
                        <a:t>*Elaborar fichas para organizar la información.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MX"/>
                    </a:p>
                  </a:txBody>
                  <a:tcPr/>
                </a:tc>
                <a:tc vMerge="1">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p>
                      <a:pPr marL="0" indent="0" algn="l">
                        <a:buFont typeface="Arial" panose="020B0604020202020204" pitchFamily="34" charset="0"/>
                        <a:buNone/>
                      </a:pP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73461"/>
                  </a:ext>
                </a:extLst>
              </a:tr>
              <a:tr h="17472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SABERES Y PENSAMIENTO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dirty="0">
                          <a:solidFill>
                            <a:schemeClr val="tx1"/>
                          </a:solidFill>
                          <a:effectLst/>
                          <a:latin typeface="Century Gothic" panose="020B0502020202020204" pitchFamily="34" charset="0"/>
                        </a:rPr>
                        <a:t>Dar inicio a la clase resolviendo las actividades del </a:t>
                      </a:r>
                      <a:r>
                        <a:rPr lang="es-MX" sz="800" b="1" dirty="0">
                          <a:solidFill>
                            <a:schemeClr val="tx1"/>
                          </a:solidFill>
                          <a:effectLst/>
                          <a:latin typeface="Century Gothic" panose="020B0502020202020204" pitchFamily="34" charset="0"/>
                        </a:rPr>
                        <a:t>anexo 10 </a:t>
                      </a:r>
                      <a:r>
                        <a:rPr lang="es-MX" sz="800" b="0" dirty="0">
                          <a:solidFill>
                            <a:schemeClr val="tx1"/>
                          </a:solidFill>
                          <a:effectLst/>
                          <a:latin typeface="Century Gothic" panose="020B0502020202020204" pitchFamily="34" charset="0"/>
                        </a:rPr>
                        <a:t>en donde los estudiantes analizarán el recorrido que realizan cada uno de los vehículos y realizarán los cálculos necesarios para obtener los datos que se solicitan. </a:t>
                      </a:r>
                      <a:endParaRPr lang="es-MX" sz="800" b="0" i="0" dirty="0">
                        <a:solidFill>
                          <a:schemeClr val="tx1"/>
                        </a:solidFill>
                        <a:effectLst/>
                        <a:latin typeface="Century Gothic" panose="020B0502020202020204" pitchFamily="34" charset="0"/>
                      </a:endParaRPr>
                    </a:p>
                    <a:p>
                      <a:pPr marL="0" indent="0" algn="just">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dirty="0">
                          <a:solidFill>
                            <a:schemeClr val="tx1"/>
                          </a:solidFill>
                          <a:effectLst/>
                          <a:latin typeface="Century Gothic" panose="020B0502020202020204" pitchFamily="34" charset="0"/>
                        </a:rPr>
                        <a:t>Seguir la clase trabajando con el apartado “¿Cómo es más fácil mover los objetos? Realizando la práctica experimental localizada en las páginas 186 y 187 del libro de P. de aula.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dirty="0">
                          <a:solidFill>
                            <a:schemeClr val="tx1"/>
                          </a:solidFill>
                          <a:effectLst/>
                          <a:latin typeface="Century Gothic" panose="020B0502020202020204" pitchFamily="34" charset="0"/>
                        </a:rPr>
                        <a:t>Escribir en el cuaderno algunas alternativas que faciliten el desplazamiento de la caja y compartirlas con el resto de la comunidad de aula. </a:t>
                      </a:r>
                    </a:p>
                    <a:p>
                      <a:pPr marL="0" indent="0" algn="just">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indent="-171450" algn="just">
                        <a:buFont typeface="Arial" panose="020B0604020202020204" pitchFamily="34" charset="0"/>
                        <a:buChar char="•"/>
                      </a:pPr>
                      <a:r>
                        <a:rPr lang="es-MX" sz="800" b="0" dirty="0">
                          <a:solidFill>
                            <a:schemeClr val="tx1"/>
                          </a:solidFill>
                          <a:effectLst/>
                          <a:latin typeface="Century Gothic" panose="020B0502020202020204" pitchFamily="34" charset="0"/>
                        </a:rPr>
                        <a:t>Terminar la sesión del día trabajando con el </a:t>
                      </a:r>
                      <a:r>
                        <a:rPr lang="es-MX" sz="800" b="1" dirty="0">
                          <a:solidFill>
                            <a:schemeClr val="tx1"/>
                          </a:solidFill>
                          <a:effectLst/>
                          <a:latin typeface="Century Gothic" panose="020B0502020202020204" pitchFamily="34" charset="0"/>
                        </a:rPr>
                        <a:t>anexo 11 </a:t>
                      </a:r>
                      <a:r>
                        <a:rPr lang="es-MX" sz="800" b="0" dirty="0">
                          <a:solidFill>
                            <a:schemeClr val="tx1"/>
                          </a:solidFill>
                          <a:effectLst/>
                          <a:latin typeface="Century Gothic" panose="020B0502020202020204" pitchFamily="34" charset="0"/>
                        </a:rPr>
                        <a:t>para que los estudiantes realizan la suma de fracciones de las diferentes cantidades.</a:t>
                      </a:r>
                    </a:p>
                    <a:p>
                      <a:pPr marL="171450" indent="-171450" algn="just">
                        <a:buFont typeface="Arial" panose="020B0604020202020204" pitchFamily="34" charset="0"/>
                        <a:buChar char="•"/>
                      </a:pPr>
                      <a:r>
                        <a:rPr lang="es-MX" sz="800" b="1" dirty="0">
                          <a:solidFill>
                            <a:schemeClr val="tx1"/>
                          </a:solidFill>
                          <a:effectLst/>
                          <a:latin typeface="Century Gothic" panose="020B0502020202020204" pitchFamily="34" charset="0"/>
                        </a:rPr>
                        <a:t>Tarea: Solicitar los materiales para realizar la práctica de la página 187 del libro de P. de aula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3958579737"/>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462389"/>
                  </a:ext>
                </a:extLst>
              </a:tr>
              <a:tr h="476334">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SESIÓN 11</a:t>
                      </a:r>
                    </a:p>
                    <a:p>
                      <a:pPr algn="ctr"/>
                      <a:r>
                        <a:rPr lang="es-MX" sz="800" b="1" kern="1200" dirty="0">
                          <a:solidFill>
                            <a:schemeClr val="tx1"/>
                          </a:solidFill>
                          <a:effectLst/>
                          <a:latin typeface="Century Gothic" panose="020B0502020202020204" pitchFamily="34" charset="0"/>
                          <a:ea typeface="+mn-ea"/>
                          <a:cs typeface="+mn-cs"/>
                        </a:rPr>
                        <a:t>INDAGAMOS</a:t>
                      </a:r>
                    </a:p>
                    <a:p>
                      <a:pPr algn="ctr"/>
                      <a:r>
                        <a:rPr lang="es-MX" sz="800" b="1" kern="1200" dirty="0">
                          <a:solidFill>
                            <a:schemeClr val="tx1"/>
                          </a:solidFill>
                          <a:effectLst/>
                          <a:latin typeface="Century Gothic" panose="020B0502020202020204" pitchFamily="34" charset="0"/>
                          <a:ea typeface="+mn-ea"/>
                          <a:cs typeface="+mn-cs"/>
                        </a:rPr>
                        <a:t>¿CÓMO ES MÁS FÁCIL MOVER LOS OBJETOS?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Cuaderno del alumno. </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Anexos</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179934"/>
                  </a:ext>
                </a:extLst>
              </a:tr>
              <a:tr h="18395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rowSpan="2">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1996951574"/>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*Realizar el primer prototipo del vehículo para mover objetos. </a:t>
                      </a: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1715769"/>
                  </a:ext>
                </a:extLst>
              </a:tr>
              <a:tr h="0">
                <a:tc vMerge="1">
                  <a:txBody>
                    <a:bodyPr/>
                    <a:lstStyle/>
                    <a:p>
                      <a:pPr marL="0" indent="0" algn="ctr">
                        <a:buFont typeface="Arial" panose="020B0604020202020204" pitchFamily="34" charset="0"/>
                        <a:buNone/>
                      </a:pPr>
                      <a:endParaRPr lang="es-MX"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4142790"/>
                  </a:ext>
                </a:extLst>
              </a:tr>
              <a:tr h="23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ÉTICA, NATURALEZA Y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tx1"/>
                          </a:solidFill>
                          <a:effectLst/>
                          <a:latin typeface="Century Gothic" panose="020B0502020202020204" pitchFamily="34" charset="0"/>
                          <a:ea typeface="+mn-ea"/>
                          <a:cs typeface="+mn-cs"/>
                        </a:rPr>
                        <a:t>Comenzar la clase trabajando proporcionando a los alumnos el texto del </a:t>
                      </a:r>
                      <a:r>
                        <a:rPr lang="es-MX" sz="800" b="1" kern="1200" dirty="0">
                          <a:solidFill>
                            <a:schemeClr val="tx1"/>
                          </a:solidFill>
                          <a:effectLst/>
                          <a:latin typeface="Century Gothic" panose="020B0502020202020204" pitchFamily="34" charset="0"/>
                          <a:ea typeface="+mn-ea"/>
                          <a:cs typeface="+mn-cs"/>
                        </a:rPr>
                        <a:t>anexo 12,</a:t>
                      </a:r>
                      <a:r>
                        <a:rPr lang="es-MX" sz="800" b="1" kern="1200" dirty="0">
                          <a:solidFill>
                            <a:schemeClr val="dk1"/>
                          </a:solidFill>
                          <a:effectLst/>
                          <a:latin typeface="Century Gothic" panose="020B0502020202020204" pitchFamily="34" charset="0"/>
                          <a:ea typeface="+mn-ea"/>
                          <a:cs typeface="+mn-cs"/>
                        </a:rPr>
                        <a:t> </a:t>
                      </a:r>
                      <a:r>
                        <a:rPr lang="es-MX" sz="800" b="0" kern="1200" dirty="0">
                          <a:solidFill>
                            <a:schemeClr val="tx1"/>
                          </a:solidFill>
                          <a:effectLst/>
                          <a:latin typeface="Century Gothic" panose="020B0502020202020204" pitchFamily="34" charset="0"/>
                          <a:ea typeface="+mn-ea"/>
                          <a:cs typeface="+mn-cs"/>
                        </a:rPr>
                        <a:t>analizar el caso y después responder las preguntas de reflexión, identificar si tiene parecido con el caso analizado en la clase pasada y fortalecer su concepto de discriminación. </a:t>
                      </a:r>
                      <a:endParaRPr lang="es-MX" sz="800" b="1" kern="1200" dirty="0">
                        <a:solidFill>
                          <a:schemeClr val="dk1"/>
                        </a:solidFill>
                        <a:effectLst/>
                        <a:latin typeface="Century Gothic" panose="020B0502020202020204" pitchFamily="34" charset="0"/>
                        <a:ea typeface="+mn-ea"/>
                        <a:cs typeface="+mn-cs"/>
                      </a:endParaRP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Seguir la clase trabajando con el material del </a:t>
                      </a:r>
                      <a:r>
                        <a:rPr lang="es-MX" sz="800" b="1" kern="1200" dirty="0">
                          <a:solidFill>
                            <a:schemeClr val="dk1"/>
                          </a:solidFill>
                          <a:effectLst/>
                          <a:latin typeface="Century Gothic" panose="020B0502020202020204" pitchFamily="34" charset="0"/>
                          <a:ea typeface="+mn-ea"/>
                          <a:cs typeface="+mn-cs"/>
                        </a:rPr>
                        <a:t>anexo 13 </a:t>
                      </a:r>
                      <a:r>
                        <a:rPr lang="es-MX" sz="800" kern="1200" dirty="0">
                          <a:solidFill>
                            <a:schemeClr val="dk1"/>
                          </a:solidFill>
                          <a:effectLst/>
                          <a:latin typeface="Century Gothic" panose="020B0502020202020204" pitchFamily="34" charset="0"/>
                          <a:ea typeface="+mn-ea"/>
                          <a:cs typeface="+mn-cs"/>
                        </a:rPr>
                        <a:t>en donde los estudiantes tendrán que recortar cada letrero que indica los principales motivos por los que se da la discriminación, lo pegarán en el cuaderno y escribirán a un costado brevemente un ejemplo en cada caso. </a:t>
                      </a: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chemeClr val="tx1"/>
                          </a:solidFill>
                          <a:effectLst/>
                          <a:latin typeface="Century Gothic" panose="020B0502020202020204" pitchFamily="34" charset="0"/>
                        </a:rPr>
                        <a:t>Terminar la clase compartiendo los registros elaborados con sus demás compañeros, identificar semejanzas y diferencias y en caso necesario, complementar la información que registraron cada uno de ellos. </a:t>
                      </a:r>
                      <a:endParaRPr lang="es-MX" sz="800" b="1" i="0"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4124628852"/>
                  </a:ext>
                </a:extLst>
              </a:tr>
              <a:tr h="10467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highlight>
                          <a:srgbClr val="FFFF00"/>
                        </a:highlight>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rowSpan="3">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5369261"/>
                  </a:ext>
                </a:extLst>
              </a:tr>
              <a:tr h="340201">
                <a:tc>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2</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PRESENTAMOS</a:t>
                      </a:r>
                      <a:endParaRPr lang="es-ES_tradnl"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2688147640"/>
                  </a:ext>
                </a:extLst>
              </a:tr>
              <a:tr h="104677">
                <a:tc rowSpan="3">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*Identificar los principales motivos por los que se discrimina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640437"/>
                  </a:ext>
                </a:extLst>
              </a:tr>
              <a:tr h="157016">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3577303997"/>
                  </a:ext>
                </a:extLst>
              </a:tr>
              <a:tr h="706572">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a:txBody>
                    <a:bodyPr/>
                    <a:lstStyle/>
                    <a:p>
                      <a:pPr algn="l"/>
                      <a:r>
                        <a:rPr lang="es-MX" sz="600" dirty="0">
                          <a:solidFill>
                            <a:schemeClr val="tx1"/>
                          </a:solidFill>
                          <a:latin typeface="Century Gothic" panose="020B0502020202020204" pitchFamily="34" charset="0"/>
                        </a:rPr>
                        <a:t>*Listas de cotejo</a:t>
                      </a:r>
                    </a:p>
                    <a:p>
                      <a:pPr algn="l"/>
                      <a:r>
                        <a:rPr lang="es-MX" sz="600" dirty="0">
                          <a:solidFill>
                            <a:schemeClr val="tx1"/>
                          </a:solidFill>
                          <a:latin typeface="Century Gothic" panose="020B0502020202020204" pitchFamily="34" charset="0"/>
                        </a:rPr>
                        <a:t>*Trabajos diarios</a:t>
                      </a:r>
                    </a:p>
                    <a:p>
                      <a:pPr algn="l"/>
                      <a:r>
                        <a:rPr lang="es-MX" sz="600" dirty="0">
                          <a:solidFill>
                            <a:schemeClr val="tx1"/>
                          </a:solidFill>
                          <a:latin typeface="Century Gothic" panose="020B0502020202020204" pitchFamily="34" charset="0"/>
                        </a:rPr>
                        <a:t>*Participaciones</a:t>
                      </a:r>
                    </a:p>
                    <a:p>
                      <a:pPr algn="l"/>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264016"/>
                  </a:ext>
                </a:extLst>
              </a:tr>
            </a:tbl>
          </a:graphicData>
        </a:graphic>
      </p:graphicFrame>
    </p:spTree>
    <p:extLst>
      <p:ext uri="{BB962C8B-B14F-4D97-AF65-F5344CB8AC3E}">
        <p14:creationId xmlns:p14="http://schemas.microsoft.com/office/powerpoint/2010/main" val="300635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2">
            <a:extLst>
              <a:ext uri="{FF2B5EF4-FFF2-40B4-BE49-F238E27FC236}">
                <a16:creationId xmlns:a16="http://schemas.microsoft.com/office/drawing/2014/main" id="{6C71C2AB-4A76-341C-CB4B-B380EA433149}"/>
              </a:ext>
            </a:extLst>
          </p:cNvPr>
          <p:cNvGraphicFramePr>
            <a:graphicFrameLocks noGrp="1"/>
          </p:cNvGraphicFramePr>
          <p:nvPr>
            <p:extLst>
              <p:ext uri="{D42A27DB-BD31-4B8C-83A1-F6EECF244321}">
                <p14:modId xmlns:p14="http://schemas.microsoft.com/office/powerpoint/2010/main" val="1886730948"/>
              </p:ext>
            </p:extLst>
          </p:nvPr>
        </p:nvGraphicFramePr>
        <p:xfrm>
          <a:off x="45720" y="468313"/>
          <a:ext cx="6766559" cy="7690648"/>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2067948">
                  <a:extLst>
                    <a:ext uri="{9D8B030D-6E8A-4147-A177-3AD203B41FA5}">
                      <a16:colId xmlns:a16="http://schemas.microsoft.com/office/drawing/2014/main" val="3943128233"/>
                    </a:ext>
                  </a:extLst>
                </a:gridCol>
                <a:gridCol w="2645496">
                  <a:extLst>
                    <a:ext uri="{9D8B030D-6E8A-4147-A177-3AD203B41FA5}">
                      <a16:colId xmlns:a16="http://schemas.microsoft.com/office/drawing/2014/main" val="1583954287"/>
                    </a:ext>
                  </a:extLst>
                </a:gridCol>
                <a:gridCol w="739704">
                  <a:extLst>
                    <a:ext uri="{9D8B030D-6E8A-4147-A177-3AD203B41FA5}">
                      <a16:colId xmlns:a16="http://schemas.microsoft.com/office/drawing/2014/main" val="3012672027"/>
                    </a:ext>
                  </a:extLst>
                </a:gridCol>
              </a:tblGrid>
              <a:tr h="435242">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MARTES 18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767847042"/>
                  </a:ext>
                </a:extLst>
              </a:tr>
              <a:tr h="180273">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145">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dirty="0">
                          <a:solidFill>
                            <a:schemeClr val="tx1"/>
                          </a:solidFill>
                          <a:latin typeface="Century Gothic" panose="020B0502020202020204" pitchFamily="34"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rowSpan="6" gridSpan="2">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a:buFont typeface="Arial" panose="020B0604020202020204" pitchFamily="34" charset="0"/>
                        <a:buChar char="•"/>
                      </a:pPr>
                      <a:r>
                        <a:rPr lang="es-MX" sz="800" b="0" dirty="0">
                          <a:solidFill>
                            <a:schemeClr val="tx1"/>
                          </a:solidFill>
                          <a:effectLst/>
                          <a:latin typeface="Century Gothic" panose="020B0502020202020204" pitchFamily="34" charset="0"/>
                        </a:rPr>
                        <a:t>Comenzar la clase trabajando en la recuperación de saberes previos en donde los alumnos tendrán que investigar el significado de las frases que se proporcionan en el </a:t>
                      </a:r>
                      <a:r>
                        <a:rPr lang="es-MX" sz="800" b="1" dirty="0">
                          <a:solidFill>
                            <a:schemeClr val="tx1"/>
                          </a:solidFill>
                          <a:effectLst/>
                          <a:latin typeface="Century Gothic" panose="020B0502020202020204" pitchFamily="34" charset="0"/>
                        </a:rPr>
                        <a:t>anexo 14</a:t>
                      </a:r>
                      <a:r>
                        <a:rPr lang="es-MX" sz="800" b="0" dirty="0">
                          <a:solidFill>
                            <a:schemeClr val="tx1"/>
                          </a:solidFill>
                          <a:effectLst/>
                          <a:latin typeface="Century Gothic" panose="020B0502020202020204" pitchFamily="34" charset="0"/>
                        </a:rPr>
                        <a:t>.</a:t>
                      </a:r>
                      <a:r>
                        <a:rPr lang="es-MX" sz="800" b="1" kern="1200" dirty="0">
                          <a:solidFill>
                            <a:srgbClr val="FF0000"/>
                          </a:solidFill>
                          <a:effectLst/>
                          <a:latin typeface="Century Gothic" panose="020B0502020202020204" pitchFamily="34" charset="0"/>
                          <a:ea typeface="+mn-ea"/>
                          <a:cs typeface="+mn-cs"/>
                        </a:rPr>
                        <a:t> </a:t>
                      </a:r>
                      <a:endParaRPr lang="es-MX" sz="800" b="0"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r>
                        <a:rPr lang="es-MX" sz="800" b="0" dirty="0">
                          <a:solidFill>
                            <a:schemeClr val="tx1"/>
                          </a:solidFill>
                          <a:effectLst/>
                          <a:latin typeface="Century Gothic" panose="020B0502020202020204" pitchFamily="34" charset="0"/>
                        </a:rPr>
                        <a:t>Socializar sus respuestas de manera grupal. </a:t>
                      </a:r>
                    </a:p>
                    <a:p>
                      <a:pPr marL="0" indent="0" algn="just">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tx1"/>
                          </a:solidFill>
                          <a:effectLst/>
                          <a:latin typeface="Century Gothic" panose="020B0502020202020204" pitchFamily="34" charset="0"/>
                          <a:ea typeface="+mn-ea"/>
                          <a:cs typeface="+mn-cs"/>
                        </a:rPr>
                        <a:t>Seguir la clase trabajando con el libro de P. escolares en el apartado “Organicemos las actividades” ubicado en las páginas 317 – 319 para que diseñen el plan de activación física para desarrollar actividades cada vez más intensas hasta lograr una práctica cotidiana de ellas. </a:t>
                      </a:r>
                      <a:endParaRPr lang="es-MX" sz="800" b="0" kern="1200" dirty="0">
                        <a:solidFill>
                          <a:schemeClr val="dk1"/>
                        </a:solidFill>
                        <a:effectLst/>
                        <a:latin typeface="Century Gothic" panose="020B0502020202020204" pitchFamily="34" charset="0"/>
                        <a:ea typeface="+mn-ea"/>
                        <a:cs typeface="+mn-cs"/>
                      </a:endParaRP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indent="-171450" algn="just">
                        <a:buFont typeface="Arial" panose="020B0604020202020204" pitchFamily="34" charset="0"/>
                        <a:buChar char="•"/>
                      </a:pPr>
                      <a:r>
                        <a:rPr lang="es-MX" sz="800" b="0" dirty="0">
                          <a:solidFill>
                            <a:schemeClr val="tx1"/>
                          </a:solidFill>
                          <a:effectLst/>
                          <a:latin typeface="Century Gothic" panose="020B0502020202020204" pitchFamily="34" charset="0"/>
                        </a:rPr>
                        <a:t>Finalizar la sesión trabajando con los puntos 7-10 de la página 320 para que los alumnos se organicen para designar fechas y preparán todo para la presentación del proyecto escribiendo en la tabla los acuerdos tomados.</a:t>
                      </a:r>
                      <a:endParaRPr lang="es-MX" sz="800" b="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hMerge="1">
                  <a:txBody>
                    <a:bodyPr/>
                    <a:lstStyle/>
                    <a:p>
                      <a:endParaRPr lang="es-ES_tradnl"/>
                    </a:p>
                  </a:txBody>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1050918498"/>
                  </a:ext>
                </a:extLst>
              </a:tr>
              <a:tr h="173986">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gridSpan="2" vMerge="1">
                  <a:txBody>
                    <a:bodyPr/>
                    <a:lstStyle/>
                    <a:p>
                      <a:endParaRPr lang="es-ES_tradnl"/>
                    </a:p>
                  </a:txBody>
                  <a:tcPr/>
                </a:tc>
                <a:tc hMerge="1"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901597"/>
                  </a:ext>
                </a:extLst>
              </a:tr>
              <a:tr h="348304">
                <a:tc rowSpan="2">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6</a:t>
                      </a:r>
                    </a:p>
                    <a:p>
                      <a:pPr algn="ctr"/>
                      <a:r>
                        <a:rPr lang="es-MX" sz="900" b="1" dirty="0">
                          <a:solidFill>
                            <a:schemeClr val="tx1"/>
                          </a:solidFill>
                          <a:latin typeface="Century Gothic" panose="020B0502020202020204" pitchFamily="34" charset="0"/>
                        </a:rPr>
                        <a:t>ORGANICEMOS LAS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5864"/>
                  </a:ext>
                </a:extLst>
              </a:tr>
              <a:tr h="144970">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rowSpan="2">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3514365615"/>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*Organizar lo necesario para la presentación del proyecto.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55885"/>
                  </a:ext>
                </a:extLst>
              </a:tr>
              <a:tr h="1644356">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481840"/>
                  </a:ext>
                </a:extLst>
              </a:tr>
              <a:tr h="348193">
                <a:tc gridSpan="2">
                  <a:txBody>
                    <a:bodyPr/>
                    <a:lstStyle/>
                    <a:p>
                      <a:pPr marL="0" indent="0" algn="ctr">
                        <a:buFont typeface="Arial" panose="020B0604020202020204" pitchFamily="34" charset="0"/>
                        <a:buNone/>
                      </a:pPr>
                      <a:r>
                        <a:rPr lang="es-MX" sz="900" b="1" i="0" dirty="0">
                          <a:solidFill>
                            <a:schemeClr val="tx1"/>
                          </a:solidFill>
                          <a:latin typeface="Century Gothic" panose="020B0502020202020204" pitchFamily="34" charset="0"/>
                        </a:rPr>
                        <a:t>ADECUACIONES CURRICULARES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alpha val="50000"/>
                      </a:srgbClr>
                    </a:solidFill>
                  </a:tcPr>
                </a:tc>
                <a:tc hMerge="1">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a:buFont typeface="Arial" panose="020B0604020202020204" pitchFamily="34" charset="0"/>
                        <a:buNone/>
                      </a:pPr>
                      <a:r>
                        <a:rPr lang="es-MX" sz="900" b="1" i="0" dirty="0">
                          <a:solidFill>
                            <a:schemeClr val="tx1"/>
                          </a:solidFill>
                          <a:effectLst/>
                          <a:latin typeface="Century Gothic" panose="020B0502020202020204" pitchFamily="34" charset="0"/>
                        </a:rPr>
                        <a:t>OBSERVACIONES REALIZADAS POR LA AUTORIDAD 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alpha val="50000"/>
                      </a:srgbClr>
                    </a:solidFill>
                  </a:tcPr>
                </a:tc>
                <a:tc hMerge="1">
                  <a:txBody>
                    <a:bodyPr/>
                    <a:lstStyle/>
                    <a:p>
                      <a:pPr marL="0" indent="0" algn="l">
                        <a:buFont typeface="Arial" panose="020B0604020202020204" pitchFamily="34" charset="0"/>
                        <a:buNone/>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406635"/>
                  </a:ext>
                </a:extLst>
              </a:tr>
              <a:tr h="3568981">
                <a:tc gridSpan="2">
                  <a:txBody>
                    <a:bodyPr/>
                    <a:lstStyle/>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1349678"/>
                  </a:ext>
                </a:extLst>
              </a:tr>
            </a:tbl>
          </a:graphicData>
        </a:graphic>
      </p:graphicFrame>
      <p:pic>
        <p:nvPicPr>
          <p:cNvPr id="2" name="Imagen 1">
            <a:extLst>
              <a:ext uri="{FF2B5EF4-FFF2-40B4-BE49-F238E27FC236}">
                <a16:creationId xmlns:a16="http://schemas.microsoft.com/office/drawing/2014/main" id="{62DEE93B-F48F-BF71-5691-AD20B45E72D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008416B1-ACE0-D134-07B1-D3D5D0A02BBA}"/>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BFB6AA24-D1BC-8FFA-9C4D-ABF399C2714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4BE4D72C-0098-0C4B-C761-7BEA31FD414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7" name="Imagen 6">
            <a:extLst>
              <a:ext uri="{FF2B5EF4-FFF2-40B4-BE49-F238E27FC236}">
                <a16:creationId xmlns:a16="http://schemas.microsoft.com/office/drawing/2014/main" id="{746864FE-986E-EC32-4299-ABFFC3C969E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8" name="Imagen 7">
            <a:extLst>
              <a:ext uri="{FF2B5EF4-FFF2-40B4-BE49-F238E27FC236}">
                <a16:creationId xmlns:a16="http://schemas.microsoft.com/office/drawing/2014/main" id="{684D0FCF-0515-8223-655F-19A4C1C70A80}"/>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9" name="Imagen 8">
            <a:extLst>
              <a:ext uri="{FF2B5EF4-FFF2-40B4-BE49-F238E27FC236}">
                <a16:creationId xmlns:a16="http://schemas.microsoft.com/office/drawing/2014/main" id="{DB4172B7-0BC2-D126-C7C5-5339A4291E1B}"/>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0" name="Imagen 9">
            <a:extLst>
              <a:ext uri="{FF2B5EF4-FFF2-40B4-BE49-F238E27FC236}">
                <a16:creationId xmlns:a16="http://schemas.microsoft.com/office/drawing/2014/main" id="{9D3D77E1-6BB9-1400-55E5-F484BB7AE31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spTree>
    <p:extLst>
      <p:ext uri="{BB962C8B-B14F-4D97-AF65-F5344CB8AC3E}">
        <p14:creationId xmlns:p14="http://schemas.microsoft.com/office/powerpoint/2010/main" val="294640491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19463</TotalTime>
  <Words>5598</Words>
  <Application>Microsoft Office PowerPoint</Application>
  <PresentationFormat>Presentación en pantalla (4:3)</PresentationFormat>
  <Paragraphs>973</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Ruudek Juárez</dc:creator>
  <cp:lastModifiedBy>Karla Fuentes</cp:lastModifiedBy>
  <cp:revision>136</cp:revision>
  <cp:lastPrinted>2025-02-13T07:13:16Z</cp:lastPrinted>
  <dcterms:created xsi:type="dcterms:W3CDTF">2024-08-22T03:16:56Z</dcterms:created>
  <dcterms:modified xsi:type="dcterms:W3CDTF">2025-02-16T02:17:18Z</dcterms:modified>
</cp:coreProperties>
</file>