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77" r:id="rId2"/>
    <p:sldId id="278" r:id="rId3"/>
    <p:sldId id="279" r:id="rId4"/>
    <p:sldId id="258" r:id="rId5"/>
    <p:sldId id="280" r:id="rId6"/>
    <p:sldId id="267" r:id="rId7"/>
    <p:sldId id="268" r:id="rId8"/>
    <p:sldId id="269" r:id="rId9"/>
    <p:sldId id="270" r:id="rId10"/>
    <p:sldId id="271" r:id="rId11"/>
    <p:sldId id="272" r:id="rId12"/>
    <p:sldId id="282" r:id="rId13"/>
    <p:sldId id="283" r:id="rId14"/>
    <p:sldId id="284" r:id="rId15"/>
    <p:sldId id="285" r:id="rId16"/>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 userDrawn="1">
          <p15:clr>
            <a:srgbClr val="A4A3A4"/>
          </p15:clr>
        </p15:guide>
        <p15:guide id="2" pos="4065" userDrawn="1">
          <p15:clr>
            <a:srgbClr val="A4A3A4"/>
          </p15:clr>
        </p15:guide>
        <p15:guide id="3" orient="horz" pos="2880" userDrawn="1">
          <p15:clr>
            <a:srgbClr val="A4A3A4"/>
          </p15:clr>
        </p15:guide>
        <p15:guide id="4" orient="horz" pos="3107" userDrawn="1">
          <p15:clr>
            <a:srgbClr val="A4A3A4"/>
          </p15:clr>
        </p15:guide>
        <p15:guide id="5" orient="horz" pos="5193" userDrawn="1">
          <p15:clr>
            <a:srgbClr val="A4A3A4"/>
          </p15:clr>
        </p15:guide>
        <p15:guide id="6" pos="436" userDrawn="1">
          <p15:clr>
            <a:srgbClr val="A4A3A4"/>
          </p15:clr>
        </p15:guide>
        <p15:guide id="7" orient="horz" pos="431" userDrawn="1">
          <p15:clr>
            <a:srgbClr val="A4A3A4"/>
          </p15:clr>
        </p15:guide>
        <p15:guide id="8" orient="horz" pos="32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DAE9"/>
    <a:srgbClr val="F29719"/>
    <a:srgbClr val="BFF25E"/>
    <a:srgbClr val="2E2013"/>
    <a:srgbClr val="FFE88F"/>
    <a:srgbClr val="C8A6F9"/>
    <a:srgbClr val="FE999E"/>
    <a:srgbClr val="41C1EB"/>
    <a:srgbClr val="FFC179"/>
    <a:srgbClr val="FFEB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254"/>
    <p:restoredTop sz="97081"/>
  </p:normalViewPr>
  <p:slideViewPr>
    <p:cSldViewPr snapToGrid="0" showGuides="1">
      <p:cViewPr varScale="1">
        <p:scale>
          <a:sx n="70" d="100"/>
          <a:sy n="70" d="100"/>
        </p:scale>
        <p:origin x="2333" y="58"/>
      </p:cViewPr>
      <p:guideLst>
        <p:guide orient="horz" pos="136"/>
        <p:guide pos="4065"/>
        <p:guide orient="horz" pos="2880"/>
        <p:guide orient="horz" pos="3107"/>
        <p:guide orient="horz" pos="5193"/>
        <p:guide pos="436"/>
        <p:guide orient="horz" pos="431"/>
        <p:guide orient="horz" pos="3220"/>
      </p:guideLst>
    </p:cSldViewPr>
  </p:slideViewPr>
  <p:notesTextViewPr>
    <p:cViewPr>
      <p:scale>
        <a:sx n="1" d="1"/>
        <a:sy n="1" d="1"/>
      </p:scale>
      <p:origin x="0" y="0"/>
    </p:cViewPr>
  </p:notesTextViewPr>
  <p:sorterViewPr>
    <p:cViewPr>
      <p:scale>
        <a:sx n="100" d="100"/>
        <a:sy n="100" d="100"/>
      </p:scale>
      <p:origin x="0" y="-12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s-MX"/>
              <a:t>Haz clic para modificar el estilo de título del patrón</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MX"/>
              <a:t>Haz clic para editar el estilo de subtítulo del patrón</a:t>
            </a:r>
            <a:endParaRPr lang="en-US" dirty="0"/>
          </a:p>
        </p:txBody>
      </p:sp>
      <p:sp>
        <p:nvSpPr>
          <p:cNvPr id="4" name="Date Placeholder 3"/>
          <p:cNvSpPr>
            <a:spLocks noGrp="1"/>
          </p:cNvSpPr>
          <p:nvPr>
            <p:ph type="dt" sz="half" idx="10"/>
          </p:nvPr>
        </p:nvSpPr>
        <p:spPr/>
        <p:txBody>
          <a:bodyPr/>
          <a:lstStyle/>
          <a:p>
            <a:fld id="{B7DC88DD-C76D-A141-BDB2-ADA7D9E4FA4A}" type="datetimeFigureOut">
              <a:rPr lang="es-ES_tradnl" smtClean="0"/>
              <a:t>18/02/2025</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3D358846-7F27-B44B-B6AC-F89B5B125A66}" type="slidenum">
              <a:rPr lang="es-ES_tradnl" smtClean="0"/>
              <a:t>‹Nº›</a:t>
            </a:fld>
            <a:endParaRPr lang="es-ES_tradnl"/>
          </a:p>
        </p:txBody>
      </p:sp>
    </p:spTree>
    <p:extLst>
      <p:ext uri="{BB962C8B-B14F-4D97-AF65-F5344CB8AC3E}">
        <p14:creationId xmlns:p14="http://schemas.microsoft.com/office/powerpoint/2010/main" val="2580003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B7DC88DD-C76D-A141-BDB2-ADA7D9E4FA4A}" type="datetimeFigureOut">
              <a:rPr lang="es-ES_tradnl" smtClean="0"/>
              <a:t>18/02/2025</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3D358846-7F27-B44B-B6AC-F89B5B125A66}" type="slidenum">
              <a:rPr lang="es-ES_tradnl" smtClean="0"/>
              <a:t>‹Nº›</a:t>
            </a:fld>
            <a:endParaRPr lang="es-ES_tradnl"/>
          </a:p>
        </p:txBody>
      </p:sp>
    </p:spTree>
    <p:extLst>
      <p:ext uri="{BB962C8B-B14F-4D97-AF65-F5344CB8AC3E}">
        <p14:creationId xmlns:p14="http://schemas.microsoft.com/office/powerpoint/2010/main" val="79212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3"/>
            <a:ext cx="1478756" cy="7749117"/>
          </a:xfrm>
        </p:spPr>
        <p:txBody>
          <a:bodyPr vert="eaVert"/>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471488" y="486833"/>
            <a:ext cx="4350544" cy="7749117"/>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B7DC88DD-C76D-A141-BDB2-ADA7D9E4FA4A}" type="datetimeFigureOut">
              <a:rPr lang="es-ES_tradnl" smtClean="0"/>
              <a:t>18/02/2025</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3D358846-7F27-B44B-B6AC-F89B5B125A66}" type="slidenum">
              <a:rPr lang="es-ES_tradnl" smtClean="0"/>
              <a:t>‹Nº›</a:t>
            </a:fld>
            <a:endParaRPr lang="es-ES_tradnl"/>
          </a:p>
        </p:txBody>
      </p:sp>
    </p:spTree>
    <p:extLst>
      <p:ext uri="{BB962C8B-B14F-4D97-AF65-F5344CB8AC3E}">
        <p14:creationId xmlns:p14="http://schemas.microsoft.com/office/powerpoint/2010/main" val="354417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B7DC88DD-C76D-A141-BDB2-ADA7D9E4FA4A}" type="datetimeFigureOut">
              <a:rPr lang="es-ES_tradnl" smtClean="0"/>
              <a:t>18/02/2025</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3D358846-7F27-B44B-B6AC-F89B5B125A66}" type="slidenum">
              <a:rPr lang="es-ES_tradnl" smtClean="0"/>
              <a:t>‹Nº›</a:t>
            </a:fld>
            <a:endParaRPr lang="es-ES_tradnl"/>
          </a:p>
        </p:txBody>
      </p:sp>
    </p:spTree>
    <p:extLst>
      <p:ext uri="{BB962C8B-B14F-4D97-AF65-F5344CB8AC3E}">
        <p14:creationId xmlns:p14="http://schemas.microsoft.com/office/powerpoint/2010/main" val="3604207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B7DC88DD-C76D-A141-BDB2-ADA7D9E4FA4A}" type="datetimeFigureOut">
              <a:rPr lang="es-ES_tradnl" smtClean="0"/>
              <a:t>18/02/2025</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3D358846-7F27-B44B-B6AC-F89B5B125A66}" type="slidenum">
              <a:rPr lang="es-ES_tradnl" smtClean="0"/>
              <a:t>‹Nº›</a:t>
            </a:fld>
            <a:endParaRPr lang="es-ES_tradnl"/>
          </a:p>
        </p:txBody>
      </p:sp>
    </p:spTree>
    <p:extLst>
      <p:ext uri="{BB962C8B-B14F-4D97-AF65-F5344CB8AC3E}">
        <p14:creationId xmlns:p14="http://schemas.microsoft.com/office/powerpoint/2010/main" val="1784849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p:txBody>
          <a:bodyPr/>
          <a:lstStyle/>
          <a:p>
            <a:fld id="{B7DC88DD-C76D-A141-BDB2-ADA7D9E4FA4A}" type="datetimeFigureOut">
              <a:rPr lang="es-ES_tradnl" smtClean="0"/>
              <a:t>18/02/2025</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3D358846-7F27-B44B-B6AC-F89B5B125A66}" type="slidenum">
              <a:rPr lang="es-ES_tradnl" smtClean="0"/>
              <a:t>‹Nº›</a:t>
            </a:fld>
            <a:endParaRPr lang="es-ES_tradnl"/>
          </a:p>
        </p:txBody>
      </p:sp>
    </p:spTree>
    <p:extLst>
      <p:ext uri="{BB962C8B-B14F-4D97-AF65-F5344CB8AC3E}">
        <p14:creationId xmlns:p14="http://schemas.microsoft.com/office/powerpoint/2010/main" val="2613920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5"/>
            <a:ext cx="5915025" cy="1767417"/>
          </a:xfrm>
        </p:spPr>
        <p:txBody>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MX"/>
              <a:t>Haga clic para modificar los estilos de texto del patrón</a:t>
            </a:r>
          </a:p>
        </p:txBody>
      </p:sp>
      <p:sp>
        <p:nvSpPr>
          <p:cNvPr id="4" name="Content Placeholder 3"/>
          <p:cNvSpPr>
            <a:spLocks noGrp="1"/>
          </p:cNvSpPr>
          <p:nvPr>
            <p:ph sz="half" idx="2"/>
          </p:nvPr>
        </p:nvSpPr>
        <p:spPr>
          <a:xfrm>
            <a:off x="472381" y="3340100"/>
            <a:ext cx="2901255" cy="4912784"/>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MX"/>
              <a:t>Haga clic para modificar los estilos de texto del patrón</a:t>
            </a:r>
          </a:p>
        </p:txBody>
      </p:sp>
      <p:sp>
        <p:nvSpPr>
          <p:cNvPr id="6" name="Content Placeholder 5"/>
          <p:cNvSpPr>
            <a:spLocks noGrp="1"/>
          </p:cNvSpPr>
          <p:nvPr>
            <p:ph sz="quarter" idx="4"/>
          </p:nvPr>
        </p:nvSpPr>
        <p:spPr>
          <a:xfrm>
            <a:off x="3471863" y="3340100"/>
            <a:ext cx="2915543" cy="4912784"/>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B7DC88DD-C76D-A141-BDB2-ADA7D9E4FA4A}" type="datetimeFigureOut">
              <a:rPr lang="es-ES_tradnl" smtClean="0"/>
              <a:t>18/02/2025</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3D358846-7F27-B44B-B6AC-F89B5B125A66}" type="slidenum">
              <a:rPr lang="es-ES_tradnl" smtClean="0"/>
              <a:t>‹Nº›</a:t>
            </a:fld>
            <a:endParaRPr lang="es-ES_tradnl"/>
          </a:p>
        </p:txBody>
      </p:sp>
    </p:spTree>
    <p:extLst>
      <p:ext uri="{BB962C8B-B14F-4D97-AF65-F5344CB8AC3E}">
        <p14:creationId xmlns:p14="http://schemas.microsoft.com/office/powerpoint/2010/main" val="2177197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fld id="{B7DC88DD-C76D-A141-BDB2-ADA7D9E4FA4A}" type="datetimeFigureOut">
              <a:rPr lang="es-ES_tradnl" smtClean="0"/>
              <a:t>18/02/2025</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3D358846-7F27-B44B-B6AC-F89B5B125A66}" type="slidenum">
              <a:rPr lang="es-ES_tradnl" smtClean="0"/>
              <a:t>‹Nº›</a:t>
            </a:fld>
            <a:endParaRPr lang="es-ES_tradnl"/>
          </a:p>
        </p:txBody>
      </p:sp>
    </p:spTree>
    <p:extLst>
      <p:ext uri="{BB962C8B-B14F-4D97-AF65-F5344CB8AC3E}">
        <p14:creationId xmlns:p14="http://schemas.microsoft.com/office/powerpoint/2010/main" val="2637479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DC88DD-C76D-A141-BDB2-ADA7D9E4FA4A}" type="datetimeFigureOut">
              <a:rPr lang="es-ES_tradnl" smtClean="0"/>
              <a:t>18/02/2025</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3D358846-7F27-B44B-B6AC-F89B5B125A66}" type="slidenum">
              <a:rPr lang="es-ES_tradnl" smtClean="0"/>
              <a:t>‹Nº›</a:t>
            </a:fld>
            <a:endParaRPr lang="es-ES_tradnl"/>
          </a:p>
        </p:txBody>
      </p:sp>
    </p:spTree>
    <p:extLst>
      <p:ext uri="{BB962C8B-B14F-4D97-AF65-F5344CB8AC3E}">
        <p14:creationId xmlns:p14="http://schemas.microsoft.com/office/powerpoint/2010/main" val="1512087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MX"/>
              <a:t>Haz clic para modificar el estilo de título del patrón</a:t>
            </a:r>
            <a:endParaRPr lang="en-US" dirty="0"/>
          </a:p>
        </p:txBody>
      </p:sp>
      <p:sp>
        <p:nvSpPr>
          <p:cNvPr id="3" name="Content Placeholder 2"/>
          <p:cNvSpPr>
            <a:spLocks noGrp="1"/>
          </p:cNvSpPr>
          <p:nvPr>
            <p:ph idx="1"/>
          </p:nvPr>
        </p:nvSpPr>
        <p:spPr>
          <a:xfrm>
            <a:off x="2915543" y="1316568"/>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B7DC88DD-C76D-A141-BDB2-ADA7D9E4FA4A}" type="datetimeFigureOut">
              <a:rPr lang="es-ES_tradnl" smtClean="0"/>
              <a:t>18/02/2025</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3D358846-7F27-B44B-B6AC-F89B5B125A66}" type="slidenum">
              <a:rPr lang="es-ES_tradnl" smtClean="0"/>
              <a:t>‹Nº›</a:t>
            </a:fld>
            <a:endParaRPr lang="es-ES_tradnl"/>
          </a:p>
        </p:txBody>
      </p:sp>
    </p:spTree>
    <p:extLst>
      <p:ext uri="{BB962C8B-B14F-4D97-AF65-F5344CB8AC3E}">
        <p14:creationId xmlns:p14="http://schemas.microsoft.com/office/powerpoint/2010/main" val="3375725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2915543" y="1316568"/>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B7DC88DD-C76D-A141-BDB2-ADA7D9E4FA4A}" type="datetimeFigureOut">
              <a:rPr lang="es-ES_tradnl" smtClean="0"/>
              <a:t>18/02/2025</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3D358846-7F27-B44B-B6AC-F89B5B125A66}" type="slidenum">
              <a:rPr lang="es-ES_tradnl" smtClean="0"/>
              <a:t>‹Nº›</a:t>
            </a:fld>
            <a:endParaRPr lang="es-ES_tradnl"/>
          </a:p>
        </p:txBody>
      </p:sp>
    </p:spTree>
    <p:extLst>
      <p:ext uri="{BB962C8B-B14F-4D97-AF65-F5344CB8AC3E}">
        <p14:creationId xmlns:p14="http://schemas.microsoft.com/office/powerpoint/2010/main" val="2796713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5"/>
            <a:ext cx="5915025" cy="1767417"/>
          </a:xfrm>
          <a:prstGeom prst="rect">
            <a:avLst/>
          </a:prstGeom>
        </p:spPr>
        <p:txBody>
          <a:bodyPr vert="horz" lIns="91440" tIns="45720" rIns="91440" bIns="45720" rtlCol="0" anchor="ctr">
            <a:norm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471487" y="8475136"/>
            <a:ext cx="1543050" cy="486833"/>
          </a:xfrm>
          <a:prstGeom prst="rect">
            <a:avLst/>
          </a:prstGeom>
        </p:spPr>
        <p:txBody>
          <a:bodyPr vert="horz" lIns="91440" tIns="45720" rIns="91440" bIns="45720" rtlCol="0" anchor="ctr"/>
          <a:lstStyle>
            <a:lvl1pPr algn="l">
              <a:defRPr sz="900">
                <a:solidFill>
                  <a:schemeClr val="tx1">
                    <a:tint val="82000"/>
                  </a:schemeClr>
                </a:solidFill>
              </a:defRPr>
            </a:lvl1pPr>
          </a:lstStyle>
          <a:p>
            <a:fld id="{B7DC88DD-C76D-A141-BDB2-ADA7D9E4FA4A}" type="datetimeFigureOut">
              <a:rPr lang="es-ES_tradnl" smtClean="0"/>
              <a:t>18/02/2025</a:t>
            </a:fld>
            <a:endParaRPr lang="es-ES_tradnl"/>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s-ES_tradnl"/>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82000"/>
                  </a:schemeClr>
                </a:solidFill>
              </a:defRPr>
            </a:lvl1pPr>
          </a:lstStyle>
          <a:p>
            <a:fld id="{3D358846-7F27-B44B-B6AC-F89B5B125A66}" type="slidenum">
              <a:rPr lang="es-ES_tradnl" smtClean="0"/>
              <a:t>‹Nº›</a:t>
            </a:fld>
            <a:endParaRPr lang="es-ES_tradnl"/>
          </a:p>
        </p:txBody>
      </p:sp>
    </p:spTree>
    <p:extLst>
      <p:ext uri="{BB962C8B-B14F-4D97-AF65-F5344CB8AC3E}">
        <p14:creationId xmlns:p14="http://schemas.microsoft.com/office/powerpoint/2010/main" val="27299045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D1CF9CD-321B-2809-D695-BA7F93C8B1C2}"/>
              </a:ext>
            </a:extLst>
          </p:cNvPr>
          <p:cNvPicPr>
            <a:picLocks noChangeAspect="1"/>
          </p:cNvPicPr>
          <p:nvPr/>
        </p:nvPicPr>
        <p:blipFill>
          <a:blip r:embed="rId2"/>
          <a:stretch>
            <a:fillRect/>
          </a:stretch>
        </p:blipFill>
        <p:spPr>
          <a:xfrm>
            <a:off x="0" y="11204"/>
            <a:ext cx="6858000" cy="9144000"/>
          </a:xfrm>
          <a:prstGeom prst="rect">
            <a:avLst/>
          </a:prstGeom>
        </p:spPr>
      </p:pic>
      <p:sp>
        <p:nvSpPr>
          <p:cNvPr id="6" name="CuadroTexto 5">
            <a:extLst>
              <a:ext uri="{FF2B5EF4-FFF2-40B4-BE49-F238E27FC236}">
                <a16:creationId xmlns:a16="http://schemas.microsoft.com/office/drawing/2014/main" id="{73B7EC7B-45C8-27AC-9627-E7D366E3A917}"/>
              </a:ext>
            </a:extLst>
          </p:cNvPr>
          <p:cNvSpPr txBox="1"/>
          <p:nvPr/>
        </p:nvSpPr>
        <p:spPr>
          <a:xfrm>
            <a:off x="-1" y="2400864"/>
            <a:ext cx="6879187" cy="923330"/>
          </a:xfrm>
          <a:prstGeom prst="rect">
            <a:avLst/>
          </a:prstGeom>
          <a:noFill/>
          <a:effectLst>
            <a:glow rad="127000">
              <a:schemeClr val="bg1"/>
            </a:glow>
          </a:effectLst>
        </p:spPr>
        <p:txBody>
          <a:bodyPr wrap="square" rtlCol="0">
            <a:spAutoFit/>
          </a:bodyPr>
          <a:lstStyle/>
          <a:p>
            <a:pPr algn="ctr"/>
            <a:r>
              <a:rPr lang="es-MX" sz="5400" b="1" dirty="0">
                <a:ln w="34925">
                  <a:noFill/>
                </a:ln>
                <a:solidFill>
                  <a:srgbClr val="92D050"/>
                </a:solidFill>
                <a:effectLst/>
                <a:latin typeface="Century Gothic" panose="020B0502020202020204" pitchFamily="34" charset="0"/>
                <a:ea typeface="APLILIKEBIGFONTS" panose="02000603000000000000" pitchFamily="2" charset="0"/>
              </a:rPr>
              <a:t>P</a:t>
            </a:r>
            <a:r>
              <a:rPr lang="es-MX" sz="5400" b="1" dirty="0">
                <a:ln w="34925">
                  <a:noFill/>
                </a:ln>
                <a:solidFill>
                  <a:srgbClr val="FFC000"/>
                </a:solidFill>
                <a:latin typeface="Century Gothic" panose="020B0502020202020204" pitchFamily="34" charset="0"/>
                <a:ea typeface="APLILIKEBIGFONTS" panose="02000603000000000000" pitchFamily="2" charset="0"/>
              </a:rPr>
              <a:t>L</a:t>
            </a:r>
            <a:r>
              <a:rPr lang="es-MX" sz="5400" b="1" dirty="0">
                <a:ln w="34925">
                  <a:noFill/>
                </a:ln>
                <a:solidFill>
                  <a:srgbClr val="FF9300"/>
                </a:solidFill>
                <a:latin typeface="Century Gothic" panose="020B0502020202020204" pitchFamily="34" charset="0"/>
                <a:ea typeface="APLILIKEBIGFONTS" panose="02000603000000000000" pitchFamily="2" charset="0"/>
              </a:rPr>
              <a:t>A</a:t>
            </a:r>
            <a:r>
              <a:rPr lang="es-MX" sz="5400" b="1" dirty="0">
                <a:ln w="34925">
                  <a:noFill/>
                </a:ln>
                <a:solidFill>
                  <a:srgbClr val="B077E9"/>
                </a:solidFill>
                <a:effectLst/>
                <a:latin typeface="Century Gothic" panose="020B0502020202020204" pitchFamily="34" charset="0"/>
                <a:ea typeface="APLILIKEBIGFONTS" panose="02000603000000000000" pitchFamily="2" charset="0"/>
              </a:rPr>
              <a:t>N</a:t>
            </a:r>
            <a:r>
              <a:rPr lang="es-MX" sz="5400" b="1" dirty="0">
                <a:ln w="34925">
                  <a:noFill/>
                </a:ln>
                <a:solidFill>
                  <a:srgbClr val="FF66CC"/>
                </a:solidFill>
                <a:latin typeface="Century Gothic" panose="020B0502020202020204" pitchFamily="34" charset="0"/>
                <a:ea typeface="APLILIKEBIGFONTS" panose="02000603000000000000" pitchFamily="2" charset="0"/>
              </a:rPr>
              <a:t>O </a:t>
            </a:r>
            <a:r>
              <a:rPr lang="es-MX" sz="5400" b="1" dirty="0">
                <a:ln w="34925">
                  <a:noFill/>
                </a:ln>
                <a:solidFill>
                  <a:srgbClr val="00B0F0"/>
                </a:solidFill>
                <a:latin typeface="Century Gothic" panose="020B0502020202020204" pitchFamily="34" charset="0"/>
                <a:ea typeface="APLILIKEBIGFONTS" panose="02000603000000000000" pitchFamily="2" charset="0"/>
              </a:rPr>
              <a:t>D</a:t>
            </a:r>
            <a:r>
              <a:rPr lang="es-MX" sz="5400" b="1" dirty="0">
                <a:ln w="34925">
                  <a:noFill/>
                </a:ln>
                <a:solidFill>
                  <a:srgbClr val="FF7E79"/>
                </a:solidFill>
                <a:latin typeface="Century Gothic" panose="020B0502020202020204" pitchFamily="34" charset="0"/>
                <a:ea typeface="APLILIKEBIGFONTS" panose="02000603000000000000" pitchFamily="2" charset="0"/>
              </a:rPr>
              <a:t>I</a:t>
            </a:r>
            <a:r>
              <a:rPr lang="es-MX" sz="5400" b="1" dirty="0">
                <a:ln w="34925">
                  <a:noFill/>
                </a:ln>
                <a:solidFill>
                  <a:srgbClr val="92D050"/>
                </a:solidFill>
                <a:latin typeface="Century Gothic" panose="020B0502020202020204" pitchFamily="34" charset="0"/>
                <a:ea typeface="APLILIKEBIGFONTS" panose="02000603000000000000" pitchFamily="2" charset="0"/>
              </a:rPr>
              <a:t>D</a:t>
            </a:r>
            <a:r>
              <a:rPr lang="es-MX" sz="5400" b="1" dirty="0">
                <a:ln w="34925">
                  <a:noFill/>
                </a:ln>
                <a:solidFill>
                  <a:srgbClr val="FFC000"/>
                </a:solidFill>
                <a:latin typeface="Century Gothic" panose="020B0502020202020204" pitchFamily="34" charset="0"/>
                <a:ea typeface="APLILIKEBIGFONTS" panose="02000603000000000000" pitchFamily="2" charset="0"/>
              </a:rPr>
              <a:t>Á</a:t>
            </a:r>
            <a:r>
              <a:rPr lang="es-MX" sz="5400" b="1" dirty="0">
                <a:ln w="34925">
                  <a:noFill/>
                </a:ln>
                <a:solidFill>
                  <a:srgbClr val="FF9300"/>
                </a:solidFill>
                <a:latin typeface="Century Gothic" panose="020B0502020202020204" pitchFamily="34" charset="0"/>
                <a:ea typeface="APLILIKEBIGFONTS" panose="02000603000000000000" pitchFamily="2" charset="0"/>
              </a:rPr>
              <a:t>C</a:t>
            </a:r>
            <a:r>
              <a:rPr lang="es-MX" sz="5400" b="1" dirty="0">
                <a:ln w="34925">
                  <a:noFill/>
                </a:ln>
                <a:solidFill>
                  <a:srgbClr val="B077E9"/>
                </a:solidFill>
                <a:latin typeface="Century Gothic" panose="020B0502020202020204" pitchFamily="34" charset="0"/>
                <a:ea typeface="APLILIKEBIGFONTS" panose="02000603000000000000" pitchFamily="2" charset="0"/>
              </a:rPr>
              <a:t>T</a:t>
            </a:r>
            <a:r>
              <a:rPr lang="es-MX" sz="5400" b="1" dirty="0">
                <a:ln w="34925">
                  <a:noFill/>
                </a:ln>
                <a:solidFill>
                  <a:srgbClr val="FF66CC"/>
                </a:solidFill>
                <a:latin typeface="Century Gothic" panose="020B0502020202020204" pitchFamily="34" charset="0"/>
                <a:ea typeface="APLILIKEBIGFONTS" panose="02000603000000000000" pitchFamily="2" charset="0"/>
              </a:rPr>
              <a:t>I</a:t>
            </a:r>
            <a:r>
              <a:rPr lang="es-MX" sz="5400" b="1" dirty="0">
                <a:ln w="34925">
                  <a:noFill/>
                </a:ln>
                <a:solidFill>
                  <a:srgbClr val="00B0F0"/>
                </a:solidFill>
                <a:latin typeface="Century Gothic" panose="020B0502020202020204" pitchFamily="34" charset="0"/>
                <a:ea typeface="APLILIKEBIGFONTS" panose="02000603000000000000" pitchFamily="2" charset="0"/>
              </a:rPr>
              <a:t>C</a:t>
            </a:r>
            <a:r>
              <a:rPr lang="es-MX" sz="5400" b="1" dirty="0">
                <a:ln w="34925">
                  <a:noFill/>
                </a:ln>
                <a:solidFill>
                  <a:srgbClr val="FF7E79"/>
                </a:solidFill>
                <a:latin typeface="Century Gothic" panose="020B0502020202020204" pitchFamily="34" charset="0"/>
                <a:ea typeface="APLILIKEBIGFONTS" panose="02000603000000000000" pitchFamily="2" charset="0"/>
              </a:rPr>
              <a:t>O</a:t>
            </a:r>
            <a:endParaRPr lang="es-MX" sz="5400" b="1" dirty="0">
              <a:ln w="34925">
                <a:noFill/>
              </a:ln>
              <a:solidFill>
                <a:srgbClr val="FF7E79"/>
              </a:solidFill>
              <a:effectLst/>
              <a:latin typeface="Century Gothic" panose="020B0502020202020204" pitchFamily="34" charset="0"/>
              <a:ea typeface="APLILIKEBIGFONTS" panose="02000603000000000000" pitchFamily="2" charset="0"/>
            </a:endParaRPr>
          </a:p>
        </p:txBody>
      </p:sp>
      <p:sp>
        <p:nvSpPr>
          <p:cNvPr id="7" name="Cuadro de texto 8">
            <a:extLst>
              <a:ext uri="{FF2B5EF4-FFF2-40B4-BE49-F238E27FC236}">
                <a16:creationId xmlns:a16="http://schemas.microsoft.com/office/drawing/2014/main" id="{6A0E5A28-A813-F1EB-4C14-D76982C60744}"/>
              </a:ext>
            </a:extLst>
          </p:cNvPr>
          <p:cNvSpPr txBox="1">
            <a:spLocks/>
          </p:cNvSpPr>
          <p:nvPr/>
        </p:nvSpPr>
        <p:spPr>
          <a:xfrm>
            <a:off x="-2496" y="6525265"/>
            <a:ext cx="6867435" cy="523220"/>
          </a:xfrm>
          <a:prstGeom prst="rect">
            <a:avLst/>
          </a:prstGeom>
          <a:noFill/>
        </p:spPr>
        <p:txBody>
          <a:bodyPr wrap="square" rtlCol="0">
            <a:spAutoFit/>
          </a:bodyPr>
          <a:lstStyle/>
          <a:p>
            <a:pPr algn="ctr"/>
            <a:r>
              <a:rPr lang="es-MX" sz="2800" b="1" kern="1200" dirty="0">
                <a:solidFill>
                  <a:srgbClr val="000000"/>
                </a:solidFill>
                <a:latin typeface="Century Gothic" panose="020B0502020202020204" pitchFamily="34" charset="0"/>
                <a:ea typeface="Calibri" panose="020F0502020204030204" pitchFamily="34" charset="0"/>
              </a:rPr>
              <a:t>CICLO ESCOLAR 2024-2025</a:t>
            </a:r>
            <a:endParaRPr lang="es-MX" sz="1400" dirty="0">
              <a:latin typeface="Calibri" panose="020F0502020204030204" pitchFamily="34" charset="0"/>
              <a:ea typeface="Calibri" panose="020F0502020204030204" pitchFamily="34" charset="0"/>
            </a:endParaRPr>
          </a:p>
        </p:txBody>
      </p:sp>
      <p:sp>
        <p:nvSpPr>
          <p:cNvPr id="8" name="Cuadro de texto 6">
            <a:extLst>
              <a:ext uri="{FF2B5EF4-FFF2-40B4-BE49-F238E27FC236}">
                <a16:creationId xmlns:a16="http://schemas.microsoft.com/office/drawing/2014/main" id="{6BE42767-9EC4-A73D-DE26-3928D8206D92}"/>
              </a:ext>
            </a:extLst>
          </p:cNvPr>
          <p:cNvSpPr txBox="1">
            <a:spLocks/>
          </p:cNvSpPr>
          <p:nvPr/>
        </p:nvSpPr>
        <p:spPr>
          <a:xfrm>
            <a:off x="77887" y="828601"/>
            <a:ext cx="3223959" cy="646331"/>
          </a:xfrm>
          <a:prstGeom prst="rect">
            <a:avLst/>
          </a:prstGeom>
          <a:noFill/>
        </p:spPr>
        <p:txBody>
          <a:bodyPr wrap="none" rtlCol="0">
            <a:spAutoFit/>
          </a:bodyPr>
          <a:lstStyle/>
          <a:p>
            <a:r>
              <a:rPr lang="es-MX" sz="3600" kern="1200" dirty="0">
                <a:solidFill>
                  <a:srgbClr val="000000"/>
                </a:solidFill>
                <a:effectLst/>
                <a:latin typeface="Century Gothic" panose="020B0502020202020204" pitchFamily="34" charset="0"/>
                <a:ea typeface="Calibri" panose="020F0502020204030204" pitchFamily="34" charset="0"/>
              </a:rPr>
              <a:t>Esc. Primaria: </a:t>
            </a:r>
            <a:endParaRPr lang="es-MX" sz="1050" dirty="0">
              <a:effectLst/>
              <a:latin typeface="Calibri" panose="020F0502020204030204" pitchFamily="34" charset="0"/>
              <a:ea typeface="Calibri" panose="020F0502020204030204" pitchFamily="34" charset="0"/>
            </a:endParaRPr>
          </a:p>
        </p:txBody>
      </p:sp>
      <p:sp>
        <p:nvSpPr>
          <p:cNvPr id="9" name="Cuadro de texto 2">
            <a:extLst>
              <a:ext uri="{FF2B5EF4-FFF2-40B4-BE49-F238E27FC236}">
                <a16:creationId xmlns:a16="http://schemas.microsoft.com/office/drawing/2014/main" id="{1994B078-F4BF-2E80-609B-AC8D689AAB99}"/>
              </a:ext>
            </a:extLst>
          </p:cNvPr>
          <p:cNvSpPr txBox="1">
            <a:spLocks/>
          </p:cNvSpPr>
          <p:nvPr/>
        </p:nvSpPr>
        <p:spPr>
          <a:xfrm>
            <a:off x="30638" y="1378059"/>
            <a:ext cx="6293224" cy="646331"/>
          </a:xfrm>
          <a:prstGeom prst="rect">
            <a:avLst/>
          </a:prstGeom>
          <a:noFill/>
        </p:spPr>
        <p:txBody>
          <a:bodyPr wrap="square" rtlCol="0">
            <a:spAutoFit/>
          </a:bodyPr>
          <a:lstStyle/>
          <a:p>
            <a:pPr algn="ctr"/>
            <a:r>
              <a:rPr lang="es-MX" sz="3600" b="1" u="sng" kern="1200" dirty="0">
                <a:solidFill>
                  <a:srgbClr val="0070C0"/>
                </a:solidFill>
                <a:effectLst/>
                <a:latin typeface="Century Gothic" panose="020B0502020202020204" pitchFamily="34" charset="0"/>
                <a:ea typeface="Calibri" panose="020F0502020204030204" pitchFamily="34" charset="0"/>
              </a:rPr>
              <a:t>“Lic. Benito Juárez García”</a:t>
            </a:r>
            <a:endParaRPr lang="es-MX" sz="1200" dirty="0">
              <a:solidFill>
                <a:srgbClr val="0070C0"/>
              </a:solidFill>
              <a:effectLst/>
              <a:latin typeface="Calibri" panose="020F0502020204030204" pitchFamily="34" charset="0"/>
              <a:ea typeface="Calibri" panose="020F0502020204030204" pitchFamily="34" charset="0"/>
            </a:endParaRPr>
          </a:p>
        </p:txBody>
      </p:sp>
      <p:sp>
        <p:nvSpPr>
          <p:cNvPr id="10" name="Cuadro de texto 3">
            <a:extLst>
              <a:ext uri="{FF2B5EF4-FFF2-40B4-BE49-F238E27FC236}">
                <a16:creationId xmlns:a16="http://schemas.microsoft.com/office/drawing/2014/main" id="{8BAFB5E6-B855-94FA-2153-768DF7401D31}"/>
              </a:ext>
            </a:extLst>
          </p:cNvPr>
          <p:cNvSpPr txBox="1">
            <a:spLocks/>
          </p:cNvSpPr>
          <p:nvPr/>
        </p:nvSpPr>
        <p:spPr>
          <a:xfrm>
            <a:off x="2125805" y="1928125"/>
            <a:ext cx="2762885" cy="465455"/>
          </a:xfrm>
          <a:prstGeom prst="rect">
            <a:avLst/>
          </a:prstGeom>
          <a:noFill/>
        </p:spPr>
        <p:txBody>
          <a:bodyPr wrap="none" rtlCol="0">
            <a:spAutoFit/>
          </a:bodyPr>
          <a:lstStyle/>
          <a:p>
            <a:r>
              <a:rPr lang="es-MX" sz="2400" kern="1200" dirty="0">
                <a:solidFill>
                  <a:srgbClr val="000000"/>
                </a:solidFill>
                <a:effectLst/>
                <a:latin typeface="Century Gothic" panose="020B0502020202020204" pitchFamily="34" charset="0"/>
                <a:ea typeface="Calibri" panose="020F0502020204030204" pitchFamily="34" charset="0"/>
              </a:rPr>
              <a:t>CCT: 09DPR5040K</a:t>
            </a:r>
            <a:endParaRPr lang="es-MX" sz="1200" dirty="0">
              <a:effectLst/>
              <a:latin typeface="Calibri" panose="020F0502020204030204" pitchFamily="34" charset="0"/>
              <a:ea typeface="Calibri" panose="020F0502020204030204" pitchFamily="34" charset="0"/>
            </a:endParaRPr>
          </a:p>
        </p:txBody>
      </p:sp>
      <p:pic>
        <p:nvPicPr>
          <p:cNvPr id="11" name="Imagen 10">
            <a:extLst>
              <a:ext uri="{FF2B5EF4-FFF2-40B4-BE49-F238E27FC236}">
                <a16:creationId xmlns:a16="http://schemas.microsoft.com/office/drawing/2014/main" id="{395332D3-0CE6-2441-5967-1F37A45F3604}"/>
              </a:ext>
            </a:extLst>
          </p:cNvPr>
          <p:cNvPicPr>
            <a:picLocks noChangeAspect="1"/>
          </p:cNvPicPr>
          <p:nvPr/>
        </p:nvPicPr>
        <p:blipFill>
          <a:blip r:embed="rId3"/>
          <a:stretch>
            <a:fillRect/>
          </a:stretch>
        </p:blipFill>
        <p:spPr>
          <a:xfrm>
            <a:off x="2149272" y="73550"/>
            <a:ext cx="2300003" cy="712933"/>
          </a:xfrm>
          <a:prstGeom prst="rect">
            <a:avLst/>
          </a:prstGeom>
        </p:spPr>
      </p:pic>
      <p:sp>
        <p:nvSpPr>
          <p:cNvPr id="12" name="CuadroTexto 52">
            <a:extLst>
              <a:ext uri="{FF2B5EF4-FFF2-40B4-BE49-F238E27FC236}">
                <a16:creationId xmlns:a16="http://schemas.microsoft.com/office/drawing/2014/main" id="{1F4E8259-C1AD-10E9-788F-FE3B18A90CA0}"/>
              </a:ext>
            </a:extLst>
          </p:cNvPr>
          <p:cNvSpPr txBox="1"/>
          <p:nvPr/>
        </p:nvSpPr>
        <p:spPr>
          <a:xfrm>
            <a:off x="30638" y="3119909"/>
            <a:ext cx="6899868" cy="954107"/>
          </a:xfrm>
          <a:prstGeom prst="rect">
            <a:avLst/>
          </a:prstGeom>
          <a:noFill/>
        </p:spPr>
        <p:txBody>
          <a:bodyPr wrap="square" rtlCol="0">
            <a:spAutoFit/>
          </a:bodyPr>
          <a:lstStyle/>
          <a:p>
            <a:pPr algn="ctr"/>
            <a:r>
              <a:rPr lang="es-ES_tradnl" sz="2800" b="1" kern="1200" dirty="0">
                <a:solidFill>
                  <a:srgbClr val="000000"/>
                </a:solidFill>
                <a:effectLst/>
                <a:latin typeface="Century Gothic" panose="020B0502020202020204" pitchFamily="34" charset="0"/>
                <a:ea typeface="KASchoolDaysThin" pitchFamily="2" charset="-128"/>
                <a:cs typeface="KASchoolDaysThin" pitchFamily="2" charset="-128"/>
              </a:rPr>
              <a:t>DE INTERVENCIÓN DOCENTE</a:t>
            </a:r>
          </a:p>
          <a:p>
            <a:pPr algn="ctr"/>
            <a:r>
              <a:rPr lang="es-ES_tradnl" sz="2800" b="1" dirty="0">
                <a:solidFill>
                  <a:srgbClr val="000000"/>
                </a:solidFill>
                <a:latin typeface="Century Gothic" panose="020B0502020202020204" pitchFamily="34" charset="0"/>
                <a:ea typeface="KASchoolDaysThin" pitchFamily="2" charset="-128"/>
                <a:cs typeface="KASchoolDaysThin" pitchFamily="2" charset="-128"/>
              </a:rPr>
              <a:t>POR PROYECTOS 3°</a:t>
            </a:r>
            <a:endParaRPr lang="es-MX" sz="1050" b="1" dirty="0">
              <a:effectLst/>
              <a:latin typeface="Calibri" panose="020F0502020204030204" pitchFamily="34" charset="0"/>
              <a:ea typeface="Calibri" panose="020F0502020204030204" pitchFamily="34" charset="0"/>
            </a:endParaRPr>
          </a:p>
        </p:txBody>
      </p:sp>
      <p:sp>
        <p:nvSpPr>
          <p:cNvPr id="13" name="Cuadro de texto 9">
            <a:extLst>
              <a:ext uri="{FF2B5EF4-FFF2-40B4-BE49-F238E27FC236}">
                <a16:creationId xmlns:a16="http://schemas.microsoft.com/office/drawing/2014/main" id="{FC49C30E-38B1-9F0D-0613-845EBB5174E5}"/>
              </a:ext>
            </a:extLst>
          </p:cNvPr>
          <p:cNvSpPr txBox="1">
            <a:spLocks/>
          </p:cNvSpPr>
          <p:nvPr/>
        </p:nvSpPr>
        <p:spPr>
          <a:xfrm>
            <a:off x="-34837" y="4380682"/>
            <a:ext cx="6867435" cy="707886"/>
          </a:xfrm>
          <a:prstGeom prst="rect">
            <a:avLst/>
          </a:prstGeom>
          <a:noFill/>
        </p:spPr>
        <p:txBody>
          <a:bodyPr wrap="square" rtlCol="0">
            <a:spAutoFit/>
          </a:bodyPr>
          <a:lstStyle/>
          <a:p>
            <a:pPr algn="ctr"/>
            <a:r>
              <a:rPr lang="es-ES_tradnl" sz="2000" b="1" kern="1200" dirty="0">
                <a:solidFill>
                  <a:srgbClr val="0070C0"/>
                </a:solidFill>
                <a:effectLst/>
                <a:latin typeface="Century Gothic" panose="020B0502020202020204" pitchFamily="34" charset="0"/>
                <a:ea typeface="Calibri" panose="020F0502020204030204" pitchFamily="34" charset="0"/>
              </a:rPr>
              <a:t>SEMANA </a:t>
            </a:r>
            <a:r>
              <a:rPr lang="es-ES_tradnl" sz="2000" b="1" dirty="0">
                <a:solidFill>
                  <a:srgbClr val="0070C0"/>
                </a:solidFill>
                <a:latin typeface="Century Gothic" panose="020B0502020202020204" pitchFamily="34" charset="0"/>
                <a:ea typeface="Calibri" panose="020F0502020204030204" pitchFamily="34" charset="0"/>
              </a:rPr>
              <a:t>23</a:t>
            </a:r>
            <a:endParaRPr lang="es-MX" sz="1400" dirty="0">
              <a:effectLst/>
              <a:latin typeface="Calibri" panose="020F0502020204030204" pitchFamily="34" charset="0"/>
              <a:ea typeface="Calibri" panose="020F0502020204030204" pitchFamily="34" charset="0"/>
            </a:endParaRPr>
          </a:p>
          <a:p>
            <a:pPr algn="ctr"/>
            <a:r>
              <a:rPr lang="es-ES_tradnl" sz="2000" b="1" kern="1200" dirty="0">
                <a:solidFill>
                  <a:srgbClr val="0070C0"/>
                </a:solidFill>
                <a:effectLst/>
                <a:latin typeface="Century Gothic" panose="020B0502020202020204" pitchFamily="34" charset="0"/>
                <a:ea typeface="Calibri" panose="020F0502020204030204" pitchFamily="34" charset="0"/>
              </a:rPr>
              <a:t>Periodo del </a:t>
            </a:r>
            <a:r>
              <a:rPr lang="es-ES_tradnl" sz="2000" b="1" dirty="0">
                <a:solidFill>
                  <a:srgbClr val="0070C0"/>
                </a:solidFill>
                <a:latin typeface="Century Gothic" panose="020B0502020202020204" pitchFamily="34" charset="0"/>
                <a:ea typeface="Calibri" panose="020F0502020204030204" pitchFamily="34" charset="0"/>
              </a:rPr>
              <a:t>17 </a:t>
            </a:r>
            <a:r>
              <a:rPr lang="es-ES_tradnl" sz="2000" b="1" kern="1200" dirty="0">
                <a:solidFill>
                  <a:srgbClr val="0070C0"/>
                </a:solidFill>
                <a:effectLst/>
                <a:latin typeface="Century Gothic" panose="020B0502020202020204" pitchFamily="34" charset="0"/>
                <a:ea typeface="Calibri" panose="020F0502020204030204" pitchFamily="34" charset="0"/>
              </a:rPr>
              <a:t>al 21 de febrero de 2025</a:t>
            </a:r>
            <a:endParaRPr lang="es-MX" sz="1400" dirty="0">
              <a:effectLst/>
              <a:latin typeface="Calibri" panose="020F0502020204030204" pitchFamily="34" charset="0"/>
              <a:ea typeface="Calibri" panose="020F0502020204030204" pitchFamily="34" charset="0"/>
            </a:endParaRPr>
          </a:p>
        </p:txBody>
      </p:sp>
      <p:sp>
        <p:nvSpPr>
          <p:cNvPr id="14" name="CuadroTexto 39">
            <a:extLst>
              <a:ext uri="{FF2B5EF4-FFF2-40B4-BE49-F238E27FC236}">
                <a16:creationId xmlns:a16="http://schemas.microsoft.com/office/drawing/2014/main" id="{2C8BCE6B-FC4B-6A77-99F5-AD135C4C0D5A}"/>
              </a:ext>
            </a:extLst>
          </p:cNvPr>
          <p:cNvSpPr txBox="1"/>
          <p:nvPr/>
        </p:nvSpPr>
        <p:spPr>
          <a:xfrm>
            <a:off x="204626" y="5935350"/>
            <a:ext cx="3299274" cy="589915"/>
          </a:xfrm>
          <a:prstGeom prst="rect">
            <a:avLst/>
          </a:prstGeom>
          <a:noFill/>
        </p:spPr>
        <p:txBody>
          <a:bodyPr wrap="square" rtlCol="0">
            <a:spAutoFit/>
          </a:bodyPr>
          <a:lstStyle/>
          <a:p>
            <a:pPr algn="ctr"/>
            <a:r>
              <a:rPr lang="es-ES" sz="1600" kern="1200" dirty="0">
                <a:solidFill>
                  <a:srgbClr val="000000"/>
                </a:solidFill>
                <a:effectLst/>
                <a:latin typeface="Century Gothic" panose="020B0502020202020204" pitchFamily="34" charset="0"/>
                <a:ea typeface="Calibri" panose="020F0502020204030204" pitchFamily="34" charset="0"/>
              </a:rPr>
              <a:t>___________________________</a:t>
            </a:r>
            <a:endParaRPr lang="es-MX" sz="1200" dirty="0">
              <a:effectLst/>
              <a:latin typeface="Calibri" panose="020F0502020204030204" pitchFamily="34" charset="0"/>
              <a:ea typeface="Calibri" panose="020F0502020204030204" pitchFamily="34" charset="0"/>
            </a:endParaRPr>
          </a:p>
          <a:p>
            <a:pPr algn="ctr"/>
            <a:r>
              <a:rPr lang="es-ES_tradnl" sz="1600" kern="1200" dirty="0">
                <a:solidFill>
                  <a:srgbClr val="000000"/>
                </a:solidFill>
                <a:effectLst/>
                <a:latin typeface="Century Gothic" panose="020B0502020202020204" pitchFamily="34" charset="0"/>
                <a:ea typeface="Calibri" panose="020F0502020204030204" pitchFamily="34" charset="0"/>
              </a:rPr>
              <a:t>Docente titular del Grupo</a:t>
            </a:r>
            <a:endParaRPr lang="es-MX" sz="1200" dirty="0">
              <a:effectLst/>
              <a:latin typeface="Calibri" panose="020F0502020204030204" pitchFamily="34" charset="0"/>
              <a:ea typeface="Calibri" panose="020F0502020204030204" pitchFamily="34" charset="0"/>
            </a:endParaRPr>
          </a:p>
        </p:txBody>
      </p:sp>
      <p:sp>
        <p:nvSpPr>
          <p:cNvPr id="15" name="CuadroTexto 39">
            <a:extLst>
              <a:ext uri="{FF2B5EF4-FFF2-40B4-BE49-F238E27FC236}">
                <a16:creationId xmlns:a16="http://schemas.microsoft.com/office/drawing/2014/main" id="{533BEB1F-44AB-A9E6-41CD-188906358944}"/>
              </a:ext>
            </a:extLst>
          </p:cNvPr>
          <p:cNvSpPr txBox="1"/>
          <p:nvPr/>
        </p:nvSpPr>
        <p:spPr>
          <a:xfrm>
            <a:off x="3209521" y="5935349"/>
            <a:ext cx="3669665" cy="589915"/>
          </a:xfrm>
          <a:prstGeom prst="rect">
            <a:avLst/>
          </a:prstGeom>
          <a:noFill/>
        </p:spPr>
        <p:txBody>
          <a:bodyPr wrap="square" rtlCol="0">
            <a:spAutoFit/>
          </a:bodyPr>
          <a:lstStyle/>
          <a:p>
            <a:pPr algn="ctr"/>
            <a:r>
              <a:rPr lang="es-ES" sz="1600" kern="1200" dirty="0">
                <a:solidFill>
                  <a:srgbClr val="000000"/>
                </a:solidFill>
                <a:effectLst/>
                <a:latin typeface="Century Gothic" panose="020B0502020202020204" pitchFamily="34" charset="0"/>
                <a:ea typeface="Calibri" panose="020F0502020204030204" pitchFamily="34" charset="0"/>
              </a:rPr>
              <a:t>___________________________</a:t>
            </a:r>
            <a:endParaRPr lang="es-MX" sz="1200" dirty="0">
              <a:effectLst/>
              <a:latin typeface="Calibri" panose="020F0502020204030204" pitchFamily="34" charset="0"/>
              <a:ea typeface="Calibri" panose="020F0502020204030204" pitchFamily="34" charset="0"/>
            </a:endParaRPr>
          </a:p>
          <a:p>
            <a:pPr algn="ctr"/>
            <a:r>
              <a:rPr lang="es-ES_tradnl" sz="1600" kern="1200" dirty="0">
                <a:solidFill>
                  <a:srgbClr val="000000"/>
                </a:solidFill>
                <a:effectLst/>
                <a:latin typeface="Century Gothic" panose="020B0502020202020204" pitchFamily="34" charset="0"/>
                <a:ea typeface="Calibri" panose="020F0502020204030204" pitchFamily="34" charset="0"/>
              </a:rPr>
              <a:t>Directora Escolar</a:t>
            </a:r>
            <a:endParaRPr lang="es-MX" sz="1200" dirty="0">
              <a:effectLst/>
              <a:latin typeface="Calibri" panose="020F0502020204030204" pitchFamily="34" charset="0"/>
              <a:ea typeface="Calibri" panose="020F0502020204030204" pitchFamily="34" charset="0"/>
            </a:endParaRPr>
          </a:p>
        </p:txBody>
      </p:sp>
      <p:sp>
        <p:nvSpPr>
          <p:cNvPr id="16" name="CuadroTexto 15">
            <a:extLst>
              <a:ext uri="{FF2B5EF4-FFF2-40B4-BE49-F238E27FC236}">
                <a16:creationId xmlns:a16="http://schemas.microsoft.com/office/drawing/2014/main" id="{5EF91489-F77D-6CB1-EA51-AE63E63F4491}"/>
              </a:ext>
            </a:extLst>
          </p:cNvPr>
          <p:cNvSpPr txBox="1"/>
          <p:nvPr/>
        </p:nvSpPr>
        <p:spPr>
          <a:xfrm>
            <a:off x="723222" y="5833650"/>
            <a:ext cx="2383986" cy="400110"/>
          </a:xfrm>
          <a:prstGeom prst="rect">
            <a:avLst/>
          </a:prstGeom>
          <a:noFill/>
        </p:spPr>
        <p:txBody>
          <a:bodyPr wrap="none" rtlCol="0">
            <a:spAutoFit/>
          </a:bodyPr>
          <a:lstStyle/>
          <a:p>
            <a:r>
              <a:rPr lang="es-ES_tradnl" sz="2000" dirty="0">
                <a:latin typeface="Century Gothic" panose="020B0502020202020204" pitchFamily="34" charset="0"/>
              </a:rPr>
              <a:t>Kenia Juárez Cruz</a:t>
            </a:r>
          </a:p>
        </p:txBody>
      </p:sp>
      <p:sp>
        <p:nvSpPr>
          <p:cNvPr id="17" name="CuadroTexto 16">
            <a:extLst>
              <a:ext uri="{FF2B5EF4-FFF2-40B4-BE49-F238E27FC236}">
                <a16:creationId xmlns:a16="http://schemas.microsoft.com/office/drawing/2014/main" id="{D4CFD6AB-966A-B7AB-3A2E-9B28D299373B}"/>
              </a:ext>
            </a:extLst>
          </p:cNvPr>
          <p:cNvSpPr txBox="1"/>
          <p:nvPr/>
        </p:nvSpPr>
        <p:spPr>
          <a:xfrm>
            <a:off x="3523682" y="5833650"/>
            <a:ext cx="3036409" cy="400110"/>
          </a:xfrm>
          <a:prstGeom prst="rect">
            <a:avLst/>
          </a:prstGeom>
          <a:noFill/>
        </p:spPr>
        <p:txBody>
          <a:bodyPr wrap="none" rtlCol="0">
            <a:spAutoFit/>
          </a:bodyPr>
          <a:lstStyle/>
          <a:p>
            <a:r>
              <a:rPr lang="es-ES_tradnl" sz="2000" dirty="0">
                <a:latin typeface="Century Gothic" panose="020B0502020202020204" pitchFamily="34" charset="0"/>
              </a:rPr>
              <a:t>Virginia Martínez López</a:t>
            </a:r>
          </a:p>
        </p:txBody>
      </p:sp>
    </p:spTree>
    <p:extLst>
      <p:ext uri="{BB962C8B-B14F-4D97-AF65-F5344CB8AC3E}">
        <p14:creationId xmlns:p14="http://schemas.microsoft.com/office/powerpoint/2010/main" val="1872148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81C179F-CFA6-FFD0-211A-D91E92630184}"/>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63379" y="0"/>
            <a:ext cx="1777878" cy="166550"/>
          </a:xfrm>
          <a:prstGeom prst="rect">
            <a:avLst/>
          </a:prstGeom>
        </p:spPr>
      </p:pic>
      <p:pic>
        <p:nvPicPr>
          <p:cNvPr id="3" name="Imagen 2">
            <a:extLst>
              <a:ext uri="{FF2B5EF4-FFF2-40B4-BE49-F238E27FC236}">
                <a16:creationId xmlns:a16="http://schemas.microsoft.com/office/drawing/2014/main" id="{EFF98EBE-ACEA-CF88-AE02-4AAA7D4C8501}"/>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115"/>
          <a:stretch/>
        </p:blipFill>
        <p:spPr>
          <a:xfrm rot="10800000">
            <a:off x="1651121" y="-1"/>
            <a:ext cx="1777878" cy="174234"/>
          </a:xfrm>
          <a:prstGeom prst="rect">
            <a:avLst/>
          </a:prstGeom>
        </p:spPr>
      </p:pic>
      <p:pic>
        <p:nvPicPr>
          <p:cNvPr id="4" name="Imagen 3">
            <a:extLst>
              <a:ext uri="{FF2B5EF4-FFF2-40B4-BE49-F238E27FC236}">
                <a16:creationId xmlns:a16="http://schemas.microsoft.com/office/drawing/2014/main" id="{84E0EC17-DBB3-86DD-62B6-04D3281D182F}"/>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3380990" y="-1"/>
            <a:ext cx="1777878" cy="166549"/>
          </a:xfrm>
          <a:prstGeom prst="rect">
            <a:avLst/>
          </a:prstGeom>
        </p:spPr>
      </p:pic>
      <p:pic>
        <p:nvPicPr>
          <p:cNvPr id="5" name="Imagen 4">
            <a:extLst>
              <a:ext uri="{FF2B5EF4-FFF2-40B4-BE49-F238E27FC236}">
                <a16:creationId xmlns:a16="http://schemas.microsoft.com/office/drawing/2014/main" id="{CFFCD916-AE95-35C4-4826-EE6472079C5D}"/>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5095490" y="0"/>
            <a:ext cx="1777878" cy="166548"/>
          </a:xfrm>
          <a:prstGeom prst="rect">
            <a:avLst/>
          </a:prstGeom>
        </p:spPr>
      </p:pic>
      <p:pic>
        <p:nvPicPr>
          <p:cNvPr id="6" name="Imagen 5">
            <a:extLst>
              <a:ext uri="{FF2B5EF4-FFF2-40B4-BE49-F238E27FC236}">
                <a16:creationId xmlns:a16="http://schemas.microsoft.com/office/drawing/2014/main" id="{F7095807-DCE6-9F67-A264-73F71859F6EB}"/>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78747" y="8977450"/>
            <a:ext cx="1777878" cy="166550"/>
          </a:xfrm>
          <a:prstGeom prst="rect">
            <a:avLst/>
          </a:prstGeom>
        </p:spPr>
      </p:pic>
      <p:pic>
        <p:nvPicPr>
          <p:cNvPr id="7" name="Imagen 6">
            <a:extLst>
              <a:ext uri="{FF2B5EF4-FFF2-40B4-BE49-F238E27FC236}">
                <a16:creationId xmlns:a16="http://schemas.microsoft.com/office/drawing/2014/main" id="{7EA8E405-DDE9-3041-9CC8-35B25E70A846}"/>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115"/>
          <a:stretch/>
        </p:blipFill>
        <p:spPr>
          <a:xfrm rot="10800000">
            <a:off x="1635753" y="8977449"/>
            <a:ext cx="1777878" cy="174234"/>
          </a:xfrm>
          <a:prstGeom prst="rect">
            <a:avLst/>
          </a:prstGeom>
        </p:spPr>
      </p:pic>
      <p:pic>
        <p:nvPicPr>
          <p:cNvPr id="8" name="Imagen 7">
            <a:extLst>
              <a:ext uri="{FF2B5EF4-FFF2-40B4-BE49-F238E27FC236}">
                <a16:creationId xmlns:a16="http://schemas.microsoft.com/office/drawing/2014/main" id="{5209C335-5BD2-0DE2-BB22-06DA1C2B6ED2}"/>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3365622" y="8977449"/>
            <a:ext cx="1777878" cy="166549"/>
          </a:xfrm>
          <a:prstGeom prst="rect">
            <a:avLst/>
          </a:prstGeom>
        </p:spPr>
      </p:pic>
      <p:pic>
        <p:nvPicPr>
          <p:cNvPr id="9" name="Imagen 8">
            <a:extLst>
              <a:ext uri="{FF2B5EF4-FFF2-40B4-BE49-F238E27FC236}">
                <a16:creationId xmlns:a16="http://schemas.microsoft.com/office/drawing/2014/main" id="{A5556A77-3C0C-C232-AAB5-97447CDF3C00}"/>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5080122" y="8977450"/>
            <a:ext cx="1777878" cy="166548"/>
          </a:xfrm>
          <a:prstGeom prst="rect">
            <a:avLst/>
          </a:prstGeom>
        </p:spPr>
      </p:pic>
      <p:graphicFrame>
        <p:nvGraphicFramePr>
          <p:cNvPr id="11" name="Tabla 2">
            <a:extLst>
              <a:ext uri="{FF2B5EF4-FFF2-40B4-BE49-F238E27FC236}">
                <a16:creationId xmlns:a16="http://schemas.microsoft.com/office/drawing/2014/main" id="{534332AB-75BC-8F96-FFA7-DF6123CB87CB}"/>
              </a:ext>
            </a:extLst>
          </p:cNvPr>
          <p:cNvGraphicFramePr>
            <a:graphicFrameLocks noGrp="1"/>
          </p:cNvGraphicFramePr>
          <p:nvPr>
            <p:extLst>
              <p:ext uri="{D42A27DB-BD31-4B8C-83A1-F6EECF244321}">
                <p14:modId xmlns:p14="http://schemas.microsoft.com/office/powerpoint/2010/main" val="302868381"/>
              </p:ext>
            </p:extLst>
          </p:nvPr>
        </p:nvGraphicFramePr>
        <p:xfrm>
          <a:off x="30351" y="478736"/>
          <a:ext cx="6766559" cy="7486210"/>
        </p:xfrm>
        <a:graphic>
          <a:graphicData uri="http://schemas.openxmlformats.org/drawingml/2006/table">
            <a:tbl>
              <a:tblPr firstRow="1" bandRow="1">
                <a:tableStyleId>{5C22544A-7EE6-4342-B048-85BDC9FD1C3A}</a:tableStyleId>
              </a:tblPr>
              <a:tblGrid>
                <a:gridCol w="1313411">
                  <a:extLst>
                    <a:ext uri="{9D8B030D-6E8A-4147-A177-3AD203B41FA5}">
                      <a16:colId xmlns:a16="http://schemas.microsoft.com/office/drawing/2014/main" val="4048562965"/>
                    </a:ext>
                  </a:extLst>
                </a:gridCol>
                <a:gridCol w="4713444">
                  <a:extLst>
                    <a:ext uri="{9D8B030D-6E8A-4147-A177-3AD203B41FA5}">
                      <a16:colId xmlns:a16="http://schemas.microsoft.com/office/drawing/2014/main" val="3943128233"/>
                    </a:ext>
                  </a:extLst>
                </a:gridCol>
                <a:gridCol w="739704">
                  <a:extLst>
                    <a:ext uri="{9D8B030D-6E8A-4147-A177-3AD203B41FA5}">
                      <a16:colId xmlns:a16="http://schemas.microsoft.com/office/drawing/2014/main" val="3012672027"/>
                    </a:ext>
                  </a:extLst>
                </a:gridCol>
              </a:tblGrid>
              <a:tr h="287863">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MIÉRCOLES 19 DE FEBRERO DE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ctr"/>
                      <a:endParaRPr lang="es-MX"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solidFill>
                  </a:tcPr>
                </a:tc>
                <a:tc hMerge="1">
                  <a:txBody>
                    <a:bodyPr/>
                    <a:lstStyle/>
                    <a:p>
                      <a:pPr marL="0" indent="0" algn="ctr">
                        <a:buFont typeface="Arial" panose="020B0604020202020204" pitchFamily="34" charset="0"/>
                        <a:buNone/>
                      </a:pPr>
                      <a:endParaRPr lang="es-MX" sz="7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3FF"/>
                    </a:solidFill>
                  </a:tcPr>
                </a:tc>
                <a:extLst>
                  <a:ext uri="{0D108BD9-81ED-4DB2-BD59-A6C34878D82A}">
                    <a16:rowId xmlns:a16="http://schemas.microsoft.com/office/drawing/2014/main" val="2206200965"/>
                  </a:ext>
                </a:extLst>
              </a:tr>
              <a:tr h="287863">
                <a:tc>
                  <a:txBody>
                    <a:bodyPr/>
                    <a:lstStyle/>
                    <a:p>
                      <a:pPr algn="ctr"/>
                      <a:r>
                        <a:rPr lang="es-MX" sz="1200" dirty="0">
                          <a:solidFill>
                            <a:schemeClr val="tx1"/>
                          </a:solidFill>
                          <a:latin typeface="Century Gothic" panose="020B0502020202020204" pitchFamily="34" charset="0"/>
                        </a:rPr>
                        <a:t>CAMPO FORMATIVO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s-MX" sz="1200" dirty="0">
                          <a:solidFill>
                            <a:schemeClr val="tx1"/>
                          </a:solidFill>
                          <a:latin typeface="Century Gothic" panose="020B0502020202020204" pitchFamily="34" charset="0"/>
                        </a:rPr>
                        <a:t>SECUENCIA DE ACTIVIDADES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solidFill>
                  </a:tcPr>
                </a:tc>
                <a:tc>
                  <a:txBody>
                    <a:bodyPr/>
                    <a:lstStyle/>
                    <a:p>
                      <a:pPr marL="0" indent="0" algn="ctr">
                        <a:buFont typeface="Arial" panose="020B0604020202020204" pitchFamily="34" charset="0"/>
                        <a:buNone/>
                      </a:pPr>
                      <a:endParaRPr lang="es-MX" sz="7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3FF"/>
                    </a:solidFill>
                  </a:tcPr>
                </a:tc>
                <a:extLst>
                  <a:ext uri="{0D108BD9-81ED-4DB2-BD59-A6C34878D82A}">
                    <a16:rowId xmlns:a16="http://schemas.microsoft.com/office/drawing/2014/main" val="2140087110"/>
                  </a:ext>
                </a:extLst>
              </a:tr>
              <a:tr h="261693">
                <a:tc rowSpan="2">
                  <a:txBody>
                    <a:bodyPr/>
                    <a:lstStyle/>
                    <a:p>
                      <a:pPr algn="ctr"/>
                      <a:r>
                        <a:rPr lang="es-MX" sz="1000" b="1" dirty="0">
                          <a:solidFill>
                            <a:schemeClr val="tx1"/>
                          </a:solidFill>
                          <a:latin typeface="Century Gothic" panose="020B0502020202020204" pitchFamily="34" charset="0"/>
                        </a:rPr>
                        <a:t>LENGUAJES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60000"/>
                      </a:srgbClr>
                    </a:solidFill>
                  </a:tcPr>
                </a:tc>
                <a:tc rowSpan="6">
                  <a:txBody>
                    <a:bodyPr/>
                    <a:lstStyle/>
                    <a:p>
                      <a:pPr marL="0" indent="0" algn="just" eaLnBrk="0" hangingPunct="0">
                        <a:buFont typeface="Arial" panose="020B0604020202020204" pitchFamily="34" charset="0"/>
                        <a:buNone/>
                      </a:pPr>
                      <a:r>
                        <a:rPr lang="es-MX" sz="800" b="1" kern="1200" dirty="0">
                          <a:solidFill>
                            <a:schemeClr val="dk1"/>
                          </a:solidFill>
                          <a:effectLst/>
                          <a:latin typeface="Century Gothic" panose="020B0502020202020204" pitchFamily="34" charset="0"/>
                          <a:ea typeface="+mn-ea"/>
                          <a:cs typeface="+mn-cs"/>
                        </a:rPr>
                        <a:t>Inicio:</a:t>
                      </a:r>
                    </a:p>
                    <a:p>
                      <a:pPr marL="171450" marR="0" lvl="0" indent="-1714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s-MX" sz="800" kern="1200" dirty="0">
                          <a:solidFill>
                            <a:schemeClr val="tx1"/>
                          </a:solidFill>
                          <a:effectLst/>
                          <a:latin typeface="Century Gothic" panose="020B0502020202020204" pitchFamily="34" charset="0"/>
                          <a:ea typeface="+mn-ea"/>
                          <a:cs typeface="+mn-cs"/>
                        </a:rPr>
                        <a:t>Dar inicio a la clase recuperando saberes previos para que los alumnos comenten y escriban en su cuaderno un listado de los momentos especiales en donde es común que se realice el envío de las cartas. </a:t>
                      </a:r>
                    </a:p>
                    <a:p>
                      <a:pPr marL="0" marR="0" lvl="0" indent="0" algn="just" defTabSz="914400" rtl="0" eaLnBrk="0" fontAlgn="auto" latinLnBrk="0" hangingPunct="0">
                        <a:lnSpc>
                          <a:spcPct val="100000"/>
                        </a:lnSpc>
                        <a:spcBef>
                          <a:spcPts val="0"/>
                        </a:spcBef>
                        <a:spcAft>
                          <a:spcPts val="0"/>
                        </a:spcAft>
                        <a:buClrTx/>
                        <a:buSzTx/>
                        <a:buFont typeface="Arial" panose="020B0604020202020204" pitchFamily="34" charset="0"/>
                        <a:buNone/>
                        <a:tabLst/>
                        <a:defRPr/>
                      </a:pPr>
                      <a:r>
                        <a:rPr lang="es-MX" sz="800" b="1" kern="1200" dirty="0">
                          <a:solidFill>
                            <a:schemeClr val="dk1"/>
                          </a:solidFill>
                          <a:effectLst/>
                          <a:latin typeface="Century Gothic" panose="020B0502020202020204" pitchFamily="34" charset="0"/>
                          <a:ea typeface="+mn-ea"/>
                          <a:cs typeface="+mn-cs"/>
                        </a:rPr>
                        <a:t>Desarrollo:</a:t>
                      </a:r>
                    </a:p>
                    <a:p>
                      <a:pPr marL="171450" marR="0" lvl="0" indent="-1714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s-MX" sz="800" kern="1200" dirty="0">
                          <a:solidFill>
                            <a:schemeClr val="tx1"/>
                          </a:solidFill>
                          <a:effectLst/>
                          <a:latin typeface="Century Gothic" panose="020B0502020202020204" pitchFamily="34" charset="0"/>
                          <a:ea typeface="+mn-ea"/>
                          <a:cs typeface="+mn-cs"/>
                        </a:rPr>
                        <a:t>Indicar a los estudiantes que ahora trabajaremos con el apartado “Reorientamos” localizado en la página 83 del libro de P. comunitarios donde los alumnos tendrán que registrar en la tabla del libro de texto las diferencias entre las cartas y los mensajes instantáneos.</a:t>
                      </a:r>
                      <a:endParaRPr lang="es-MX" sz="800" b="0" kern="1200" dirty="0">
                        <a:solidFill>
                          <a:schemeClr val="tx1"/>
                        </a:solidFill>
                        <a:effectLst/>
                        <a:latin typeface="Century Gothic" panose="020B0502020202020204" pitchFamily="34" charset="0"/>
                        <a:ea typeface="+mn-ea"/>
                        <a:cs typeface="+mn-cs"/>
                      </a:endParaRPr>
                    </a:p>
                    <a:p>
                      <a:pPr marL="0" marR="0" lvl="0" indent="0" algn="just" defTabSz="914400" rtl="0" eaLnBrk="0" fontAlgn="auto" latinLnBrk="0" hangingPunct="0">
                        <a:lnSpc>
                          <a:spcPct val="100000"/>
                        </a:lnSpc>
                        <a:spcBef>
                          <a:spcPts val="0"/>
                        </a:spcBef>
                        <a:spcAft>
                          <a:spcPts val="0"/>
                        </a:spcAft>
                        <a:buClrTx/>
                        <a:buSzTx/>
                        <a:buFont typeface="Arial" panose="020B0604020202020204" pitchFamily="34" charset="0"/>
                        <a:buNone/>
                        <a:tabLst/>
                        <a:defRPr/>
                      </a:pPr>
                      <a:r>
                        <a:rPr lang="es-MX" sz="800" b="1" dirty="0">
                          <a:solidFill>
                            <a:schemeClr val="tx1"/>
                          </a:solidFill>
                          <a:effectLst/>
                          <a:latin typeface="Century Gothic" panose="020B0502020202020204" pitchFamily="34" charset="0"/>
                        </a:rPr>
                        <a:t>Cierre:</a:t>
                      </a:r>
                    </a:p>
                    <a:p>
                      <a:pPr marL="171450" marR="0" lvl="0" indent="-1714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s-MX" sz="800" kern="1200" dirty="0">
                          <a:solidFill>
                            <a:schemeClr val="tx1"/>
                          </a:solidFill>
                          <a:effectLst/>
                          <a:latin typeface="Century Gothic" panose="020B0502020202020204" pitchFamily="34" charset="0"/>
                          <a:ea typeface="+mn-ea"/>
                          <a:cs typeface="+mn-cs"/>
                        </a:rPr>
                        <a:t>Terminar la clase proporcionando el </a:t>
                      </a:r>
                      <a:r>
                        <a:rPr lang="es-MX" sz="800" b="1" kern="1200" dirty="0">
                          <a:solidFill>
                            <a:schemeClr val="tx1"/>
                          </a:solidFill>
                          <a:effectLst/>
                          <a:latin typeface="Century Gothic" panose="020B0502020202020204" pitchFamily="34" charset="0"/>
                          <a:ea typeface="+mn-ea"/>
                          <a:cs typeface="+mn-cs"/>
                        </a:rPr>
                        <a:t>anexo 14 </a:t>
                      </a:r>
                      <a:r>
                        <a:rPr lang="es-MX" sz="800" kern="1200" dirty="0">
                          <a:solidFill>
                            <a:schemeClr val="tx1"/>
                          </a:solidFill>
                          <a:effectLst/>
                          <a:latin typeface="Century Gothic" panose="020B0502020202020204" pitchFamily="34" charset="0"/>
                          <a:ea typeface="+mn-ea"/>
                          <a:cs typeface="+mn-cs"/>
                        </a:rPr>
                        <a:t>para que con base en los conocimientos que se han construido a lo largo del proyecto den lectura a la carta y señalen cada uno de sus elementos. </a:t>
                      </a:r>
                    </a:p>
                    <a:p>
                      <a:pPr marL="171450" marR="0" lvl="0" indent="-1714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s-MX" sz="800" kern="1200" dirty="0">
                          <a:solidFill>
                            <a:schemeClr val="tx1"/>
                          </a:solidFill>
                          <a:effectLst/>
                          <a:latin typeface="Century Gothic" panose="020B0502020202020204" pitchFamily="34" charset="0"/>
                          <a:ea typeface="+mn-ea"/>
                          <a:cs typeface="+mn-cs"/>
                        </a:rPr>
                        <a:t>Intercambiar respuestas con sus demás compañeros y realizar correcciones en caso de ser necesario,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 typeface="Arial" panose="020B0604020202020204" pitchFamily="34" charset="0"/>
                        <a:buNone/>
                      </a:pPr>
                      <a:r>
                        <a:rPr lang="es-MX" sz="700" b="1" dirty="0">
                          <a:solidFill>
                            <a:schemeClr val="tx1"/>
                          </a:solidFill>
                          <a:latin typeface="Century Gothic" panose="020B0502020202020204" pitchFamily="34" charset="0"/>
                        </a:rPr>
                        <a:t>Recursos didácticos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30000"/>
                      </a:srgbClr>
                    </a:solidFill>
                  </a:tcPr>
                </a:tc>
                <a:extLst>
                  <a:ext uri="{0D108BD9-81ED-4DB2-BD59-A6C34878D82A}">
                    <a16:rowId xmlns:a16="http://schemas.microsoft.com/office/drawing/2014/main" val="219818577"/>
                  </a:ext>
                </a:extLst>
              </a:tr>
              <a:tr h="0">
                <a:tc vMerge="1">
                  <a:txBody>
                    <a:bodyPr/>
                    <a:lstStyle/>
                    <a:p>
                      <a:pPr algn="ctr"/>
                      <a:endParaRPr lang="es-MX" sz="10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60000"/>
                      </a:srgbClr>
                    </a:solidFill>
                  </a:tcPr>
                </a:tc>
                <a:tc vMerge="1">
                  <a:txBody>
                    <a:bodyPr/>
                    <a:lstStyle/>
                    <a:p>
                      <a:endParaRPr lang="es-ES_tradnl"/>
                    </a:p>
                  </a:txBody>
                  <a:tcPr/>
                </a:tc>
                <a:tc rowSpan="2">
                  <a:txBody>
                    <a:bodyPr/>
                    <a:lstStyle/>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Cuaderno del alumno. </a:t>
                      </a:r>
                    </a:p>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Anexos</a:t>
                      </a:r>
                    </a:p>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Listas de cotejo</a:t>
                      </a:r>
                      <a:endParaRPr lang="es-MX" sz="6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5306982"/>
                  </a:ext>
                </a:extLst>
              </a:tr>
              <a:tr h="409986">
                <a:tc rowSpan="3">
                  <a:txBody>
                    <a:bodyPr/>
                    <a:lstStyle/>
                    <a:p>
                      <a:pPr marL="0" indent="0" algn="ctr">
                        <a:buFont typeface="Arial" panose="020B0604020202020204" pitchFamily="34" charset="0"/>
                        <a:buNone/>
                      </a:pPr>
                      <a:r>
                        <a:rPr lang="es-MX" sz="1000" b="1" dirty="0">
                          <a:solidFill>
                            <a:schemeClr val="tx1"/>
                          </a:solidFill>
                          <a:latin typeface="Century Gothic" panose="020B0502020202020204" pitchFamily="34" charset="0"/>
                        </a:rPr>
                        <a:t>SESIÓN 8</a:t>
                      </a:r>
                    </a:p>
                    <a:p>
                      <a:pPr marL="0" indent="0" algn="ctr">
                        <a:buFont typeface="Arial" panose="020B0604020202020204" pitchFamily="34" charset="0"/>
                        <a:buNone/>
                      </a:pPr>
                      <a:r>
                        <a:rPr lang="es-MX" sz="1000" b="1" dirty="0">
                          <a:solidFill>
                            <a:schemeClr val="tx1"/>
                          </a:solidFill>
                          <a:latin typeface="Century Gothic" panose="020B0502020202020204" pitchFamily="34" charset="0"/>
                        </a:rPr>
                        <a:t>REORIENTAMOS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30000"/>
                      </a:srgbClr>
                    </a:solidFill>
                  </a:tcPr>
                </a:tc>
                <a:tc vMerge="1">
                  <a:txBody>
                    <a:bodyPr/>
                    <a:lstStyle/>
                    <a:p>
                      <a:endParaRPr lang="es-ES_tradnl"/>
                    </a:p>
                  </a:txBody>
                  <a:tcPr/>
                </a:tc>
                <a:tc vMerge="1">
                  <a:txBody>
                    <a:bodyPr/>
                    <a:lstStyle/>
                    <a:p>
                      <a:pPr marL="0" indent="0" algn="ctr">
                        <a:buFont typeface="Arial" panose="020B0604020202020204" pitchFamily="34" charset="0"/>
                        <a:buNone/>
                      </a:pPr>
                      <a:endParaRPr lang="es-MX" sz="700" b="1"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C1EB"/>
                    </a:solidFill>
                  </a:tcPr>
                </a:tc>
                <a:extLst>
                  <a:ext uri="{0D108BD9-81ED-4DB2-BD59-A6C34878D82A}">
                    <a16:rowId xmlns:a16="http://schemas.microsoft.com/office/drawing/2014/main" val="3831049299"/>
                  </a:ext>
                </a:extLst>
              </a:tr>
              <a:tr h="170101">
                <a:tc vMerge="1">
                  <a:txBody>
                    <a:bodyPr/>
                    <a:lstStyle/>
                    <a:p>
                      <a:pPr marL="0" indent="0" algn="ctr">
                        <a:buFont typeface="Arial" panose="020B0604020202020204" pitchFamily="34" charset="0"/>
                        <a:buNone/>
                      </a:pPr>
                      <a:endParaRPr lang="es-MX" sz="10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30000"/>
                      </a:srgbClr>
                    </a:solidFill>
                  </a:tcPr>
                </a:tc>
                <a:tc vMerge="1">
                  <a:txBody>
                    <a:bodyPr/>
                    <a:lstStyle/>
                    <a:p>
                      <a:endParaRPr lang="es-ES_tradnl"/>
                    </a:p>
                  </a:txBody>
                  <a:tcPr/>
                </a:tc>
                <a:tc>
                  <a:txBody>
                    <a:bodyPr/>
                    <a:lstStyle/>
                    <a:p>
                      <a:r>
                        <a:rPr lang="es-MX" sz="700" b="1" dirty="0">
                          <a:solidFill>
                            <a:schemeClr val="tx1"/>
                          </a:solidFill>
                          <a:latin typeface="Century Gothic" panose="020B0502020202020204" pitchFamily="34" charset="0"/>
                        </a:rPr>
                        <a:t>Evaluación</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30000"/>
                      </a:srgbClr>
                    </a:solidFill>
                  </a:tcPr>
                </a:tc>
                <a:extLst>
                  <a:ext uri="{0D108BD9-81ED-4DB2-BD59-A6C34878D82A}">
                    <a16:rowId xmlns:a16="http://schemas.microsoft.com/office/drawing/2014/main" val="1890306103"/>
                  </a:ext>
                </a:extLst>
              </a:tr>
              <a:tr h="0">
                <a:tc vMerge="1">
                  <a:txBody>
                    <a:bodyPr/>
                    <a:lstStyle/>
                    <a:p>
                      <a:pPr marL="0" indent="0" algn="ctr">
                        <a:buFont typeface="Arial" panose="020B0604020202020204" pitchFamily="34" charset="0"/>
                        <a:buNone/>
                      </a:pPr>
                      <a:endParaRPr lang="es-MX" sz="10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30000"/>
                      </a:srgbClr>
                    </a:solidFill>
                  </a:tcPr>
                </a:tc>
                <a:tc vMerge="1">
                  <a:txBody>
                    <a:bodyPr/>
                    <a:lstStyle/>
                    <a:p>
                      <a:endParaRPr lang="es-ES_tradnl"/>
                    </a:p>
                  </a:txBody>
                  <a:tcPr/>
                </a:tc>
                <a:tc rowSpan="2">
                  <a:txBody>
                    <a:bodyPr/>
                    <a:lstStyle/>
                    <a:p>
                      <a:pPr marL="0" indent="0" algn="l">
                        <a:buFont typeface="Arial" panose="020B0604020202020204" pitchFamily="34" charset="0"/>
                        <a:buNone/>
                      </a:pPr>
                      <a:r>
                        <a:rPr lang="es-MX" sz="600" dirty="0">
                          <a:solidFill>
                            <a:schemeClr val="tx1"/>
                          </a:solidFill>
                          <a:latin typeface="Century Gothic" panose="020B0502020202020204" pitchFamily="34" charset="0"/>
                        </a:rPr>
                        <a:t>*Listas de cotejo</a:t>
                      </a:r>
                    </a:p>
                    <a:p>
                      <a:pPr marL="0" indent="0" algn="l">
                        <a:buFont typeface="Arial" panose="020B0604020202020204" pitchFamily="34" charset="0"/>
                        <a:buNone/>
                      </a:pPr>
                      <a:r>
                        <a:rPr lang="es-MX" sz="600" dirty="0">
                          <a:solidFill>
                            <a:schemeClr val="tx1"/>
                          </a:solidFill>
                          <a:latin typeface="Century Gothic" panose="020B0502020202020204" pitchFamily="34" charset="0"/>
                        </a:rPr>
                        <a:t>*Trabajos diarios</a:t>
                      </a:r>
                    </a:p>
                    <a:p>
                      <a:pPr marL="0" indent="0" algn="l">
                        <a:buFont typeface="Arial" panose="020B0604020202020204" pitchFamily="34" charset="0"/>
                        <a:buNone/>
                      </a:pPr>
                      <a:r>
                        <a:rPr lang="es-MX" sz="600" dirty="0">
                          <a:solidFill>
                            <a:schemeClr val="tx1"/>
                          </a:solidFill>
                          <a:latin typeface="Century Gothic" panose="020B0502020202020204" pitchFamily="34" charset="0"/>
                        </a:rPr>
                        <a:t>*Participaciones</a:t>
                      </a:r>
                    </a:p>
                    <a:p>
                      <a:pPr marL="0" indent="0" algn="l">
                        <a:buFont typeface="Arial" panose="020B0604020202020204" pitchFamily="34" charset="0"/>
                        <a:buNone/>
                      </a:pPr>
                      <a:r>
                        <a:rPr lang="es-MX" sz="600" dirty="0">
                          <a:solidFill>
                            <a:schemeClr val="tx1"/>
                          </a:solidFill>
                          <a:latin typeface="Century Gothic" panose="020B0502020202020204" pitchFamily="34" charset="0"/>
                        </a:rPr>
                        <a:t>*Observación directa.</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3364298"/>
                  </a:ext>
                </a:extLst>
              </a:tr>
              <a:tr h="1046773">
                <a:tc>
                  <a:txBody>
                    <a:bodyPr/>
                    <a:lstStyle/>
                    <a:p>
                      <a:pPr marL="0" indent="0" algn="ctr">
                        <a:buFont typeface="Arial" panose="020B0604020202020204" pitchFamily="34" charset="0"/>
                        <a:buNone/>
                      </a:pPr>
                      <a:r>
                        <a:rPr lang="es-MX" sz="900" b="1" dirty="0">
                          <a:solidFill>
                            <a:schemeClr val="tx1"/>
                          </a:solidFill>
                          <a:latin typeface="Century Gothic" panose="020B0502020202020204" pitchFamily="34" charset="0"/>
                        </a:rPr>
                        <a:t>Propósito de la sesión:</a:t>
                      </a:r>
                    </a:p>
                    <a:p>
                      <a:pPr marL="0" indent="0" algn="ctr">
                        <a:buFont typeface="Arial" panose="020B0604020202020204" pitchFamily="34" charset="0"/>
                        <a:buNone/>
                      </a:pPr>
                      <a:r>
                        <a:rPr lang="es-MX" sz="800" dirty="0">
                          <a:solidFill>
                            <a:schemeClr val="tx1"/>
                          </a:solidFill>
                          <a:latin typeface="Century Gothic" panose="020B0502020202020204" pitchFamily="34" charset="0"/>
                        </a:rPr>
                        <a:t>*Reconocer las diferencias entre las cartas y los mensajes instantáneos.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30000"/>
                      </a:srgbClr>
                    </a:solidFill>
                  </a:tcPr>
                </a:tc>
                <a:tc vMerge="1">
                  <a:txBody>
                    <a:bodyPr/>
                    <a:lstStyle/>
                    <a:p>
                      <a:endParaRPr lang="es-MX"/>
                    </a:p>
                  </a:txBody>
                  <a:tcPr/>
                </a:tc>
                <a:tc vMerge="1">
                  <a:txBody>
                    <a:bodyPr/>
                    <a:lstStyle/>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Cuaderno del alumno. </a:t>
                      </a:r>
                    </a:p>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Anexos</a:t>
                      </a:r>
                    </a:p>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Listas de cotejo</a:t>
                      </a:r>
                      <a:endParaRPr lang="es-MX" sz="600" dirty="0">
                        <a:solidFill>
                          <a:schemeClr val="tx1"/>
                        </a:solidFill>
                        <a:latin typeface="Century Gothic" panose="020B0502020202020204" pitchFamily="34" charset="0"/>
                      </a:endParaRPr>
                    </a:p>
                    <a:p>
                      <a:pPr marL="0" indent="0" algn="l">
                        <a:buFont typeface="Arial" panose="020B0604020202020204" pitchFamily="34" charset="0"/>
                        <a:buNone/>
                      </a:pPr>
                      <a:endParaRPr lang="es-MX" sz="6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3173461"/>
                  </a:ext>
                </a:extLst>
              </a:tr>
              <a:tr h="174726">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000" b="1" dirty="0">
                          <a:solidFill>
                            <a:schemeClr val="tx1"/>
                          </a:solidFill>
                          <a:latin typeface="Century Gothic" panose="020B0502020202020204" pitchFamily="34" charset="0"/>
                        </a:rPr>
                        <a:t>SABERES Y PENSAMIENTO 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alpha val="60000"/>
                      </a:srgbClr>
                    </a:solidFill>
                  </a:tcPr>
                </a:tc>
                <a:tc rowSpan="6">
                  <a:txBody>
                    <a:bodyPr/>
                    <a:lstStyle/>
                    <a:p>
                      <a:pPr marL="0" indent="0" algn="just" eaLnBrk="0" hangingPunct="0">
                        <a:buFont typeface="Arial" panose="020B0604020202020204" pitchFamily="34" charset="0"/>
                        <a:buNone/>
                      </a:pPr>
                      <a:r>
                        <a:rPr lang="es-MX" sz="800" b="1" kern="1200" dirty="0">
                          <a:solidFill>
                            <a:schemeClr val="dk1"/>
                          </a:solidFill>
                          <a:effectLst/>
                          <a:latin typeface="Century Gothic" panose="020B0502020202020204" pitchFamily="34" charset="0"/>
                          <a:ea typeface="+mn-ea"/>
                          <a:cs typeface="+mn-cs"/>
                        </a:rPr>
                        <a:t>Inicio:</a:t>
                      </a:r>
                    </a:p>
                    <a:p>
                      <a:pPr marL="171450" indent="-171450" algn="just" eaLnBrk="0" hangingPunct="0">
                        <a:buFont typeface="Arial" panose="020B0604020202020204" pitchFamily="34" charset="0"/>
                        <a:buChar char="•"/>
                      </a:pPr>
                      <a:r>
                        <a:rPr lang="es-MX" sz="800" kern="1200" dirty="0">
                          <a:solidFill>
                            <a:schemeClr val="dk1"/>
                          </a:solidFill>
                          <a:effectLst/>
                          <a:latin typeface="Century Gothic" panose="020B0502020202020204" pitchFamily="34" charset="0"/>
                          <a:ea typeface="+mn-ea"/>
                          <a:cs typeface="+mn-cs"/>
                        </a:rPr>
                        <a:t>Dar inicio a la clase conversando con los alumnos sobre los términos que se han aprendido hasta este momento. Para ello, se trabajará con el material del </a:t>
                      </a:r>
                      <a:r>
                        <a:rPr lang="es-MX" sz="800" b="1" kern="1200" dirty="0">
                          <a:solidFill>
                            <a:schemeClr val="dk1"/>
                          </a:solidFill>
                          <a:effectLst/>
                          <a:latin typeface="Century Gothic" panose="020B0502020202020204" pitchFamily="34" charset="0"/>
                          <a:ea typeface="+mn-ea"/>
                          <a:cs typeface="+mn-cs"/>
                        </a:rPr>
                        <a:t>anexo 15 </a:t>
                      </a:r>
                      <a:r>
                        <a:rPr lang="es-MX" sz="800" kern="1200" dirty="0">
                          <a:solidFill>
                            <a:schemeClr val="dk1"/>
                          </a:solidFill>
                          <a:effectLst/>
                          <a:latin typeface="Century Gothic" panose="020B0502020202020204" pitchFamily="34" charset="0"/>
                          <a:ea typeface="+mn-ea"/>
                          <a:cs typeface="+mn-cs"/>
                        </a:rPr>
                        <a:t>para que los alumnos registren los datos más relevantes de cada aspecto que se solicita. </a:t>
                      </a:r>
                    </a:p>
                    <a:p>
                      <a:pPr marL="171450" indent="-171450" algn="just" eaLnBrk="0" hangingPunct="0">
                        <a:buFont typeface="Arial" panose="020B0604020202020204" pitchFamily="34" charset="0"/>
                        <a:buChar char="•"/>
                      </a:pPr>
                      <a:r>
                        <a:rPr lang="es-MX" sz="800" kern="1200" dirty="0">
                          <a:solidFill>
                            <a:schemeClr val="dk1"/>
                          </a:solidFill>
                          <a:effectLst/>
                          <a:latin typeface="Century Gothic" panose="020B0502020202020204" pitchFamily="34" charset="0"/>
                          <a:ea typeface="+mn-ea"/>
                          <a:cs typeface="+mn-cs"/>
                        </a:rPr>
                        <a:t>Socializar las respuestas y completar la información en caso de ser necesario. </a:t>
                      </a:r>
                    </a:p>
                    <a:p>
                      <a:pPr marL="0" indent="0" algn="just" eaLnBrk="0" hangingPunct="0">
                        <a:buFont typeface="Arial" panose="020B0604020202020204" pitchFamily="34" charset="0"/>
                        <a:buNone/>
                      </a:pPr>
                      <a:r>
                        <a:rPr lang="es-MX" sz="800" b="1" kern="1200" dirty="0">
                          <a:solidFill>
                            <a:schemeClr val="dk1"/>
                          </a:solidFill>
                          <a:effectLst/>
                          <a:latin typeface="Century Gothic" panose="020B0502020202020204" pitchFamily="34" charset="0"/>
                          <a:ea typeface="+mn-ea"/>
                          <a:cs typeface="+mn-cs"/>
                        </a:rPr>
                        <a:t>Desarrollo:</a:t>
                      </a:r>
                    </a:p>
                    <a:p>
                      <a:pPr marL="171450" indent="-171450" algn="just" eaLnBrk="0" hangingPunct="0">
                        <a:buFont typeface="Arial" panose="020B0604020202020204" pitchFamily="34" charset="0"/>
                        <a:buChar char="•"/>
                      </a:pPr>
                      <a:r>
                        <a:rPr lang="es-MX" sz="800" kern="1200" dirty="0">
                          <a:solidFill>
                            <a:schemeClr val="dk1"/>
                          </a:solidFill>
                          <a:effectLst/>
                          <a:latin typeface="Century Gothic" panose="020B0502020202020204" pitchFamily="34" charset="0"/>
                          <a:ea typeface="+mn-ea"/>
                          <a:cs typeface="+mn-cs"/>
                        </a:rPr>
                        <a:t>Recordar con los alumnos la primera práctica que hicimos en donde tuvimos que realizar mediciones para identificar las variaciones en el contenido de los vasos. Reforzar lo anterior proporcionando el material del </a:t>
                      </a:r>
                      <a:r>
                        <a:rPr lang="es-MX" sz="800" b="1" kern="1200" dirty="0">
                          <a:solidFill>
                            <a:schemeClr val="dk1"/>
                          </a:solidFill>
                          <a:effectLst/>
                          <a:latin typeface="Century Gothic" panose="020B0502020202020204" pitchFamily="34" charset="0"/>
                          <a:ea typeface="+mn-ea"/>
                          <a:cs typeface="+mn-cs"/>
                        </a:rPr>
                        <a:t>anexo 16 </a:t>
                      </a:r>
                      <a:r>
                        <a:rPr lang="es-MX" sz="800" kern="1200" dirty="0">
                          <a:solidFill>
                            <a:schemeClr val="dk1"/>
                          </a:solidFill>
                          <a:effectLst/>
                          <a:latin typeface="Century Gothic" panose="020B0502020202020204" pitchFamily="34" charset="0"/>
                          <a:ea typeface="+mn-ea"/>
                          <a:cs typeface="+mn-cs"/>
                        </a:rPr>
                        <a:t>en donde conoceremos un poco más sobre el uso de la regla y posteriormente realizar las mediciones que ahí se solicitan. </a:t>
                      </a:r>
                    </a:p>
                    <a:p>
                      <a:pPr marL="171450" indent="-171450" algn="just" eaLnBrk="0" hangingPunct="0">
                        <a:buFont typeface="Arial" panose="020B0604020202020204" pitchFamily="34" charset="0"/>
                        <a:buChar char="•"/>
                      </a:pPr>
                      <a:r>
                        <a:rPr lang="es-MX" sz="800" kern="1200" dirty="0">
                          <a:solidFill>
                            <a:schemeClr val="dk1"/>
                          </a:solidFill>
                          <a:effectLst/>
                          <a:latin typeface="Century Gothic" panose="020B0502020202020204" pitchFamily="34" charset="0"/>
                          <a:ea typeface="+mn-ea"/>
                          <a:cs typeface="+mn-cs"/>
                        </a:rPr>
                        <a:t>Comparar respuestas y permitir que los alumnos realicen correciones en caso de ser necesario. </a:t>
                      </a:r>
                      <a:endParaRPr lang="es-MX" sz="800" dirty="0">
                        <a:solidFill>
                          <a:schemeClr val="tx1"/>
                        </a:solidFill>
                        <a:effectLst/>
                        <a:latin typeface="Century Gothic" panose="020B0502020202020204" pitchFamily="34" charset="0"/>
                      </a:endParaRPr>
                    </a:p>
                    <a:p>
                      <a:pPr marL="0" indent="0" algn="just">
                        <a:buFont typeface="Arial" panose="020B0604020202020204" pitchFamily="34" charset="0"/>
                        <a:buNone/>
                      </a:pPr>
                      <a:r>
                        <a:rPr lang="es-MX" sz="800" b="1" dirty="0">
                          <a:solidFill>
                            <a:schemeClr val="tx1"/>
                          </a:solidFill>
                          <a:effectLst/>
                          <a:latin typeface="Century Gothic" panose="020B0502020202020204" pitchFamily="34" charset="0"/>
                        </a:rPr>
                        <a:t>Cierre:</a:t>
                      </a:r>
                    </a:p>
                    <a:p>
                      <a:pPr marL="171450" indent="-171450" algn="just">
                        <a:buFont typeface="Arial" panose="020B0604020202020204" pitchFamily="34" charset="0"/>
                        <a:buChar char="•"/>
                      </a:pPr>
                      <a:r>
                        <a:rPr lang="es-MX" sz="800" b="0" dirty="0">
                          <a:solidFill>
                            <a:schemeClr val="tx1"/>
                          </a:solidFill>
                          <a:effectLst/>
                          <a:latin typeface="Century Gothic" panose="020B0502020202020204" pitchFamily="34" charset="0"/>
                        </a:rPr>
                        <a:t>Terminar la clase trabajando con el apartado “Comprendemos” donde realizaremos el primer análisis de nuestras impresiones al realizar la práctica experimental de la primera pregunta de indagación. (Solucionar las actividades propuestas en las páginas 134,135,136 solo el punto a y b del libro P. Escolares) </a:t>
                      </a:r>
                      <a:endParaRPr lang="es-MX" sz="800" b="0" dirty="0">
                        <a:solidFill>
                          <a:srgbClr val="FF0000"/>
                        </a:solidFill>
                        <a:effectLst/>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MX" sz="600" b="1" dirty="0">
                          <a:solidFill>
                            <a:schemeClr val="tx1"/>
                          </a:solidFill>
                          <a:latin typeface="Century Gothic" panose="020B0502020202020204" pitchFamily="34" charset="0"/>
                        </a:rPr>
                        <a:t>Recursos didácticos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alpha val="30000"/>
                      </a:srgbClr>
                    </a:solidFill>
                  </a:tcPr>
                </a:tc>
                <a:extLst>
                  <a:ext uri="{0D108BD9-81ED-4DB2-BD59-A6C34878D82A}">
                    <a16:rowId xmlns:a16="http://schemas.microsoft.com/office/drawing/2014/main" val="3958579737"/>
                  </a:ext>
                </a:extLst>
              </a:tr>
              <a:tr h="221514">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0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alpha val="60000"/>
                      </a:srgbClr>
                    </a:solidFill>
                  </a:tcPr>
                </a:tc>
                <a:tc vMerge="1">
                  <a:txBody>
                    <a:bodyPr/>
                    <a:lstStyle/>
                    <a:p>
                      <a:endParaRPr lang="es-ES_tradnl"/>
                    </a:p>
                  </a:txBody>
                  <a:tcPr/>
                </a:tc>
                <a:tc rowSpan="2">
                  <a:txBody>
                    <a:bodyPr/>
                    <a:lstStyle/>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Cuaderno del alumno. </a:t>
                      </a:r>
                    </a:p>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Anexos</a:t>
                      </a:r>
                    </a:p>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Listas de cotejo</a:t>
                      </a:r>
                      <a:endParaRPr lang="es-MX" sz="600" b="1"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9462389"/>
                  </a:ext>
                </a:extLst>
              </a:tr>
              <a:tr h="476334">
                <a:tc rowSpan="3">
                  <a:txBody>
                    <a:bodyPr/>
                    <a:lstStyle/>
                    <a:p>
                      <a:pPr marL="0" indent="0" algn="ctr">
                        <a:buFont typeface="Arial" panose="020B0604020202020204" pitchFamily="34" charset="0"/>
                        <a:buNone/>
                      </a:pPr>
                      <a:r>
                        <a:rPr lang="es-MX" sz="1000" b="1" dirty="0">
                          <a:solidFill>
                            <a:schemeClr val="tx1"/>
                          </a:solidFill>
                          <a:latin typeface="Century Gothic" panose="020B0502020202020204" pitchFamily="34" charset="0"/>
                        </a:rPr>
                        <a:t>SESIÓN 8</a:t>
                      </a:r>
                    </a:p>
                    <a:p>
                      <a:pPr algn="ctr"/>
                      <a:r>
                        <a:rPr lang="es-MX" sz="1000" b="0" dirty="0">
                          <a:solidFill>
                            <a:schemeClr val="tx1"/>
                          </a:solidFill>
                          <a:latin typeface="Century Gothic" panose="020B0502020202020204" pitchFamily="34" charset="0"/>
                        </a:rPr>
                        <a:t>COMPRENDEMOS</a:t>
                      </a:r>
                      <a:endParaRPr lang="es-MX" sz="1000" kern="1200" dirty="0">
                        <a:solidFill>
                          <a:schemeClr val="dk1"/>
                        </a:solidFill>
                        <a:effectLst/>
                        <a:latin typeface="Century Gothic" panose="020B0502020202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alpha val="30000"/>
                      </a:srgbClr>
                    </a:solidFill>
                  </a:tcPr>
                </a:tc>
                <a:tc vMerge="1">
                  <a:txBody>
                    <a:bodyPr/>
                    <a:lstStyle/>
                    <a:p>
                      <a:endParaRPr lang="es-ES_tradnl"/>
                    </a:p>
                  </a:txBody>
                  <a:tcPr/>
                </a:tc>
                <a:tc vMerge="1">
                  <a:txBody>
                    <a:bodyPr/>
                    <a:lstStyle/>
                    <a:p>
                      <a:pPr marL="171450" indent="-171450" algn="l">
                        <a:buFont typeface="Arial" panose="020B0604020202020204" pitchFamily="34" charset="0"/>
                        <a:buChar char="•"/>
                      </a:pPr>
                      <a:r>
                        <a:rPr lang="es-MX" sz="600" kern="1200" dirty="0">
                          <a:solidFill>
                            <a:schemeClr val="dk1"/>
                          </a:solidFill>
                          <a:effectLst/>
                          <a:latin typeface="Century Gothic" panose="020B0502020202020204" pitchFamily="34" charset="0"/>
                          <a:ea typeface="+mn-ea"/>
                          <a:cs typeface="+mn-cs"/>
                        </a:rPr>
                        <a:t>Cuaderno del alumno. </a:t>
                      </a:r>
                    </a:p>
                    <a:p>
                      <a:pPr marL="171450" indent="-171450" algn="l">
                        <a:buFont typeface="Arial" panose="020B0604020202020204" pitchFamily="34" charset="0"/>
                        <a:buChar char="•"/>
                      </a:pPr>
                      <a:r>
                        <a:rPr lang="es-MX" sz="600" kern="1200" dirty="0">
                          <a:solidFill>
                            <a:schemeClr val="dk1"/>
                          </a:solidFill>
                          <a:effectLst/>
                          <a:latin typeface="Century Gothic" panose="020B0502020202020204" pitchFamily="34" charset="0"/>
                          <a:ea typeface="+mn-ea"/>
                          <a:cs typeface="+mn-cs"/>
                        </a:rPr>
                        <a:t>Anexos</a:t>
                      </a:r>
                    </a:p>
                    <a:p>
                      <a:pPr marL="171450" indent="-171450" algn="l">
                        <a:buFont typeface="Arial" panose="020B0604020202020204" pitchFamily="34" charset="0"/>
                        <a:buChar char="•"/>
                      </a:pPr>
                      <a:r>
                        <a:rPr lang="es-MX" sz="600" kern="1200" dirty="0">
                          <a:solidFill>
                            <a:schemeClr val="dk1"/>
                          </a:solidFill>
                          <a:effectLst/>
                          <a:latin typeface="Century Gothic" panose="020B0502020202020204" pitchFamily="34" charset="0"/>
                          <a:ea typeface="+mn-ea"/>
                          <a:cs typeface="+mn-cs"/>
                        </a:rPr>
                        <a:t>Listas de cotejo</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4179934"/>
                  </a:ext>
                </a:extLst>
              </a:tr>
              <a:tr h="0">
                <a:tc vMerge="1">
                  <a:txBody>
                    <a:bodyPr/>
                    <a:lstStyle/>
                    <a:p>
                      <a:pPr marL="0" indent="0" algn="ctr">
                        <a:buFont typeface="Arial" panose="020B0604020202020204" pitchFamily="34" charset="0"/>
                        <a:buNone/>
                      </a:pPr>
                      <a:endParaRPr lang="es-MX" sz="10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alpha val="30000"/>
                      </a:srgbClr>
                    </a:solidFill>
                  </a:tcPr>
                </a:tc>
                <a:tc vMerge="1">
                  <a:txBody>
                    <a:bodyPr/>
                    <a:lstStyle/>
                    <a:p>
                      <a:endParaRPr lang="es-ES_tradnl"/>
                    </a:p>
                  </a:txBody>
                  <a:tcPr/>
                </a:tc>
                <a:tc>
                  <a:txBody>
                    <a:bodyPr/>
                    <a:lstStyle/>
                    <a:p>
                      <a:r>
                        <a:rPr lang="es-MX" sz="600" b="1" dirty="0">
                          <a:solidFill>
                            <a:schemeClr val="tx1"/>
                          </a:solidFill>
                          <a:latin typeface="Century Gothic" panose="020B0502020202020204" pitchFamily="34" charset="0"/>
                        </a:rPr>
                        <a:t>Evaluación</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alpha val="30000"/>
                      </a:srgbClr>
                    </a:solidFill>
                  </a:tcPr>
                </a:tc>
                <a:extLst>
                  <a:ext uri="{0D108BD9-81ED-4DB2-BD59-A6C34878D82A}">
                    <a16:rowId xmlns:a16="http://schemas.microsoft.com/office/drawing/2014/main" val="1996951574"/>
                  </a:ext>
                </a:extLst>
              </a:tr>
              <a:tr h="509677">
                <a:tc vMerge="1">
                  <a:txBody>
                    <a:bodyPr/>
                    <a:lstStyle/>
                    <a:p>
                      <a:pPr algn="ctr"/>
                      <a:endParaRPr lang="es-MX" sz="800" b="0" kern="1200" dirty="0">
                        <a:solidFill>
                          <a:schemeClr val="tx1"/>
                        </a:solidFill>
                        <a:effectLst/>
                        <a:latin typeface="Century Gothic" panose="020B0502020202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alpha val="30000"/>
                      </a:srgbClr>
                    </a:solidFill>
                  </a:tcPr>
                </a:tc>
                <a:tc vMerge="1">
                  <a:txBody>
                    <a:bodyPr/>
                    <a:lstStyle/>
                    <a:p>
                      <a:endParaRPr lang="es-ES_tradnl"/>
                    </a:p>
                  </a:txBody>
                  <a:tcPr/>
                </a:tc>
                <a:tc rowSpan="2">
                  <a:txBody>
                    <a:bodyPr/>
                    <a:lstStyle/>
                    <a:p>
                      <a:pPr marL="0" indent="0" algn="ctr">
                        <a:buFont typeface="Arial" panose="020B0604020202020204" pitchFamily="34" charset="0"/>
                        <a:buNone/>
                      </a:pPr>
                      <a:r>
                        <a:rPr lang="es-MX" sz="600" dirty="0">
                          <a:solidFill>
                            <a:schemeClr val="tx1"/>
                          </a:solidFill>
                          <a:latin typeface="Century Gothic" panose="020B0502020202020204" pitchFamily="34" charset="0"/>
                        </a:rPr>
                        <a:t>*Listas de cotejo</a:t>
                      </a:r>
                    </a:p>
                    <a:p>
                      <a:pPr marL="0" indent="0" algn="ctr">
                        <a:buFont typeface="Arial" panose="020B0604020202020204" pitchFamily="34" charset="0"/>
                        <a:buNone/>
                      </a:pPr>
                      <a:r>
                        <a:rPr lang="es-MX" sz="600" dirty="0">
                          <a:solidFill>
                            <a:schemeClr val="tx1"/>
                          </a:solidFill>
                          <a:latin typeface="Century Gothic" panose="020B0502020202020204" pitchFamily="34" charset="0"/>
                        </a:rPr>
                        <a:t>*Trabajos diarios</a:t>
                      </a:r>
                    </a:p>
                    <a:p>
                      <a:pPr marL="0" indent="0" algn="ctr">
                        <a:buFont typeface="Arial" panose="020B0604020202020204" pitchFamily="34" charset="0"/>
                        <a:buNone/>
                      </a:pPr>
                      <a:r>
                        <a:rPr lang="es-MX" sz="600" dirty="0">
                          <a:solidFill>
                            <a:schemeClr val="tx1"/>
                          </a:solidFill>
                          <a:latin typeface="Century Gothic" panose="020B0502020202020204" pitchFamily="34" charset="0"/>
                        </a:rPr>
                        <a:t>*Participaciones</a:t>
                      </a:r>
                    </a:p>
                    <a:p>
                      <a:pPr marL="0" indent="0" algn="ctr">
                        <a:buFont typeface="Arial" panose="020B0604020202020204" pitchFamily="34" charset="0"/>
                        <a:buNone/>
                      </a:pPr>
                      <a:r>
                        <a:rPr lang="es-MX" sz="600" dirty="0">
                          <a:solidFill>
                            <a:schemeClr val="tx1"/>
                          </a:solidFill>
                          <a:latin typeface="Century Gothic" panose="020B0502020202020204" pitchFamily="34" charset="0"/>
                        </a:rPr>
                        <a:t>*Observación directa. </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5071258"/>
                  </a:ext>
                </a:extLst>
              </a:tr>
              <a:tr h="0">
                <a:tc>
                  <a:txBody>
                    <a:bodyPr/>
                    <a:lstStyle/>
                    <a:p>
                      <a:pPr marL="0" indent="0" algn="ctr">
                        <a:buFont typeface="Arial" panose="020B0604020202020204" pitchFamily="34" charset="0"/>
                        <a:buNone/>
                      </a:pPr>
                      <a:r>
                        <a:rPr lang="es-MX" sz="800" b="1" dirty="0">
                          <a:solidFill>
                            <a:schemeClr val="tx1"/>
                          </a:solidFill>
                          <a:latin typeface="Century Gothic" panose="020B0502020202020204" pitchFamily="34" charset="0"/>
                        </a:rPr>
                        <a:t>Propósito de la sesión:</a:t>
                      </a:r>
                    </a:p>
                    <a:p>
                      <a:pPr marL="0" indent="0" algn="just">
                        <a:buFont typeface="Arial" panose="020B0604020202020204" pitchFamily="34" charset="0"/>
                        <a:buNone/>
                      </a:pPr>
                      <a:r>
                        <a:rPr lang="es-MX" sz="800" dirty="0">
                          <a:solidFill>
                            <a:schemeClr val="tx1"/>
                          </a:solidFill>
                          <a:latin typeface="Century Gothic" panose="020B0502020202020204" pitchFamily="34" charset="0"/>
                        </a:rPr>
                        <a:t>*Realizar el primer análisis de la práctica experimental.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alpha val="30000"/>
                      </a:srgbClr>
                    </a:solidFill>
                  </a:tcPr>
                </a:tc>
                <a:tc vMerge="1">
                  <a:txBody>
                    <a:bodyPr/>
                    <a:lstStyle/>
                    <a:p>
                      <a:endParaRPr lang="es-ES_tradnl"/>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pPr marL="171450" indent="-171450" algn="l">
                        <a:buFont typeface="Arial" panose="020B0604020202020204" pitchFamily="34" charset="0"/>
                        <a:buChar char="•"/>
                      </a:pPr>
                      <a:endParaRPr lang="es-ES_tradnl"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1715769"/>
                  </a:ext>
                </a:extLst>
              </a:tr>
              <a:tr h="235524">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000" b="1" dirty="0">
                          <a:solidFill>
                            <a:schemeClr val="tx1"/>
                          </a:solidFill>
                          <a:latin typeface="Century Gothic" panose="020B0502020202020204" pitchFamily="34" charset="0"/>
                        </a:rPr>
                        <a:t>ÉTICA, NATURALEZA Y 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60000"/>
                      </a:srgbClr>
                    </a:solidFill>
                  </a:tcPr>
                </a:tc>
                <a:tc rowSpan="6">
                  <a:txBody>
                    <a:bodyPr/>
                    <a:lstStyle/>
                    <a:p>
                      <a:pPr marL="0" indent="0" algn="just" eaLnBrk="0" hangingPunct="0">
                        <a:buFont typeface="Arial" panose="020B0604020202020204" pitchFamily="34" charset="0"/>
                        <a:buNone/>
                      </a:pPr>
                      <a:r>
                        <a:rPr lang="es-MX" sz="800" b="1" kern="1200" dirty="0">
                          <a:solidFill>
                            <a:schemeClr val="dk1"/>
                          </a:solidFill>
                          <a:effectLst/>
                          <a:latin typeface="Century Gothic" panose="020B0502020202020204" pitchFamily="34" charset="0"/>
                          <a:ea typeface="+mn-ea"/>
                          <a:cs typeface="+mn-cs"/>
                        </a:rPr>
                        <a:t>Inicio:</a:t>
                      </a:r>
                    </a:p>
                    <a:p>
                      <a:pPr marL="171450" indent="-171450" algn="just" eaLnBrk="0" hangingPunct="0">
                        <a:buFont typeface="Arial" panose="020B0604020202020204" pitchFamily="34" charset="0"/>
                        <a:buChar char="•"/>
                      </a:pPr>
                      <a:r>
                        <a:rPr lang="es-MX" sz="800" kern="1200" dirty="0">
                          <a:solidFill>
                            <a:schemeClr val="dk1"/>
                          </a:solidFill>
                          <a:effectLst/>
                          <a:latin typeface="Century Gothic" panose="020B0502020202020204" pitchFamily="34" charset="0"/>
                          <a:ea typeface="+mn-ea"/>
                          <a:cs typeface="+mn-cs"/>
                        </a:rPr>
                        <a:t>Dar inicio a la clase realizando la recuperación de saberes previos trabajando con el material del </a:t>
                      </a:r>
                      <a:r>
                        <a:rPr lang="es-MX" sz="800" b="1" kern="1200" dirty="0">
                          <a:solidFill>
                            <a:schemeClr val="dk1"/>
                          </a:solidFill>
                          <a:effectLst/>
                          <a:latin typeface="Century Gothic" panose="020B0502020202020204" pitchFamily="34" charset="0"/>
                          <a:ea typeface="+mn-ea"/>
                          <a:cs typeface="+mn-cs"/>
                        </a:rPr>
                        <a:t>anexo 17 </a:t>
                      </a:r>
                      <a:r>
                        <a:rPr lang="es-MX" sz="800" kern="1200" dirty="0">
                          <a:solidFill>
                            <a:schemeClr val="dk1"/>
                          </a:solidFill>
                          <a:effectLst/>
                          <a:latin typeface="Century Gothic" panose="020B0502020202020204" pitchFamily="34" charset="0"/>
                          <a:ea typeface="+mn-ea"/>
                          <a:cs typeface="+mn-cs"/>
                        </a:rPr>
                        <a:t>para que los alumnos recorten cada uno de los letreros de emociones que se muestran, los peguen en su cuaderno y escribirán a un costado de qué forma nos ayudan a ponernos alerta ante una situación de riesgo o maltrato. </a:t>
                      </a:r>
                    </a:p>
                    <a:p>
                      <a:pPr marL="0" indent="0" algn="just" eaLnBrk="0" hangingPunct="0">
                        <a:buFont typeface="Arial" panose="020B0604020202020204" pitchFamily="34" charset="0"/>
                        <a:buNone/>
                      </a:pPr>
                      <a:r>
                        <a:rPr lang="es-MX" sz="800" b="1" kern="1200" dirty="0">
                          <a:solidFill>
                            <a:schemeClr val="dk1"/>
                          </a:solidFill>
                          <a:effectLst/>
                          <a:latin typeface="Century Gothic" panose="020B0502020202020204" pitchFamily="34" charset="0"/>
                          <a:ea typeface="+mn-ea"/>
                          <a:cs typeface="+mn-cs"/>
                        </a:rPr>
                        <a:t>Desarrollo:</a:t>
                      </a:r>
                    </a:p>
                    <a:p>
                      <a:pPr marL="171450" indent="-171450" algn="just" eaLnBrk="0" hangingPunct="0">
                        <a:buFont typeface="Arial" panose="020B0604020202020204" pitchFamily="34" charset="0"/>
                        <a:buChar char="•"/>
                      </a:pPr>
                      <a:r>
                        <a:rPr lang="es-MX" sz="800" kern="1200" dirty="0">
                          <a:solidFill>
                            <a:schemeClr val="dk1"/>
                          </a:solidFill>
                          <a:effectLst/>
                          <a:latin typeface="Century Gothic" panose="020B0502020202020204" pitchFamily="34" charset="0"/>
                          <a:ea typeface="+mn-ea"/>
                          <a:cs typeface="+mn-cs"/>
                        </a:rPr>
                        <a:t>Seguir la clase trabajando con el apartado ”organizamos la experiencia” localizado en la página 193 del libro de P. de de aula donde se reflexionará sobre la información que se brinda al respecto de lo que es un fanzine. </a:t>
                      </a:r>
                    </a:p>
                    <a:p>
                      <a:pPr marL="171450" indent="-171450" algn="just" eaLnBrk="0" hangingPunct="0">
                        <a:buFont typeface="Arial" panose="020B0604020202020204" pitchFamily="34" charset="0"/>
                        <a:buChar char="•"/>
                      </a:pPr>
                      <a:r>
                        <a:rPr lang="es-MX" sz="800" kern="1200" dirty="0">
                          <a:solidFill>
                            <a:schemeClr val="dk1"/>
                          </a:solidFill>
                          <a:effectLst/>
                          <a:latin typeface="Century Gothic" panose="020B0502020202020204" pitchFamily="34" charset="0"/>
                          <a:ea typeface="+mn-ea"/>
                          <a:cs typeface="+mn-cs"/>
                        </a:rPr>
                        <a:t>Trabajar ahora en la organización de las actividades para la elaboración del fanzine para grupalmente se definan los materiales, el espacio y el tiempo necesario para poder realizar la actividad. </a:t>
                      </a:r>
                    </a:p>
                    <a:p>
                      <a:pPr marL="0" indent="0" algn="just" eaLnBrk="0" hangingPunct="0">
                        <a:buFont typeface="Arial" panose="020B0604020202020204" pitchFamily="34" charset="0"/>
                        <a:buNone/>
                      </a:pPr>
                      <a:r>
                        <a:rPr lang="es-MX" sz="800" b="1" dirty="0">
                          <a:solidFill>
                            <a:schemeClr val="tx1"/>
                          </a:solidFill>
                          <a:effectLst/>
                          <a:latin typeface="Century Gothic" panose="020B0502020202020204" pitchFamily="34" charset="0"/>
                        </a:rPr>
                        <a:t>Cierre:</a:t>
                      </a:r>
                    </a:p>
                    <a:p>
                      <a:pPr marL="171450" marR="0" lvl="0" indent="-1714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s-MX" sz="800" kern="1200" dirty="0">
                          <a:solidFill>
                            <a:schemeClr val="dk1"/>
                          </a:solidFill>
                          <a:effectLst/>
                          <a:latin typeface="Century Gothic" panose="020B0502020202020204" pitchFamily="34" charset="0"/>
                          <a:ea typeface="+mn-ea"/>
                          <a:cs typeface="+mn-cs"/>
                        </a:rPr>
                        <a:t>Terminar la clase trabajando con el </a:t>
                      </a:r>
                      <a:r>
                        <a:rPr lang="es-MX" sz="800" b="1" kern="1200" dirty="0">
                          <a:solidFill>
                            <a:schemeClr val="dk1"/>
                          </a:solidFill>
                          <a:effectLst/>
                          <a:latin typeface="Century Gothic" panose="020B0502020202020204" pitchFamily="34" charset="0"/>
                          <a:ea typeface="+mn-ea"/>
                          <a:cs typeface="+mn-cs"/>
                        </a:rPr>
                        <a:t>anexo 18 </a:t>
                      </a:r>
                      <a:r>
                        <a:rPr lang="es-MX" sz="800" kern="1200" dirty="0">
                          <a:solidFill>
                            <a:schemeClr val="dk1"/>
                          </a:solidFill>
                          <a:effectLst/>
                          <a:latin typeface="Century Gothic" panose="020B0502020202020204" pitchFamily="34" charset="0"/>
                          <a:ea typeface="+mn-ea"/>
                          <a:cs typeface="+mn-cs"/>
                        </a:rPr>
                        <a:t>en donde los estudiantes tendrán que colorear únicamente aquellas situaciones que representan un riesgo y después, comentar sobre las ideas que se colorearon. </a:t>
                      </a:r>
                      <a:endParaRPr lang="es-MX" sz="800" kern="1200" dirty="0">
                        <a:solidFill>
                          <a:srgbClr val="FF0000"/>
                        </a:solidFill>
                        <a:effectLst/>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MX" sz="600" b="1" dirty="0">
                          <a:solidFill>
                            <a:schemeClr val="tx1"/>
                          </a:solidFill>
                          <a:latin typeface="Century Gothic" panose="020B0502020202020204" pitchFamily="34" charset="0"/>
                        </a:rPr>
                        <a:t>Recursos didácticos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30000"/>
                      </a:srgbClr>
                    </a:solidFill>
                  </a:tcPr>
                </a:tc>
                <a:extLst>
                  <a:ext uri="{0D108BD9-81ED-4DB2-BD59-A6C34878D82A}">
                    <a16:rowId xmlns:a16="http://schemas.microsoft.com/office/drawing/2014/main" val="4124628852"/>
                  </a:ext>
                </a:extLst>
              </a:tr>
              <a:tr h="104677">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000" b="1" dirty="0">
                        <a:solidFill>
                          <a:schemeClr val="tx1"/>
                        </a:solidFill>
                        <a:highlight>
                          <a:srgbClr val="FFFF00"/>
                        </a:highlight>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30000"/>
                      </a:srgbClr>
                    </a:solidFill>
                  </a:tcPr>
                </a:tc>
                <a:tc vMerge="1">
                  <a:txBody>
                    <a:bodyPr/>
                    <a:lstStyle/>
                    <a:p>
                      <a:endParaRPr lang="es-ES_tradnl"/>
                    </a:p>
                  </a:txBody>
                  <a:tcPr/>
                </a:tc>
                <a:tc rowSpan="3">
                  <a:txBody>
                    <a:bodyPr/>
                    <a:lstStyle/>
                    <a:p>
                      <a:pPr marL="0" indent="0" algn="ctr">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Cuaderno del alumno. </a:t>
                      </a:r>
                    </a:p>
                    <a:p>
                      <a:pPr marL="0" indent="0" algn="ctr">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Anexos</a:t>
                      </a:r>
                    </a:p>
                    <a:p>
                      <a:pPr marL="0" indent="0" algn="ctr">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Listas de cotejo</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65369261"/>
                  </a:ext>
                </a:extLst>
              </a:tr>
              <a:tr h="340201">
                <a:tc>
                  <a:txBody>
                    <a:bodyPr/>
                    <a:lstStyle/>
                    <a:p>
                      <a:pPr marL="0" indent="0" algn="ctr">
                        <a:buFont typeface="Arial" panose="020B0604020202020204" pitchFamily="34" charset="0"/>
                        <a:buNone/>
                      </a:pPr>
                      <a:r>
                        <a:rPr lang="es-MX" sz="1000" b="1" dirty="0">
                          <a:solidFill>
                            <a:schemeClr val="tx1"/>
                          </a:solidFill>
                          <a:latin typeface="Century Gothic" panose="020B0502020202020204" pitchFamily="34" charset="0"/>
                        </a:rPr>
                        <a:t>SESIÓN 8</a:t>
                      </a:r>
                    </a:p>
                    <a:p>
                      <a:pPr marL="0" indent="0" algn="ctr">
                        <a:buFont typeface="Arial" panose="020B0604020202020204" pitchFamily="34" charset="0"/>
                        <a:buNone/>
                      </a:pPr>
                      <a:r>
                        <a:rPr lang="es-MX" sz="1000" b="1" dirty="0">
                          <a:solidFill>
                            <a:schemeClr val="tx1"/>
                          </a:solidFill>
                          <a:latin typeface="Century Gothic" panose="020B0502020202020204" pitchFamily="34" charset="0"/>
                        </a:rPr>
                        <a:t>ORGANIZAMOS LA EXPERIENCIA</a:t>
                      </a:r>
                      <a:endParaRPr lang="es-ES_tradnl"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30000"/>
                      </a:srgbClr>
                    </a:solidFill>
                  </a:tcPr>
                </a:tc>
                <a:tc vMerge="1">
                  <a:txBody>
                    <a:bodyPr/>
                    <a:lstStyle/>
                    <a:p>
                      <a:endParaRPr lang="es-ES_tradnl"/>
                    </a:p>
                  </a:txBody>
                  <a:tcPr/>
                </a:tc>
                <a:tc vMerge="1">
                  <a:txBody>
                    <a:bodyPr/>
                    <a:lstStyle/>
                    <a:p>
                      <a:pPr algn="ctr"/>
                      <a:endParaRPr lang="es-MX" sz="600" b="1"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C1EB"/>
                    </a:solidFill>
                  </a:tcPr>
                </a:tc>
                <a:extLst>
                  <a:ext uri="{0D108BD9-81ED-4DB2-BD59-A6C34878D82A}">
                    <a16:rowId xmlns:a16="http://schemas.microsoft.com/office/drawing/2014/main" val="2688147640"/>
                  </a:ext>
                </a:extLst>
              </a:tr>
              <a:tr h="104677">
                <a:tc rowSpan="3">
                  <a:txBody>
                    <a:bodyPr/>
                    <a:lstStyle/>
                    <a:p>
                      <a:pPr marL="0" indent="0" algn="ctr">
                        <a:buFont typeface="Arial" panose="020B0604020202020204" pitchFamily="34" charset="0"/>
                        <a:buNone/>
                      </a:pPr>
                      <a:r>
                        <a:rPr lang="es-MX" sz="700" b="1" dirty="0">
                          <a:solidFill>
                            <a:schemeClr val="tx1"/>
                          </a:solidFill>
                          <a:latin typeface="Century Gothic" panose="020B0502020202020204" pitchFamily="34" charset="0"/>
                        </a:rPr>
                        <a:t>Propósito de la sesión:</a:t>
                      </a:r>
                    </a:p>
                    <a:p>
                      <a:pPr marL="0" indent="0" algn="ctr">
                        <a:buFont typeface="Arial" panose="020B0604020202020204" pitchFamily="34" charset="0"/>
                        <a:buNone/>
                      </a:pPr>
                      <a:r>
                        <a:rPr lang="es-MX" sz="700" dirty="0">
                          <a:solidFill>
                            <a:schemeClr val="tx1"/>
                          </a:solidFill>
                          <a:latin typeface="Century Gothic" panose="020B0502020202020204" pitchFamily="34" charset="0"/>
                        </a:rPr>
                        <a:t>*Organizar las actividades para la realización del fanzine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30000"/>
                      </a:srgbClr>
                    </a:solidFill>
                  </a:tcPr>
                </a:tc>
                <a:tc vMerge="1">
                  <a:txBody>
                    <a:bodyPr/>
                    <a:lstStyle/>
                    <a:p>
                      <a:endParaRPr lang="es-ES_tradnl"/>
                    </a:p>
                  </a:txBody>
                  <a:tcPr/>
                </a:tc>
                <a:tc vMerge="1">
                  <a:txBody>
                    <a:bodyPr/>
                    <a:lstStyle/>
                    <a:p>
                      <a:pPr marL="171450" indent="-171450" algn="l">
                        <a:buFont typeface="Arial" panose="020B0604020202020204" pitchFamily="34" charset="0"/>
                        <a:buChar char="•"/>
                      </a:pP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7640437"/>
                  </a:ext>
                </a:extLst>
              </a:tr>
              <a:tr h="157016">
                <a:tc vMerge="1">
                  <a:txBody>
                    <a:bodyPr/>
                    <a:lstStyle/>
                    <a:p>
                      <a:pPr marL="0" indent="0" algn="ctr">
                        <a:buFont typeface="Arial" panose="020B0604020202020204" pitchFamily="34" charset="0"/>
                        <a:buNone/>
                      </a:pPr>
                      <a:endParaRPr lang="es-ES_tradnl"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30000"/>
                      </a:srgbClr>
                    </a:solidFill>
                  </a:tcPr>
                </a:tc>
                <a:tc vMerge="1">
                  <a:txBody>
                    <a:bodyPr/>
                    <a:lstStyle/>
                    <a:p>
                      <a:endParaRPr lang="es-ES_tradnl"/>
                    </a:p>
                  </a:txBody>
                  <a:tcPr>
                    <a:lnL w="12700" cap="flat" cmpd="sng" algn="ctr">
                      <a:solidFill>
                        <a:schemeClr val="tx1"/>
                      </a:solidFill>
                      <a:prstDash val="solid"/>
                      <a:round/>
                      <a:headEnd type="none" w="med" len="med"/>
                      <a:tailEnd type="none" w="med" len="med"/>
                    </a:lnL>
                  </a:tcPr>
                </a:tc>
                <a:tc>
                  <a:txBody>
                    <a:bodyPr/>
                    <a:lstStyle/>
                    <a:p>
                      <a:r>
                        <a:rPr lang="es-MX" sz="600" b="1" dirty="0">
                          <a:solidFill>
                            <a:schemeClr val="tx1"/>
                          </a:solidFill>
                          <a:latin typeface="Century Gothic" panose="020B0502020202020204" pitchFamily="34" charset="0"/>
                        </a:rPr>
                        <a:t>Evaluación</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30000"/>
                      </a:srgbClr>
                    </a:solidFill>
                  </a:tcPr>
                </a:tc>
                <a:extLst>
                  <a:ext uri="{0D108BD9-81ED-4DB2-BD59-A6C34878D82A}">
                    <a16:rowId xmlns:a16="http://schemas.microsoft.com/office/drawing/2014/main" val="3577303997"/>
                  </a:ext>
                </a:extLst>
              </a:tr>
              <a:tr h="0">
                <a:tc vMerge="1">
                  <a:txBody>
                    <a:bodyPr/>
                    <a:lstStyle/>
                    <a:p>
                      <a:pPr marL="0" indent="0" algn="ctr">
                        <a:buFont typeface="Arial" panose="020B0604020202020204" pitchFamily="34" charset="0"/>
                        <a:buNone/>
                      </a:pPr>
                      <a:endParaRPr lang="es-ES_tradnl"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30000"/>
                      </a:srgbClr>
                    </a:solidFill>
                  </a:tcPr>
                </a:tc>
                <a:tc vMerge="1">
                  <a:txBody>
                    <a:bodyPr/>
                    <a:lstStyle/>
                    <a:p>
                      <a:endParaRPr lang="es-ES_tradnl"/>
                    </a:p>
                  </a:txBody>
                  <a:tcPr>
                    <a:lnL w="12700" cap="flat" cmpd="sng" algn="ctr">
                      <a:solidFill>
                        <a:schemeClr val="tx1"/>
                      </a:solidFill>
                      <a:prstDash val="solid"/>
                      <a:round/>
                      <a:headEnd type="none" w="med" len="med"/>
                      <a:tailEnd type="none" w="med" len="med"/>
                    </a:lnL>
                  </a:tcPr>
                </a:tc>
                <a:tc>
                  <a:txBody>
                    <a:bodyPr/>
                    <a:lstStyle/>
                    <a:p>
                      <a:pPr algn="l"/>
                      <a:r>
                        <a:rPr lang="es-MX" sz="600" dirty="0">
                          <a:solidFill>
                            <a:schemeClr val="tx1"/>
                          </a:solidFill>
                          <a:latin typeface="Century Gothic" panose="020B0502020202020204" pitchFamily="34" charset="0"/>
                        </a:rPr>
                        <a:t>*Listas de cotejo</a:t>
                      </a:r>
                    </a:p>
                    <a:p>
                      <a:pPr algn="l"/>
                      <a:r>
                        <a:rPr lang="es-MX" sz="600" dirty="0">
                          <a:solidFill>
                            <a:schemeClr val="tx1"/>
                          </a:solidFill>
                          <a:latin typeface="Century Gothic" panose="020B0502020202020204" pitchFamily="34" charset="0"/>
                        </a:rPr>
                        <a:t>*Trabajos diarios</a:t>
                      </a:r>
                    </a:p>
                    <a:p>
                      <a:pPr algn="l"/>
                      <a:r>
                        <a:rPr lang="es-MX" sz="600" dirty="0">
                          <a:solidFill>
                            <a:schemeClr val="tx1"/>
                          </a:solidFill>
                          <a:latin typeface="Century Gothic" panose="020B0502020202020204" pitchFamily="34" charset="0"/>
                        </a:rPr>
                        <a:t>*Participaciones</a:t>
                      </a:r>
                    </a:p>
                    <a:p>
                      <a:pPr algn="l"/>
                      <a:r>
                        <a:rPr lang="es-MX" sz="600" dirty="0">
                          <a:solidFill>
                            <a:schemeClr val="tx1"/>
                          </a:solidFill>
                          <a:latin typeface="Century Gothic" panose="020B0502020202020204" pitchFamily="34" charset="0"/>
                        </a:rPr>
                        <a:t>*Observación directa. </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5264016"/>
                  </a:ext>
                </a:extLst>
              </a:tr>
            </a:tbl>
          </a:graphicData>
        </a:graphic>
      </p:graphicFrame>
    </p:spTree>
    <p:extLst>
      <p:ext uri="{BB962C8B-B14F-4D97-AF65-F5344CB8AC3E}">
        <p14:creationId xmlns:p14="http://schemas.microsoft.com/office/powerpoint/2010/main" val="484880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28B6DA0-0D7F-E7AF-703F-522711387512}"/>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63379" y="0"/>
            <a:ext cx="1777878" cy="166550"/>
          </a:xfrm>
          <a:prstGeom prst="rect">
            <a:avLst/>
          </a:prstGeom>
        </p:spPr>
      </p:pic>
      <p:pic>
        <p:nvPicPr>
          <p:cNvPr id="3" name="Imagen 2">
            <a:extLst>
              <a:ext uri="{FF2B5EF4-FFF2-40B4-BE49-F238E27FC236}">
                <a16:creationId xmlns:a16="http://schemas.microsoft.com/office/drawing/2014/main" id="{60E1FE0F-D85B-F8D5-A419-AA1E097CB414}"/>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115"/>
          <a:stretch/>
        </p:blipFill>
        <p:spPr>
          <a:xfrm rot="10800000">
            <a:off x="1651121" y="-1"/>
            <a:ext cx="1777878" cy="174234"/>
          </a:xfrm>
          <a:prstGeom prst="rect">
            <a:avLst/>
          </a:prstGeom>
        </p:spPr>
      </p:pic>
      <p:pic>
        <p:nvPicPr>
          <p:cNvPr id="4" name="Imagen 3">
            <a:extLst>
              <a:ext uri="{FF2B5EF4-FFF2-40B4-BE49-F238E27FC236}">
                <a16:creationId xmlns:a16="http://schemas.microsoft.com/office/drawing/2014/main" id="{380587D6-9BD8-BD0D-961E-82B01BCE5492}"/>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3380990" y="-1"/>
            <a:ext cx="1777878" cy="166549"/>
          </a:xfrm>
          <a:prstGeom prst="rect">
            <a:avLst/>
          </a:prstGeom>
        </p:spPr>
      </p:pic>
      <p:pic>
        <p:nvPicPr>
          <p:cNvPr id="5" name="Imagen 4">
            <a:extLst>
              <a:ext uri="{FF2B5EF4-FFF2-40B4-BE49-F238E27FC236}">
                <a16:creationId xmlns:a16="http://schemas.microsoft.com/office/drawing/2014/main" id="{89AD1071-160A-04CD-70C6-777E507123A9}"/>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5095490" y="0"/>
            <a:ext cx="1777878" cy="166548"/>
          </a:xfrm>
          <a:prstGeom prst="rect">
            <a:avLst/>
          </a:prstGeom>
        </p:spPr>
      </p:pic>
      <p:pic>
        <p:nvPicPr>
          <p:cNvPr id="6" name="Imagen 5">
            <a:extLst>
              <a:ext uri="{FF2B5EF4-FFF2-40B4-BE49-F238E27FC236}">
                <a16:creationId xmlns:a16="http://schemas.microsoft.com/office/drawing/2014/main" id="{2BD2A8CD-EAB8-79AA-869F-3D0008626C5E}"/>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78747" y="8977450"/>
            <a:ext cx="1777878" cy="166550"/>
          </a:xfrm>
          <a:prstGeom prst="rect">
            <a:avLst/>
          </a:prstGeom>
        </p:spPr>
      </p:pic>
      <p:pic>
        <p:nvPicPr>
          <p:cNvPr id="7" name="Imagen 6">
            <a:extLst>
              <a:ext uri="{FF2B5EF4-FFF2-40B4-BE49-F238E27FC236}">
                <a16:creationId xmlns:a16="http://schemas.microsoft.com/office/drawing/2014/main" id="{5030147E-6ABA-3F0D-1228-4C18E76BC604}"/>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115"/>
          <a:stretch/>
        </p:blipFill>
        <p:spPr>
          <a:xfrm rot="10800000">
            <a:off x="1635753" y="8977449"/>
            <a:ext cx="1777878" cy="174234"/>
          </a:xfrm>
          <a:prstGeom prst="rect">
            <a:avLst/>
          </a:prstGeom>
        </p:spPr>
      </p:pic>
      <p:pic>
        <p:nvPicPr>
          <p:cNvPr id="8" name="Imagen 7">
            <a:extLst>
              <a:ext uri="{FF2B5EF4-FFF2-40B4-BE49-F238E27FC236}">
                <a16:creationId xmlns:a16="http://schemas.microsoft.com/office/drawing/2014/main" id="{03EC8A94-0685-C2F2-70A3-9A3E247A3296}"/>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3365622" y="8977449"/>
            <a:ext cx="1777878" cy="166549"/>
          </a:xfrm>
          <a:prstGeom prst="rect">
            <a:avLst/>
          </a:prstGeom>
        </p:spPr>
      </p:pic>
      <p:pic>
        <p:nvPicPr>
          <p:cNvPr id="9" name="Imagen 8">
            <a:extLst>
              <a:ext uri="{FF2B5EF4-FFF2-40B4-BE49-F238E27FC236}">
                <a16:creationId xmlns:a16="http://schemas.microsoft.com/office/drawing/2014/main" id="{93CEDE6B-8B71-D335-36EF-9F0B3C89215B}"/>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5080122" y="8977450"/>
            <a:ext cx="1777878" cy="166548"/>
          </a:xfrm>
          <a:prstGeom prst="rect">
            <a:avLst/>
          </a:prstGeom>
        </p:spPr>
      </p:pic>
      <p:graphicFrame>
        <p:nvGraphicFramePr>
          <p:cNvPr id="12" name="Tabla 2">
            <a:extLst>
              <a:ext uri="{FF2B5EF4-FFF2-40B4-BE49-F238E27FC236}">
                <a16:creationId xmlns:a16="http://schemas.microsoft.com/office/drawing/2014/main" id="{EB690523-81B8-E32B-B36F-B4CC842920FA}"/>
              </a:ext>
            </a:extLst>
          </p:cNvPr>
          <p:cNvGraphicFramePr>
            <a:graphicFrameLocks noGrp="1"/>
          </p:cNvGraphicFramePr>
          <p:nvPr>
            <p:extLst>
              <p:ext uri="{D42A27DB-BD31-4B8C-83A1-F6EECF244321}">
                <p14:modId xmlns:p14="http://schemas.microsoft.com/office/powerpoint/2010/main" val="2437632820"/>
              </p:ext>
            </p:extLst>
          </p:nvPr>
        </p:nvGraphicFramePr>
        <p:xfrm>
          <a:off x="45720" y="468313"/>
          <a:ext cx="6766559" cy="7690648"/>
        </p:xfrm>
        <a:graphic>
          <a:graphicData uri="http://schemas.openxmlformats.org/drawingml/2006/table">
            <a:tbl>
              <a:tblPr firstRow="1" bandRow="1">
                <a:tableStyleId>{5C22544A-7EE6-4342-B048-85BDC9FD1C3A}</a:tableStyleId>
              </a:tblPr>
              <a:tblGrid>
                <a:gridCol w="1313411">
                  <a:extLst>
                    <a:ext uri="{9D8B030D-6E8A-4147-A177-3AD203B41FA5}">
                      <a16:colId xmlns:a16="http://schemas.microsoft.com/office/drawing/2014/main" val="4048562965"/>
                    </a:ext>
                  </a:extLst>
                </a:gridCol>
                <a:gridCol w="2067948">
                  <a:extLst>
                    <a:ext uri="{9D8B030D-6E8A-4147-A177-3AD203B41FA5}">
                      <a16:colId xmlns:a16="http://schemas.microsoft.com/office/drawing/2014/main" val="3943128233"/>
                    </a:ext>
                  </a:extLst>
                </a:gridCol>
                <a:gridCol w="2645496">
                  <a:extLst>
                    <a:ext uri="{9D8B030D-6E8A-4147-A177-3AD203B41FA5}">
                      <a16:colId xmlns:a16="http://schemas.microsoft.com/office/drawing/2014/main" val="1583954287"/>
                    </a:ext>
                  </a:extLst>
                </a:gridCol>
                <a:gridCol w="739704">
                  <a:extLst>
                    <a:ext uri="{9D8B030D-6E8A-4147-A177-3AD203B41FA5}">
                      <a16:colId xmlns:a16="http://schemas.microsoft.com/office/drawing/2014/main" val="3012672027"/>
                    </a:ext>
                  </a:extLst>
                </a:gridCol>
              </a:tblGrid>
              <a:tr h="435242">
                <a:tc gridSpan="4">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MIÉRCOLES 19 DE FEBRERO DE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ctr"/>
                      <a:endParaRPr lang="es-MX"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solidFill>
                  </a:tcPr>
                </a:tc>
                <a:tc hMerge="1">
                  <a:txBody>
                    <a:bodyPr/>
                    <a:lstStyle/>
                    <a:p>
                      <a:endParaRPr lang="es-ES_tradnl"/>
                    </a:p>
                  </a:txBody>
                  <a:tcPr/>
                </a:tc>
                <a:tc hMerge="1">
                  <a:txBody>
                    <a:bodyPr/>
                    <a:lstStyle/>
                    <a:p>
                      <a:pPr marL="0" indent="0" algn="ctr">
                        <a:buFont typeface="Arial" panose="020B0604020202020204" pitchFamily="34" charset="0"/>
                        <a:buNone/>
                      </a:pPr>
                      <a:endParaRPr lang="es-MX" sz="7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3FF"/>
                    </a:solidFill>
                  </a:tcPr>
                </a:tc>
                <a:extLst>
                  <a:ext uri="{0D108BD9-81ED-4DB2-BD59-A6C34878D82A}">
                    <a16:rowId xmlns:a16="http://schemas.microsoft.com/office/drawing/2014/main" val="3641353217"/>
                  </a:ext>
                </a:extLst>
              </a:tr>
              <a:tr h="435242">
                <a:tc>
                  <a:txBody>
                    <a:bodyPr/>
                    <a:lstStyle/>
                    <a:p>
                      <a:pPr algn="ctr"/>
                      <a:r>
                        <a:rPr lang="es-MX" sz="1200" dirty="0">
                          <a:solidFill>
                            <a:schemeClr val="tx1"/>
                          </a:solidFill>
                          <a:latin typeface="Century Gothic" panose="020B0502020202020204" pitchFamily="34" charset="0"/>
                        </a:rPr>
                        <a:t>CAMPO FORMATIVO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algn="ctr"/>
                      <a:r>
                        <a:rPr lang="es-MX" sz="1200" dirty="0">
                          <a:solidFill>
                            <a:schemeClr val="tx1"/>
                          </a:solidFill>
                          <a:latin typeface="Century Gothic" panose="020B0502020202020204" pitchFamily="34" charset="0"/>
                        </a:rPr>
                        <a:t>SECUENCIA DE ACTIVIDADES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solidFill>
                  </a:tcPr>
                </a:tc>
                <a:tc hMerge="1">
                  <a:txBody>
                    <a:bodyPr/>
                    <a:lstStyle/>
                    <a:p>
                      <a:endParaRPr lang="es-ES_tradnl"/>
                    </a:p>
                  </a:txBody>
                  <a:tcPr/>
                </a:tc>
                <a:tc>
                  <a:txBody>
                    <a:bodyPr/>
                    <a:lstStyle/>
                    <a:p>
                      <a:pPr marL="0" indent="0" algn="ctr">
                        <a:buFont typeface="Arial" panose="020B0604020202020204" pitchFamily="34" charset="0"/>
                        <a:buNone/>
                      </a:pPr>
                      <a:endParaRPr lang="es-MX" sz="7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3FF"/>
                    </a:solidFill>
                  </a:tcPr>
                </a:tc>
                <a:extLst>
                  <a:ext uri="{0D108BD9-81ED-4DB2-BD59-A6C34878D82A}">
                    <a16:rowId xmlns:a16="http://schemas.microsoft.com/office/drawing/2014/main" val="2140087110"/>
                  </a:ext>
                </a:extLst>
              </a:tr>
              <a:tr h="261145">
                <a:tc row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1000" b="1" dirty="0">
                          <a:solidFill>
                            <a:schemeClr val="tx1"/>
                          </a:solidFill>
                          <a:latin typeface="Century Gothic" panose="020B0502020202020204" pitchFamily="34" charset="0"/>
                        </a:rPr>
                        <a:t>DE LO HUMANO Y LO COMUNITARIO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60000"/>
                      </a:srgbClr>
                    </a:solidFill>
                  </a:tcPr>
                </a:tc>
                <a:tc rowSpan="6" gridSpan="2">
                  <a:txBody>
                    <a:bodyPr/>
                    <a:lstStyle/>
                    <a:p>
                      <a:pPr marL="0" indent="0" algn="just" eaLnBrk="0" hangingPunct="0">
                        <a:buFont typeface="Arial" panose="020B0604020202020204" pitchFamily="34" charset="0"/>
                        <a:buNone/>
                      </a:pPr>
                      <a:r>
                        <a:rPr lang="es-MX" sz="900" b="1" kern="1200" dirty="0">
                          <a:solidFill>
                            <a:schemeClr val="dk1"/>
                          </a:solidFill>
                          <a:effectLst/>
                          <a:latin typeface="Century Gothic" panose="020B0502020202020204" pitchFamily="34" charset="0"/>
                          <a:ea typeface="+mn-ea"/>
                          <a:cs typeface="+mn-cs"/>
                        </a:rPr>
                        <a:t>Inicio:</a:t>
                      </a:r>
                    </a:p>
                    <a:p>
                      <a:pPr marL="171450" marR="0" indent="-1714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s-MX" sz="900" kern="1200" dirty="0">
                          <a:solidFill>
                            <a:schemeClr val="dk1"/>
                          </a:solidFill>
                          <a:effectLst/>
                          <a:latin typeface="Century Gothic" panose="020B0502020202020204" pitchFamily="34" charset="0"/>
                          <a:ea typeface="+mn-ea"/>
                          <a:cs typeface="+mn-cs"/>
                        </a:rPr>
                        <a:t>Iniciar la clase trabajando con los puntos 8 y 9 del libro de P. escolares en la página 316 donde los estudiantes determinarán  aspectos como la fecha, la hora del rally, así como el papel que desempeñará cada uno de los participantes. Anotar los acuerdos en la tabla del libro de texto. </a:t>
                      </a:r>
                    </a:p>
                    <a:p>
                      <a:pPr marL="0" marR="0" indent="0" algn="just" defTabSz="914400" rtl="0" eaLnBrk="0" fontAlgn="auto" latinLnBrk="0" hangingPunct="0">
                        <a:lnSpc>
                          <a:spcPct val="100000"/>
                        </a:lnSpc>
                        <a:spcBef>
                          <a:spcPts val="0"/>
                        </a:spcBef>
                        <a:spcAft>
                          <a:spcPts val="0"/>
                        </a:spcAft>
                        <a:buClrTx/>
                        <a:buSzTx/>
                        <a:buFont typeface="Arial" panose="020B0604020202020204" pitchFamily="34" charset="0"/>
                        <a:buNone/>
                        <a:tabLst/>
                        <a:defRPr/>
                      </a:pPr>
                      <a:r>
                        <a:rPr lang="es-MX" sz="900" b="1" kern="1200" dirty="0">
                          <a:solidFill>
                            <a:schemeClr val="dk1"/>
                          </a:solidFill>
                          <a:effectLst/>
                          <a:latin typeface="Century Gothic" panose="020B0502020202020204" pitchFamily="34" charset="0"/>
                          <a:ea typeface="+mn-ea"/>
                          <a:cs typeface="+mn-cs"/>
                        </a:rPr>
                        <a:t>Desarrollo:</a:t>
                      </a:r>
                    </a:p>
                    <a:p>
                      <a:pPr marL="171450" marR="0" indent="-1714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s-MX" sz="900" kern="1200" dirty="0">
                          <a:solidFill>
                            <a:schemeClr val="dk1"/>
                          </a:solidFill>
                          <a:effectLst/>
                          <a:latin typeface="Century Gothic" panose="020B0502020202020204" pitchFamily="34" charset="0"/>
                          <a:ea typeface="+mn-ea"/>
                          <a:cs typeface="+mn-cs"/>
                        </a:rPr>
                        <a:t>Trabajar ahora con los puntos 10,11,12 del libro de P. escolares de la página 317 del libro de P. escolares donde los alumnos realizarán los últimos preparativos para la preparación del rally de juegos.</a:t>
                      </a:r>
                    </a:p>
                    <a:p>
                      <a:pPr marL="171450" marR="0" indent="-1714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s-MX" sz="900" kern="1200" dirty="0">
                          <a:solidFill>
                            <a:schemeClr val="dk1"/>
                          </a:solidFill>
                          <a:effectLst/>
                          <a:latin typeface="Century Gothic" panose="020B0502020202020204" pitchFamily="34" charset="0"/>
                          <a:ea typeface="+mn-ea"/>
                          <a:cs typeface="+mn-cs"/>
                        </a:rPr>
                        <a:t>Formar pequeñas comunidades para organizar cada estación de juegos y completar cada una de las tablas que proporcionan en el </a:t>
                      </a:r>
                      <a:r>
                        <a:rPr lang="es-MX" sz="900" b="1" kern="1200" dirty="0">
                          <a:solidFill>
                            <a:schemeClr val="dk1"/>
                          </a:solidFill>
                          <a:effectLst/>
                          <a:latin typeface="Century Gothic" panose="020B0502020202020204" pitchFamily="34" charset="0"/>
                          <a:ea typeface="+mn-ea"/>
                          <a:cs typeface="+mn-cs"/>
                        </a:rPr>
                        <a:t>anexo 19. </a:t>
                      </a:r>
                    </a:p>
                    <a:p>
                      <a:pPr marL="0" indent="0" algn="just" eaLnBrk="0" hangingPunct="0">
                        <a:buFont typeface="Arial" panose="020B0604020202020204" pitchFamily="34" charset="0"/>
                        <a:buNone/>
                      </a:pPr>
                      <a:r>
                        <a:rPr lang="es-MX" sz="900" b="1" dirty="0">
                          <a:solidFill>
                            <a:schemeClr val="tx1"/>
                          </a:solidFill>
                          <a:effectLst/>
                          <a:latin typeface="Century Gothic" panose="020B0502020202020204" pitchFamily="34" charset="0"/>
                        </a:rPr>
                        <a:t>Cierre:</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900" dirty="0">
                          <a:solidFill>
                            <a:schemeClr val="tx1"/>
                          </a:solidFill>
                          <a:latin typeface="Century Gothic" panose="020B0502020202020204" pitchFamily="34" charset="0"/>
                        </a:rPr>
                        <a:t>Terminar la clase analizando cada una de las tablas registradas, reflexionar sobre los datos y ultimar detalles para la realización del rally que se realizará el dia de mañana. </a:t>
                      </a:r>
                      <a:endParaRPr lang="es-MX" sz="900" b="1"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6" hMerge="1">
                  <a:txBody>
                    <a:bodyPr/>
                    <a:lstStyle/>
                    <a:p>
                      <a:endParaRPr lang="es-ES_tradnl"/>
                    </a:p>
                  </a:txBody>
                  <a:tcPr/>
                </a:tc>
                <a:tc>
                  <a:txBody>
                    <a:bodyPr/>
                    <a:lstStyle/>
                    <a:p>
                      <a:pPr algn="ctr"/>
                      <a:r>
                        <a:rPr lang="es-MX" sz="600" b="1" dirty="0">
                          <a:solidFill>
                            <a:schemeClr val="tx1"/>
                          </a:solidFill>
                          <a:latin typeface="Century Gothic" panose="020B0502020202020204" pitchFamily="34" charset="0"/>
                        </a:rPr>
                        <a:t>Recursos didácticos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3FF">
                        <a:alpha val="30000"/>
                      </a:srgbClr>
                    </a:solidFill>
                  </a:tcPr>
                </a:tc>
                <a:extLst>
                  <a:ext uri="{0D108BD9-81ED-4DB2-BD59-A6C34878D82A}">
                    <a16:rowId xmlns:a16="http://schemas.microsoft.com/office/drawing/2014/main" val="1050918498"/>
                  </a:ext>
                </a:extLst>
              </a:tr>
              <a:tr h="173986">
                <a:tc v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MX" sz="10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60000"/>
                      </a:srgbClr>
                    </a:solidFill>
                  </a:tcPr>
                </a:tc>
                <a:tc gridSpan="2" vMerge="1">
                  <a:txBody>
                    <a:bodyPr/>
                    <a:lstStyle/>
                    <a:p>
                      <a:endParaRPr lang="es-ES_tradnl"/>
                    </a:p>
                  </a:txBody>
                  <a:tcPr/>
                </a:tc>
                <a:tc hMerge="1" vMerge="1">
                  <a:txBody>
                    <a:bodyPr/>
                    <a:lstStyle/>
                    <a:p>
                      <a:endParaRPr lang="es-ES_tradnl"/>
                    </a:p>
                  </a:txBody>
                  <a:tcPr/>
                </a:tc>
                <a:tc rowSpan="2">
                  <a:txBody>
                    <a:bodyPr/>
                    <a:lstStyle/>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Cuaderno del alumno. </a:t>
                      </a:r>
                    </a:p>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Anexos</a:t>
                      </a:r>
                    </a:p>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Listas de cotejo</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0901597"/>
                  </a:ext>
                </a:extLst>
              </a:tr>
              <a:tr h="348304">
                <a:tc rowSpan="2">
                  <a:txBody>
                    <a:bodyPr/>
                    <a:lstStyle/>
                    <a:p>
                      <a:pPr marL="0" indent="0" algn="ctr">
                        <a:buFont typeface="Arial" panose="020B0604020202020204" pitchFamily="34" charset="0"/>
                        <a:buNone/>
                      </a:pPr>
                      <a:r>
                        <a:rPr lang="es-MX" sz="1000" b="1" dirty="0">
                          <a:solidFill>
                            <a:schemeClr val="tx1"/>
                          </a:solidFill>
                          <a:latin typeface="Century Gothic" panose="020B0502020202020204" pitchFamily="34" charset="0"/>
                        </a:rPr>
                        <a:t>SESIÓN 7</a:t>
                      </a:r>
                    </a:p>
                    <a:p>
                      <a:pPr algn="ctr"/>
                      <a:r>
                        <a:rPr lang="es-MX" sz="900" dirty="0">
                          <a:solidFill>
                            <a:schemeClr val="tx1"/>
                          </a:solidFill>
                          <a:latin typeface="Century Gothic" panose="020B0502020202020204" pitchFamily="34" charset="0"/>
                        </a:rPr>
                        <a:t>CREATIVIDAD EN MARCHA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30000"/>
                      </a:srgbClr>
                    </a:solidFill>
                  </a:tcPr>
                </a:tc>
                <a:tc gridSpan="2" vMerge="1">
                  <a:txBody>
                    <a:bodyPr/>
                    <a:lstStyle/>
                    <a:p>
                      <a:endParaRPr lang="es-ES_tradnl"/>
                    </a:p>
                  </a:txBody>
                  <a:tcPr/>
                </a:tc>
                <a:tc hMerge="1" vMerge="1">
                  <a:txBody>
                    <a:bodyPr/>
                    <a:lstStyle/>
                    <a:p>
                      <a:endParaRPr lang="es-ES_tradnl"/>
                    </a:p>
                  </a:txBody>
                  <a:tcPr/>
                </a:tc>
                <a:tc vMerge="1">
                  <a:txBody>
                    <a:bodyPr/>
                    <a:lstStyle/>
                    <a:p>
                      <a:pPr algn="ctr"/>
                      <a:endParaRPr lang="es-MX" sz="600" b="1"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55864"/>
                  </a:ext>
                </a:extLst>
              </a:tr>
              <a:tr h="144970">
                <a:tc vMerge="1">
                  <a:txBody>
                    <a:bodyPr/>
                    <a:lstStyle/>
                    <a:p>
                      <a:pPr marL="0" indent="0" algn="ctr">
                        <a:buFont typeface="Arial" panose="020B0604020202020204" pitchFamily="34" charset="0"/>
                        <a:buNone/>
                      </a:pPr>
                      <a:endParaRPr lang="es-ES_tradnl"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30000"/>
                      </a:srgbClr>
                    </a:solidFill>
                  </a:tcPr>
                </a:tc>
                <a:tc gridSpan="2" vMerge="1">
                  <a:txBody>
                    <a:bodyPr/>
                    <a:lstStyle/>
                    <a:p>
                      <a:endParaRPr lang="es-ES_tradnl"/>
                    </a:p>
                  </a:txBody>
                  <a:tcPr/>
                </a:tc>
                <a:tc hMerge="1" vMerge="1">
                  <a:txBody>
                    <a:bodyPr/>
                    <a:lstStyle/>
                    <a:p>
                      <a:endParaRPr lang="es-ES_tradnl"/>
                    </a:p>
                  </a:txBody>
                  <a:tcPr/>
                </a:tc>
                <a:tc rowSpan="2">
                  <a:txBody>
                    <a:bodyPr/>
                    <a:lstStyle/>
                    <a:p>
                      <a:r>
                        <a:rPr lang="es-MX" sz="600" b="1" dirty="0">
                          <a:solidFill>
                            <a:schemeClr val="tx1"/>
                          </a:solidFill>
                          <a:latin typeface="Century Gothic" panose="020B0502020202020204" pitchFamily="34" charset="0"/>
                        </a:rPr>
                        <a:t>Evaluación</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3FF">
                        <a:alpha val="30000"/>
                      </a:srgbClr>
                    </a:solidFill>
                  </a:tcPr>
                </a:tc>
                <a:extLst>
                  <a:ext uri="{0D108BD9-81ED-4DB2-BD59-A6C34878D82A}">
                    <a16:rowId xmlns:a16="http://schemas.microsoft.com/office/drawing/2014/main" val="3514365615"/>
                  </a:ext>
                </a:extLst>
              </a:tr>
              <a:tr h="0">
                <a:tc rowSpan="2">
                  <a:txBody>
                    <a:bodyPr/>
                    <a:lstStyle/>
                    <a:p>
                      <a:pPr marL="0" indent="0" algn="ctr">
                        <a:buFont typeface="Arial" panose="020B0604020202020204" pitchFamily="34" charset="0"/>
                        <a:buNone/>
                      </a:pPr>
                      <a:r>
                        <a:rPr lang="es-MX" sz="800" b="1" dirty="0">
                          <a:solidFill>
                            <a:schemeClr val="tx1"/>
                          </a:solidFill>
                          <a:latin typeface="Century Gothic" panose="020B0502020202020204" pitchFamily="34" charset="0"/>
                        </a:rPr>
                        <a:t>Propósito de la sesión:</a:t>
                      </a:r>
                    </a:p>
                    <a:p>
                      <a:pPr marL="0" indent="0" algn="ctr">
                        <a:buFont typeface="Arial" panose="020B0604020202020204" pitchFamily="34" charset="0"/>
                        <a:buNone/>
                      </a:pPr>
                      <a:r>
                        <a:rPr lang="es-MX" sz="800" dirty="0">
                          <a:solidFill>
                            <a:schemeClr val="tx1"/>
                          </a:solidFill>
                          <a:latin typeface="Century Gothic" panose="020B0502020202020204" pitchFamily="34" charset="0"/>
                        </a:rPr>
                        <a:t>*Preparar los últimos detalles para la realización del rally</a:t>
                      </a: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30000"/>
                      </a:srgbClr>
                    </a:solidFill>
                  </a:tcPr>
                </a:tc>
                <a:tc gridSpan="2" vMerge="1">
                  <a:txBody>
                    <a:bodyPr/>
                    <a:lstStyle/>
                    <a:p>
                      <a:endParaRPr lang="es-ES_tradnl"/>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vMerge="1">
                  <a:txBody>
                    <a:bodyPr/>
                    <a:lstStyle/>
                    <a:p>
                      <a:endParaRPr lang="es-ES_tradnl"/>
                    </a:p>
                  </a:txBody>
                  <a:tcPr/>
                </a:tc>
                <a:tc vMerge="1">
                  <a:txBody>
                    <a:bodyPr/>
                    <a:lstStyle/>
                    <a:p>
                      <a:pPr marL="171450" indent="-171450" algn="l">
                        <a:buFont typeface="Arial" panose="020B0604020202020204" pitchFamily="34" charset="0"/>
                        <a:buChar char="•"/>
                      </a:pPr>
                      <a:endParaRPr lang="es-ES_tradnl"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455885"/>
                  </a:ext>
                </a:extLst>
              </a:tr>
              <a:tr h="1644356">
                <a:tc vMerge="1">
                  <a:txBody>
                    <a:bodyPr/>
                    <a:lstStyle/>
                    <a:p>
                      <a:pPr marL="0" indent="0" algn="ctr">
                        <a:buFont typeface="Arial" panose="020B0604020202020204" pitchFamily="34" charset="0"/>
                        <a:buNone/>
                      </a:pPr>
                      <a:endParaRPr lang="es-ES_tradnl"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30000"/>
                      </a:srgbClr>
                    </a:solidFill>
                  </a:tcPr>
                </a:tc>
                <a:tc gridSpan="2" vMerge="1">
                  <a:txBody>
                    <a:bodyPr/>
                    <a:lstStyle/>
                    <a:p>
                      <a:endParaRPr lang="es-ES_tradnl"/>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vMerge="1">
                  <a:txBody>
                    <a:bodyPr/>
                    <a:lstStyle/>
                    <a:p>
                      <a:endParaRPr lang="es-ES_tradnl"/>
                    </a:p>
                  </a:txBody>
                  <a:tcPr/>
                </a:tc>
                <a:tc>
                  <a:txBody>
                    <a:bodyPr/>
                    <a:lstStyle/>
                    <a:p>
                      <a:pPr marL="0" indent="0" algn="l">
                        <a:buFont typeface="Arial" panose="020B0604020202020204" pitchFamily="34" charset="0"/>
                        <a:buNone/>
                      </a:pPr>
                      <a:r>
                        <a:rPr lang="es-MX" sz="600" dirty="0">
                          <a:solidFill>
                            <a:schemeClr val="tx1"/>
                          </a:solidFill>
                          <a:latin typeface="Century Gothic" panose="020B0502020202020204" pitchFamily="34" charset="0"/>
                        </a:rPr>
                        <a:t>*Listas de cotejo</a:t>
                      </a:r>
                    </a:p>
                    <a:p>
                      <a:pPr marL="0" indent="0" algn="l">
                        <a:buFont typeface="Arial" panose="020B0604020202020204" pitchFamily="34" charset="0"/>
                        <a:buNone/>
                      </a:pPr>
                      <a:r>
                        <a:rPr lang="es-MX" sz="600" dirty="0">
                          <a:solidFill>
                            <a:schemeClr val="tx1"/>
                          </a:solidFill>
                          <a:latin typeface="Century Gothic" panose="020B0502020202020204" pitchFamily="34" charset="0"/>
                        </a:rPr>
                        <a:t>*Trabajos diarios</a:t>
                      </a:r>
                    </a:p>
                    <a:p>
                      <a:pPr marL="0" indent="0" algn="l">
                        <a:buFont typeface="Arial" panose="020B0604020202020204" pitchFamily="34" charset="0"/>
                        <a:buNone/>
                      </a:pPr>
                      <a:r>
                        <a:rPr lang="es-MX" sz="600" dirty="0">
                          <a:solidFill>
                            <a:schemeClr val="tx1"/>
                          </a:solidFill>
                          <a:latin typeface="Century Gothic" panose="020B0502020202020204" pitchFamily="34" charset="0"/>
                        </a:rPr>
                        <a:t>*Participaciones</a:t>
                      </a:r>
                    </a:p>
                    <a:p>
                      <a:pPr marL="0" indent="0" algn="l">
                        <a:buFont typeface="Arial" panose="020B0604020202020204" pitchFamily="34" charset="0"/>
                        <a:buNone/>
                      </a:pPr>
                      <a:r>
                        <a:rPr lang="es-MX" sz="600" dirty="0">
                          <a:solidFill>
                            <a:schemeClr val="tx1"/>
                          </a:solidFill>
                          <a:latin typeface="Century Gothic" panose="020B0502020202020204" pitchFamily="34" charset="0"/>
                        </a:rPr>
                        <a:t>*Observación directa. </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9481840"/>
                  </a:ext>
                </a:extLst>
              </a:tr>
              <a:tr h="348193">
                <a:tc gridSpan="2">
                  <a:txBody>
                    <a:bodyPr/>
                    <a:lstStyle/>
                    <a:p>
                      <a:pPr marL="0" indent="0" algn="ctr">
                        <a:buFont typeface="Arial" panose="020B0604020202020204" pitchFamily="34" charset="0"/>
                        <a:buNone/>
                      </a:pPr>
                      <a:r>
                        <a:rPr lang="es-MX" sz="900" b="1" i="0" dirty="0">
                          <a:solidFill>
                            <a:schemeClr val="tx1"/>
                          </a:solidFill>
                          <a:latin typeface="Century Gothic" panose="020B0502020202020204" pitchFamily="34" charset="0"/>
                        </a:rPr>
                        <a:t>ADECUACIONES CURRICULARES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F25E">
                        <a:alpha val="50000"/>
                      </a:srgbClr>
                    </a:solidFill>
                  </a:tcPr>
                </a:tc>
                <a:tc hMerge="1">
                  <a:txBody>
                    <a:bodyPr/>
                    <a:lstStyle/>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indent="0" algn="ctr">
                        <a:buFont typeface="Arial" panose="020B0604020202020204" pitchFamily="34" charset="0"/>
                        <a:buNone/>
                      </a:pPr>
                      <a:r>
                        <a:rPr lang="es-MX" sz="900" b="1" i="0" dirty="0">
                          <a:solidFill>
                            <a:schemeClr val="tx1"/>
                          </a:solidFill>
                          <a:effectLst/>
                          <a:latin typeface="Century Gothic" panose="020B0502020202020204" pitchFamily="34" charset="0"/>
                        </a:rPr>
                        <a:t>OBSERVACIONES REALIZADAS POR LA AUTORIDAD ESCOLAR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88F">
                        <a:alpha val="50000"/>
                      </a:srgbClr>
                    </a:solidFill>
                  </a:tcPr>
                </a:tc>
                <a:tc hMerge="1">
                  <a:txBody>
                    <a:bodyPr/>
                    <a:lstStyle/>
                    <a:p>
                      <a:pPr marL="0" indent="0" algn="l">
                        <a:buFont typeface="Arial" panose="020B0604020202020204" pitchFamily="34" charset="0"/>
                        <a:buNone/>
                      </a:pP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5406635"/>
                  </a:ext>
                </a:extLst>
              </a:tr>
              <a:tr h="3568981">
                <a:tc gridSpan="2">
                  <a:txBody>
                    <a:bodyPr/>
                    <a:lstStyle/>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gridSpan="2">
                  <a:txBody>
                    <a:bodyPr/>
                    <a:lstStyle/>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11349678"/>
                  </a:ext>
                </a:extLst>
              </a:tr>
            </a:tbl>
          </a:graphicData>
        </a:graphic>
      </p:graphicFrame>
    </p:spTree>
    <p:extLst>
      <p:ext uri="{BB962C8B-B14F-4D97-AF65-F5344CB8AC3E}">
        <p14:creationId xmlns:p14="http://schemas.microsoft.com/office/powerpoint/2010/main" val="1209175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F9FD9-C36B-4CFF-C472-CA0562305597}"/>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FDEF570D-3180-7247-FCA5-3B7631CFADAE}"/>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63379" y="0"/>
            <a:ext cx="1777878" cy="166550"/>
          </a:xfrm>
          <a:prstGeom prst="rect">
            <a:avLst/>
          </a:prstGeom>
        </p:spPr>
      </p:pic>
      <p:pic>
        <p:nvPicPr>
          <p:cNvPr id="3" name="Imagen 2">
            <a:extLst>
              <a:ext uri="{FF2B5EF4-FFF2-40B4-BE49-F238E27FC236}">
                <a16:creationId xmlns:a16="http://schemas.microsoft.com/office/drawing/2014/main" id="{FF13164A-F6C7-AE23-2EA0-E8A4166AEA74}"/>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115"/>
          <a:stretch/>
        </p:blipFill>
        <p:spPr>
          <a:xfrm rot="10800000">
            <a:off x="1651121" y="-1"/>
            <a:ext cx="1777878" cy="174234"/>
          </a:xfrm>
          <a:prstGeom prst="rect">
            <a:avLst/>
          </a:prstGeom>
        </p:spPr>
      </p:pic>
      <p:pic>
        <p:nvPicPr>
          <p:cNvPr id="4" name="Imagen 3">
            <a:extLst>
              <a:ext uri="{FF2B5EF4-FFF2-40B4-BE49-F238E27FC236}">
                <a16:creationId xmlns:a16="http://schemas.microsoft.com/office/drawing/2014/main" id="{E8090E03-0023-B02C-1878-B65FE0E3E792}"/>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3380990" y="-1"/>
            <a:ext cx="1777878" cy="166549"/>
          </a:xfrm>
          <a:prstGeom prst="rect">
            <a:avLst/>
          </a:prstGeom>
        </p:spPr>
      </p:pic>
      <p:pic>
        <p:nvPicPr>
          <p:cNvPr id="5" name="Imagen 4">
            <a:extLst>
              <a:ext uri="{FF2B5EF4-FFF2-40B4-BE49-F238E27FC236}">
                <a16:creationId xmlns:a16="http://schemas.microsoft.com/office/drawing/2014/main" id="{BD50F48E-066C-8200-DF66-C7BAE27CD40F}"/>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5095490" y="0"/>
            <a:ext cx="1777878" cy="166548"/>
          </a:xfrm>
          <a:prstGeom prst="rect">
            <a:avLst/>
          </a:prstGeom>
        </p:spPr>
      </p:pic>
      <p:pic>
        <p:nvPicPr>
          <p:cNvPr id="6" name="Imagen 5">
            <a:extLst>
              <a:ext uri="{FF2B5EF4-FFF2-40B4-BE49-F238E27FC236}">
                <a16:creationId xmlns:a16="http://schemas.microsoft.com/office/drawing/2014/main" id="{32A7CEBA-B358-84A7-3BC3-B5DEA6AC5B77}"/>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78747" y="8977450"/>
            <a:ext cx="1777878" cy="166550"/>
          </a:xfrm>
          <a:prstGeom prst="rect">
            <a:avLst/>
          </a:prstGeom>
        </p:spPr>
      </p:pic>
      <p:pic>
        <p:nvPicPr>
          <p:cNvPr id="7" name="Imagen 6">
            <a:extLst>
              <a:ext uri="{FF2B5EF4-FFF2-40B4-BE49-F238E27FC236}">
                <a16:creationId xmlns:a16="http://schemas.microsoft.com/office/drawing/2014/main" id="{6820B7FA-7825-B4BA-213B-B06FA62FBAFE}"/>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115"/>
          <a:stretch/>
        </p:blipFill>
        <p:spPr>
          <a:xfrm rot="10800000">
            <a:off x="1635753" y="8977449"/>
            <a:ext cx="1777878" cy="174234"/>
          </a:xfrm>
          <a:prstGeom prst="rect">
            <a:avLst/>
          </a:prstGeom>
        </p:spPr>
      </p:pic>
      <p:pic>
        <p:nvPicPr>
          <p:cNvPr id="8" name="Imagen 7">
            <a:extLst>
              <a:ext uri="{FF2B5EF4-FFF2-40B4-BE49-F238E27FC236}">
                <a16:creationId xmlns:a16="http://schemas.microsoft.com/office/drawing/2014/main" id="{C0C7AB7B-82D9-98CE-A6E4-A85BAED8935C}"/>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3365622" y="8977449"/>
            <a:ext cx="1777878" cy="166549"/>
          </a:xfrm>
          <a:prstGeom prst="rect">
            <a:avLst/>
          </a:prstGeom>
        </p:spPr>
      </p:pic>
      <p:pic>
        <p:nvPicPr>
          <p:cNvPr id="9" name="Imagen 8">
            <a:extLst>
              <a:ext uri="{FF2B5EF4-FFF2-40B4-BE49-F238E27FC236}">
                <a16:creationId xmlns:a16="http://schemas.microsoft.com/office/drawing/2014/main" id="{9B4549B1-9BF8-3F84-8DA6-95237051F394}"/>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5080122" y="8977450"/>
            <a:ext cx="1777878" cy="166548"/>
          </a:xfrm>
          <a:prstGeom prst="rect">
            <a:avLst/>
          </a:prstGeom>
        </p:spPr>
      </p:pic>
      <p:graphicFrame>
        <p:nvGraphicFramePr>
          <p:cNvPr id="11" name="Tabla 2">
            <a:extLst>
              <a:ext uri="{FF2B5EF4-FFF2-40B4-BE49-F238E27FC236}">
                <a16:creationId xmlns:a16="http://schemas.microsoft.com/office/drawing/2014/main" id="{2F3D9C1F-1D3C-8AA0-B806-5B62EDD2073C}"/>
              </a:ext>
            </a:extLst>
          </p:cNvPr>
          <p:cNvGraphicFramePr>
            <a:graphicFrameLocks noGrp="1"/>
          </p:cNvGraphicFramePr>
          <p:nvPr>
            <p:extLst>
              <p:ext uri="{D42A27DB-BD31-4B8C-83A1-F6EECF244321}">
                <p14:modId xmlns:p14="http://schemas.microsoft.com/office/powerpoint/2010/main" val="3106744968"/>
              </p:ext>
            </p:extLst>
          </p:nvPr>
        </p:nvGraphicFramePr>
        <p:xfrm>
          <a:off x="30351" y="478736"/>
          <a:ext cx="6766559" cy="7322135"/>
        </p:xfrm>
        <a:graphic>
          <a:graphicData uri="http://schemas.openxmlformats.org/drawingml/2006/table">
            <a:tbl>
              <a:tblPr firstRow="1" bandRow="1">
                <a:tableStyleId>{5C22544A-7EE6-4342-B048-85BDC9FD1C3A}</a:tableStyleId>
              </a:tblPr>
              <a:tblGrid>
                <a:gridCol w="1313411">
                  <a:extLst>
                    <a:ext uri="{9D8B030D-6E8A-4147-A177-3AD203B41FA5}">
                      <a16:colId xmlns:a16="http://schemas.microsoft.com/office/drawing/2014/main" val="4048562965"/>
                    </a:ext>
                  </a:extLst>
                </a:gridCol>
                <a:gridCol w="4713444">
                  <a:extLst>
                    <a:ext uri="{9D8B030D-6E8A-4147-A177-3AD203B41FA5}">
                      <a16:colId xmlns:a16="http://schemas.microsoft.com/office/drawing/2014/main" val="3943128233"/>
                    </a:ext>
                  </a:extLst>
                </a:gridCol>
                <a:gridCol w="739704">
                  <a:extLst>
                    <a:ext uri="{9D8B030D-6E8A-4147-A177-3AD203B41FA5}">
                      <a16:colId xmlns:a16="http://schemas.microsoft.com/office/drawing/2014/main" val="3012672027"/>
                    </a:ext>
                  </a:extLst>
                </a:gridCol>
              </a:tblGrid>
              <a:tr h="287863">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JUEVES 20 DE FEBRERO DE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ctr"/>
                      <a:endParaRPr lang="es-MX"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solidFill>
                  </a:tcPr>
                </a:tc>
                <a:tc hMerge="1">
                  <a:txBody>
                    <a:bodyPr/>
                    <a:lstStyle/>
                    <a:p>
                      <a:pPr marL="0" indent="0" algn="ctr">
                        <a:buFont typeface="Arial" panose="020B0604020202020204" pitchFamily="34" charset="0"/>
                        <a:buNone/>
                      </a:pPr>
                      <a:endParaRPr lang="es-MX" sz="7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3FF"/>
                    </a:solidFill>
                  </a:tcPr>
                </a:tc>
                <a:extLst>
                  <a:ext uri="{0D108BD9-81ED-4DB2-BD59-A6C34878D82A}">
                    <a16:rowId xmlns:a16="http://schemas.microsoft.com/office/drawing/2014/main" val="2206200965"/>
                  </a:ext>
                </a:extLst>
              </a:tr>
              <a:tr h="287863">
                <a:tc>
                  <a:txBody>
                    <a:bodyPr/>
                    <a:lstStyle/>
                    <a:p>
                      <a:pPr algn="ctr"/>
                      <a:r>
                        <a:rPr lang="es-MX" sz="1200" dirty="0">
                          <a:solidFill>
                            <a:schemeClr val="tx1"/>
                          </a:solidFill>
                          <a:latin typeface="Century Gothic" panose="020B0502020202020204" pitchFamily="34" charset="0"/>
                        </a:rPr>
                        <a:t>CAMPO FORMATIVO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s-MX" sz="1200" dirty="0">
                          <a:solidFill>
                            <a:schemeClr val="tx1"/>
                          </a:solidFill>
                          <a:latin typeface="Century Gothic" panose="020B0502020202020204" pitchFamily="34" charset="0"/>
                        </a:rPr>
                        <a:t>SECUENCIA DE ACTIVIDADES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solidFill>
                  </a:tcPr>
                </a:tc>
                <a:tc>
                  <a:txBody>
                    <a:bodyPr/>
                    <a:lstStyle/>
                    <a:p>
                      <a:pPr marL="0" indent="0" algn="ctr">
                        <a:buFont typeface="Arial" panose="020B0604020202020204" pitchFamily="34" charset="0"/>
                        <a:buNone/>
                      </a:pPr>
                      <a:endParaRPr lang="es-MX" sz="7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3FF"/>
                    </a:solidFill>
                  </a:tcPr>
                </a:tc>
                <a:extLst>
                  <a:ext uri="{0D108BD9-81ED-4DB2-BD59-A6C34878D82A}">
                    <a16:rowId xmlns:a16="http://schemas.microsoft.com/office/drawing/2014/main" val="2140087110"/>
                  </a:ext>
                </a:extLst>
              </a:tr>
              <a:tr h="261693">
                <a:tc rowSpan="2">
                  <a:txBody>
                    <a:bodyPr/>
                    <a:lstStyle/>
                    <a:p>
                      <a:pPr algn="ctr"/>
                      <a:r>
                        <a:rPr lang="es-MX" sz="1000" b="1" dirty="0">
                          <a:solidFill>
                            <a:schemeClr val="tx1"/>
                          </a:solidFill>
                          <a:latin typeface="Century Gothic" panose="020B0502020202020204" pitchFamily="34" charset="0"/>
                        </a:rPr>
                        <a:t>LENGUAJES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60000"/>
                      </a:srgbClr>
                    </a:solidFill>
                  </a:tcPr>
                </a:tc>
                <a:tc rowSpan="6">
                  <a:txBody>
                    <a:bodyPr/>
                    <a:lstStyle/>
                    <a:p>
                      <a:pPr marL="0" indent="0" algn="just" eaLnBrk="0" hangingPunct="0">
                        <a:buFont typeface="Arial" panose="020B0604020202020204" pitchFamily="34" charset="0"/>
                        <a:buNone/>
                      </a:pPr>
                      <a:r>
                        <a:rPr lang="es-MX" sz="800" b="1" kern="1200" dirty="0">
                          <a:solidFill>
                            <a:schemeClr val="dk1"/>
                          </a:solidFill>
                          <a:effectLst/>
                          <a:latin typeface="Century Gothic" panose="020B0502020202020204" pitchFamily="34" charset="0"/>
                          <a:ea typeface="+mn-ea"/>
                          <a:cs typeface="+mn-cs"/>
                        </a:rPr>
                        <a:t>Inicio:</a:t>
                      </a:r>
                    </a:p>
                    <a:p>
                      <a:pPr marL="171450" marR="0" lvl="0" indent="-1714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s-MX" sz="800" kern="1200" dirty="0">
                          <a:solidFill>
                            <a:schemeClr val="tx1"/>
                          </a:solidFill>
                          <a:effectLst/>
                          <a:latin typeface="Century Gothic" panose="020B0502020202020204" pitchFamily="34" charset="0"/>
                          <a:ea typeface="+mn-ea"/>
                          <a:cs typeface="+mn-cs"/>
                        </a:rPr>
                        <a:t>Comenzar la clase dando lectura a las cartas del </a:t>
                      </a:r>
                      <a:r>
                        <a:rPr lang="es-MX" sz="800" b="1" kern="1200" dirty="0">
                          <a:solidFill>
                            <a:schemeClr val="tx1"/>
                          </a:solidFill>
                          <a:effectLst/>
                          <a:latin typeface="Century Gothic" panose="020B0502020202020204" pitchFamily="34" charset="0"/>
                          <a:ea typeface="+mn-ea"/>
                          <a:cs typeface="+mn-cs"/>
                        </a:rPr>
                        <a:t>anexo 20 </a:t>
                      </a:r>
                      <a:r>
                        <a:rPr lang="es-MX" sz="800" kern="1200" dirty="0">
                          <a:solidFill>
                            <a:schemeClr val="tx1"/>
                          </a:solidFill>
                          <a:effectLst/>
                          <a:latin typeface="Century Gothic" panose="020B0502020202020204" pitchFamily="34" charset="0"/>
                          <a:ea typeface="+mn-ea"/>
                          <a:cs typeface="+mn-cs"/>
                        </a:rPr>
                        <a:t>y posteriormente, responderán los cuestionamientos de reflexión relacionadas con el contenido de las cartas.</a:t>
                      </a:r>
                    </a:p>
                    <a:p>
                      <a:pPr marL="171450" marR="0" lvl="0" indent="-1714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s-MX" sz="800" kern="1200" dirty="0">
                          <a:solidFill>
                            <a:schemeClr val="tx1"/>
                          </a:solidFill>
                          <a:effectLst/>
                          <a:latin typeface="Century Gothic" panose="020B0502020202020204" pitchFamily="34" charset="0"/>
                          <a:ea typeface="+mn-ea"/>
                          <a:cs typeface="+mn-cs"/>
                        </a:rPr>
                        <a:t>Socializar las respuestas de manera grupal y realizar correcciones en caso de ser necesario. </a:t>
                      </a:r>
                    </a:p>
                    <a:p>
                      <a:pPr marL="0" marR="0" lvl="0" indent="0" algn="just" defTabSz="914400" rtl="0" eaLnBrk="0" fontAlgn="auto" latinLnBrk="0" hangingPunct="0">
                        <a:lnSpc>
                          <a:spcPct val="100000"/>
                        </a:lnSpc>
                        <a:spcBef>
                          <a:spcPts val="0"/>
                        </a:spcBef>
                        <a:spcAft>
                          <a:spcPts val="0"/>
                        </a:spcAft>
                        <a:buClrTx/>
                        <a:buSzTx/>
                        <a:buFont typeface="Arial" panose="020B0604020202020204" pitchFamily="34" charset="0"/>
                        <a:buNone/>
                        <a:tabLst/>
                        <a:defRPr/>
                      </a:pPr>
                      <a:r>
                        <a:rPr lang="es-MX" sz="800" b="1" kern="1200" dirty="0">
                          <a:solidFill>
                            <a:schemeClr val="dk1"/>
                          </a:solidFill>
                          <a:effectLst/>
                          <a:latin typeface="Century Gothic" panose="020B0502020202020204" pitchFamily="34" charset="0"/>
                          <a:ea typeface="+mn-ea"/>
                          <a:cs typeface="+mn-cs"/>
                        </a:rPr>
                        <a:t>Desarrollo:</a:t>
                      </a:r>
                    </a:p>
                    <a:p>
                      <a:pPr marL="171450" marR="0" lvl="0" indent="-1714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s-MX" sz="800" kern="1200" dirty="0">
                          <a:solidFill>
                            <a:schemeClr val="tx1"/>
                          </a:solidFill>
                          <a:effectLst/>
                          <a:latin typeface="Century Gothic" panose="020B0502020202020204" pitchFamily="34" charset="0"/>
                          <a:ea typeface="+mn-ea"/>
                          <a:cs typeface="+mn-cs"/>
                        </a:rPr>
                        <a:t>Trabajar ahora con el apartado “Lo comunicamos” localizado en la página 84 del libro de P.comunitarios para que los alumnos se organicen en comunidades para que elaboren esquemas para presentar los resultados de sus investigaciones de acuerdo con las temáticas que se establecen en el libro de texto y las organicen en un periódico mural. (Pueden apoyarse del esquema del </a:t>
                      </a:r>
                      <a:r>
                        <a:rPr lang="es-MX" sz="800" b="1" kern="1200" dirty="0">
                          <a:solidFill>
                            <a:schemeClr val="tx1"/>
                          </a:solidFill>
                          <a:effectLst/>
                          <a:latin typeface="Century Gothic" panose="020B0502020202020204" pitchFamily="34" charset="0"/>
                          <a:ea typeface="+mn-ea"/>
                          <a:cs typeface="+mn-cs"/>
                        </a:rPr>
                        <a:t>anexo 21</a:t>
                      </a:r>
                      <a:endParaRPr lang="es-MX" sz="800" b="1" kern="1200" dirty="0">
                        <a:solidFill>
                          <a:srgbClr val="FF0000"/>
                        </a:solidFill>
                        <a:effectLst/>
                        <a:latin typeface="Century Gothic" panose="020B0502020202020204" pitchFamily="34" charset="0"/>
                        <a:ea typeface="+mn-ea"/>
                        <a:cs typeface="+mn-cs"/>
                      </a:endParaRPr>
                    </a:p>
                    <a:p>
                      <a:pPr marL="0" marR="0" lvl="0" indent="0" algn="just" defTabSz="914400" rtl="0" eaLnBrk="0" fontAlgn="auto" latinLnBrk="0" hangingPunct="0">
                        <a:lnSpc>
                          <a:spcPct val="100000"/>
                        </a:lnSpc>
                        <a:spcBef>
                          <a:spcPts val="0"/>
                        </a:spcBef>
                        <a:spcAft>
                          <a:spcPts val="0"/>
                        </a:spcAft>
                        <a:buClrTx/>
                        <a:buSzTx/>
                        <a:buFont typeface="Arial" panose="020B0604020202020204" pitchFamily="34" charset="0"/>
                        <a:buNone/>
                        <a:tabLst/>
                        <a:defRPr/>
                      </a:pPr>
                      <a:r>
                        <a:rPr lang="es-MX" sz="800" b="1" dirty="0">
                          <a:solidFill>
                            <a:schemeClr val="tx1"/>
                          </a:solidFill>
                          <a:effectLst/>
                          <a:latin typeface="Century Gothic" panose="020B0502020202020204" pitchFamily="34" charset="0"/>
                        </a:rPr>
                        <a:t>Cierre:</a:t>
                      </a:r>
                    </a:p>
                    <a:p>
                      <a:pPr marL="171450" marR="0" lvl="0" indent="-1714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s-MX" sz="800" kern="1200" dirty="0">
                          <a:solidFill>
                            <a:schemeClr val="tx1"/>
                          </a:solidFill>
                          <a:effectLst/>
                          <a:latin typeface="Century Gothic" panose="020B0502020202020204" pitchFamily="34" charset="0"/>
                          <a:ea typeface="+mn-ea"/>
                          <a:cs typeface="+mn-cs"/>
                        </a:rPr>
                        <a:t>Al terminar de elaborar el periódico mural, distribuir las secciones para hacer la presentación considerando el orden para su difusión.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 typeface="Arial" panose="020B0604020202020204" pitchFamily="34" charset="0"/>
                        <a:buNone/>
                      </a:pPr>
                      <a:r>
                        <a:rPr lang="es-MX" sz="700" b="1" dirty="0">
                          <a:solidFill>
                            <a:schemeClr val="tx1"/>
                          </a:solidFill>
                          <a:latin typeface="Century Gothic" panose="020B0502020202020204" pitchFamily="34" charset="0"/>
                        </a:rPr>
                        <a:t>Recursos didácticos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30000"/>
                      </a:srgbClr>
                    </a:solidFill>
                  </a:tcPr>
                </a:tc>
                <a:extLst>
                  <a:ext uri="{0D108BD9-81ED-4DB2-BD59-A6C34878D82A}">
                    <a16:rowId xmlns:a16="http://schemas.microsoft.com/office/drawing/2014/main" val="219818577"/>
                  </a:ext>
                </a:extLst>
              </a:tr>
              <a:tr h="0">
                <a:tc vMerge="1">
                  <a:txBody>
                    <a:bodyPr/>
                    <a:lstStyle/>
                    <a:p>
                      <a:pPr algn="ctr"/>
                      <a:endParaRPr lang="es-MX" sz="10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60000"/>
                      </a:srgbClr>
                    </a:solidFill>
                  </a:tcPr>
                </a:tc>
                <a:tc vMerge="1">
                  <a:txBody>
                    <a:bodyPr/>
                    <a:lstStyle/>
                    <a:p>
                      <a:endParaRPr lang="es-ES_tradnl"/>
                    </a:p>
                  </a:txBody>
                  <a:tcPr/>
                </a:tc>
                <a:tc rowSpan="2">
                  <a:txBody>
                    <a:bodyPr/>
                    <a:lstStyle/>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Cuaderno del alumno. </a:t>
                      </a:r>
                    </a:p>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Anexos</a:t>
                      </a:r>
                    </a:p>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Listas de cotejo</a:t>
                      </a:r>
                      <a:endParaRPr lang="es-MX" sz="6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5306982"/>
                  </a:ext>
                </a:extLst>
              </a:tr>
              <a:tr h="409986">
                <a:tc rowSpan="3">
                  <a:txBody>
                    <a:bodyPr/>
                    <a:lstStyle/>
                    <a:p>
                      <a:pPr marL="0" indent="0" algn="ctr">
                        <a:buFont typeface="Arial" panose="020B0604020202020204" pitchFamily="34" charset="0"/>
                        <a:buNone/>
                      </a:pPr>
                      <a:r>
                        <a:rPr lang="es-MX" sz="1000" b="1" dirty="0">
                          <a:solidFill>
                            <a:schemeClr val="tx1"/>
                          </a:solidFill>
                          <a:latin typeface="Century Gothic" panose="020B0502020202020204" pitchFamily="34" charset="0"/>
                        </a:rPr>
                        <a:t>SESIÓN 9</a:t>
                      </a:r>
                    </a:p>
                    <a:p>
                      <a:pPr marL="0" indent="0" algn="ctr">
                        <a:buFont typeface="Arial" panose="020B0604020202020204" pitchFamily="34" charset="0"/>
                        <a:buNone/>
                      </a:pPr>
                      <a:r>
                        <a:rPr lang="es-MX" sz="1000" b="1" dirty="0">
                          <a:solidFill>
                            <a:schemeClr val="tx1"/>
                          </a:solidFill>
                          <a:latin typeface="Century Gothic" panose="020B0502020202020204" pitchFamily="34" charset="0"/>
                        </a:rPr>
                        <a:t>LO COMUNICAMOS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30000"/>
                      </a:srgbClr>
                    </a:solidFill>
                  </a:tcPr>
                </a:tc>
                <a:tc vMerge="1">
                  <a:txBody>
                    <a:bodyPr/>
                    <a:lstStyle/>
                    <a:p>
                      <a:endParaRPr lang="es-ES_tradnl"/>
                    </a:p>
                  </a:txBody>
                  <a:tcPr/>
                </a:tc>
                <a:tc vMerge="1">
                  <a:txBody>
                    <a:bodyPr/>
                    <a:lstStyle/>
                    <a:p>
                      <a:pPr marL="0" indent="0" algn="ctr">
                        <a:buFont typeface="Arial" panose="020B0604020202020204" pitchFamily="34" charset="0"/>
                        <a:buNone/>
                      </a:pPr>
                      <a:endParaRPr lang="es-MX" sz="700" b="1"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C1EB"/>
                    </a:solidFill>
                  </a:tcPr>
                </a:tc>
                <a:extLst>
                  <a:ext uri="{0D108BD9-81ED-4DB2-BD59-A6C34878D82A}">
                    <a16:rowId xmlns:a16="http://schemas.microsoft.com/office/drawing/2014/main" val="3831049299"/>
                  </a:ext>
                </a:extLst>
              </a:tr>
              <a:tr h="170101">
                <a:tc vMerge="1">
                  <a:txBody>
                    <a:bodyPr/>
                    <a:lstStyle/>
                    <a:p>
                      <a:pPr marL="0" indent="0" algn="ctr">
                        <a:buFont typeface="Arial" panose="020B0604020202020204" pitchFamily="34" charset="0"/>
                        <a:buNone/>
                      </a:pPr>
                      <a:endParaRPr lang="es-MX" sz="10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30000"/>
                      </a:srgbClr>
                    </a:solidFill>
                  </a:tcPr>
                </a:tc>
                <a:tc vMerge="1">
                  <a:txBody>
                    <a:bodyPr/>
                    <a:lstStyle/>
                    <a:p>
                      <a:endParaRPr lang="es-ES_tradnl"/>
                    </a:p>
                  </a:txBody>
                  <a:tcPr/>
                </a:tc>
                <a:tc>
                  <a:txBody>
                    <a:bodyPr/>
                    <a:lstStyle/>
                    <a:p>
                      <a:r>
                        <a:rPr lang="es-MX" sz="700" b="1" dirty="0">
                          <a:solidFill>
                            <a:schemeClr val="tx1"/>
                          </a:solidFill>
                          <a:latin typeface="Century Gothic" panose="020B0502020202020204" pitchFamily="34" charset="0"/>
                        </a:rPr>
                        <a:t>Evaluación</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30000"/>
                      </a:srgbClr>
                    </a:solidFill>
                  </a:tcPr>
                </a:tc>
                <a:extLst>
                  <a:ext uri="{0D108BD9-81ED-4DB2-BD59-A6C34878D82A}">
                    <a16:rowId xmlns:a16="http://schemas.microsoft.com/office/drawing/2014/main" val="1890306103"/>
                  </a:ext>
                </a:extLst>
              </a:tr>
              <a:tr h="0">
                <a:tc vMerge="1">
                  <a:txBody>
                    <a:bodyPr/>
                    <a:lstStyle/>
                    <a:p>
                      <a:pPr marL="0" indent="0" algn="ctr">
                        <a:buFont typeface="Arial" panose="020B0604020202020204" pitchFamily="34" charset="0"/>
                        <a:buNone/>
                      </a:pPr>
                      <a:endParaRPr lang="es-MX" sz="10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30000"/>
                      </a:srgbClr>
                    </a:solidFill>
                  </a:tcPr>
                </a:tc>
                <a:tc vMerge="1">
                  <a:txBody>
                    <a:bodyPr/>
                    <a:lstStyle/>
                    <a:p>
                      <a:endParaRPr lang="es-ES_tradnl"/>
                    </a:p>
                  </a:txBody>
                  <a:tcPr/>
                </a:tc>
                <a:tc rowSpan="2">
                  <a:txBody>
                    <a:bodyPr/>
                    <a:lstStyle/>
                    <a:p>
                      <a:pPr marL="0" indent="0" algn="l">
                        <a:buFont typeface="Arial" panose="020B0604020202020204" pitchFamily="34" charset="0"/>
                        <a:buNone/>
                      </a:pPr>
                      <a:r>
                        <a:rPr lang="es-MX" sz="600" dirty="0">
                          <a:solidFill>
                            <a:schemeClr val="tx1"/>
                          </a:solidFill>
                          <a:latin typeface="Century Gothic" panose="020B0502020202020204" pitchFamily="34" charset="0"/>
                        </a:rPr>
                        <a:t>*Listas de cotejo</a:t>
                      </a:r>
                    </a:p>
                    <a:p>
                      <a:pPr marL="0" indent="0" algn="l">
                        <a:buFont typeface="Arial" panose="020B0604020202020204" pitchFamily="34" charset="0"/>
                        <a:buNone/>
                      </a:pPr>
                      <a:r>
                        <a:rPr lang="es-MX" sz="600" dirty="0">
                          <a:solidFill>
                            <a:schemeClr val="tx1"/>
                          </a:solidFill>
                          <a:latin typeface="Century Gothic" panose="020B0502020202020204" pitchFamily="34" charset="0"/>
                        </a:rPr>
                        <a:t>*Trabajos diarios</a:t>
                      </a:r>
                    </a:p>
                    <a:p>
                      <a:pPr marL="0" indent="0" algn="l">
                        <a:buFont typeface="Arial" panose="020B0604020202020204" pitchFamily="34" charset="0"/>
                        <a:buNone/>
                      </a:pPr>
                      <a:r>
                        <a:rPr lang="es-MX" sz="600" dirty="0">
                          <a:solidFill>
                            <a:schemeClr val="tx1"/>
                          </a:solidFill>
                          <a:latin typeface="Century Gothic" panose="020B0502020202020204" pitchFamily="34" charset="0"/>
                        </a:rPr>
                        <a:t>*Participaciones</a:t>
                      </a:r>
                    </a:p>
                    <a:p>
                      <a:pPr marL="0" indent="0" algn="l">
                        <a:buFont typeface="Arial" panose="020B0604020202020204" pitchFamily="34" charset="0"/>
                        <a:buNone/>
                      </a:pPr>
                      <a:r>
                        <a:rPr lang="es-MX" sz="600" dirty="0">
                          <a:solidFill>
                            <a:schemeClr val="tx1"/>
                          </a:solidFill>
                          <a:latin typeface="Century Gothic" panose="020B0502020202020204" pitchFamily="34" charset="0"/>
                        </a:rPr>
                        <a:t>*Observación directa.</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3364298"/>
                  </a:ext>
                </a:extLst>
              </a:tr>
              <a:tr h="1046773">
                <a:tc>
                  <a:txBody>
                    <a:bodyPr/>
                    <a:lstStyle/>
                    <a:p>
                      <a:pPr marL="0" indent="0" algn="ctr">
                        <a:buFont typeface="Arial" panose="020B0604020202020204" pitchFamily="34" charset="0"/>
                        <a:buNone/>
                      </a:pPr>
                      <a:r>
                        <a:rPr lang="es-MX" sz="900" b="1" dirty="0">
                          <a:solidFill>
                            <a:schemeClr val="tx1"/>
                          </a:solidFill>
                          <a:latin typeface="Century Gothic" panose="020B0502020202020204" pitchFamily="34" charset="0"/>
                        </a:rPr>
                        <a:t>Propósito de la sesión:</a:t>
                      </a:r>
                    </a:p>
                    <a:p>
                      <a:pPr marL="0" indent="0" algn="ctr">
                        <a:buFont typeface="Arial" panose="020B0604020202020204" pitchFamily="34" charset="0"/>
                        <a:buNone/>
                      </a:pPr>
                      <a:r>
                        <a:rPr lang="es-MX" sz="800" dirty="0">
                          <a:solidFill>
                            <a:schemeClr val="tx1"/>
                          </a:solidFill>
                          <a:latin typeface="Century Gothic" panose="020B0502020202020204" pitchFamily="34" charset="0"/>
                        </a:rPr>
                        <a:t>*Elaborar un periódico mural para presentar los resultados de sus investigaciones.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30000"/>
                      </a:srgbClr>
                    </a:solidFill>
                  </a:tcPr>
                </a:tc>
                <a:tc vMerge="1">
                  <a:txBody>
                    <a:bodyPr/>
                    <a:lstStyle/>
                    <a:p>
                      <a:endParaRPr lang="es-MX"/>
                    </a:p>
                  </a:txBody>
                  <a:tcPr/>
                </a:tc>
                <a:tc vMerge="1">
                  <a:txBody>
                    <a:bodyPr/>
                    <a:lstStyle/>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Cuaderno del alumno. </a:t>
                      </a:r>
                    </a:p>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Anexos</a:t>
                      </a:r>
                    </a:p>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Listas de cotejo</a:t>
                      </a:r>
                      <a:endParaRPr lang="es-MX" sz="600" dirty="0">
                        <a:solidFill>
                          <a:schemeClr val="tx1"/>
                        </a:solidFill>
                        <a:latin typeface="Century Gothic" panose="020B0502020202020204" pitchFamily="34" charset="0"/>
                      </a:endParaRPr>
                    </a:p>
                    <a:p>
                      <a:pPr marL="0" indent="0" algn="l">
                        <a:buFont typeface="Arial" panose="020B0604020202020204" pitchFamily="34" charset="0"/>
                        <a:buNone/>
                      </a:pPr>
                      <a:endParaRPr lang="es-MX" sz="6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3173461"/>
                  </a:ext>
                </a:extLst>
              </a:tr>
              <a:tr h="174726">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000" b="1" dirty="0">
                          <a:solidFill>
                            <a:schemeClr val="tx1"/>
                          </a:solidFill>
                          <a:latin typeface="Century Gothic" panose="020B0502020202020204" pitchFamily="34" charset="0"/>
                        </a:rPr>
                        <a:t>SABERES Y PENSAMIENTO 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alpha val="60000"/>
                      </a:srgbClr>
                    </a:solidFill>
                  </a:tcPr>
                </a:tc>
                <a:tc rowSpan="6">
                  <a:txBody>
                    <a:bodyPr/>
                    <a:lstStyle/>
                    <a:p>
                      <a:pPr marL="0" indent="0" algn="just" eaLnBrk="0" hangingPunct="0">
                        <a:buFont typeface="Arial" panose="020B0604020202020204" pitchFamily="34" charset="0"/>
                        <a:buNone/>
                      </a:pPr>
                      <a:r>
                        <a:rPr lang="es-MX" sz="800" b="1" kern="1200" dirty="0">
                          <a:solidFill>
                            <a:schemeClr val="dk1"/>
                          </a:solidFill>
                          <a:effectLst/>
                          <a:latin typeface="Century Gothic" panose="020B0502020202020204" pitchFamily="34" charset="0"/>
                          <a:ea typeface="+mn-ea"/>
                          <a:cs typeface="+mn-cs"/>
                        </a:rPr>
                        <a:t>Inicio:</a:t>
                      </a:r>
                    </a:p>
                    <a:p>
                      <a:pPr marL="171450" indent="-171450" algn="just" eaLnBrk="0" hangingPunct="0">
                        <a:buFont typeface="Arial" panose="020B0604020202020204" pitchFamily="34" charset="0"/>
                        <a:buChar char="•"/>
                      </a:pPr>
                      <a:r>
                        <a:rPr lang="es-MX" sz="800" kern="1200" dirty="0">
                          <a:solidFill>
                            <a:schemeClr val="dk1"/>
                          </a:solidFill>
                          <a:effectLst/>
                          <a:latin typeface="Century Gothic" panose="020B0502020202020204" pitchFamily="34" charset="0"/>
                          <a:ea typeface="+mn-ea"/>
                          <a:cs typeface="+mn-cs"/>
                        </a:rPr>
                        <a:t>Comenzar la clase con la recuperación de saberes previos en donde se trabajará con el material del </a:t>
                      </a:r>
                      <a:r>
                        <a:rPr lang="es-MX" sz="800" b="1" kern="1200" dirty="0">
                          <a:solidFill>
                            <a:schemeClr val="dk1"/>
                          </a:solidFill>
                          <a:effectLst/>
                          <a:latin typeface="Century Gothic" panose="020B0502020202020204" pitchFamily="34" charset="0"/>
                          <a:ea typeface="+mn-ea"/>
                          <a:cs typeface="+mn-cs"/>
                        </a:rPr>
                        <a:t>anexo 22 </a:t>
                      </a:r>
                      <a:r>
                        <a:rPr lang="es-MX" sz="800" kern="1200" dirty="0">
                          <a:solidFill>
                            <a:schemeClr val="dk1"/>
                          </a:solidFill>
                          <a:effectLst/>
                          <a:latin typeface="Century Gothic" panose="020B0502020202020204" pitchFamily="34" charset="0"/>
                          <a:ea typeface="+mn-ea"/>
                          <a:cs typeface="+mn-cs"/>
                        </a:rPr>
                        <a:t>para que los alumnos analicen cada uno de los tinacos y descubran cuanto líquido se evaporó según la marca inicial y la marca final recurriendo a la resta de transformación. </a:t>
                      </a:r>
                    </a:p>
                    <a:p>
                      <a:pPr marL="171450" indent="-171450" algn="just" eaLnBrk="0" hangingPunct="0">
                        <a:buFont typeface="Arial" panose="020B0604020202020204" pitchFamily="34" charset="0"/>
                        <a:buChar char="•"/>
                      </a:pPr>
                      <a:r>
                        <a:rPr lang="es-MX" sz="800" kern="1200" dirty="0">
                          <a:solidFill>
                            <a:schemeClr val="dk1"/>
                          </a:solidFill>
                          <a:effectLst/>
                          <a:latin typeface="Century Gothic" panose="020B0502020202020204" pitchFamily="34" charset="0"/>
                          <a:ea typeface="+mn-ea"/>
                          <a:cs typeface="+mn-cs"/>
                        </a:rPr>
                        <a:t>Comparar respuestas registradas de manera grupal. </a:t>
                      </a:r>
                    </a:p>
                    <a:p>
                      <a:pPr marL="0" indent="0" algn="just" eaLnBrk="0" hangingPunct="0">
                        <a:buFont typeface="Arial" panose="020B0604020202020204" pitchFamily="34" charset="0"/>
                        <a:buNone/>
                      </a:pPr>
                      <a:r>
                        <a:rPr lang="es-MX" sz="800" b="1" kern="1200" dirty="0">
                          <a:solidFill>
                            <a:schemeClr val="dk1"/>
                          </a:solidFill>
                          <a:effectLst/>
                          <a:latin typeface="Century Gothic" panose="020B0502020202020204" pitchFamily="34" charset="0"/>
                          <a:ea typeface="+mn-ea"/>
                          <a:cs typeface="+mn-cs"/>
                        </a:rPr>
                        <a:t>Desarrollo:</a:t>
                      </a:r>
                    </a:p>
                    <a:p>
                      <a:pPr marL="171450" indent="-171450" algn="just" eaLnBrk="0" hangingPunct="0">
                        <a:buFont typeface="Arial" panose="020B0604020202020204" pitchFamily="34" charset="0"/>
                        <a:buChar char="•"/>
                      </a:pPr>
                      <a:r>
                        <a:rPr lang="es-MX" sz="800" kern="1200" dirty="0">
                          <a:solidFill>
                            <a:schemeClr val="dk1"/>
                          </a:solidFill>
                          <a:effectLst/>
                          <a:latin typeface="Century Gothic" panose="020B0502020202020204" pitchFamily="34" charset="0"/>
                          <a:ea typeface="+mn-ea"/>
                          <a:cs typeface="+mn-cs"/>
                        </a:rPr>
                        <a:t>Seguir la clase trabajando con la página 129 del libro de “Nuestros Saberes” en los apartados “Propiedades extensivas de los materiales y Profundicemos”. Registrar la información más relevante en forma de un esquema que se elaborará en el cuaderno de trabajo. </a:t>
                      </a:r>
                      <a:endParaRPr lang="es-MX" sz="800" dirty="0">
                        <a:solidFill>
                          <a:schemeClr val="tx1"/>
                        </a:solidFill>
                        <a:effectLst/>
                        <a:latin typeface="Century Gothic" panose="020B0502020202020204" pitchFamily="34" charset="0"/>
                      </a:endParaRPr>
                    </a:p>
                    <a:p>
                      <a:pPr marL="0" indent="0" algn="just">
                        <a:buFont typeface="Arial" panose="020B0604020202020204" pitchFamily="34" charset="0"/>
                        <a:buNone/>
                      </a:pPr>
                      <a:r>
                        <a:rPr lang="es-MX" sz="800" b="1" dirty="0">
                          <a:solidFill>
                            <a:schemeClr val="tx1"/>
                          </a:solidFill>
                          <a:effectLst/>
                          <a:latin typeface="Century Gothic" panose="020B0502020202020204" pitchFamily="34" charset="0"/>
                        </a:rPr>
                        <a:t>Cierre:</a:t>
                      </a:r>
                    </a:p>
                    <a:p>
                      <a:pPr marL="171450" indent="-171450" algn="just">
                        <a:buFont typeface="Arial" panose="020B0604020202020204" pitchFamily="34" charset="0"/>
                        <a:buChar char="•"/>
                      </a:pPr>
                      <a:r>
                        <a:rPr lang="es-MX" sz="800" b="0" dirty="0">
                          <a:solidFill>
                            <a:schemeClr val="tx1"/>
                          </a:solidFill>
                          <a:effectLst/>
                          <a:latin typeface="Century Gothic" panose="020B0502020202020204" pitchFamily="34" charset="0"/>
                        </a:rPr>
                        <a:t>Concluir la clase dando solución a los ejercicios del punto 2 del apartado “comprendemos” localizado en las páginas 137 y 138 del libro de P. Escolares.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MX" sz="600" b="1" dirty="0">
                          <a:solidFill>
                            <a:schemeClr val="tx1"/>
                          </a:solidFill>
                          <a:latin typeface="Century Gothic" panose="020B0502020202020204" pitchFamily="34" charset="0"/>
                        </a:rPr>
                        <a:t>Recursos didácticos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alpha val="30000"/>
                      </a:srgbClr>
                    </a:solidFill>
                  </a:tcPr>
                </a:tc>
                <a:extLst>
                  <a:ext uri="{0D108BD9-81ED-4DB2-BD59-A6C34878D82A}">
                    <a16:rowId xmlns:a16="http://schemas.microsoft.com/office/drawing/2014/main" val="3958579737"/>
                  </a:ext>
                </a:extLst>
              </a:tr>
              <a:tr h="221514">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0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alpha val="60000"/>
                      </a:srgbClr>
                    </a:solidFill>
                  </a:tcPr>
                </a:tc>
                <a:tc vMerge="1">
                  <a:txBody>
                    <a:bodyPr/>
                    <a:lstStyle/>
                    <a:p>
                      <a:endParaRPr lang="es-ES_tradnl"/>
                    </a:p>
                  </a:txBody>
                  <a:tcPr/>
                </a:tc>
                <a:tc rowSpan="2">
                  <a:txBody>
                    <a:bodyPr/>
                    <a:lstStyle/>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Cuaderno del alumno. </a:t>
                      </a:r>
                    </a:p>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Anexos</a:t>
                      </a:r>
                    </a:p>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Listas de cotejo</a:t>
                      </a:r>
                      <a:endParaRPr lang="es-MX" sz="600" b="1"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9462389"/>
                  </a:ext>
                </a:extLst>
              </a:tr>
              <a:tr h="476334">
                <a:tc rowSpan="3">
                  <a:txBody>
                    <a:bodyPr/>
                    <a:lstStyle/>
                    <a:p>
                      <a:pPr marL="0" indent="0" algn="ctr">
                        <a:buFont typeface="Arial" panose="020B0604020202020204" pitchFamily="34" charset="0"/>
                        <a:buNone/>
                      </a:pPr>
                      <a:r>
                        <a:rPr lang="es-MX" sz="1000" b="1" dirty="0">
                          <a:solidFill>
                            <a:schemeClr val="tx1"/>
                          </a:solidFill>
                          <a:latin typeface="Century Gothic" panose="020B0502020202020204" pitchFamily="34" charset="0"/>
                        </a:rPr>
                        <a:t>SESIÓN 9</a:t>
                      </a:r>
                    </a:p>
                    <a:p>
                      <a:pPr algn="ctr"/>
                      <a:r>
                        <a:rPr lang="es-MX" sz="1000" b="0" dirty="0">
                          <a:solidFill>
                            <a:schemeClr val="tx1"/>
                          </a:solidFill>
                          <a:latin typeface="Century Gothic" panose="020B0502020202020204" pitchFamily="34" charset="0"/>
                        </a:rPr>
                        <a:t>COMPRENDEMOS</a:t>
                      </a:r>
                      <a:endParaRPr lang="es-MX" sz="1000" kern="1200" dirty="0">
                        <a:solidFill>
                          <a:schemeClr val="dk1"/>
                        </a:solidFill>
                        <a:effectLst/>
                        <a:latin typeface="Century Gothic" panose="020B0502020202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alpha val="30000"/>
                      </a:srgbClr>
                    </a:solidFill>
                  </a:tcPr>
                </a:tc>
                <a:tc vMerge="1">
                  <a:txBody>
                    <a:bodyPr/>
                    <a:lstStyle/>
                    <a:p>
                      <a:endParaRPr lang="es-ES_tradnl"/>
                    </a:p>
                  </a:txBody>
                  <a:tcPr/>
                </a:tc>
                <a:tc vMerge="1">
                  <a:txBody>
                    <a:bodyPr/>
                    <a:lstStyle/>
                    <a:p>
                      <a:pPr marL="171450" indent="-171450" algn="l">
                        <a:buFont typeface="Arial" panose="020B0604020202020204" pitchFamily="34" charset="0"/>
                        <a:buChar char="•"/>
                      </a:pPr>
                      <a:r>
                        <a:rPr lang="es-MX" sz="600" kern="1200" dirty="0">
                          <a:solidFill>
                            <a:schemeClr val="dk1"/>
                          </a:solidFill>
                          <a:effectLst/>
                          <a:latin typeface="Century Gothic" panose="020B0502020202020204" pitchFamily="34" charset="0"/>
                          <a:ea typeface="+mn-ea"/>
                          <a:cs typeface="+mn-cs"/>
                        </a:rPr>
                        <a:t>Cuaderno del alumno. </a:t>
                      </a:r>
                    </a:p>
                    <a:p>
                      <a:pPr marL="171450" indent="-171450" algn="l">
                        <a:buFont typeface="Arial" panose="020B0604020202020204" pitchFamily="34" charset="0"/>
                        <a:buChar char="•"/>
                      </a:pPr>
                      <a:r>
                        <a:rPr lang="es-MX" sz="600" kern="1200" dirty="0">
                          <a:solidFill>
                            <a:schemeClr val="dk1"/>
                          </a:solidFill>
                          <a:effectLst/>
                          <a:latin typeface="Century Gothic" panose="020B0502020202020204" pitchFamily="34" charset="0"/>
                          <a:ea typeface="+mn-ea"/>
                          <a:cs typeface="+mn-cs"/>
                        </a:rPr>
                        <a:t>Anexos</a:t>
                      </a:r>
                    </a:p>
                    <a:p>
                      <a:pPr marL="171450" indent="-171450" algn="l">
                        <a:buFont typeface="Arial" panose="020B0604020202020204" pitchFamily="34" charset="0"/>
                        <a:buChar char="•"/>
                      </a:pPr>
                      <a:r>
                        <a:rPr lang="es-MX" sz="600" kern="1200" dirty="0">
                          <a:solidFill>
                            <a:schemeClr val="dk1"/>
                          </a:solidFill>
                          <a:effectLst/>
                          <a:latin typeface="Century Gothic" panose="020B0502020202020204" pitchFamily="34" charset="0"/>
                          <a:ea typeface="+mn-ea"/>
                          <a:cs typeface="+mn-cs"/>
                        </a:rPr>
                        <a:t>Listas de cotejo</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4179934"/>
                  </a:ext>
                </a:extLst>
              </a:tr>
              <a:tr h="0">
                <a:tc vMerge="1">
                  <a:txBody>
                    <a:bodyPr/>
                    <a:lstStyle/>
                    <a:p>
                      <a:pPr marL="0" indent="0" algn="ctr">
                        <a:buFont typeface="Arial" panose="020B0604020202020204" pitchFamily="34" charset="0"/>
                        <a:buNone/>
                      </a:pPr>
                      <a:endParaRPr lang="es-MX" sz="10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alpha val="30000"/>
                      </a:srgbClr>
                    </a:solidFill>
                  </a:tcPr>
                </a:tc>
                <a:tc vMerge="1">
                  <a:txBody>
                    <a:bodyPr/>
                    <a:lstStyle/>
                    <a:p>
                      <a:endParaRPr lang="es-ES_tradnl"/>
                    </a:p>
                  </a:txBody>
                  <a:tcPr/>
                </a:tc>
                <a:tc>
                  <a:txBody>
                    <a:bodyPr/>
                    <a:lstStyle/>
                    <a:p>
                      <a:r>
                        <a:rPr lang="es-MX" sz="600" b="1" dirty="0">
                          <a:solidFill>
                            <a:schemeClr val="tx1"/>
                          </a:solidFill>
                          <a:latin typeface="Century Gothic" panose="020B0502020202020204" pitchFamily="34" charset="0"/>
                        </a:rPr>
                        <a:t>Evaluación</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alpha val="30000"/>
                      </a:srgbClr>
                    </a:solidFill>
                  </a:tcPr>
                </a:tc>
                <a:extLst>
                  <a:ext uri="{0D108BD9-81ED-4DB2-BD59-A6C34878D82A}">
                    <a16:rowId xmlns:a16="http://schemas.microsoft.com/office/drawing/2014/main" val="1996951574"/>
                  </a:ext>
                </a:extLst>
              </a:tr>
              <a:tr h="509677">
                <a:tc vMerge="1">
                  <a:txBody>
                    <a:bodyPr/>
                    <a:lstStyle/>
                    <a:p>
                      <a:pPr algn="ctr"/>
                      <a:endParaRPr lang="es-MX" sz="800" b="0" kern="1200" dirty="0">
                        <a:solidFill>
                          <a:schemeClr val="tx1"/>
                        </a:solidFill>
                        <a:effectLst/>
                        <a:latin typeface="Century Gothic" panose="020B0502020202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alpha val="30000"/>
                      </a:srgbClr>
                    </a:solidFill>
                  </a:tcPr>
                </a:tc>
                <a:tc vMerge="1">
                  <a:txBody>
                    <a:bodyPr/>
                    <a:lstStyle/>
                    <a:p>
                      <a:endParaRPr lang="es-ES_tradnl"/>
                    </a:p>
                  </a:txBody>
                  <a:tcPr/>
                </a:tc>
                <a:tc rowSpan="2">
                  <a:txBody>
                    <a:bodyPr/>
                    <a:lstStyle/>
                    <a:p>
                      <a:pPr marL="0" indent="0" algn="ctr">
                        <a:buFont typeface="Arial" panose="020B0604020202020204" pitchFamily="34" charset="0"/>
                        <a:buNone/>
                      </a:pPr>
                      <a:r>
                        <a:rPr lang="es-MX" sz="600" dirty="0">
                          <a:solidFill>
                            <a:schemeClr val="tx1"/>
                          </a:solidFill>
                          <a:latin typeface="Century Gothic" panose="020B0502020202020204" pitchFamily="34" charset="0"/>
                        </a:rPr>
                        <a:t>*Listas de cotejo</a:t>
                      </a:r>
                    </a:p>
                    <a:p>
                      <a:pPr marL="0" indent="0" algn="ctr">
                        <a:buFont typeface="Arial" panose="020B0604020202020204" pitchFamily="34" charset="0"/>
                        <a:buNone/>
                      </a:pPr>
                      <a:r>
                        <a:rPr lang="es-MX" sz="600" dirty="0">
                          <a:solidFill>
                            <a:schemeClr val="tx1"/>
                          </a:solidFill>
                          <a:latin typeface="Century Gothic" panose="020B0502020202020204" pitchFamily="34" charset="0"/>
                        </a:rPr>
                        <a:t>*Trabajos diarios</a:t>
                      </a:r>
                    </a:p>
                    <a:p>
                      <a:pPr marL="0" indent="0" algn="ctr">
                        <a:buFont typeface="Arial" panose="020B0604020202020204" pitchFamily="34" charset="0"/>
                        <a:buNone/>
                      </a:pPr>
                      <a:r>
                        <a:rPr lang="es-MX" sz="600" dirty="0">
                          <a:solidFill>
                            <a:schemeClr val="tx1"/>
                          </a:solidFill>
                          <a:latin typeface="Century Gothic" panose="020B0502020202020204" pitchFamily="34" charset="0"/>
                        </a:rPr>
                        <a:t>*Participaciones</a:t>
                      </a:r>
                    </a:p>
                    <a:p>
                      <a:pPr marL="0" indent="0" algn="ctr">
                        <a:buFont typeface="Arial" panose="020B0604020202020204" pitchFamily="34" charset="0"/>
                        <a:buNone/>
                      </a:pPr>
                      <a:r>
                        <a:rPr lang="es-MX" sz="600" dirty="0">
                          <a:solidFill>
                            <a:schemeClr val="tx1"/>
                          </a:solidFill>
                          <a:latin typeface="Century Gothic" panose="020B0502020202020204" pitchFamily="34" charset="0"/>
                        </a:rPr>
                        <a:t>*Observación directa. </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5071258"/>
                  </a:ext>
                </a:extLst>
              </a:tr>
              <a:tr h="0">
                <a:tc>
                  <a:txBody>
                    <a:bodyPr/>
                    <a:lstStyle/>
                    <a:p>
                      <a:pPr marL="0" indent="0" algn="ctr">
                        <a:buFont typeface="Arial" panose="020B0604020202020204" pitchFamily="34" charset="0"/>
                        <a:buNone/>
                      </a:pPr>
                      <a:r>
                        <a:rPr lang="es-MX" sz="800" b="1" dirty="0">
                          <a:solidFill>
                            <a:schemeClr val="tx1"/>
                          </a:solidFill>
                          <a:latin typeface="Century Gothic" panose="020B0502020202020204" pitchFamily="34" charset="0"/>
                        </a:rPr>
                        <a:t>Propósito de la sesión:</a:t>
                      </a:r>
                    </a:p>
                    <a:p>
                      <a:pPr marL="0" indent="0" algn="just">
                        <a:buFont typeface="Arial" panose="020B0604020202020204" pitchFamily="34" charset="0"/>
                        <a:buNone/>
                      </a:pPr>
                      <a:r>
                        <a:rPr lang="es-MX" sz="800" dirty="0">
                          <a:solidFill>
                            <a:schemeClr val="tx1"/>
                          </a:solidFill>
                          <a:latin typeface="Century Gothic" panose="020B0502020202020204" pitchFamily="34" charset="0"/>
                        </a:rPr>
                        <a:t>*Recuperar saberes construidos a lo largo de la indagación.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alpha val="30000"/>
                      </a:srgbClr>
                    </a:solidFill>
                  </a:tcPr>
                </a:tc>
                <a:tc vMerge="1">
                  <a:txBody>
                    <a:bodyPr/>
                    <a:lstStyle/>
                    <a:p>
                      <a:endParaRPr lang="es-ES_tradnl"/>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pPr marL="171450" indent="-171450" algn="l">
                        <a:buFont typeface="Arial" panose="020B0604020202020204" pitchFamily="34" charset="0"/>
                        <a:buChar char="•"/>
                      </a:pPr>
                      <a:endParaRPr lang="es-ES_tradnl"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1715769"/>
                  </a:ext>
                </a:extLst>
              </a:tr>
              <a:tr h="235524">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000" b="1" dirty="0">
                          <a:solidFill>
                            <a:schemeClr val="tx1"/>
                          </a:solidFill>
                          <a:latin typeface="Century Gothic" panose="020B0502020202020204" pitchFamily="34" charset="0"/>
                        </a:rPr>
                        <a:t>ÉTICA, NATURALEZA Y 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60000"/>
                      </a:srgbClr>
                    </a:solidFill>
                  </a:tcPr>
                </a:tc>
                <a:tc rowSpan="6">
                  <a:txBody>
                    <a:bodyPr/>
                    <a:lstStyle/>
                    <a:p>
                      <a:pPr marL="0" indent="0" algn="just" eaLnBrk="0" hangingPunct="0">
                        <a:buFont typeface="Arial" panose="020B0604020202020204" pitchFamily="34" charset="0"/>
                        <a:buNone/>
                      </a:pPr>
                      <a:r>
                        <a:rPr lang="es-MX" sz="800" b="1" kern="1200" dirty="0">
                          <a:solidFill>
                            <a:schemeClr val="dk1"/>
                          </a:solidFill>
                          <a:effectLst/>
                          <a:latin typeface="Century Gothic" panose="020B0502020202020204" pitchFamily="34" charset="0"/>
                          <a:ea typeface="+mn-ea"/>
                          <a:cs typeface="+mn-cs"/>
                        </a:rPr>
                        <a:t>Inicio:</a:t>
                      </a:r>
                    </a:p>
                    <a:p>
                      <a:pPr marL="171450" marR="0" indent="-1714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s-MX" sz="800" kern="1200" dirty="0">
                          <a:solidFill>
                            <a:schemeClr val="dk1"/>
                          </a:solidFill>
                          <a:effectLst/>
                          <a:latin typeface="Century Gothic" panose="020B0502020202020204" pitchFamily="34" charset="0"/>
                          <a:ea typeface="+mn-ea"/>
                          <a:cs typeface="+mn-cs"/>
                        </a:rPr>
                        <a:t>Dar inicio a la clase realizando la recuperación de saberes previos en donde los alumnos tendrán que leer el texto que se plantea el </a:t>
                      </a:r>
                      <a:r>
                        <a:rPr lang="es-MX" sz="800" b="1" kern="1200" dirty="0">
                          <a:solidFill>
                            <a:schemeClr val="dk1"/>
                          </a:solidFill>
                          <a:effectLst/>
                          <a:latin typeface="Century Gothic" panose="020B0502020202020204" pitchFamily="34" charset="0"/>
                          <a:ea typeface="+mn-ea"/>
                          <a:cs typeface="+mn-cs"/>
                        </a:rPr>
                        <a:t>anexo 23 </a:t>
                      </a:r>
                      <a:r>
                        <a:rPr lang="es-MX" sz="800" kern="1200" dirty="0">
                          <a:solidFill>
                            <a:schemeClr val="dk1"/>
                          </a:solidFill>
                          <a:effectLst/>
                          <a:latin typeface="Century Gothic" panose="020B0502020202020204" pitchFamily="34" charset="0"/>
                          <a:ea typeface="+mn-ea"/>
                          <a:cs typeface="+mn-cs"/>
                        </a:rPr>
                        <a:t>y comentarán grupalmente sus reflexiones ante las ideas más relevantes que detectaron.</a:t>
                      </a:r>
                      <a:endParaRPr lang="es-MX" sz="800" b="0" kern="1200" dirty="0">
                        <a:solidFill>
                          <a:schemeClr val="dk1"/>
                        </a:solidFill>
                        <a:effectLst/>
                        <a:latin typeface="Century Gothic" panose="020B0502020202020204" pitchFamily="34" charset="0"/>
                        <a:ea typeface="+mn-ea"/>
                        <a:cs typeface="+mn-cs"/>
                      </a:endParaRPr>
                    </a:p>
                    <a:p>
                      <a:pPr marL="0" indent="0" algn="just" eaLnBrk="0" hangingPunct="0">
                        <a:buFont typeface="Arial" panose="020B0604020202020204" pitchFamily="34" charset="0"/>
                        <a:buNone/>
                      </a:pPr>
                      <a:r>
                        <a:rPr lang="es-MX" sz="800" b="0" kern="1200" dirty="0">
                          <a:solidFill>
                            <a:schemeClr val="dk1"/>
                          </a:solidFill>
                          <a:effectLst/>
                          <a:latin typeface="Century Gothic" panose="020B0502020202020204" pitchFamily="34" charset="0"/>
                          <a:ea typeface="+mn-ea"/>
                          <a:cs typeface="+mn-cs"/>
                        </a:rPr>
                        <a:t> </a:t>
                      </a:r>
                      <a:r>
                        <a:rPr lang="es-MX" sz="800" b="1" kern="1200" dirty="0">
                          <a:solidFill>
                            <a:schemeClr val="dk1"/>
                          </a:solidFill>
                          <a:effectLst/>
                          <a:latin typeface="Century Gothic" panose="020B0502020202020204" pitchFamily="34" charset="0"/>
                          <a:ea typeface="+mn-ea"/>
                          <a:cs typeface="+mn-cs"/>
                        </a:rPr>
                        <a:t>Desarrollo:</a:t>
                      </a:r>
                    </a:p>
                    <a:p>
                      <a:pPr marL="171450" marR="0" indent="-1714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s-MX" sz="800" b="0" kern="1200" dirty="0">
                          <a:solidFill>
                            <a:schemeClr val="dk1"/>
                          </a:solidFill>
                          <a:effectLst/>
                          <a:latin typeface="Century Gothic" panose="020B0502020202020204" pitchFamily="34" charset="0"/>
                          <a:ea typeface="+mn-ea"/>
                          <a:cs typeface="+mn-cs"/>
                        </a:rPr>
                        <a:t>Continuar el trabajo realizando las actividades propuestas en el apartado “Vivimos la experiencia” localizado en las páginad 194-198 del libro de P. de aula para que los alumnos trabajen en la elaboración de su fanzine siguiendo los pasos y las recomendaciones que se establecen en el libro de texto, en especial las de la página 198.</a:t>
                      </a:r>
                      <a:endParaRPr lang="es-MX" sz="800" b="0" dirty="0">
                        <a:solidFill>
                          <a:schemeClr val="tx1"/>
                        </a:solidFill>
                        <a:effectLst/>
                        <a:latin typeface="Century Gothic" panose="020B0502020202020204" pitchFamily="34" charset="0"/>
                      </a:endParaRPr>
                    </a:p>
                    <a:p>
                      <a:pPr marL="0" indent="0" algn="just">
                        <a:buFont typeface="Arial" panose="020B0604020202020204" pitchFamily="34" charset="0"/>
                        <a:buNone/>
                      </a:pPr>
                      <a:r>
                        <a:rPr lang="es-MX" sz="800" b="1" dirty="0">
                          <a:solidFill>
                            <a:schemeClr val="tx1"/>
                          </a:solidFill>
                          <a:effectLst/>
                          <a:latin typeface="Century Gothic" panose="020B0502020202020204" pitchFamily="34" charset="0"/>
                        </a:rPr>
                        <a:t>Cierre:</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800" b="0" i="0" dirty="0">
                          <a:solidFill>
                            <a:schemeClr val="tx1"/>
                          </a:solidFill>
                          <a:effectLst/>
                          <a:latin typeface="Century Gothic" panose="020B0502020202020204" pitchFamily="34" charset="0"/>
                        </a:rPr>
                        <a:t>Terminar la clase intercambiando los fanzines elaborados y realizando las correcciones que consideren necesarios para complementar su trabajo  y mejorarlo.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MX" sz="600" b="1" dirty="0">
                          <a:solidFill>
                            <a:schemeClr val="tx1"/>
                          </a:solidFill>
                          <a:latin typeface="Century Gothic" panose="020B0502020202020204" pitchFamily="34" charset="0"/>
                        </a:rPr>
                        <a:t>Recursos didácticos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30000"/>
                      </a:srgbClr>
                    </a:solidFill>
                  </a:tcPr>
                </a:tc>
                <a:extLst>
                  <a:ext uri="{0D108BD9-81ED-4DB2-BD59-A6C34878D82A}">
                    <a16:rowId xmlns:a16="http://schemas.microsoft.com/office/drawing/2014/main" val="4124628852"/>
                  </a:ext>
                </a:extLst>
              </a:tr>
              <a:tr h="104677">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000" b="1" dirty="0">
                        <a:solidFill>
                          <a:schemeClr val="tx1"/>
                        </a:solidFill>
                        <a:highlight>
                          <a:srgbClr val="FFFF00"/>
                        </a:highlight>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30000"/>
                      </a:srgbClr>
                    </a:solidFill>
                  </a:tcPr>
                </a:tc>
                <a:tc vMerge="1">
                  <a:txBody>
                    <a:bodyPr/>
                    <a:lstStyle/>
                    <a:p>
                      <a:endParaRPr lang="es-ES_tradnl"/>
                    </a:p>
                  </a:txBody>
                  <a:tcPr/>
                </a:tc>
                <a:tc rowSpan="3">
                  <a:txBody>
                    <a:bodyPr/>
                    <a:lstStyle/>
                    <a:p>
                      <a:pPr marL="0" indent="0" algn="ctr">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Cuaderno del alumno. </a:t>
                      </a:r>
                    </a:p>
                    <a:p>
                      <a:pPr marL="0" indent="0" algn="ctr">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Anexos</a:t>
                      </a:r>
                    </a:p>
                    <a:p>
                      <a:pPr marL="0" indent="0" algn="ctr">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Listas de cotejo</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65369261"/>
                  </a:ext>
                </a:extLst>
              </a:tr>
              <a:tr h="340201">
                <a:tc>
                  <a:txBody>
                    <a:bodyPr/>
                    <a:lstStyle/>
                    <a:p>
                      <a:pPr marL="0" indent="0" algn="ctr">
                        <a:buFont typeface="Arial" panose="020B0604020202020204" pitchFamily="34" charset="0"/>
                        <a:buNone/>
                      </a:pPr>
                      <a:r>
                        <a:rPr lang="es-MX" sz="1000" b="1" dirty="0">
                          <a:solidFill>
                            <a:schemeClr val="tx1"/>
                          </a:solidFill>
                          <a:latin typeface="Century Gothic" panose="020B0502020202020204" pitchFamily="34" charset="0"/>
                        </a:rPr>
                        <a:t>SESIÓN 9</a:t>
                      </a:r>
                    </a:p>
                    <a:p>
                      <a:pPr marL="0" indent="0" algn="ctr">
                        <a:buFont typeface="Arial" panose="020B0604020202020204" pitchFamily="34" charset="0"/>
                        <a:buNone/>
                      </a:pPr>
                      <a:r>
                        <a:rPr lang="es-MX" sz="1000" b="1" dirty="0">
                          <a:solidFill>
                            <a:schemeClr val="tx1"/>
                          </a:solidFill>
                          <a:latin typeface="Century Gothic" panose="020B0502020202020204" pitchFamily="34" charset="0"/>
                        </a:rPr>
                        <a:t>VIVIMOS LA EXPERIENCIA</a:t>
                      </a:r>
                      <a:endParaRPr lang="es-ES_tradnl"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30000"/>
                      </a:srgbClr>
                    </a:solidFill>
                  </a:tcPr>
                </a:tc>
                <a:tc vMerge="1">
                  <a:txBody>
                    <a:bodyPr/>
                    <a:lstStyle/>
                    <a:p>
                      <a:endParaRPr lang="es-ES_tradnl"/>
                    </a:p>
                  </a:txBody>
                  <a:tcPr/>
                </a:tc>
                <a:tc vMerge="1">
                  <a:txBody>
                    <a:bodyPr/>
                    <a:lstStyle/>
                    <a:p>
                      <a:pPr algn="ctr"/>
                      <a:endParaRPr lang="es-MX" sz="600" b="1"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C1EB"/>
                    </a:solidFill>
                  </a:tcPr>
                </a:tc>
                <a:extLst>
                  <a:ext uri="{0D108BD9-81ED-4DB2-BD59-A6C34878D82A}">
                    <a16:rowId xmlns:a16="http://schemas.microsoft.com/office/drawing/2014/main" val="2688147640"/>
                  </a:ext>
                </a:extLst>
              </a:tr>
              <a:tr h="104677">
                <a:tc rowSpan="3">
                  <a:txBody>
                    <a:bodyPr/>
                    <a:lstStyle/>
                    <a:p>
                      <a:pPr marL="0" indent="0" algn="ctr">
                        <a:buFont typeface="Arial" panose="020B0604020202020204" pitchFamily="34" charset="0"/>
                        <a:buNone/>
                      </a:pPr>
                      <a:r>
                        <a:rPr lang="es-MX" sz="700" b="1" dirty="0">
                          <a:solidFill>
                            <a:schemeClr val="tx1"/>
                          </a:solidFill>
                          <a:latin typeface="Century Gothic" panose="020B0502020202020204" pitchFamily="34" charset="0"/>
                        </a:rPr>
                        <a:t>Propósito de la sesión:</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700" dirty="0">
                          <a:solidFill>
                            <a:schemeClr val="tx1"/>
                          </a:solidFill>
                          <a:latin typeface="Century Gothic" panose="020B0502020202020204" pitchFamily="34" charset="0"/>
                        </a:rPr>
                        <a:t>*Realizar el fanzine siguiendo las recomendaciones establecidas.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30000"/>
                      </a:srgbClr>
                    </a:solidFill>
                  </a:tcPr>
                </a:tc>
                <a:tc vMerge="1">
                  <a:txBody>
                    <a:bodyPr/>
                    <a:lstStyle/>
                    <a:p>
                      <a:endParaRPr lang="es-ES_tradnl"/>
                    </a:p>
                  </a:txBody>
                  <a:tcPr/>
                </a:tc>
                <a:tc vMerge="1">
                  <a:txBody>
                    <a:bodyPr/>
                    <a:lstStyle/>
                    <a:p>
                      <a:pPr marL="171450" indent="-171450" algn="l">
                        <a:buFont typeface="Arial" panose="020B0604020202020204" pitchFamily="34" charset="0"/>
                        <a:buChar char="•"/>
                      </a:pP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7640437"/>
                  </a:ext>
                </a:extLst>
              </a:tr>
              <a:tr h="157016">
                <a:tc vMerge="1">
                  <a:txBody>
                    <a:bodyPr/>
                    <a:lstStyle/>
                    <a:p>
                      <a:pPr marL="0" indent="0" algn="ctr">
                        <a:buFont typeface="Arial" panose="020B0604020202020204" pitchFamily="34" charset="0"/>
                        <a:buNone/>
                      </a:pPr>
                      <a:endParaRPr lang="es-ES_tradnl"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30000"/>
                      </a:srgbClr>
                    </a:solidFill>
                  </a:tcPr>
                </a:tc>
                <a:tc vMerge="1">
                  <a:txBody>
                    <a:bodyPr/>
                    <a:lstStyle/>
                    <a:p>
                      <a:endParaRPr lang="es-ES_tradnl"/>
                    </a:p>
                  </a:txBody>
                  <a:tcPr>
                    <a:lnL w="12700" cap="flat" cmpd="sng" algn="ctr">
                      <a:solidFill>
                        <a:schemeClr val="tx1"/>
                      </a:solidFill>
                      <a:prstDash val="solid"/>
                      <a:round/>
                      <a:headEnd type="none" w="med" len="med"/>
                      <a:tailEnd type="none" w="med" len="med"/>
                    </a:lnL>
                  </a:tcPr>
                </a:tc>
                <a:tc>
                  <a:txBody>
                    <a:bodyPr/>
                    <a:lstStyle/>
                    <a:p>
                      <a:r>
                        <a:rPr lang="es-MX" sz="600" b="1" dirty="0">
                          <a:solidFill>
                            <a:schemeClr val="tx1"/>
                          </a:solidFill>
                          <a:latin typeface="Century Gothic" panose="020B0502020202020204" pitchFamily="34" charset="0"/>
                        </a:rPr>
                        <a:t>Evaluación</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30000"/>
                      </a:srgbClr>
                    </a:solidFill>
                  </a:tcPr>
                </a:tc>
                <a:extLst>
                  <a:ext uri="{0D108BD9-81ED-4DB2-BD59-A6C34878D82A}">
                    <a16:rowId xmlns:a16="http://schemas.microsoft.com/office/drawing/2014/main" val="3577303997"/>
                  </a:ext>
                </a:extLst>
              </a:tr>
              <a:tr h="0">
                <a:tc vMerge="1">
                  <a:txBody>
                    <a:bodyPr/>
                    <a:lstStyle/>
                    <a:p>
                      <a:pPr marL="0" indent="0" algn="ctr">
                        <a:buFont typeface="Arial" panose="020B0604020202020204" pitchFamily="34" charset="0"/>
                        <a:buNone/>
                      </a:pPr>
                      <a:endParaRPr lang="es-ES_tradnl"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30000"/>
                      </a:srgbClr>
                    </a:solidFill>
                  </a:tcPr>
                </a:tc>
                <a:tc vMerge="1">
                  <a:txBody>
                    <a:bodyPr/>
                    <a:lstStyle/>
                    <a:p>
                      <a:endParaRPr lang="es-ES_tradnl"/>
                    </a:p>
                  </a:txBody>
                  <a:tcPr>
                    <a:lnL w="12700" cap="flat" cmpd="sng" algn="ctr">
                      <a:solidFill>
                        <a:schemeClr val="tx1"/>
                      </a:solidFill>
                      <a:prstDash val="solid"/>
                      <a:round/>
                      <a:headEnd type="none" w="med" len="med"/>
                      <a:tailEnd type="none" w="med" len="med"/>
                    </a:lnL>
                  </a:tcPr>
                </a:tc>
                <a:tc>
                  <a:txBody>
                    <a:bodyPr/>
                    <a:lstStyle/>
                    <a:p>
                      <a:pPr algn="l"/>
                      <a:r>
                        <a:rPr lang="es-MX" sz="600" dirty="0">
                          <a:solidFill>
                            <a:schemeClr val="tx1"/>
                          </a:solidFill>
                          <a:latin typeface="Century Gothic" panose="020B0502020202020204" pitchFamily="34" charset="0"/>
                        </a:rPr>
                        <a:t>*Listas de cotejo</a:t>
                      </a:r>
                    </a:p>
                    <a:p>
                      <a:pPr algn="l"/>
                      <a:r>
                        <a:rPr lang="es-MX" sz="600" dirty="0">
                          <a:solidFill>
                            <a:schemeClr val="tx1"/>
                          </a:solidFill>
                          <a:latin typeface="Century Gothic" panose="020B0502020202020204" pitchFamily="34" charset="0"/>
                        </a:rPr>
                        <a:t>*Trabajos diarios</a:t>
                      </a:r>
                    </a:p>
                    <a:p>
                      <a:pPr algn="l"/>
                      <a:r>
                        <a:rPr lang="es-MX" sz="600" dirty="0">
                          <a:solidFill>
                            <a:schemeClr val="tx1"/>
                          </a:solidFill>
                          <a:latin typeface="Century Gothic" panose="020B0502020202020204" pitchFamily="34" charset="0"/>
                        </a:rPr>
                        <a:t>*Participaciones</a:t>
                      </a:r>
                    </a:p>
                    <a:p>
                      <a:pPr algn="l"/>
                      <a:r>
                        <a:rPr lang="es-MX" sz="600" dirty="0">
                          <a:solidFill>
                            <a:schemeClr val="tx1"/>
                          </a:solidFill>
                          <a:latin typeface="Century Gothic" panose="020B0502020202020204" pitchFamily="34" charset="0"/>
                        </a:rPr>
                        <a:t>*Observación directa. </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5264016"/>
                  </a:ext>
                </a:extLst>
              </a:tr>
            </a:tbl>
          </a:graphicData>
        </a:graphic>
      </p:graphicFrame>
    </p:spTree>
    <p:extLst>
      <p:ext uri="{BB962C8B-B14F-4D97-AF65-F5344CB8AC3E}">
        <p14:creationId xmlns:p14="http://schemas.microsoft.com/office/powerpoint/2010/main" val="2320582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7F393-EF65-9D32-8D0E-00247000D0DF}"/>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3F347E3D-42B2-1937-23C0-EF346050AFA2}"/>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63379" y="0"/>
            <a:ext cx="1777878" cy="166550"/>
          </a:xfrm>
          <a:prstGeom prst="rect">
            <a:avLst/>
          </a:prstGeom>
        </p:spPr>
      </p:pic>
      <p:pic>
        <p:nvPicPr>
          <p:cNvPr id="3" name="Imagen 2">
            <a:extLst>
              <a:ext uri="{FF2B5EF4-FFF2-40B4-BE49-F238E27FC236}">
                <a16:creationId xmlns:a16="http://schemas.microsoft.com/office/drawing/2014/main" id="{72C6A3A0-720A-D0DA-0D08-DFBFE4259CF7}"/>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115"/>
          <a:stretch/>
        </p:blipFill>
        <p:spPr>
          <a:xfrm rot="10800000">
            <a:off x="1651121" y="-1"/>
            <a:ext cx="1777878" cy="174234"/>
          </a:xfrm>
          <a:prstGeom prst="rect">
            <a:avLst/>
          </a:prstGeom>
        </p:spPr>
      </p:pic>
      <p:pic>
        <p:nvPicPr>
          <p:cNvPr id="4" name="Imagen 3">
            <a:extLst>
              <a:ext uri="{FF2B5EF4-FFF2-40B4-BE49-F238E27FC236}">
                <a16:creationId xmlns:a16="http://schemas.microsoft.com/office/drawing/2014/main" id="{9FDD1AE4-230E-89FD-68C9-C4DA8885B1D3}"/>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3380990" y="-1"/>
            <a:ext cx="1777878" cy="166549"/>
          </a:xfrm>
          <a:prstGeom prst="rect">
            <a:avLst/>
          </a:prstGeom>
        </p:spPr>
      </p:pic>
      <p:pic>
        <p:nvPicPr>
          <p:cNvPr id="5" name="Imagen 4">
            <a:extLst>
              <a:ext uri="{FF2B5EF4-FFF2-40B4-BE49-F238E27FC236}">
                <a16:creationId xmlns:a16="http://schemas.microsoft.com/office/drawing/2014/main" id="{8D2D2196-5BD1-C728-125D-6B51B176D3F8}"/>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5095490" y="0"/>
            <a:ext cx="1777878" cy="166548"/>
          </a:xfrm>
          <a:prstGeom prst="rect">
            <a:avLst/>
          </a:prstGeom>
        </p:spPr>
      </p:pic>
      <p:pic>
        <p:nvPicPr>
          <p:cNvPr id="6" name="Imagen 5">
            <a:extLst>
              <a:ext uri="{FF2B5EF4-FFF2-40B4-BE49-F238E27FC236}">
                <a16:creationId xmlns:a16="http://schemas.microsoft.com/office/drawing/2014/main" id="{A59D8A82-F6D7-7030-51F6-2ACA43D3E388}"/>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78747" y="8977450"/>
            <a:ext cx="1777878" cy="166550"/>
          </a:xfrm>
          <a:prstGeom prst="rect">
            <a:avLst/>
          </a:prstGeom>
        </p:spPr>
      </p:pic>
      <p:pic>
        <p:nvPicPr>
          <p:cNvPr id="7" name="Imagen 6">
            <a:extLst>
              <a:ext uri="{FF2B5EF4-FFF2-40B4-BE49-F238E27FC236}">
                <a16:creationId xmlns:a16="http://schemas.microsoft.com/office/drawing/2014/main" id="{B92AE8DA-5001-DE56-2192-B916803F374D}"/>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115"/>
          <a:stretch/>
        </p:blipFill>
        <p:spPr>
          <a:xfrm rot="10800000">
            <a:off x="1635753" y="8977449"/>
            <a:ext cx="1777878" cy="174234"/>
          </a:xfrm>
          <a:prstGeom prst="rect">
            <a:avLst/>
          </a:prstGeom>
        </p:spPr>
      </p:pic>
      <p:pic>
        <p:nvPicPr>
          <p:cNvPr id="8" name="Imagen 7">
            <a:extLst>
              <a:ext uri="{FF2B5EF4-FFF2-40B4-BE49-F238E27FC236}">
                <a16:creationId xmlns:a16="http://schemas.microsoft.com/office/drawing/2014/main" id="{8265B7C9-3FD4-9CCF-3B32-B6D063A9E218}"/>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3365622" y="8977449"/>
            <a:ext cx="1777878" cy="166549"/>
          </a:xfrm>
          <a:prstGeom prst="rect">
            <a:avLst/>
          </a:prstGeom>
        </p:spPr>
      </p:pic>
      <p:pic>
        <p:nvPicPr>
          <p:cNvPr id="9" name="Imagen 8">
            <a:extLst>
              <a:ext uri="{FF2B5EF4-FFF2-40B4-BE49-F238E27FC236}">
                <a16:creationId xmlns:a16="http://schemas.microsoft.com/office/drawing/2014/main" id="{A270F585-DE98-D432-6E31-6FF48C33AEE0}"/>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5080122" y="8977450"/>
            <a:ext cx="1777878" cy="166548"/>
          </a:xfrm>
          <a:prstGeom prst="rect">
            <a:avLst/>
          </a:prstGeom>
        </p:spPr>
      </p:pic>
      <p:graphicFrame>
        <p:nvGraphicFramePr>
          <p:cNvPr id="12" name="Tabla 2">
            <a:extLst>
              <a:ext uri="{FF2B5EF4-FFF2-40B4-BE49-F238E27FC236}">
                <a16:creationId xmlns:a16="http://schemas.microsoft.com/office/drawing/2014/main" id="{132A6784-0C25-BE68-D43D-36AA5C523630}"/>
              </a:ext>
            </a:extLst>
          </p:cNvPr>
          <p:cNvGraphicFramePr>
            <a:graphicFrameLocks noGrp="1"/>
          </p:cNvGraphicFramePr>
          <p:nvPr>
            <p:extLst>
              <p:ext uri="{D42A27DB-BD31-4B8C-83A1-F6EECF244321}">
                <p14:modId xmlns:p14="http://schemas.microsoft.com/office/powerpoint/2010/main" val="144177403"/>
              </p:ext>
            </p:extLst>
          </p:nvPr>
        </p:nvGraphicFramePr>
        <p:xfrm>
          <a:off x="45720" y="468313"/>
          <a:ext cx="6766559" cy="8100664"/>
        </p:xfrm>
        <a:graphic>
          <a:graphicData uri="http://schemas.openxmlformats.org/drawingml/2006/table">
            <a:tbl>
              <a:tblPr firstRow="1" bandRow="1">
                <a:tableStyleId>{5C22544A-7EE6-4342-B048-85BDC9FD1C3A}</a:tableStyleId>
              </a:tblPr>
              <a:tblGrid>
                <a:gridCol w="1313411">
                  <a:extLst>
                    <a:ext uri="{9D8B030D-6E8A-4147-A177-3AD203B41FA5}">
                      <a16:colId xmlns:a16="http://schemas.microsoft.com/office/drawing/2014/main" val="4048562965"/>
                    </a:ext>
                  </a:extLst>
                </a:gridCol>
                <a:gridCol w="2067948">
                  <a:extLst>
                    <a:ext uri="{9D8B030D-6E8A-4147-A177-3AD203B41FA5}">
                      <a16:colId xmlns:a16="http://schemas.microsoft.com/office/drawing/2014/main" val="3943128233"/>
                    </a:ext>
                  </a:extLst>
                </a:gridCol>
                <a:gridCol w="2645496">
                  <a:extLst>
                    <a:ext uri="{9D8B030D-6E8A-4147-A177-3AD203B41FA5}">
                      <a16:colId xmlns:a16="http://schemas.microsoft.com/office/drawing/2014/main" val="1583954287"/>
                    </a:ext>
                  </a:extLst>
                </a:gridCol>
                <a:gridCol w="739704">
                  <a:extLst>
                    <a:ext uri="{9D8B030D-6E8A-4147-A177-3AD203B41FA5}">
                      <a16:colId xmlns:a16="http://schemas.microsoft.com/office/drawing/2014/main" val="3012672027"/>
                    </a:ext>
                  </a:extLst>
                </a:gridCol>
              </a:tblGrid>
              <a:tr h="435242">
                <a:tc gridSpan="4">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JUEVES 20 DE FEBRERO DE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ctr"/>
                      <a:endParaRPr lang="es-MX"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solidFill>
                  </a:tcPr>
                </a:tc>
                <a:tc hMerge="1">
                  <a:txBody>
                    <a:bodyPr/>
                    <a:lstStyle/>
                    <a:p>
                      <a:endParaRPr lang="es-ES_tradnl"/>
                    </a:p>
                  </a:txBody>
                  <a:tcPr/>
                </a:tc>
                <a:tc hMerge="1">
                  <a:txBody>
                    <a:bodyPr/>
                    <a:lstStyle/>
                    <a:p>
                      <a:pPr marL="0" indent="0" algn="ctr">
                        <a:buFont typeface="Arial" panose="020B0604020202020204" pitchFamily="34" charset="0"/>
                        <a:buNone/>
                      </a:pPr>
                      <a:endParaRPr lang="es-MX" sz="7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3FF"/>
                    </a:solidFill>
                  </a:tcPr>
                </a:tc>
                <a:extLst>
                  <a:ext uri="{0D108BD9-81ED-4DB2-BD59-A6C34878D82A}">
                    <a16:rowId xmlns:a16="http://schemas.microsoft.com/office/drawing/2014/main" val="3641353217"/>
                  </a:ext>
                </a:extLst>
              </a:tr>
              <a:tr h="435242">
                <a:tc>
                  <a:txBody>
                    <a:bodyPr/>
                    <a:lstStyle/>
                    <a:p>
                      <a:pPr algn="ctr"/>
                      <a:r>
                        <a:rPr lang="es-MX" sz="1200" dirty="0">
                          <a:solidFill>
                            <a:schemeClr val="tx1"/>
                          </a:solidFill>
                          <a:latin typeface="Century Gothic" panose="020B0502020202020204" pitchFamily="34" charset="0"/>
                        </a:rPr>
                        <a:t>CAMPO FORMATIVO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algn="ctr"/>
                      <a:r>
                        <a:rPr lang="es-MX" sz="1200" dirty="0">
                          <a:solidFill>
                            <a:schemeClr val="tx1"/>
                          </a:solidFill>
                          <a:latin typeface="Century Gothic" panose="020B0502020202020204" pitchFamily="34" charset="0"/>
                        </a:rPr>
                        <a:t>SECUENCIA DE ACTIVIDADES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solidFill>
                  </a:tcPr>
                </a:tc>
                <a:tc hMerge="1">
                  <a:txBody>
                    <a:bodyPr/>
                    <a:lstStyle/>
                    <a:p>
                      <a:endParaRPr lang="es-ES_tradnl"/>
                    </a:p>
                  </a:txBody>
                  <a:tcPr/>
                </a:tc>
                <a:tc>
                  <a:txBody>
                    <a:bodyPr/>
                    <a:lstStyle/>
                    <a:p>
                      <a:pPr marL="0" indent="0" algn="ctr">
                        <a:buFont typeface="Arial" panose="020B0604020202020204" pitchFamily="34" charset="0"/>
                        <a:buNone/>
                      </a:pPr>
                      <a:endParaRPr lang="es-MX" sz="7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3FF"/>
                    </a:solidFill>
                  </a:tcPr>
                </a:tc>
                <a:extLst>
                  <a:ext uri="{0D108BD9-81ED-4DB2-BD59-A6C34878D82A}">
                    <a16:rowId xmlns:a16="http://schemas.microsoft.com/office/drawing/2014/main" val="2140087110"/>
                  </a:ext>
                </a:extLst>
              </a:tr>
              <a:tr h="261145">
                <a:tc row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1000" b="1" dirty="0">
                          <a:solidFill>
                            <a:schemeClr val="tx1"/>
                          </a:solidFill>
                          <a:latin typeface="Century Gothic" panose="020B0502020202020204" pitchFamily="34" charset="0"/>
                        </a:rPr>
                        <a:t>DE LO HUMANO Y LO COMUNITARIO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60000"/>
                      </a:srgbClr>
                    </a:solidFill>
                  </a:tcPr>
                </a:tc>
                <a:tc rowSpan="6" gridSpan="2">
                  <a:txBody>
                    <a:bodyPr/>
                    <a:lstStyle/>
                    <a:p>
                      <a:pPr marL="0" indent="0" algn="just" eaLnBrk="0" hangingPunct="0">
                        <a:buFont typeface="Arial" panose="020B0604020202020204" pitchFamily="34" charset="0"/>
                        <a:buNone/>
                      </a:pPr>
                      <a:r>
                        <a:rPr lang="es-MX" sz="900" b="1" kern="1200" dirty="0">
                          <a:solidFill>
                            <a:schemeClr val="dk1"/>
                          </a:solidFill>
                          <a:effectLst/>
                          <a:latin typeface="Century Gothic" panose="020B0502020202020204" pitchFamily="34" charset="0"/>
                          <a:ea typeface="+mn-ea"/>
                          <a:cs typeface="+mn-cs"/>
                        </a:rPr>
                        <a:t>Inicio:</a:t>
                      </a:r>
                    </a:p>
                    <a:p>
                      <a:pPr marL="171450" marR="0" lvl="0" indent="-1714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s-MX" sz="900" kern="1200" dirty="0">
                          <a:solidFill>
                            <a:schemeClr val="dk1"/>
                          </a:solidFill>
                          <a:effectLst/>
                          <a:latin typeface="Century Gothic" panose="020B0502020202020204" pitchFamily="34" charset="0"/>
                          <a:ea typeface="+mn-ea"/>
                          <a:cs typeface="+mn-cs"/>
                        </a:rPr>
                        <a:t>Dar inicio a la clase realizando el rally de juegos siguiendo los acuerdos previamente establecidos durante la realización del proyecto. </a:t>
                      </a:r>
                    </a:p>
                    <a:p>
                      <a:pPr marL="171450" marR="0" lvl="0" indent="-1714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s-MX" sz="900" b="0" kern="1200" dirty="0">
                          <a:solidFill>
                            <a:schemeClr val="dk1"/>
                          </a:solidFill>
                          <a:effectLst/>
                          <a:latin typeface="Century Gothic" panose="020B0502020202020204" pitchFamily="34" charset="0"/>
                          <a:ea typeface="+mn-ea"/>
                          <a:cs typeface="+mn-cs"/>
                        </a:rPr>
                        <a:t>Al finalizar el rally responder las preguntas de reflexión que se localiza en el </a:t>
                      </a:r>
                      <a:r>
                        <a:rPr lang="es-MX" sz="900" b="1" kern="1200" dirty="0">
                          <a:solidFill>
                            <a:schemeClr val="dk1"/>
                          </a:solidFill>
                          <a:effectLst/>
                          <a:latin typeface="Century Gothic" panose="020B0502020202020204" pitchFamily="34" charset="0"/>
                          <a:ea typeface="+mn-ea"/>
                          <a:cs typeface="+mn-cs"/>
                        </a:rPr>
                        <a:t>anexo 24.</a:t>
                      </a:r>
                    </a:p>
                    <a:p>
                      <a:pPr marL="0" marR="0" indent="0" algn="just" defTabSz="914400" rtl="0" eaLnBrk="0" fontAlgn="auto" latinLnBrk="0" hangingPunct="0">
                        <a:lnSpc>
                          <a:spcPct val="100000"/>
                        </a:lnSpc>
                        <a:spcBef>
                          <a:spcPts val="0"/>
                        </a:spcBef>
                        <a:spcAft>
                          <a:spcPts val="0"/>
                        </a:spcAft>
                        <a:buClrTx/>
                        <a:buSzTx/>
                        <a:buFont typeface="Arial" panose="020B0604020202020204" pitchFamily="34" charset="0"/>
                        <a:buNone/>
                        <a:tabLst/>
                        <a:defRPr/>
                      </a:pPr>
                      <a:r>
                        <a:rPr lang="es-MX" sz="900" b="1" kern="1200" dirty="0">
                          <a:solidFill>
                            <a:schemeClr val="dk1"/>
                          </a:solidFill>
                          <a:effectLst/>
                          <a:latin typeface="Century Gothic" panose="020B0502020202020204" pitchFamily="34" charset="0"/>
                          <a:ea typeface="+mn-ea"/>
                          <a:cs typeface="+mn-cs"/>
                        </a:rPr>
                        <a:t>Desarrollo:</a:t>
                      </a:r>
                    </a:p>
                    <a:p>
                      <a:pPr marL="171450" marR="0" lvl="0" indent="-1714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s-MX" sz="900" kern="1200" dirty="0">
                          <a:solidFill>
                            <a:schemeClr val="dk1"/>
                          </a:solidFill>
                          <a:effectLst/>
                          <a:latin typeface="Century Gothic" panose="020B0502020202020204" pitchFamily="34" charset="0"/>
                          <a:ea typeface="+mn-ea"/>
                          <a:cs typeface="+mn-cs"/>
                        </a:rPr>
                        <a:t>Continuar la clase dando solución al apartado “Valoramos y compartimos nuestros logros” en donde los estudiantes  dialogarán sobre cuáles son los beneficios que ha traído realizar este proyecto y para qué servirán las propuestas de mejora respondiendo lo que se solicita en la página 319 del libro de P. escolares. </a:t>
                      </a:r>
                      <a:endParaRPr lang="es-MX" sz="900" b="0" kern="1200" dirty="0">
                        <a:solidFill>
                          <a:schemeClr val="dk1"/>
                        </a:solidFill>
                        <a:effectLst/>
                        <a:latin typeface="Century Gothic" panose="020B0502020202020204" pitchFamily="34" charset="0"/>
                        <a:ea typeface="+mn-ea"/>
                        <a:cs typeface="+mn-cs"/>
                      </a:endParaRPr>
                    </a:p>
                    <a:p>
                      <a:pPr marL="0" marR="0" indent="0" algn="just" defTabSz="914400" rtl="0" eaLnBrk="0" fontAlgn="auto" latinLnBrk="0" hangingPunct="0">
                        <a:lnSpc>
                          <a:spcPct val="100000"/>
                        </a:lnSpc>
                        <a:spcBef>
                          <a:spcPts val="0"/>
                        </a:spcBef>
                        <a:spcAft>
                          <a:spcPts val="0"/>
                        </a:spcAft>
                        <a:buClrTx/>
                        <a:buSzTx/>
                        <a:buFont typeface="Arial" panose="020B0604020202020204" pitchFamily="34" charset="0"/>
                        <a:buNone/>
                        <a:tabLst/>
                        <a:defRPr/>
                      </a:pPr>
                      <a:r>
                        <a:rPr lang="es-MX" sz="900" b="1" dirty="0">
                          <a:solidFill>
                            <a:schemeClr val="tx1"/>
                          </a:solidFill>
                          <a:effectLst/>
                          <a:latin typeface="Century Gothic" panose="020B0502020202020204" pitchFamily="34" charset="0"/>
                        </a:rPr>
                        <a:t>Cierre:</a:t>
                      </a:r>
                    </a:p>
                    <a:p>
                      <a:pPr marL="171450" marR="0" indent="-1714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s-MX" sz="900" b="0" dirty="0">
                          <a:solidFill>
                            <a:schemeClr val="tx1"/>
                          </a:solidFill>
                          <a:effectLst/>
                          <a:latin typeface="Century Gothic" panose="020B0502020202020204" pitchFamily="34" charset="0"/>
                        </a:rPr>
                        <a:t>Cerrar la sesión escribiendo en sus cuadernos los acuerdos asamblearios a los que llegaron en comunidad para montar el rally y que los estudiantes identificaran sus habilidades cognitivas, expresivas, motrices y creativas al participar en juegos y desarrollar códigos de comunicación.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6" hMerge="1">
                  <a:txBody>
                    <a:bodyPr/>
                    <a:lstStyle/>
                    <a:p>
                      <a:endParaRPr lang="es-ES_tradnl"/>
                    </a:p>
                  </a:txBody>
                  <a:tcPr/>
                </a:tc>
                <a:tc>
                  <a:txBody>
                    <a:bodyPr/>
                    <a:lstStyle/>
                    <a:p>
                      <a:pPr algn="ctr"/>
                      <a:r>
                        <a:rPr lang="es-MX" sz="600" b="1" dirty="0">
                          <a:solidFill>
                            <a:schemeClr val="tx1"/>
                          </a:solidFill>
                          <a:latin typeface="Century Gothic" panose="020B0502020202020204" pitchFamily="34" charset="0"/>
                        </a:rPr>
                        <a:t>Recursos didácticos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3FF">
                        <a:alpha val="30000"/>
                      </a:srgbClr>
                    </a:solidFill>
                  </a:tcPr>
                </a:tc>
                <a:extLst>
                  <a:ext uri="{0D108BD9-81ED-4DB2-BD59-A6C34878D82A}">
                    <a16:rowId xmlns:a16="http://schemas.microsoft.com/office/drawing/2014/main" val="1050918498"/>
                  </a:ext>
                </a:extLst>
              </a:tr>
              <a:tr h="173986">
                <a:tc v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MX" sz="10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60000"/>
                      </a:srgbClr>
                    </a:solidFill>
                  </a:tcPr>
                </a:tc>
                <a:tc gridSpan="2" vMerge="1">
                  <a:txBody>
                    <a:bodyPr/>
                    <a:lstStyle/>
                    <a:p>
                      <a:endParaRPr lang="es-ES_tradnl"/>
                    </a:p>
                  </a:txBody>
                  <a:tcPr/>
                </a:tc>
                <a:tc hMerge="1" vMerge="1">
                  <a:txBody>
                    <a:bodyPr/>
                    <a:lstStyle/>
                    <a:p>
                      <a:endParaRPr lang="es-ES_tradnl"/>
                    </a:p>
                  </a:txBody>
                  <a:tcPr/>
                </a:tc>
                <a:tc rowSpan="2">
                  <a:txBody>
                    <a:bodyPr/>
                    <a:lstStyle/>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Cuaderno del alumno. </a:t>
                      </a:r>
                    </a:p>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Anexos</a:t>
                      </a:r>
                    </a:p>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Listas de cotejo</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0901597"/>
                  </a:ext>
                </a:extLst>
              </a:tr>
              <a:tr h="348304">
                <a:tc rowSpan="2">
                  <a:txBody>
                    <a:bodyPr/>
                    <a:lstStyle/>
                    <a:p>
                      <a:pPr marL="0" indent="0" algn="ctr">
                        <a:buFont typeface="Arial" panose="020B0604020202020204" pitchFamily="34" charset="0"/>
                        <a:buNone/>
                      </a:pPr>
                      <a:r>
                        <a:rPr lang="es-MX" sz="1000" b="1" dirty="0">
                          <a:solidFill>
                            <a:schemeClr val="tx1"/>
                          </a:solidFill>
                          <a:latin typeface="Century Gothic" panose="020B0502020202020204" pitchFamily="34" charset="0"/>
                        </a:rPr>
                        <a:t>SESIÓN 8</a:t>
                      </a:r>
                    </a:p>
                    <a:p>
                      <a:pPr algn="ctr"/>
                      <a:r>
                        <a:rPr lang="es-MX" sz="900" b="1" dirty="0">
                          <a:solidFill>
                            <a:schemeClr val="tx1"/>
                          </a:solidFill>
                          <a:latin typeface="Century Gothic" panose="020B0502020202020204" pitchFamily="34" charset="0"/>
                        </a:rPr>
                        <a:t>“CREATIVIDAD EN MARCHA”</a:t>
                      </a:r>
                    </a:p>
                    <a:p>
                      <a:pPr algn="ctr"/>
                      <a:r>
                        <a:rPr lang="es-MX" sz="900" b="1" dirty="0">
                          <a:solidFill>
                            <a:schemeClr val="tx1"/>
                          </a:solidFill>
                          <a:latin typeface="Century Gothic" panose="020B0502020202020204" pitchFamily="34" charset="0"/>
                        </a:rPr>
                        <a:t>“VALORAMOS  Y COMPARTIMOS NUESTROS LOGROS”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30000"/>
                      </a:srgbClr>
                    </a:solidFill>
                  </a:tcPr>
                </a:tc>
                <a:tc gridSpan="2" vMerge="1">
                  <a:txBody>
                    <a:bodyPr/>
                    <a:lstStyle/>
                    <a:p>
                      <a:endParaRPr lang="es-ES_tradnl"/>
                    </a:p>
                  </a:txBody>
                  <a:tcPr/>
                </a:tc>
                <a:tc hMerge="1" vMerge="1">
                  <a:txBody>
                    <a:bodyPr/>
                    <a:lstStyle/>
                    <a:p>
                      <a:endParaRPr lang="es-ES_tradnl"/>
                    </a:p>
                  </a:txBody>
                  <a:tcPr/>
                </a:tc>
                <a:tc vMerge="1">
                  <a:txBody>
                    <a:bodyPr/>
                    <a:lstStyle/>
                    <a:p>
                      <a:pPr algn="ctr"/>
                      <a:endParaRPr lang="es-MX" sz="600" b="1"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55864"/>
                  </a:ext>
                </a:extLst>
              </a:tr>
              <a:tr h="144970">
                <a:tc vMerge="1">
                  <a:txBody>
                    <a:bodyPr/>
                    <a:lstStyle/>
                    <a:p>
                      <a:pPr marL="0" indent="0" algn="ctr">
                        <a:buFont typeface="Arial" panose="020B0604020202020204" pitchFamily="34" charset="0"/>
                        <a:buNone/>
                      </a:pPr>
                      <a:endParaRPr lang="es-ES_tradnl"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30000"/>
                      </a:srgbClr>
                    </a:solidFill>
                  </a:tcPr>
                </a:tc>
                <a:tc gridSpan="2" vMerge="1">
                  <a:txBody>
                    <a:bodyPr/>
                    <a:lstStyle/>
                    <a:p>
                      <a:endParaRPr lang="es-ES_tradnl"/>
                    </a:p>
                  </a:txBody>
                  <a:tcPr/>
                </a:tc>
                <a:tc hMerge="1" vMerge="1">
                  <a:txBody>
                    <a:bodyPr/>
                    <a:lstStyle/>
                    <a:p>
                      <a:endParaRPr lang="es-ES_tradnl"/>
                    </a:p>
                  </a:txBody>
                  <a:tcPr/>
                </a:tc>
                <a:tc rowSpan="2">
                  <a:txBody>
                    <a:bodyPr/>
                    <a:lstStyle/>
                    <a:p>
                      <a:r>
                        <a:rPr lang="es-MX" sz="600" b="1" dirty="0">
                          <a:solidFill>
                            <a:schemeClr val="tx1"/>
                          </a:solidFill>
                          <a:latin typeface="Century Gothic" panose="020B0502020202020204" pitchFamily="34" charset="0"/>
                        </a:rPr>
                        <a:t>Evaluación</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3FF">
                        <a:alpha val="30000"/>
                      </a:srgbClr>
                    </a:solidFill>
                  </a:tcPr>
                </a:tc>
                <a:extLst>
                  <a:ext uri="{0D108BD9-81ED-4DB2-BD59-A6C34878D82A}">
                    <a16:rowId xmlns:a16="http://schemas.microsoft.com/office/drawing/2014/main" val="3514365615"/>
                  </a:ext>
                </a:extLst>
              </a:tr>
              <a:tr h="0">
                <a:tc rowSpan="2">
                  <a:txBody>
                    <a:bodyPr/>
                    <a:lstStyle/>
                    <a:p>
                      <a:pPr marL="0" indent="0" algn="ctr">
                        <a:buFont typeface="Arial" panose="020B0604020202020204" pitchFamily="34" charset="0"/>
                        <a:buNone/>
                      </a:pPr>
                      <a:r>
                        <a:rPr lang="es-MX" sz="800" b="1" dirty="0">
                          <a:solidFill>
                            <a:schemeClr val="tx1"/>
                          </a:solidFill>
                          <a:latin typeface="Century Gothic" panose="020B0502020202020204" pitchFamily="34" charset="0"/>
                        </a:rPr>
                        <a:t>Propósito de la sesión:</a:t>
                      </a:r>
                    </a:p>
                    <a:p>
                      <a:pPr algn="ctr"/>
                      <a:r>
                        <a:rPr lang="es-MX" sz="800" dirty="0">
                          <a:solidFill>
                            <a:schemeClr val="tx1"/>
                          </a:solidFill>
                          <a:latin typeface="Century Gothic" panose="020B0502020202020204" pitchFamily="34" charset="0"/>
                        </a:rPr>
                        <a:t>*Reflexionar sobre los logros alcanzados durante el proyecto. </a:t>
                      </a: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30000"/>
                      </a:srgbClr>
                    </a:solidFill>
                  </a:tcPr>
                </a:tc>
                <a:tc gridSpan="2" vMerge="1">
                  <a:txBody>
                    <a:bodyPr/>
                    <a:lstStyle/>
                    <a:p>
                      <a:endParaRPr lang="es-ES_tradnl"/>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vMerge="1">
                  <a:txBody>
                    <a:bodyPr/>
                    <a:lstStyle/>
                    <a:p>
                      <a:endParaRPr lang="es-ES_tradnl"/>
                    </a:p>
                  </a:txBody>
                  <a:tcPr/>
                </a:tc>
                <a:tc vMerge="1">
                  <a:txBody>
                    <a:bodyPr/>
                    <a:lstStyle/>
                    <a:p>
                      <a:pPr marL="171450" indent="-171450" algn="l">
                        <a:buFont typeface="Arial" panose="020B0604020202020204" pitchFamily="34" charset="0"/>
                        <a:buChar char="•"/>
                      </a:pPr>
                      <a:endParaRPr lang="es-ES_tradnl"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455885"/>
                  </a:ext>
                </a:extLst>
              </a:tr>
              <a:tr h="1644356">
                <a:tc vMerge="1">
                  <a:txBody>
                    <a:bodyPr/>
                    <a:lstStyle/>
                    <a:p>
                      <a:pPr marL="0" indent="0" algn="ctr">
                        <a:buFont typeface="Arial" panose="020B0604020202020204" pitchFamily="34" charset="0"/>
                        <a:buNone/>
                      </a:pPr>
                      <a:endParaRPr lang="es-ES_tradnl"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30000"/>
                      </a:srgbClr>
                    </a:solidFill>
                  </a:tcPr>
                </a:tc>
                <a:tc gridSpan="2" vMerge="1">
                  <a:txBody>
                    <a:bodyPr/>
                    <a:lstStyle/>
                    <a:p>
                      <a:endParaRPr lang="es-ES_tradnl"/>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vMerge="1">
                  <a:txBody>
                    <a:bodyPr/>
                    <a:lstStyle/>
                    <a:p>
                      <a:endParaRPr lang="es-ES_tradnl"/>
                    </a:p>
                  </a:txBody>
                  <a:tcPr/>
                </a:tc>
                <a:tc>
                  <a:txBody>
                    <a:bodyPr/>
                    <a:lstStyle/>
                    <a:p>
                      <a:pPr marL="0" indent="0" algn="l">
                        <a:buFont typeface="Arial" panose="020B0604020202020204" pitchFamily="34" charset="0"/>
                        <a:buNone/>
                      </a:pPr>
                      <a:r>
                        <a:rPr lang="es-MX" sz="600" dirty="0">
                          <a:solidFill>
                            <a:schemeClr val="tx1"/>
                          </a:solidFill>
                          <a:latin typeface="Century Gothic" panose="020B0502020202020204" pitchFamily="34" charset="0"/>
                        </a:rPr>
                        <a:t>*Listas de cotejo</a:t>
                      </a:r>
                    </a:p>
                    <a:p>
                      <a:pPr marL="0" indent="0" algn="l">
                        <a:buFont typeface="Arial" panose="020B0604020202020204" pitchFamily="34" charset="0"/>
                        <a:buNone/>
                      </a:pPr>
                      <a:r>
                        <a:rPr lang="es-MX" sz="600" dirty="0">
                          <a:solidFill>
                            <a:schemeClr val="tx1"/>
                          </a:solidFill>
                          <a:latin typeface="Century Gothic" panose="020B0502020202020204" pitchFamily="34" charset="0"/>
                        </a:rPr>
                        <a:t>*Trabajos diarios</a:t>
                      </a:r>
                    </a:p>
                    <a:p>
                      <a:pPr marL="0" indent="0" algn="l">
                        <a:buFont typeface="Arial" panose="020B0604020202020204" pitchFamily="34" charset="0"/>
                        <a:buNone/>
                      </a:pPr>
                      <a:r>
                        <a:rPr lang="es-MX" sz="600" dirty="0">
                          <a:solidFill>
                            <a:schemeClr val="tx1"/>
                          </a:solidFill>
                          <a:latin typeface="Century Gothic" panose="020B0502020202020204" pitchFamily="34" charset="0"/>
                        </a:rPr>
                        <a:t>*Participaciones</a:t>
                      </a:r>
                    </a:p>
                    <a:p>
                      <a:pPr marL="0" indent="0" algn="l">
                        <a:buFont typeface="Arial" panose="020B0604020202020204" pitchFamily="34" charset="0"/>
                        <a:buNone/>
                      </a:pPr>
                      <a:r>
                        <a:rPr lang="es-MX" sz="600" dirty="0">
                          <a:solidFill>
                            <a:schemeClr val="tx1"/>
                          </a:solidFill>
                          <a:latin typeface="Century Gothic" panose="020B0502020202020204" pitchFamily="34" charset="0"/>
                        </a:rPr>
                        <a:t>*Observación directa. </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9481840"/>
                  </a:ext>
                </a:extLst>
              </a:tr>
              <a:tr h="348193">
                <a:tc gridSpan="2">
                  <a:txBody>
                    <a:bodyPr/>
                    <a:lstStyle/>
                    <a:p>
                      <a:pPr marL="0" indent="0" algn="ctr">
                        <a:buFont typeface="Arial" panose="020B0604020202020204" pitchFamily="34" charset="0"/>
                        <a:buNone/>
                      </a:pPr>
                      <a:r>
                        <a:rPr lang="es-MX" sz="900" b="1" i="0" dirty="0">
                          <a:solidFill>
                            <a:schemeClr val="tx1"/>
                          </a:solidFill>
                          <a:latin typeface="Century Gothic" panose="020B0502020202020204" pitchFamily="34" charset="0"/>
                        </a:rPr>
                        <a:t>ADECUACIONES CURRICULARES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F25E">
                        <a:alpha val="50000"/>
                      </a:srgbClr>
                    </a:solidFill>
                  </a:tcPr>
                </a:tc>
                <a:tc hMerge="1">
                  <a:txBody>
                    <a:bodyPr/>
                    <a:lstStyle/>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indent="0" algn="ctr">
                        <a:buFont typeface="Arial" panose="020B0604020202020204" pitchFamily="34" charset="0"/>
                        <a:buNone/>
                      </a:pPr>
                      <a:r>
                        <a:rPr lang="es-MX" sz="900" b="1" i="0" dirty="0">
                          <a:solidFill>
                            <a:schemeClr val="tx1"/>
                          </a:solidFill>
                          <a:effectLst/>
                          <a:latin typeface="Century Gothic" panose="020B0502020202020204" pitchFamily="34" charset="0"/>
                        </a:rPr>
                        <a:t>OBSERVACIONES REALIZADAS POR LA AUTORIDAD ESCOLAR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88F">
                        <a:alpha val="50000"/>
                      </a:srgbClr>
                    </a:solidFill>
                  </a:tcPr>
                </a:tc>
                <a:tc hMerge="1">
                  <a:txBody>
                    <a:bodyPr/>
                    <a:lstStyle/>
                    <a:p>
                      <a:pPr marL="0" indent="0" algn="l">
                        <a:buFont typeface="Arial" panose="020B0604020202020204" pitchFamily="34" charset="0"/>
                        <a:buNone/>
                      </a:pP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5406635"/>
                  </a:ext>
                </a:extLst>
              </a:tr>
              <a:tr h="3568981">
                <a:tc gridSpan="2">
                  <a:txBody>
                    <a:bodyPr/>
                    <a:lstStyle/>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gridSpan="2">
                  <a:txBody>
                    <a:bodyPr/>
                    <a:lstStyle/>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11349678"/>
                  </a:ext>
                </a:extLst>
              </a:tr>
            </a:tbl>
          </a:graphicData>
        </a:graphic>
      </p:graphicFrame>
    </p:spTree>
    <p:extLst>
      <p:ext uri="{BB962C8B-B14F-4D97-AF65-F5344CB8AC3E}">
        <p14:creationId xmlns:p14="http://schemas.microsoft.com/office/powerpoint/2010/main" val="3627843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19567-DF64-AC38-5C4C-CCAD6AF7D835}"/>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AEECACBE-B255-D534-ABF5-336E7A44958D}"/>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63379" y="0"/>
            <a:ext cx="1777878" cy="166550"/>
          </a:xfrm>
          <a:prstGeom prst="rect">
            <a:avLst/>
          </a:prstGeom>
        </p:spPr>
      </p:pic>
      <p:pic>
        <p:nvPicPr>
          <p:cNvPr id="3" name="Imagen 2">
            <a:extLst>
              <a:ext uri="{FF2B5EF4-FFF2-40B4-BE49-F238E27FC236}">
                <a16:creationId xmlns:a16="http://schemas.microsoft.com/office/drawing/2014/main" id="{AED4B781-4D94-B118-3649-992B89E02B4E}"/>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115"/>
          <a:stretch/>
        </p:blipFill>
        <p:spPr>
          <a:xfrm rot="10800000">
            <a:off x="1651121" y="-1"/>
            <a:ext cx="1777878" cy="174234"/>
          </a:xfrm>
          <a:prstGeom prst="rect">
            <a:avLst/>
          </a:prstGeom>
        </p:spPr>
      </p:pic>
      <p:pic>
        <p:nvPicPr>
          <p:cNvPr id="4" name="Imagen 3">
            <a:extLst>
              <a:ext uri="{FF2B5EF4-FFF2-40B4-BE49-F238E27FC236}">
                <a16:creationId xmlns:a16="http://schemas.microsoft.com/office/drawing/2014/main" id="{74E86FF6-88BC-D4F6-CF89-80DF5ED1A645}"/>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3380990" y="-1"/>
            <a:ext cx="1777878" cy="166549"/>
          </a:xfrm>
          <a:prstGeom prst="rect">
            <a:avLst/>
          </a:prstGeom>
        </p:spPr>
      </p:pic>
      <p:pic>
        <p:nvPicPr>
          <p:cNvPr id="5" name="Imagen 4">
            <a:extLst>
              <a:ext uri="{FF2B5EF4-FFF2-40B4-BE49-F238E27FC236}">
                <a16:creationId xmlns:a16="http://schemas.microsoft.com/office/drawing/2014/main" id="{48E8421B-701A-51BF-80BB-0CB50A5F8D5D}"/>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5095490" y="0"/>
            <a:ext cx="1777878" cy="166548"/>
          </a:xfrm>
          <a:prstGeom prst="rect">
            <a:avLst/>
          </a:prstGeom>
        </p:spPr>
      </p:pic>
      <p:pic>
        <p:nvPicPr>
          <p:cNvPr id="6" name="Imagen 5">
            <a:extLst>
              <a:ext uri="{FF2B5EF4-FFF2-40B4-BE49-F238E27FC236}">
                <a16:creationId xmlns:a16="http://schemas.microsoft.com/office/drawing/2014/main" id="{B1EE505C-7FC3-CEDA-20E2-263E7FD3908D}"/>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78747" y="8977450"/>
            <a:ext cx="1777878" cy="166550"/>
          </a:xfrm>
          <a:prstGeom prst="rect">
            <a:avLst/>
          </a:prstGeom>
        </p:spPr>
      </p:pic>
      <p:pic>
        <p:nvPicPr>
          <p:cNvPr id="7" name="Imagen 6">
            <a:extLst>
              <a:ext uri="{FF2B5EF4-FFF2-40B4-BE49-F238E27FC236}">
                <a16:creationId xmlns:a16="http://schemas.microsoft.com/office/drawing/2014/main" id="{52F54F25-922D-0BFF-FFE3-442CF3C9047A}"/>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115"/>
          <a:stretch/>
        </p:blipFill>
        <p:spPr>
          <a:xfrm rot="10800000">
            <a:off x="1635753" y="8977449"/>
            <a:ext cx="1777878" cy="174234"/>
          </a:xfrm>
          <a:prstGeom prst="rect">
            <a:avLst/>
          </a:prstGeom>
        </p:spPr>
      </p:pic>
      <p:pic>
        <p:nvPicPr>
          <p:cNvPr id="8" name="Imagen 7">
            <a:extLst>
              <a:ext uri="{FF2B5EF4-FFF2-40B4-BE49-F238E27FC236}">
                <a16:creationId xmlns:a16="http://schemas.microsoft.com/office/drawing/2014/main" id="{6F5BC019-43A1-065B-6B48-6DF7151AC455}"/>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3365622" y="8977449"/>
            <a:ext cx="1777878" cy="166549"/>
          </a:xfrm>
          <a:prstGeom prst="rect">
            <a:avLst/>
          </a:prstGeom>
        </p:spPr>
      </p:pic>
      <p:pic>
        <p:nvPicPr>
          <p:cNvPr id="9" name="Imagen 8">
            <a:extLst>
              <a:ext uri="{FF2B5EF4-FFF2-40B4-BE49-F238E27FC236}">
                <a16:creationId xmlns:a16="http://schemas.microsoft.com/office/drawing/2014/main" id="{F47B9813-B2D5-9797-2AC4-B01EAABDB9EA}"/>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5080122" y="8977450"/>
            <a:ext cx="1777878" cy="166548"/>
          </a:xfrm>
          <a:prstGeom prst="rect">
            <a:avLst/>
          </a:prstGeom>
        </p:spPr>
      </p:pic>
      <p:graphicFrame>
        <p:nvGraphicFramePr>
          <p:cNvPr id="11" name="Tabla 2">
            <a:extLst>
              <a:ext uri="{FF2B5EF4-FFF2-40B4-BE49-F238E27FC236}">
                <a16:creationId xmlns:a16="http://schemas.microsoft.com/office/drawing/2014/main" id="{75A4CE3B-9182-7B35-0F89-5A5215C62633}"/>
              </a:ext>
            </a:extLst>
          </p:cNvPr>
          <p:cNvGraphicFramePr>
            <a:graphicFrameLocks noGrp="1"/>
          </p:cNvGraphicFramePr>
          <p:nvPr>
            <p:extLst>
              <p:ext uri="{D42A27DB-BD31-4B8C-83A1-F6EECF244321}">
                <p14:modId xmlns:p14="http://schemas.microsoft.com/office/powerpoint/2010/main" val="4201111027"/>
              </p:ext>
            </p:extLst>
          </p:nvPr>
        </p:nvGraphicFramePr>
        <p:xfrm>
          <a:off x="30351" y="478736"/>
          <a:ext cx="6766559" cy="7408821"/>
        </p:xfrm>
        <a:graphic>
          <a:graphicData uri="http://schemas.openxmlformats.org/drawingml/2006/table">
            <a:tbl>
              <a:tblPr firstRow="1" bandRow="1">
                <a:tableStyleId>{5C22544A-7EE6-4342-B048-85BDC9FD1C3A}</a:tableStyleId>
              </a:tblPr>
              <a:tblGrid>
                <a:gridCol w="1313411">
                  <a:extLst>
                    <a:ext uri="{9D8B030D-6E8A-4147-A177-3AD203B41FA5}">
                      <a16:colId xmlns:a16="http://schemas.microsoft.com/office/drawing/2014/main" val="4048562965"/>
                    </a:ext>
                  </a:extLst>
                </a:gridCol>
                <a:gridCol w="4713444">
                  <a:extLst>
                    <a:ext uri="{9D8B030D-6E8A-4147-A177-3AD203B41FA5}">
                      <a16:colId xmlns:a16="http://schemas.microsoft.com/office/drawing/2014/main" val="3943128233"/>
                    </a:ext>
                  </a:extLst>
                </a:gridCol>
                <a:gridCol w="739704">
                  <a:extLst>
                    <a:ext uri="{9D8B030D-6E8A-4147-A177-3AD203B41FA5}">
                      <a16:colId xmlns:a16="http://schemas.microsoft.com/office/drawing/2014/main" val="3012672027"/>
                    </a:ext>
                  </a:extLst>
                </a:gridCol>
              </a:tblGrid>
              <a:tr h="287863">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VIERNES 21 DE FEBRERO DE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ctr"/>
                      <a:endParaRPr lang="es-MX"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solidFill>
                  </a:tcPr>
                </a:tc>
                <a:tc hMerge="1">
                  <a:txBody>
                    <a:bodyPr/>
                    <a:lstStyle/>
                    <a:p>
                      <a:pPr marL="0" indent="0" algn="ctr">
                        <a:buFont typeface="Arial" panose="020B0604020202020204" pitchFamily="34" charset="0"/>
                        <a:buNone/>
                      </a:pPr>
                      <a:endParaRPr lang="es-MX" sz="7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3FF"/>
                    </a:solidFill>
                  </a:tcPr>
                </a:tc>
                <a:extLst>
                  <a:ext uri="{0D108BD9-81ED-4DB2-BD59-A6C34878D82A}">
                    <a16:rowId xmlns:a16="http://schemas.microsoft.com/office/drawing/2014/main" val="2206200965"/>
                  </a:ext>
                </a:extLst>
              </a:tr>
              <a:tr h="287863">
                <a:tc>
                  <a:txBody>
                    <a:bodyPr/>
                    <a:lstStyle/>
                    <a:p>
                      <a:pPr algn="ctr"/>
                      <a:r>
                        <a:rPr lang="es-MX" sz="1200" dirty="0">
                          <a:solidFill>
                            <a:schemeClr val="tx1"/>
                          </a:solidFill>
                          <a:latin typeface="Century Gothic" panose="020B0502020202020204" pitchFamily="34" charset="0"/>
                        </a:rPr>
                        <a:t>CAMPO FORMATIVO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s-MX" sz="1200" dirty="0">
                          <a:solidFill>
                            <a:schemeClr val="tx1"/>
                          </a:solidFill>
                          <a:latin typeface="Century Gothic" panose="020B0502020202020204" pitchFamily="34" charset="0"/>
                        </a:rPr>
                        <a:t>SECUENCIA DE ACTIVIDADES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solidFill>
                  </a:tcPr>
                </a:tc>
                <a:tc>
                  <a:txBody>
                    <a:bodyPr/>
                    <a:lstStyle/>
                    <a:p>
                      <a:pPr marL="0" indent="0" algn="ctr">
                        <a:buFont typeface="Arial" panose="020B0604020202020204" pitchFamily="34" charset="0"/>
                        <a:buNone/>
                      </a:pPr>
                      <a:endParaRPr lang="es-MX" sz="7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3FF"/>
                    </a:solidFill>
                  </a:tcPr>
                </a:tc>
                <a:extLst>
                  <a:ext uri="{0D108BD9-81ED-4DB2-BD59-A6C34878D82A}">
                    <a16:rowId xmlns:a16="http://schemas.microsoft.com/office/drawing/2014/main" val="2140087110"/>
                  </a:ext>
                </a:extLst>
              </a:tr>
              <a:tr h="261693">
                <a:tc rowSpan="2">
                  <a:txBody>
                    <a:bodyPr/>
                    <a:lstStyle/>
                    <a:p>
                      <a:pPr algn="ctr"/>
                      <a:r>
                        <a:rPr lang="es-MX" sz="1000" b="1" dirty="0">
                          <a:solidFill>
                            <a:schemeClr val="tx1"/>
                          </a:solidFill>
                          <a:latin typeface="Century Gothic" panose="020B0502020202020204" pitchFamily="34" charset="0"/>
                        </a:rPr>
                        <a:t>LENGUAJES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60000"/>
                      </a:srgbClr>
                    </a:solidFill>
                  </a:tcPr>
                </a:tc>
                <a:tc rowSpan="6">
                  <a:txBody>
                    <a:bodyPr/>
                    <a:lstStyle/>
                    <a:p>
                      <a:pPr marL="0" indent="0" algn="just" eaLnBrk="0" hangingPunct="0">
                        <a:buFont typeface="Arial" panose="020B0604020202020204" pitchFamily="34" charset="0"/>
                        <a:buNone/>
                      </a:pPr>
                      <a:r>
                        <a:rPr lang="es-MX" sz="800" b="1" kern="1200" dirty="0">
                          <a:solidFill>
                            <a:schemeClr val="dk1"/>
                          </a:solidFill>
                          <a:effectLst/>
                          <a:latin typeface="Century Gothic" panose="020B0502020202020204" pitchFamily="34" charset="0"/>
                          <a:ea typeface="+mn-ea"/>
                          <a:cs typeface="+mn-cs"/>
                        </a:rPr>
                        <a:t>Inicio:</a:t>
                      </a:r>
                    </a:p>
                    <a:p>
                      <a:pPr marL="171450" indent="-171450" algn="just" eaLnBrk="0" hangingPunct="0">
                        <a:buFont typeface="Arial" panose="020B0604020202020204" pitchFamily="34" charset="0"/>
                        <a:buChar char="•"/>
                      </a:pPr>
                      <a:r>
                        <a:rPr lang="es-MX" sz="800" kern="1200" dirty="0">
                          <a:solidFill>
                            <a:schemeClr val="dk1"/>
                          </a:solidFill>
                          <a:effectLst/>
                          <a:latin typeface="Century Gothic" panose="020B0502020202020204" pitchFamily="34" charset="0"/>
                          <a:ea typeface="+mn-ea"/>
                          <a:cs typeface="+mn-cs"/>
                        </a:rPr>
                        <a:t>Comenzar la clase trabajando con el libro de P. comunitarios en el apartado “Revisamos la experiencia” localizado en la página 85 donde en primer lugar trabajaremos con el </a:t>
                      </a:r>
                      <a:r>
                        <a:rPr lang="es-MX" sz="800" b="1" kern="1200" dirty="0">
                          <a:solidFill>
                            <a:schemeClr val="dk1"/>
                          </a:solidFill>
                          <a:effectLst/>
                          <a:latin typeface="Century Gothic" panose="020B0502020202020204" pitchFamily="34" charset="0"/>
                          <a:ea typeface="+mn-ea"/>
                          <a:cs typeface="+mn-cs"/>
                        </a:rPr>
                        <a:t>anexo 25 </a:t>
                      </a:r>
                      <a:r>
                        <a:rPr lang="es-MX" sz="800" kern="1200" dirty="0">
                          <a:solidFill>
                            <a:schemeClr val="dk1"/>
                          </a:solidFill>
                          <a:effectLst/>
                          <a:latin typeface="Century Gothic" panose="020B0502020202020204" pitchFamily="34" charset="0"/>
                          <a:ea typeface="+mn-ea"/>
                          <a:cs typeface="+mn-cs"/>
                        </a:rPr>
                        <a:t>para que los alumnos completen la tabla con los datos que se les solicitan. </a:t>
                      </a:r>
                      <a:endParaRPr lang="es-MX" sz="800" b="0" kern="1200" dirty="0">
                        <a:solidFill>
                          <a:schemeClr val="dk1"/>
                        </a:solidFill>
                        <a:effectLst/>
                        <a:latin typeface="Century Gothic" panose="020B0502020202020204" pitchFamily="34" charset="0"/>
                        <a:ea typeface="+mn-ea"/>
                        <a:cs typeface="+mn-cs"/>
                      </a:endParaRPr>
                    </a:p>
                    <a:p>
                      <a:pPr marL="0" indent="0" algn="just" eaLnBrk="0" hangingPunct="0">
                        <a:buFont typeface="Arial" panose="020B0604020202020204" pitchFamily="34" charset="0"/>
                        <a:buNone/>
                      </a:pPr>
                      <a:r>
                        <a:rPr lang="es-MX" sz="800" b="1" kern="1200" dirty="0">
                          <a:solidFill>
                            <a:schemeClr val="dk1"/>
                          </a:solidFill>
                          <a:effectLst/>
                          <a:latin typeface="Century Gothic" panose="020B0502020202020204" pitchFamily="34" charset="0"/>
                          <a:ea typeface="+mn-ea"/>
                          <a:cs typeface="+mn-cs"/>
                        </a:rPr>
                        <a:t>Desarrollo:</a:t>
                      </a:r>
                    </a:p>
                    <a:p>
                      <a:pPr marL="171450" marR="0" lvl="0" indent="-1714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s-MX" sz="800" b="0" kern="1200" dirty="0">
                          <a:solidFill>
                            <a:schemeClr val="tx1"/>
                          </a:solidFill>
                          <a:effectLst/>
                          <a:latin typeface="Century Gothic" panose="020B0502020202020204" pitchFamily="34" charset="0"/>
                          <a:ea typeface="+mn-ea"/>
                          <a:cs typeface="+mn-cs"/>
                        </a:rPr>
                        <a:t>Seguir la clase dando solución a los ejercicios del punto 2 de la página 85 del libro de P. comunitarios  donde completarán la información que se requiere en cada una de las frases.</a:t>
                      </a:r>
                    </a:p>
                    <a:p>
                      <a:pPr marL="171450" marR="0" lvl="0" indent="-1714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s-MX" sz="800" b="0" kern="1200" dirty="0">
                          <a:solidFill>
                            <a:schemeClr val="tx1"/>
                          </a:solidFill>
                          <a:effectLst/>
                          <a:latin typeface="Century Gothic" panose="020B0502020202020204" pitchFamily="34" charset="0"/>
                          <a:ea typeface="+mn-ea"/>
                          <a:cs typeface="+mn-cs"/>
                        </a:rPr>
                        <a:t>Compartir la información completada y socializar las respuestas de manera grupal. </a:t>
                      </a:r>
                    </a:p>
                    <a:p>
                      <a:pPr marL="0" marR="0" lvl="0" indent="0" algn="just" defTabSz="914400" rtl="0" eaLnBrk="0" fontAlgn="auto" latinLnBrk="0" hangingPunct="0">
                        <a:lnSpc>
                          <a:spcPct val="100000"/>
                        </a:lnSpc>
                        <a:spcBef>
                          <a:spcPts val="0"/>
                        </a:spcBef>
                        <a:spcAft>
                          <a:spcPts val="0"/>
                        </a:spcAft>
                        <a:buClrTx/>
                        <a:buSzTx/>
                        <a:buFont typeface="Arial" panose="020B0604020202020204" pitchFamily="34" charset="0"/>
                        <a:buNone/>
                        <a:tabLst/>
                        <a:defRPr/>
                      </a:pPr>
                      <a:r>
                        <a:rPr lang="es-MX" sz="800" b="1" dirty="0">
                          <a:solidFill>
                            <a:schemeClr val="tx1"/>
                          </a:solidFill>
                          <a:effectLst/>
                          <a:latin typeface="Century Gothic" panose="020B0502020202020204" pitchFamily="34" charset="0"/>
                        </a:rPr>
                        <a:t>Cierre:</a:t>
                      </a:r>
                    </a:p>
                    <a:p>
                      <a:pPr marL="171450" marR="0" lvl="0" indent="-1714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s-MX" sz="800" kern="1200" dirty="0">
                          <a:solidFill>
                            <a:schemeClr val="tx1"/>
                          </a:solidFill>
                          <a:effectLst/>
                          <a:latin typeface="Century Gothic" panose="020B0502020202020204" pitchFamily="34" charset="0"/>
                          <a:ea typeface="+mn-ea"/>
                          <a:cs typeface="+mn-cs"/>
                        </a:rPr>
                        <a:t>Escribir en sus cuadernos los acuerdos asamblearios a los que llegaron en comunidad para establecer comunicación mediante cartas con sus familiares, amigos y estudiantes de otras comunidades.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 typeface="Arial" panose="020B0604020202020204" pitchFamily="34" charset="0"/>
                        <a:buNone/>
                      </a:pPr>
                      <a:r>
                        <a:rPr lang="es-MX" sz="700" b="1" dirty="0">
                          <a:solidFill>
                            <a:schemeClr val="tx1"/>
                          </a:solidFill>
                          <a:latin typeface="Century Gothic" panose="020B0502020202020204" pitchFamily="34" charset="0"/>
                        </a:rPr>
                        <a:t>Recursos didácticos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30000"/>
                      </a:srgbClr>
                    </a:solidFill>
                  </a:tcPr>
                </a:tc>
                <a:extLst>
                  <a:ext uri="{0D108BD9-81ED-4DB2-BD59-A6C34878D82A}">
                    <a16:rowId xmlns:a16="http://schemas.microsoft.com/office/drawing/2014/main" val="219818577"/>
                  </a:ext>
                </a:extLst>
              </a:tr>
              <a:tr h="0">
                <a:tc vMerge="1">
                  <a:txBody>
                    <a:bodyPr/>
                    <a:lstStyle/>
                    <a:p>
                      <a:pPr algn="ctr"/>
                      <a:endParaRPr lang="es-MX" sz="10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60000"/>
                      </a:srgbClr>
                    </a:solidFill>
                  </a:tcPr>
                </a:tc>
                <a:tc vMerge="1">
                  <a:txBody>
                    <a:bodyPr/>
                    <a:lstStyle/>
                    <a:p>
                      <a:endParaRPr lang="es-ES_tradnl"/>
                    </a:p>
                  </a:txBody>
                  <a:tcPr/>
                </a:tc>
                <a:tc rowSpan="2">
                  <a:txBody>
                    <a:bodyPr/>
                    <a:lstStyle/>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Cuaderno del alumno. </a:t>
                      </a:r>
                    </a:p>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Anexos</a:t>
                      </a:r>
                    </a:p>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Listas de cotejo</a:t>
                      </a:r>
                      <a:endParaRPr lang="es-MX" sz="6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5306982"/>
                  </a:ext>
                </a:extLst>
              </a:tr>
              <a:tr h="409986">
                <a:tc rowSpan="3">
                  <a:txBody>
                    <a:bodyPr/>
                    <a:lstStyle/>
                    <a:p>
                      <a:pPr marL="0" indent="0" algn="ctr">
                        <a:buFont typeface="Arial" panose="020B0604020202020204" pitchFamily="34" charset="0"/>
                        <a:buNone/>
                      </a:pPr>
                      <a:r>
                        <a:rPr lang="es-MX" sz="1000" b="1" dirty="0">
                          <a:solidFill>
                            <a:schemeClr val="tx1"/>
                          </a:solidFill>
                          <a:latin typeface="Century Gothic" panose="020B0502020202020204" pitchFamily="34" charset="0"/>
                        </a:rPr>
                        <a:t>SESIÓN 10</a:t>
                      </a:r>
                    </a:p>
                    <a:p>
                      <a:pPr marL="0" indent="0" algn="ctr">
                        <a:buFont typeface="Arial" panose="020B0604020202020204" pitchFamily="34" charset="0"/>
                        <a:buNone/>
                      </a:pPr>
                      <a:r>
                        <a:rPr lang="es-MX" sz="1000" b="1" dirty="0">
                          <a:solidFill>
                            <a:schemeClr val="tx1"/>
                          </a:solidFill>
                          <a:latin typeface="Century Gothic" panose="020B0502020202020204" pitchFamily="34" charset="0"/>
                        </a:rPr>
                        <a:t>REVISAMOS LA EXPERIENCIA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30000"/>
                      </a:srgbClr>
                    </a:solidFill>
                  </a:tcPr>
                </a:tc>
                <a:tc vMerge="1">
                  <a:txBody>
                    <a:bodyPr/>
                    <a:lstStyle/>
                    <a:p>
                      <a:endParaRPr lang="es-ES_tradnl"/>
                    </a:p>
                  </a:txBody>
                  <a:tcPr/>
                </a:tc>
                <a:tc vMerge="1">
                  <a:txBody>
                    <a:bodyPr/>
                    <a:lstStyle/>
                    <a:p>
                      <a:pPr marL="0" indent="0" algn="ctr">
                        <a:buFont typeface="Arial" panose="020B0604020202020204" pitchFamily="34" charset="0"/>
                        <a:buNone/>
                      </a:pPr>
                      <a:endParaRPr lang="es-MX" sz="700" b="1"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C1EB"/>
                    </a:solidFill>
                  </a:tcPr>
                </a:tc>
                <a:extLst>
                  <a:ext uri="{0D108BD9-81ED-4DB2-BD59-A6C34878D82A}">
                    <a16:rowId xmlns:a16="http://schemas.microsoft.com/office/drawing/2014/main" val="3831049299"/>
                  </a:ext>
                </a:extLst>
              </a:tr>
              <a:tr h="170101">
                <a:tc vMerge="1">
                  <a:txBody>
                    <a:bodyPr/>
                    <a:lstStyle/>
                    <a:p>
                      <a:pPr marL="0" indent="0" algn="ctr">
                        <a:buFont typeface="Arial" panose="020B0604020202020204" pitchFamily="34" charset="0"/>
                        <a:buNone/>
                      </a:pPr>
                      <a:endParaRPr lang="es-MX" sz="10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30000"/>
                      </a:srgbClr>
                    </a:solidFill>
                  </a:tcPr>
                </a:tc>
                <a:tc vMerge="1">
                  <a:txBody>
                    <a:bodyPr/>
                    <a:lstStyle/>
                    <a:p>
                      <a:endParaRPr lang="es-ES_tradnl"/>
                    </a:p>
                  </a:txBody>
                  <a:tcPr/>
                </a:tc>
                <a:tc>
                  <a:txBody>
                    <a:bodyPr/>
                    <a:lstStyle/>
                    <a:p>
                      <a:r>
                        <a:rPr lang="es-MX" sz="700" b="1" dirty="0">
                          <a:solidFill>
                            <a:schemeClr val="tx1"/>
                          </a:solidFill>
                          <a:latin typeface="Century Gothic" panose="020B0502020202020204" pitchFamily="34" charset="0"/>
                        </a:rPr>
                        <a:t>Evaluación</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30000"/>
                      </a:srgbClr>
                    </a:solidFill>
                  </a:tcPr>
                </a:tc>
                <a:extLst>
                  <a:ext uri="{0D108BD9-81ED-4DB2-BD59-A6C34878D82A}">
                    <a16:rowId xmlns:a16="http://schemas.microsoft.com/office/drawing/2014/main" val="1890306103"/>
                  </a:ext>
                </a:extLst>
              </a:tr>
              <a:tr h="0">
                <a:tc vMerge="1">
                  <a:txBody>
                    <a:bodyPr/>
                    <a:lstStyle/>
                    <a:p>
                      <a:pPr marL="0" indent="0" algn="ctr">
                        <a:buFont typeface="Arial" panose="020B0604020202020204" pitchFamily="34" charset="0"/>
                        <a:buNone/>
                      </a:pPr>
                      <a:endParaRPr lang="es-MX" sz="10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30000"/>
                      </a:srgbClr>
                    </a:solidFill>
                  </a:tcPr>
                </a:tc>
                <a:tc vMerge="1">
                  <a:txBody>
                    <a:bodyPr/>
                    <a:lstStyle/>
                    <a:p>
                      <a:endParaRPr lang="es-ES_tradnl"/>
                    </a:p>
                  </a:txBody>
                  <a:tcPr/>
                </a:tc>
                <a:tc rowSpan="2">
                  <a:txBody>
                    <a:bodyPr/>
                    <a:lstStyle/>
                    <a:p>
                      <a:pPr marL="0" indent="0" algn="l">
                        <a:buFont typeface="Arial" panose="020B0604020202020204" pitchFamily="34" charset="0"/>
                        <a:buNone/>
                      </a:pPr>
                      <a:r>
                        <a:rPr lang="es-MX" sz="600" dirty="0">
                          <a:solidFill>
                            <a:schemeClr val="tx1"/>
                          </a:solidFill>
                          <a:latin typeface="Century Gothic" panose="020B0502020202020204" pitchFamily="34" charset="0"/>
                        </a:rPr>
                        <a:t>*Listas de cotejo</a:t>
                      </a:r>
                    </a:p>
                    <a:p>
                      <a:pPr marL="0" indent="0" algn="l">
                        <a:buFont typeface="Arial" panose="020B0604020202020204" pitchFamily="34" charset="0"/>
                        <a:buNone/>
                      </a:pPr>
                      <a:r>
                        <a:rPr lang="es-MX" sz="600" dirty="0">
                          <a:solidFill>
                            <a:schemeClr val="tx1"/>
                          </a:solidFill>
                          <a:latin typeface="Century Gothic" panose="020B0502020202020204" pitchFamily="34" charset="0"/>
                        </a:rPr>
                        <a:t>*Trabajos diarios</a:t>
                      </a:r>
                    </a:p>
                    <a:p>
                      <a:pPr marL="0" indent="0" algn="l">
                        <a:buFont typeface="Arial" panose="020B0604020202020204" pitchFamily="34" charset="0"/>
                        <a:buNone/>
                      </a:pPr>
                      <a:r>
                        <a:rPr lang="es-MX" sz="600" dirty="0">
                          <a:solidFill>
                            <a:schemeClr val="tx1"/>
                          </a:solidFill>
                          <a:latin typeface="Century Gothic" panose="020B0502020202020204" pitchFamily="34" charset="0"/>
                        </a:rPr>
                        <a:t>*Participaciones</a:t>
                      </a:r>
                    </a:p>
                    <a:p>
                      <a:pPr marL="0" indent="0" algn="l">
                        <a:buFont typeface="Arial" panose="020B0604020202020204" pitchFamily="34" charset="0"/>
                        <a:buNone/>
                      </a:pPr>
                      <a:r>
                        <a:rPr lang="es-MX" sz="600" dirty="0">
                          <a:solidFill>
                            <a:schemeClr val="tx1"/>
                          </a:solidFill>
                          <a:latin typeface="Century Gothic" panose="020B0502020202020204" pitchFamily="34" charset="0"/>
                        </a:rPr>
                        <a:t>*Observación directa.</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3364298"/>
                  </a:ext>
                </a:extLst>
              </a:tr>
              <a:tr h="1046773">
                <a:tc>
                  <a:txBody>
                    <a:bodyPr/>
                    <a:lstStyle/>
                    <a:p>
                      <a:pPr marL="0" indent="0" algn="ctr">
                        <a:buFont typeface="Arial" panose="020B0604020202020204" pitchFamily="34" charset="0"/>
                        <a:buNone/>
                      </a:pPr>
                      <a:r>
                        <a:rPr lang="es-MX" sz="900" b="1" dirty="0">
                          <a:solidFill>
                            <a:schemeClr val="tx1"/>
                          </a:solidFill>
                          <a:latin typeface="Century Gothic" panose="020B0502020202020204" pitchFamily="34" charset="0"/>
                        </a:rPr>
                        <a:t>Propósito de la sesión:</a:t>
                      </a:r>
                    </a:p>
                    <a:p>
                      <a:pPr marL="0" indent="0" algn="ctr">
                        <a:buFont typeface="Arial" panose="020B0604020202020204" pitchFamily="34" charset="0"/>
                        <a:buNone/>
                      </a:pPr>
                      <a:r>
                        <a:rPr lang="es-MX" sz="800" dirty="0">
                          <a:solidFill>
                            <a:schemeClr val="tx1"/>
                          </a:solidFill>
                          <a:latin typeface="Century Gothic" panose="020B0502020202020204" pitchFamily="34" charset="0"/>
                        </a:rPr>
                        <a:t>*Reflexionar sobre los logros alcanzados durante el proyecto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30000"/>
                      </a:srgbClr>
                    </a:solidFill>
                  </a:tcPr>
                </a:tc>
                <a:tc vMerge="1">
                  <a:txBody>
                    <a:bodyPr/>
                    <a:lstStyle/>
                    <a:p>
                      <a:endParaRPr lang="es-MX"/>
                    </a:p>
                  </a:txBody>
                  <a:tcPr/>
                </a:tc>
                <a:tc vMerge="1">
                  <a:txBody>
                    <a:bodyPr/>
                    <a:lstStyle/>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Cuaderno del alumno. </a:t>
                      </a:r>
                    </a:p>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Anexos</a:t>
                      </a:r>
                    </a:p>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Listas de cotejo</a:t>
                      </a:r>
                      <a:endParaRPr lang="es-MX" sz="600" dirty="0">
                        <a:solidFill>
                          <a:schemeClr val="tx1"/>
                        </a:solidFill>
                        <a:latin typeface="Century Gothic" panose="020B0502020202020204" pitchFamily="34" charset="0"/>
                      </a:endParaRPr>
                    </a:p>
                    <a:p>
                      <a:pPr marL="0" indent="0" algn="l">
                        <a:buFont typeface="Arial" panose="020B0604020202020204" pitchFamily="34" charset="0"/>
                        <a:buNone/>
                      </a:pPr>
                      <a:endParaRPr lang="es-MX" sz="6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3173461"/>
                  </a:ext>
                </a:extLst>
              </a:tr>
              <a:tr h="174726">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000" b="1" dirty="0">
                          <a:solidFill>
                            <a:schemeClr val="tx1"/>
                          </a:solidFill>
                          <a:latin typeface="Century Gothic" panose="020B0502020202020204" pitchFamily="34" charset="0"/>
                        </a:rPr>
                        <a:t>SABERES Y PENSAMIENTO 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alpha val="60000"/>
                      </a:srgbClr>
                    </a:solidFill>
                  </a:tcPr>
                </a:tc>
                <a:tc rowSpan="5">
                  <a:txBody>
                    <a:bodyPr/>
                    <a:lstStyle/>
                    <a:p>
                      <a:pPr marL="0" indent="0" algn="just" eaLnBrk="0" hangingPunct="0">
                        <a:buFont typeface="Arial" panose="020B0604020202020204" pitchFamily="34" charset="0"/>
                        <a:buNone/>
                      </a:pPr>
                      <a:r>
                        <a:rPr lang="es-MX" sz="800" b="1" kern="1200" dirty="0">
                          <a:solidFill>
                            <a:schemeClr val="dk1"/>
                          </a:solidFill>
                          <a:effectLst/>
                          <a:latin typeface="Century Gothic" panose="020B0502020202020204" pitchFamily="34" charset="0"/>
                          <a:ea typeface="+mn-ea"/>
                          <a:cs typeface="+mn-cs"/>
                        </a:rPr>
                        <a:t>Inicio:</a:t>
                      </a:r>
                    </a:p>
                    <a:p>
                      <a:pPr marL="171450" indent="-171450" algn="just" eaLnBrk="0" hangingPunct="0">
                        <a:buFont typeface="Arial" panose="020B0604020202020204" pitchFamily="34" charset="0"/>
                        <a:buChar char="•"/>
                      </a:pPr>
                      <a:r>
                        <a:rPr lang="es-MX" sz="800" kern="1200" dirty="0">
                          <a:solidFill>
                            <a:schemeClr val="dk1"/>
                          </a:solidFill>
                          <a:effectLst/>
                          <a:latin typeface="Century Gothic" panose="020B0502020202020204" pitchFamily="34" charset="0"/>
                          <a:ea typeface="+mn-ea"/>
                          <a:cs typeface="+mn-cs"/>
                        </a:rPr>
                        <a:t>Comenzar la clase realizando la recuperación de saberes previos en donde los alumnos tendrán que clasificar cada una de las mezclas que se enlistan en el </a:t>
                      </a:r>
                      <a:r>
                        <a:rPr lang="es-MX" sz="800" b="1" kern="1200" dirty="0">
                          <a:solidFill>
                            <a:schemeClr val="dk1"/>
                          </a:solidFill>
                          <a:effectLst/>
                          <a:latin typeface="Century Gothic" panose="020B0502020202020204" pitchFamily="34" charset="0"/>
                          <a:ea typeface="+mn-ea"/>
                          <a:cs typeface="+mn-cs"/>
                        </a:rPr>
                        <a:t>anexo 26 </a:t>
                      </a:r>
                      <a:r>
                        <a:rPr lang="es-MX" sz="800" kern="1200" dirty="0">
                          <a:solidFill>
                            <a:schemeClr val="dk1"/>
                          </a:solidFill>
                          <a:effectLst/>
                          <a:latin typeface="Century Gothic" panose="020B0502020202020204" pitchFamily="34" charset="0"/>
                          <a:ea typeface="+mn-ea"/>
                          <a:cs typeface="+mn-cs"/>
                        </a:rPr>
                        <a:t>en mezclas homogéneas y heterogeneas. </a:t>
                      </a:r>
                      <a:endParaRPr lang="es-MX" sz="800" b="0" kern="1200" dirty="0">
                        <a:solidFill>
                          <a:schemeClr val="dk1"/>
                        </a:solidFill>
                        <a:effectLst/>
                        <a:latin typeface="Century Gothic" panose="020B0502020202020204" pitchFamily="34" charset="0"/>
                        <a:ea typeface="+mn-ea"/>
                        <a:cs typeface="+mn-cs"/>
                      </a:endParaRPr>
                    </a:p>
                    <a:p>
                      <a:pPr marL="0" indent="0" algn="just" eaLnBrk="0" hangingPunct="0">
                        <a:buFont typeface="Arial" panose="020B0604020202020204" pitchFamily="34" charset="0"/>
                        <a:buNone/>
                      </a:pPr>
                      <a:r>
                        <a:rPr lang="es-MX" sz="800" b="1" kern="1200" dirty="0">
                          <a:solidFill>
                            <a:schemeClr val="dk1"/>
                          </a:solidFill>
                          <a:effectLst/>
                          <a:latin typeface="Century Gothic" panose="020B0502020202020204" pitchFamily="34" charset="0"/>
                          <a:ea typeface="+mn-ea"/>
                          <a:cs typeface="+mn-cs"/>
                        </a:rPr>
                        <a:t>Desarrollo:</a:t>
                      </a:r>
                    </a:p>
                    <a:p>
                      <a:pPr marL="171450" indent="-171450" algn="just" eaLnBrk="0" hangingPunct="0">
                        <a:buFont typeface="Arial" panose="020B0604020202020204" pitchFamily="34" charset="0"/>
                        <a:buChar char="•"/>
                      </a:pPr>
                      <a:r>
                        <a:rPr lang="es-MX" sz="800" kern="1200" dirty="0">
                          <a:solidFill>
                            <a:schemeClr val="dk1"/>
                          </a:solidFill>
                          <a:effectLst/>
                          <a:latin typeface="Century Gothic" panose="020B0502020202020204" pitchFamily="34" charset="0"/>
                          <a:ea typeface="+mn-ea"/>
                          <a:cs typeface="+mn-cs"/>
                        </a:rPr>
                        <a:t>Seguir la clase resolviendo los ejercicios de sumas de fracciones de acuerdo a las cantidades que se enlistan en el material del </a:t>
                      </a:r>
                      <a:r>
                        <a:rPr lang="es-MX" sz="800" b="1" kern="1200" dirty="0">
                          <a:solidFill>
                            <a:schemeClr val="dk1"/>
                          </a:solidFill>
                          <a:effectLst/>
                          <a:latin typeface="Century Gothic" panose="020B0502020202020204" pitchFamily="34" charset="0"/>
                          <a:ea typeface="+mn-ea"/>
                          <a:cs typeface="+mn-cs"/>
                        </a:rPr>
                        <a:t>anexo 27. </a:t>
                      </a:r>
                      <a:r>
                        <a:rPr lang="es-MX" sz="800" kern="1200" dirty="0">
                          <a:solidFill>
                            <a:schemeClr val="dk1"/>
                          </a:solidFill>
                          <a:effectLst/>
                          <a:latin typeface="Century Gothic" panose="020B0502020202020204" pitchFamily="34" charset="0"/>
                          <a:ea typeface="+mn-ea"/>
                          <a:cs typeface="+mn-cs"/>
                        </a:rPr>
                        <a:t>Indicar a los alumnos que tendrán que observar los datos de cada recuadro, pegarlo y a un costado resolver las sumas de fracciones aplicando el algoritmo convencional. </a:t>
                      </a:r>
                      <a:endParaRPr lang="es-MX" sz="800" b="0" kern="1200" dirty="0">
                        <a:solidFill>
                          <a:schemeClr val="dk1"/>
                        </a:solidFill>
                        <a:effectLst/>
                        <a:latin typeface="Century Gothic" panose="020B0502020202020204" pitchFamily="34" charset="0"/>
                        <a:ea typeface="+mn-ea"/>
                        <a:cs typeface="+mn-cs"/>
                      </a:endParaRPr>
                    </a:p>
                    <a:p>
                      <a:pPr marL="0" indent="0" algn="just">
                        <a:buFont typeface="Arial" panose="020B0604020202020204" pitchFamily="34" charset="0"/>
                        <a:buNone/>
                      </a:pPr>
                      <a:r>
                        <a:rPr lang="es-MX" sz="800" b="1" dirty="0">
                          <a:solidFill>
                            <a:schemeClr val="tx1"/>
                          </a:solidFill>
                          <a:effectLst/>
                          <a:latin typeface="Century Gothic" panose="020B0502020202020204" pitchFamily="34" charset="0"/>
                        </a:rPr>
                        <a:t>Cierre:</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800" b="0" i="0" dirty="0">
                          <a:solidFill>
                            <a:schemeClr val="tx1"/>
                          </a:solidFill>
                          <a:effectLst/>
                          <a:latin typeface="Century Gothic" panose="020B0502020202020204" pitchFamily="34" charset="0"/>
                        </a:rPr>
                        <a:t>Terminar la clase recordando con los alumnos como las propiedades de las mezclas se perciben mediante los sentidos y son color, sabor, olor consistencia y dureza. Solicitar que mencionen algunas mezclas y traten de registrarlos en tablas como las que se trabajaron en las clases pasadas. </a:t>
                      </a:r>
                      <a:endParaRPr lang="es-MX" sz="800" b="1" i="1" dirty="0">
                        <a:solidFill>
                          <a:schemeClr val="tx1"/>
                        </a:solidFill>
                        <a:effectLst/>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MX" sz="600" b="1" dirty="0">
                          <a:solidFill>
                            <a:schemeClr val="tx1"/>
                          </a:solidFill>
                          <a:latin typeface="Century Gothic" panose="020B0502020202020204" pitchFamily="34" charset="0"/>
                        </a:rPr>
                        <a:t>Recursos didácticos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alpha val="30000"/>
                      </a:srgbClr>
                    </a:solidFill>
                  </a:tcPr>
                </a:tc>
                <a:extLst>
                  <a:ext uri="{0D108BD9-81ED-4DB2-BD59-A6C34878D82A}">
                    <a16:rowId xmlns:a16="http://schemas.microsoft.com/office/drawing/2014/main" val="3958579737"/>
                  </a:ext>
                </a:extLst>
              </a:tr>
              <a:tr h="221514">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0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alpha val="60000"/>
                      </a:srgbClr>
                    </a:solidFill>
                  </a:tcPr>
                </a:tc>
                <a:tc vMerge="1">
                  <a:txBody>
                    <a:bodyPr/>
                    <a:lstStyle/>
                    <a:p>
                      <a:endParaRPr lang="es-ES_tradnl"/>
                    </a:p>
                  </a:txBody>
                  <a:tcPr/>
                </a:tc>
                <a:tc rowSpan="2">
                  <a:txBody>
                    <a:bodyPr/>
                    <a:lstStyle/>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Cuaderno del alumno. </a:t>
                      </a:r>
                    </a:p>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Anexos</a:t>
                      </a:r>
                    </a:p>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Listas de cotejo</a:t>
                      </a:r>
                      <a:endParaRPr lang="es-MX" sz="600" b="1"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9462389"/>
                  </a:ext>
                </a:extLst>
              </a:tr>
              <a:tr h="476334">
                <a:tc>
                  <a:txBody>
                    <a:bodyPr/>
                    <a:lstStyle/>
                    <a:p>
                      <a:pPr marL="0" indent="0" algn="ctr">
                        <a:buFont typeface="Arial" panose="020B0604020202020204" pitchFamily="34" charset="0"/>
                        <a:buNone/>
                      </a:pPr>
                      <a:r>
                        <a:rPr lang="es-MX" sz="1000" b="1" dirty="0">
                          <a:solidFill>
                            <a:schemeClr val="tx1"/>
                          </a:solidFill>
                          <a:latin typeface="Century Gothic" panose="020B0502020202020204" pitchFamily="34" charset="0"/>
                        </a:rPr>
                        <a:t>SESIÓN 10</a:t>
                      </a:r>
                    </a:p>
                    <a:p>
                      <a:pPr algn="ctr"/>
                      <a:r>
                        <a:rPr lang="es-MX" sz="1000" b="1" dirty="0">
                          <a:solidFill>
                            <a:schemeClr val="tx1"/>
                          </a:solidFill>
                          <a:latin typeface="Century Gothic" panose="020B0502020202020204" pitchFamily="34" charset="0"/>
                        </a:rPr>
                        <a:t>COMPRENDEMOS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alpha val="30000"/>
                      </a:srgbClr>
                    </a:solidFill>
                  </a:tcPr>
                </a:tc>
                <a:tc vMerge="1">
                  <a:txBody>
                    <a:bodyPr/>
                    <a:lstStyle/>
                    <a:p>
                      <a:endParaRPr lang="es-ES_tradnl"/>
                    </a:p>
                  </a:txBody>
                  <a:tcPr/>
                </a:tc>
                <a:tc vMerge="1">
                  <a:txBody>
                    <a:bodyPr/>
                    <a:lstStyle/>
                    <a:p>
                      <a:pPr marL="171450" indent="-171450" algn="l">
                        <a:buFont typeface="Arial" panose="020B0604020202020204" pitchFamily="34" charset="0"/>
                        <a:buChar char="•"/>
                      </a:pPr>
                      <a:r>
                        <a:rPr lang="es-MX" sz="600" kern="1200" dirty="0">
                          <a:solidFill>
                            <a:schemeClr val="dk1"/>
                          </a:solidFill>
                          <a:effectLst/>
                          <a:latin typeface="Century Gothic" panose="020B0502020202020204" pitchFamily="34" charset="0"/>
                          <a:ea typeface="+mn-ea"/>
                          <a:cs typeface="+mn-cs"/>
                        </a:rPr>
                        <a:t>Cuaderno del alumno. </a:t>
                      </a:r>
                    </a:p>
                    <a:p>
                      <a:pPr marL="171450" indent="-171450" algn="l">
                        <a:buFont typeface="Arial" panose="020B0604020202020204" pitchFamily="34" charset="0"/>
                        <a:buChar char="•"/>
                      </a:pPr>
                      <a:r>
                        <a:rPr lang="es-MX" sz="600" kern="1200" dirty="0">
                          <a:solidFill>
                            <a:schemeClr val="dk1"/>
                          </a:solidFill>
                          <a:effectLst/>
                          <a:latin typeface="Century Gothic" panose="020B0502020202020204" pitchFamily="34" charset="0"/>
                          <a:ea typeface="+mn-ea"/>
                          <a:cs typeface="+mn-cs"/>
                        </a:rPr>
                        <a:t>Anexos</a:t>
                      </a:r>
                    </a:p>
                    <a:p>
                      <a:pPr marL="171450" indent="-171450" algn="l">
                        <a:buFont typeface="Arial" panose="020B0604020202020204" pitchFamily="34" charset="0"/>
                        <a:buChar char="•"/>
                      </a:pPr>
                      <a:r>
                        <a:rPr lang="es-MX" sz="600" kern="1200" dirty="0">
                          <a:solidFill>
                            <a:schemeClr val="dk1"/>
                          </a:solidFill>
                          <a:effectLst/>
                          <a:latin typeface="Century Gothic" panose="020B0502020202020204" pitchFamily="34" charset="0"/>
                          <a:ea typeface="+mn-ea"/>
                          <a:cs typeface="+mn-cs"/>
                        </a:rPr>
                        <a:t>Listas de cotejo</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4179934"/>
                  </a:ext>
                </a:extLst>
              </a:tr>
              <a:tr h="0">
                <a:tc rowSpan="2">
                  <a:txBody>
                    <a:bodyPr/>
                    <a:lstStyle/>
                    <a:p>
                      <a:pPr marL="0" indent="0" algn="ctr">
                        <a:buFont typeface="Arial" panose="020B0604020202020204" pitchFamily="34" charset="0"/>
                        <a:buNone/>
                      </a:pPr>
                      <a:r>
                        <a:rPr lang="es-MX" sz="800" b="1" dirty="0">
                          <a:solidFill>
                            <a:schemeClr val="tx1"/>
                          </a:solidFill>
                          <a:latin typeface="Century Gothic" panose="020B0502020202020204" pitchFamily="34" charset="0"/>
                        </a:rPr>
                        <a:t>Propósito de la sesión:</a:t>
                      </a:r>
                    </a:p>
                    <a:p>
                      <a:pPr marL="0" indent="0" algn="ctr">
                        <a:buFont typeface="Arial" panose="020B0604020202020204" pitchFamily="34" charset="0"/>
                        <a:buNone/>
                      </a:pPr>
                      <a:r>
                        <a:rPr lang="es-MX" sz="800" dirty="0">
                          <a:solidFill>
                            <a:schemeClr val="tx1"/>
                          </a:solidFill>
                          <a:latin typeface="Century Gothic" panose="020B0502020202020204" pitchFamily="34" charset="0"/>
                        </a:rPr>
                        <a:t>*Resolver ejercicios relacionados con las preguntas de indagación.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alpha val="30000"/>
                      </a:srgbClr>
                    </a:solidFill>
                  </a:tcPr>
                </a:tc>
                <a:tc vMerge="1">
                  <a:txBody>
                    <a:bodyPr/>
                    <a:lstStyle/>
                    <a:p>
                      <a:endParaRPr lang="es-ES_tradnl"/>
                    </a:p>
                  </a:txBody>
                  <a:tcPr/>
                </a:tc>
                <a:tc>
                  <a:txBody>
                    <a:bodyPr/>
                    <a:lstStyle/>
                    <a:p>
                      <a:r>
                        <a:rPr lang="es-MX" sz="600" b="1" dirty="0">
                          <a:solidFill>
                            <a:schemeClr val="tx1"/>
                          </a:solidFill>
                          <a:latin typeface="Century Gothic" panose="020B0502020202020204" pitchFamily="34" charset="0"/>
                        </a:rPr>
                        <a:t>Evaluación</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alpha val="30000"/>
                      </a:srgbClr>
                    </a:solidFill>
                  </a:tcPr>
                </a:tc>
                <a:extLst>
                  <a:ext uri="{0D108BD9-81ED-4DB2-BD59-A6C34878D82A}">
                    <a16:rowId xmlns:a16="http://schemas.microsoft.com/office/drawing/2014/main" val="1996951574"/>
                  </a:ext>
                </a:extLst>
              </a:tr>
              <a:tr h="421645">
                <a:tc vMerge="1">
                  <a:txBody>
                    <a:bodyPr/>
                    <a:lstStyle/>
                    <a:p>
                      <a:pPr algn="ctr"/>
                      <a:endParaRPr lang="es-MX" sz="800" b="0" kern="1200" dirty="0">
                        <a:solidFill>
                          <a:schemeClr val="tx1"/>
                        </a:solidFill>
                        <a:effectLst/>
                        <a:latin typeface="Century Gothic" panose="020B0502020202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alpha val="30000"/>
                      </a:srgbClr>
                    </a:solidFill>
                  </a:tcPr>
                </a:tc>
                <a:tc vMerge="1">
                  <a:txBody>
                    <a:bodyPr/>
                    <a:lstStyle/>
                    <a:p>
                      <a:endParaRPr lang="es-ES_tradnl"/>
                    </a:p>
                  </a:txBody>
                  <a:tcPr/>
                </a:tc>
                <a:tc>
                  <a:txBody>
                    <a:bodyPr/>
                    <a:lstStyle/>
                    <a:p>
                      <a:pPr marL="0" indent="0" algn="ctr">
                        <a:buFont typeface="Arial" panose="020B0604020202020204" pitchFamily="34" charset="0"/>
                        <a:buNone/>
                      </a:pPr>
                      <a:r>
                        <a:rPr lang="es-MX" sz="600" dirty="0">
                          <a:solidFill>
                            <a:schemeClr val="tx1"/>
                          </a:solidFill>
                          <a:latin typeface="Century Gothic" panose="020B0502020202020204" pitchFamily="34" charset="0"/>
                        </a:rPr>
                        <a:t>*Listas de cotejo</a:t>
                      </a:r>
                    </a:p>
                    <a:p>
                      <a:pPr marL="0" indent="0" algn="ctr">
                        <a:buFont typeface="Arial" panose="020B0604020202020204" pitchFamily="34" charset="0"/>
                        <a:buNone/>
                      </a:pPr>
                      <a:r>
                        <a:rPr lang="es-MX" sz="600" dirty="0">
                          <a:solidFill>
                            <a:schemeClr val="tx1"/>
                          </a:solidFill>
                          <a:latin typeface="Century Gothic" panose="020B0502020202020204" pitchFamily="34" charset="0"/>
                        </a:rPr>
                        <a:t>*Trabajos diarios</a:t>
                      </a:r>
                    </a:p>
                    <a:p>
                      <a:pPr marL="0" indent="0" algn="ctr">
                        <a:buFont typeface="Arial" panose="020B0604020202020204" pitchFamily="34" charset="0"/>
                        <a:buNone/>
                      </a:pPr>
                      <a:r>
                        <a:rPr lang="es-MX" sz="600" dirty="0">
                          <a:solidFill>
                            <a:schemeClr val="tx1"/>
                          </a:solidFill>
                          <a:latin typeface="Century Gothic" panose="020B0502020202020204" pitchFamily="34" charset="0"/>
                        </a:rPr>
                        <a:t>*Participaciones</a:t>
                      </a:r>
                    </a:p>
                    <a:p>
                      <a:pPr marL="0" indent="0" algn="ctr">
                        <a:buFont typeface="Arial" panose="020B0604020202020204" pitchFamily="34" charset="0"/>
                        <a:buNone/>
                      </a:pPr>
                      <a:r>
                        <a:rPr lang="es-MX" sz="600" dirty="0">
                          <a:solidFill>
                            <a:schemeClr val="tx1"/>
                          </a:solidFill>
                          <a:latin typeface="Century Gothic" panose="020B0502020202020204" pitchFamily="34" charset="0"/>
                        </a:rPr>
                        <a:t>*Observación directa. </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5071258"/>
                  </a:ext>
                </a:extLst>
              </a:tr>
              <a:tr h="235524">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000" b="1" dirty="0">
                          <a:solidFill>
                            <a:schemeClr val="tx1"/>
                          </a:solidFill>
                          <a:latin typeface="Century Gothic" panose="020B0502020202020204" pitchFamily="34" charset="0"/>
                        </a:rPr>
                        <a:t>ÉTICA, NATURALEZA Y 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60000"/>
                      </a:srgbClr>
                    </a:solidFill>
                  </a:tcPr>
                </a:tc>
                <a:tc rowSpan="6">
                  <a:txBody>
                    <a:bodyPr/>
                    <a:lstStyle/>
                    <a:p>
                      <a:pPr marL="0" indent="0" algn="just" eaLnBrk="0" hangingPunct="0">
                        <a:buFont typeface="Arial" panose="020B0604020202020204" pitchFamily="34" charset="0"/>
                        <a:buNone/>
                      </a:pPr>
                      <a:r>
                        <a:rPr lang="es-MX" sz="800" b="1" kern="1200" dirty="0">
                          <a:solidFill>
                            <a:schemeClr val="dk1"/>
                          </a:solidFill>
                          <a:effectLst/>
                          <a:latin typeface="Century Gothic" panose="020B0502020202020204" pitchFamily="34" charset="0"/>
                          <a:ea typeface="+mn-ea"/>
                          <a:cs typeface="+mn-cs"/>
                        </a:rPr>
                        <a:t>Inicio:</a:t>
                      </a:r>
                    </a:p>
                    <a:p>
                      <a:pPr marL="171450" marR="0" indent="-1714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s-MX" sz="800" kern="1200" dirty="0">
                          <a:solidFill>
                            <a:schemeClr val="dk1"/>
                          </a:solidFill>
                          <a:effectLst/>
                          <a:latin typeface="Century Gothic" panose="020B0502020202020204" pitchFamily="34" charset="0"/>
                          <a:ea typeface="+mn-ea"/>
                          <a:cs typeface="+mn-cs"/>
                        </a:rPr>
                        <a:t>Comenzar la clase comentando a los estudiantes que los niños y las niñas deben contar con una red de apoyo, es decir, personas de confianza como familiares, maestros o personas de la comunidad,para pedirles ayuda en caso de estar en una situación de riesgo. </a:t>
                      </a:r>
                    </a:p>
                    <a:p>
                      <a:pPr marL="171450" marR="0" indent="-1714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s-MX" sz="800" b="0" kern="1200" dirty="0">
                          <a:solidFill>
                            <a:schemeClr val="dk1"/>
                          </a:solidFill>
                          <a:effectLst/>
                          <a:latin typeface="Century Gothic" panose="020B0502020202020204" pitchFamily="34" charset="0"/>
                          <a:ea typeface="+mn-ea"/>
                          <a:cs typeface="+mn-cs"/>
                        </a:rPr>
                        <a:t>Entregar el </a:t>
                      </a:r>
                      <a:r>
                        <a:rPr lang="es-MX" sz="800" b="1" kern="1200" dirty="0">
                          <a:solidFill>
                            <a:schemeClr val="dk1"/>
                          </a:solidFill>
                          <a:effectLst/>
                          <a:latin typeface="Century Gothic" panose="020B0502020202020204" pitchFamily="34" charset="0"/>
                          <a:ea typeface="+mn-ea"/>
                          <a:cs typeface="+mn-cs"/>
                        </a:rPr>
                        <a:t>anexo 28 </a:t>
                      </a:r>
                      <a:r>
                        <a:rPr lang="es-MX" sz="800" b="0" kern="1200" dirty="0">
                          <a:solidFill>
                            <a:schemeClr val="dk1"/>
                          </a:solidFill>
                          <a:effectLst/>
                          <a:latin typeface="Century Gothic" panose="020B0502020202020204" pitchFamily="34" charset="0"/>
                          <a:ea typeface="+mn-ea"/>
                          <a:cs typeface="+mn-cs"/>
                        </a:rPr>
                        <a:t>para que los alumnos escriban el nombre de las personas que consideren su red de apoyo y expliquen brevemente porque los consideran así. </a:t>
                      </a:r>
                    </a:p>
                    <a:p>
                      <a:pPr marL="0" indent="0" algn="just" eaLnBrk="0" hangingPunct="0">
                        <a:buFont typeface="Arial" panose="020B0604020202020204" pitchFamily="34" charset="0"/>
                        <a:buNone/>
                      </a:pPr>
                      <a:r>
                        <a:rPr lang="es-MX" sz="800" b="0" kern="1200" dirty="0">
                          <a:solidFill>
                            <a:schemeClr val="dk1"/>
                          </a:solidFill>
                          <a:effectLst/>
                          <a:latin typeface="Century Gothic" panose="020B0502020202020204" pitchFamily="34" charset="0"/>
                          <a:ea typeface="+mn-ea"/>
                          <a:cs typeface="+mn-cs"/>
                        </a:rPr>
                        <a:t> </a:t>
                      </a:r>
                      <a:r>
                        <a:rPr lang="es-MX" sz="800" b="1" kern="1200" dirty="0">
                          <a:solidFill>
                            <a:schemeClr val="dk1"/>
                          </a:solidFill>
                          <a:effectLst/>
                          <a:latin typeface="Century Gothic" panose="020B0502020202020204" pitchFamily="34" charset="0"/>
                          <a:ea typeface="+mn-ea"/>
                          <a:cs typeface="+mn-cs"/>
                        </a:rPr>
                        <a:t>Desarrollo:</a:t>
                      </a:r>
                    </a:p>
                    <a:p>
                      <a:pPr marL="171450" marR="0" indent="-1714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s-MX" sz="800" b="0" kern="1200" dirty="0">
                          <a:solidFill>
                            <a:schemeClr val="dk1"/>
                          </a:solidFill>
                          <a:effectLst/>
                          <a:latin typeface="Century Gothic" panose="020B0502020202020204" pitchFamily="34" charset="0"/>
                          <a:ea typeface="+mn-ea"/>
                          <a:cs typeface="+mn-cs"/>
                        </a:rPr>
                        <a:t>Seguir la clase realizando las actividades propuestas en el apartado “Valoramos la experiencia” localizado en la página 199 del libro de P. de aula para que los alumnos dialoguen acerca de las preguntas y lleguen a acuerdos con base en sus respuestas.</a:t>
                      </a:r>
                      <a:endParaRPr lang="es-MX" sz="800" b="0" dirty="0">
                        <a:solidFill>
                          <a:schemeClr val="tx1"/>
                        </a:solidFill>
                        <a:effectLst/>
                        <a:latin typeface="Century Gothic" panose="020B0502020202020204" pitchFamily="34" charset="0"/>
                      </a:endParaRPr>
                    </a:p>
                    <a:p>
                      <a:pPr marL="0" indent="0" algn="just">
                        <a:buFont typeface="Arial" panose="020B0604020202020204" pitchFamily="34" charset="0"/>
                        <a:buNone/>
                      </a:pPr>
                      <a:r>
                        <a:rPr lang="es-MX" sz="800" b="1" dirty="0">
                          <a:solidFill>
                            <a:schemeClr val="tx1"/>
                          </a:solidFill>
                          <a:effectLst/>
                          <a:latin typeface="Century Gothic" panose="020B0502020202020204" pitchFamily="34" charset="0"/>
                        </a:rPr>
                        <a:t>Cierre:</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800" b="0" i="0" dirty="0">
                          <a:solidFill>
                            <a:schemeClr val="tx1"/>
                          </a:solidFill>
                          <a:effectLst/>
                          <a:latin typeface="Century Gothic" panose="020B0502020202020204" pitchFamily="34" charset="0"/>
                        </a:rPr>
                        <a:t>Finalizar la clase escribiendo en sus cuadernos los acuerdos asamblearios a los que llegaron en comunidad al realizar el Fanzine de la protección para conocer su derecho a una vida libre de violencia.</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800" b="0" i="0" dirty="0">
                          <a:solidFill>
                            <a:schemeClr val="tx1"/>
                          </a:solidFill>
                          <a:effectLst/>
                          <a:latin typeface="Century Gothic" panose="020B0502020202020204" pitchFamily="34" charset="0"/>
                        </a:rPr>
                        <a:t>Compartir el Fanzine de la protección con un amigo o un adulto de confianza y platicarle acerca del proceso que vivieron para elaborarlo.</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MX" sz="800" b="0" i="0" dirty="0">
                        <a:solidFill>
                          <a:schemeClr val="tx1"/>
                        </a:solidFill>
                        <a:effectLst/>
                        <a:latin typeface="Century Gothic" panose="020B0502020202020204" pitchFamily="34" charset="0"/>
                      </a:endParaRPr>
                    </a:p>
                    <a:p>
                      <a:pPr marL="0" indent="0" algn="just" eaLnBrk="0" hangingPunct="0">
                        <a:buFont typeface="Arial" panose="020B0604020202020204" pitchFamily="34" charset="0"/>
                        <a:buNone/>
                      </a:pPr>
                      <a:endParaRPr lang="es-MX" sz="800" b="0" i="0" dirty="0">
                        <a:solidFill>
                          <a:schemeClr val="tx1"/>
                        </a:solidFill>
                        <a:effectLst/>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MX" sz="600" b="1" dirty="0">
                          <a:solidFill>
                            <a:schemeClr val="tx1"/>
                          </a:solidFill>
                          <a:latin typeface="Century Gothic" panose="020B0502020202020204" pitchFamily="34" charset="0"/>
                        </a:rPr>
                        <a:t>Recursos didácticos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30000"/>
                      </a:srgbClr>
                    </a:solidFill>
                  </a:tcPr>
                </a:tc>
                <a:extLst>
                  <a:ext uri="{0D108BD9-81ED-4DB2-BD59-A6C34878D82A}">
                    <a16:rowId xmlns:a16="http://schemas.microsoft.com/office/drawing/2014/main" val="4124628852"/>
                  </a:ext>
                </a:extLst>
              </a:tr>
              <a:tr h="104677">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000" b="1" dirty="0">
                        <a:solidFill>
                          <a:schemeClr val="tx1"/>
                        </a:solidFill>
                        <a:highlight>
                          <a:srgbClr val="FFFF00"/>
                        </a:highlight>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30000"/>
                      </a:srgbClr>
                    </a:solidFill>
                  </a:tcPr>
                </a:tc>
                <a:tc vMerge="1">
                  <a:txBody>
                    <a:bodyPr/>
                    <a:lstStyle/>
                    <a:p>
                      <a:endParaRPr lang="es-ES_tradnl"/>
                    </a:p>
                  </a:txBody>
                  <a:tcPr/>
                </a:tc>
                <a:tc rowSpan="3">
                  <a:txBody>
                    <a:bodyPr/>
                    <a:lstStyle/>
                    <a:p>
                      <a:pPr marL="0" indent="0" algn="ctr">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Cuaderno del alumno. </a:t>
                      </a:r>
                    </a:p>
                    <a:p>
                      <a:pPr marL="0" indent="0" algn="ctr">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Anexos</a:t>
                      </a:r>
                    </a:p>
                    <a:p>
                      <a:pPr marL="0" indent="0" algn="ctr">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Listas de cotejo</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65369261"/>
                  </a:ext>
                </a:extLst>
              </a:tr>
              <a:tr h="340201">
                <a:tc>
                  <a:txBody>
                    <a:bodyPr/>
                    <a:lstStyle/>
                    <a:p>
                      <a:pPr marL="0" indent="0" algn="ctr">
                        <a:buFont typeface="Arial" panose="020B0604020202020204" pitchFamily="34" charset="0"/>
                        <a:buNone/>
                      </a:pPr>
                      <a:r>
                        <a:rPr lang="es-MX" sz="1000" b="1" dirty="0">
                          <a:solidFill>
                            <a:schemeClr val="tx1"/>
                          </a:solidFill>
                          <a:latin typeface="Century Gothic" panose="020B0502020202020204" pitchFamily="34" charset="0"/>
                        </a:rPr>
                        <a:t>SESIÓN 10</a:t>
                      </a:r>
                    </a:p>
                    <a:p>
                      <a:pPr marL="0" indent="0" algn="ctr">
                        <a:buFont typeface="Arial" panose="020B0604020202020204" pitchFamily="34" charset="0"/>
                        <a:buNone/>
                      </a:pPr>
                      <a:r>
                        <a:rPr lang="es-MX" sz="1000" b="1" dirty="0">
                          <a:solidFill>
                            <a:schemeClr val="tx1"/>
                          </a:solidFill>
                          <a:latin typeface="Century Gothic" panose="020B0502020202020204" pitchFamily="34" charset="0"/>
                        </a:rPr>
                        <a:t>VALORAMOS LA EXPERIENCIA</a:t>
                      </a:r>
                      <a:endParaRPr lang="es-ES_tradnl"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30000"/>
                      </a:srgbClr>
                    </a:solidFill>
                  </a:tcPr>
                </a:tc>
                <a:tc vMerge="1">
                  <a:txBody>
                    <a:bodyPr/>
                    <a:lstStyle/>
                    <a:p>
                      <a:endParaRPr lang="es-ES_tradnl"/>
                    </a:p>
                  </a:txBody>
                  <a:tcPr/>
                </a:tc>
                <a:tc vMerge="1">
                  <a:txBody>
                    <a:bodyPr/>
                    <a:lstStyle/>
                    <a:p>
                      <a:pPr algn="ctr"/>
                      <a:endParaRPr lang="es-MX" sz="600" b="1"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C1EB"/>
                    </a:solidFill>
                  </a:tcPr>
                </a:tc>
                <a:extLst>
                  <a:ext uri="{0D108BD9-81ED-4DB2-BD59-A6C34878D82A}">
                    <a16:rowId xmlns:a16="http://schemas.microsoft.com/office/drawing/2014/main" val="2688147640"/>
                  </a:ext>
                </a:extLst>
              </a:tr>
              <a:tr h="104677">
                <a:tc rowSpan="3">
                  <a:txBody>
                    <a:bodyPr/>
                    <a:lstStyle/>
                    <a:p>
                      <a:pPr marL="0" indent="0" algn="ctr">
                        <a:buFont typeface="Arial" panose="020B0604020202020204" pitchFamily="34" charset="0"/>
                        <a:buNone/>
                      </a:pPr>
                      <a:r>
                        <a:rPr lang="es-MX" sz="700" b="1" dirty="0">
                          <a:solidFill>
                            <a:schemeClr val="tx1"/>
                          </a:solidFill>
                          <a:latin typeface="Century Gothic" panose="020B0502020202020204" pitchFamily="34" charset="0"/>
                        </a:rPr>
                        <a:t>Propósito de la sesión:</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700" dirty="0">
                          <a:solidFill>
                            <a:schemeClr val="tx1"/>
                          </a:solidFill>
                          <a:latin typeface="Century Gothic" panose="020B0502020202020204" pitchFamily="34" charset="0"/>
                        </a:rPr>
                        <a:t>*Valorar los aprendizajes construidos a lo largo del proyecto. </a:t>
                      </a:r>
                    </a:p>
                    <a:p>
                      <a:pPr marL="0" indent="0" algn="ctr">
                        <a:buFont typeface="Arial" panose="020B0604020202020204" pitchFamily="34" charset="0"/>
                        <a:buNone/>
                      </a:pPr>
                      <a:endParaRPr lang="es-MX" sz="700" b="1"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30000"/>
                      </a:srgbClr>
                    </a:solidFill>
                  </a:tcPr>
                </a:tc>
                <a:tc vMerge="1">
                  <a:txBody>
                    <a:bodyPr/>
                    <a:lstStyle/>
                    <a:p>
                      <a:endParaRPr lang="es-ES_tradnl"/>
                    </a:p>
                  </a:txBody>
                  <a:tcPr/>
                </a:tc>
                <a:tc vMerge="1">
                  <a:txBody>
                    <a:bodyPr/>
                    <a:lstStyle/>
                    <a:p>
                      <a:pPr marL="171450" indent="-171450" algn="l">
                        <a:buFont typeface="Arial" panose="020B0604020202020204" pitchFamily="34" charset="0"/>
                        <a:buChar char="•"/>
                      </a:pP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7640437"/>
                  </a:ext>
                </a:extLst>
              </a:tr>
              <a:tr h="157016">
                <a:tc vMerge="1">
                  <a:txBody>
                    <a:bodyPr/>
                    <a:lstStyle/>
                    <a:p>
                      <a:pPr marL="0" indent="0" algn="ctr">
                        <a:buFont typeface="Arial" panose="020B0604020202020204" pitchFamily="34" charset="0"/>
                        <a:buNone/>
                      </a:pPr>
                      <a:endParaRPr lang="es-ES_tradnl"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30000"/>
                      </a:srgbClr>
                    </a:solidFill>
                  </a:tcPr>
                </a:tc>
                <a:tc vMerge="1">
                  <a:txBody>
                    <a:bodyPr/>
                    <a:lstStyle/>
                    <a:p>
                      <a:endParaRPr lang="es-ES_tradnl"/>
                    </a:p>
                  </a:txBody>
                  <a:tcPr>
                    <a:lnL w="12700" cap="flat" cmpd="sng" algn="ctr">
                      <a:solidFill>
                        <a:schemeClr val="tx1"/>
                      </a:solidFill>
                      <a:prstDash val="solid"/>
                      <a:round/>
                      <a:headEnd type="none" w="med" len="med"/>
                      <a:tailEnd type="none" w="med" len="med"/>
                    </a:lnL>
                  </a:tcPr>
                </a:tc>
                <a:tc>
                  <a:txBody>
                    <a:bodyPr/>
                    <a:lstStyle/>
                    <a:p>
                      <a:r>
                        <a:rPr lang="es-MX" sz="600" b="1" dirty="0">
                          <a:solidFill>
                            <a:schemeClr val="tx1"/>
                          </a:solidFill>
                          <a:latin typeface="Century Gothic" panose="020B0502020202020204" pitchFamily="34" charset="0"/>
                        </a:rPr>
                        <a:t>Evaluación</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30000"/>
                      </a:srgbClr>
                    </a:solidFill>
                  </a:tcPr>
                </a:tc>
                <a:extLst>
                  <a:ext uri="{0D108BD9-81ED-4DB2-BD59-A6C34878D82A}">
                    <a16:rowId xmlns:a16="http://schemas.microsoft.com/office/drawing/2014/main" val="3577303997"/>
                  </a:ext>
                </a:extLst>
              </a:tr>
              <a:tr h="0">
                <a:tc vMerge="1">
                  <a:txBody>
                    <a:bodyPr/>
                    <a:lstStyle/>
                    <a:p>
                      <a:pPr marL="0" indent="0" algn="ctr">
                        <a:buFont typeface="Arial" panose="020B0604020202020204" pitchFamily="34" charset="0"/>
                        <a:buNone/>
                      </a:pPr>
                      <a:endParaRPr lang="es-ES_tradnl"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30000"/>
                      </a:srgbClr>
                    </a:solidFill>
                  </a:tcPr>
                </a:tc>
                <a:tc vMerge="1">
                  <a:txBody>
                    <a:bodyPr/>
                    <a:lstStyle/>
                    <a:p>
                      <a:endParaRPr lang="es-ES_tradnl"/>
                    </a:p>
                  </a:txBody>
                  <a:tcPr>
                    <a:lnL w="12700" cap="flat" cmpd="sng" algn="ctr">
                      <a:solidFill>
                        <a:schemeClr val="tx1"/>
                      </a:solidFill>
                      <a:prstDash val="solid"/>
                      <a:round/>
                      <a:headEnd type="none" w="med" len="med"/>
                      <a:tailEnd type="none" w="med" len="med"/>
                    </a:lnL>
                  </a:tcPr>
                </a:tc>
                <a:tc>
                  <a:txBody>
                    <a:bodyPr/>
                    <a:lstStyle/>
                    <a:p>
                      <a:pPr algn="l"/>
                      <a:r>
                        <a:rPr lang="es-MX" sz="600" dirty="0">
                          <a:solidFill>
                            <a:schemeClr val="tx1"/>
                          </a:solidFill>
                          <a:latin typeface="Century Gothic" panose="020B0502020202020204" pitchFamily="34" charset="0"/>
                        </a:rPr>
                        <a:t>*Listas de cotejo</a:t>
                      </a:r>
                    </a:p>
                    <a:p>
                      <a:pPr algn="l"/>
                      <a:r>
                        <a:rPr lang="es-MX" sz="600" dirty="0">
                          <a:solidFill>
                            <a:schemeClr val="tx1"/>
                          </a:solidFill>
                          <a:latin typeface="Century Gothic" panose="020B0502020202020204" pitchFamily="34" charset="0"/>
                        </a:rPr>
                        <a:t>*Trabajos diarios</a:t>
                      </a:r>
                    </a:p>
                    <a:p>
                      <a:pPr algn="l"/>
                      <a:r>
                        <a:rPr lang="es-MX" sz="600" dirty="0">
                          <a:solidFill>
                            <a:schemeClr val="tx1"/>
                          </a:solidFill>
                          <a:latin typeface="Century Gothic" panose="020B0502020202020204" pitchFamily="34" charset="0"/>
                        </a:rPr>
                        <a:t>*Participaciones</a:t>
                      </a:r>
                    </a:p>
                    <a:p>
                      <a:pPr algn="l"/>
                      <a:r>
                        <a:rPr lang="es-MX" sz="600" dirty="0">
                          <a:solidFill>
                            <a:schemeClr val="tx1"/>
                          </a:solidFill>
                          <a:latin typeface="Century Gothic" panose="020B0502020202020204" pitchFamily="34" charset="0"/>
                        </a:rPr>
                        <a:t>*Observación directa. </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5264016"/>
                  </a:ext>
                </a:extLst>
              </a:tr>
            </a:tbl>
          </a:graphicData>
        </a:graphic>
      </p:graphicFrame>
    </p:spTree>
    <p:extLst>
      <p:ext uri="{BB962C8B-B14F-4D97-AF65-F5344CB8AC3E}">
        <p14:creationId xmlns:p14="http://schemas.microsoft.com/office/powerpoint/2010/main" val="986381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D8668-91C6-2545-3F89-E9D9C0487D68}"/>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8428754E-8499-0C25-DE93-29408C4A1898}"/>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63379" y="0"/>
            <a:ext cx="1777878" cy="166550"/>
          </a:xfrm>
          <a:prstGeom prst="rect">
            <a:avLst/>
          </a:prstGeom>
        </p:spPr>
      </p:pic>
      <p:pic>
        <p:nvPicPr>
          <p:cNvPr id="3" name="Imagen 2">
            <a:extLst>
              <a:ext uri="{FF2B5EF4-FFF2-40B4-BE49-F238E27FC236}">
                <a16:creationId xmlns:a16="http://schemas.microsoft.com/office/drawing/2014/main" id="{34811E89-E960-4340-7B00-2F059989228F}"/>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115"/>
          <a:stretch/>
        </p:blipFill>
        <p:spPr>
          <a:xfrm rot="10800000">
            <a:off x="1651121" y="-1"/>
            <a:ext cx="1777878" cy="174234"/>
          </a:xfrm>
          <a:prstGeom prst="rect">
            <a:avLst/>
          </a:prstGeom>
        </p:spPr>
      </p:pic>
      <p:pic>
        <p:nvPicPr>
          <p:cNvPr id="4" name="Imagen 3">
            <a:extLst>
              <a:ext uri="{FF2B5EF4-FFF2-40B4-BE49-F238E27FC236}">
                <a16:creationId xmlns:a16="http://schemas.microsoft.com/office/drawing/2014/main" id="{EBD3EF76-C305-7A7C-D795-CE7567D572E3}"/>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3380990" y="-1"/>
            <a:ext cx="1777878" cy="166549"/>
          </a:xfrm>
          <a:prstGeom prst="rect">
            <a:avLst/>
          </a:prstGeom>
        </p:spPr>
      </p:pic>
      <p:pic>
        <p:nvPicPr>
          <p:cNvPr id="5" name="Imagen 4">
            <a:extLst>
              <a:ext uri="{FF2B5EF4-FFF2-40B4-BE49-F238E27FC236}">
                <a16:creationId xmlns:a16="http://schemas.microsoft.com/office/drawing/2014/main" id="{12F74591-EA38-FE1C-49B0-5125D68D72F5}"/>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5095490" y="0"/>
            <a:ext cx="1777878" cy="166548"/>
          </a:xfrm>
          <a:prstGeom prst="rect">
            <a:avLst/>
          </a:prstGeom>
        </p:spPr>
      </p:pic>
      <p:pic>
        <p:nvPicPr>
          <p:cNvPr id="6" name="Imagen 5">
            <a:extLst>
              <a:ext uri="{FF2B5EF4-FFF2-40B4-BE49-F238E27FC236}">
                <a16:creationId xmlns:a16="http://schemas.microsoft.com/office/drawing/2014/main" id="{0947BCEF-A889-9FED-00E5-D6C0C786AFC6}"/>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78747" y="8977450"/>
            <a:ext cx="1777878" cy="166550"/>
          </a:xfrm>
          <a:prstGeom prst="rect">
            <a:avLst/>
          </a:prstGeom>
        </p:spPr>
      </p:pic>
      <p:pic>
        <p:nvPicPr>
          <p:cNvPr id="7" name="Imagen 6">
            <a:extLst>
              <a:ext uri="{FF2B5EF4-FFF2-40B4-BE49-F238E27FC236}">
                <a16:creationId xmlns:a16="http://schemas.microsoft.com/office/drawing/2014/main" id="{CBCA8308-3ADF-E6CF-497F-0DC76584BD7E}"/>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115"/>
          <a:stretch/>
        </p:blipFill>
        <p:spPr>
          <a:xfrm rot="10800000">
            <a:off x="1635753" y="8977449"/>
            <a:ext cx="1777878" cy="174234"/>
          </a:xfrm>
          <a:prstGeom prst="rect">
            <a:avLst/>
          </a:prstGeom>
        </p:spPr>
      </p:pic>
      <p:pic>
        <p:nvPicPr>
          <p:cNvPr id="8" name="Imagen 7">
            <a:extLst>
              <a:ext uri="{FF2B5EF4-FFF2-40B4-BE49-F238E27FC236}">
                <a16:creationId xmlns:a16="http://schemas.microsoft.com/office/drawing/2014/main" id="{8533288A-353A-47F7-8D1C-666D4BCCFA18}"/>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3365622" y="8977449"/>
            <a:ext cx="1777878" cy="166549"/>
          </a:xfrm>
          <a:prstGeom prst="rect">
            <a:avLst/>
          </a:prstGeom>
        </p:spPr>
      </p:pic>
      <p:pic>
        <p:nvPicPr>
          <p:cNvPr id="9" name="Imagen 8">
            <a:extLst>
              <a:ext uri="{FF2B5EF4-FFF2-40B4-BE49-F238E27FC236}">
                <a16:creationId xmlns:a16="http://schemas.microsoft.com/office/drawing/2014/main" id="{C38B6A44-4F7A-DF05-5899-082827A6A18D}"/>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5080122" y="8977450"/>
            <a:ext cx="1777878" cy="166548"/>
          </a:xfrm>
          <a:prstGeom prst="rect">
            <a:avLst/>
          </a:prstGeom>
        </p:spPr>
      </p:pic>
      <p:graphicFrame>
        <p:nvGraphicFramePr>
          <p:cNvPr id="12" name="Tabla 2">
            <a:extLst>
              <a:ext uri="{FF2B5EF4-FFF2-40B4-BE49-F238E27FC236}">
                <a16:creationId xmlns:a16="http://schemas.microsoft.com/office/drawing/2014/main" id="{81BB0722-B9D7-FB35-7C47-FA2313D64BB2}"/>
              </a:ext>
            </a:extLst>
          </p:cNvPr>
          <p:cNvGraphicFramePr>
            <a:graphicFrameLocks noGrp="1"/>
          </p:cNvGraphicFramePr>
          <p:nvPr>
            <p:extLst>
              <p:ext uri="{D42A27DB-BD31-4B8C-83A1-F6EECF244321}">
                <p14:modId xmlns:p14="http://schemas.microsoft.com/office/powerpoint/2010/main" val="2254401870"/>
              </p:ext>
            </p:extLst>
          </p:nvPr>
        </p:nvGraphicFramePr>
        <p:xfrm>
          <a:off x="45720" y="468313"/>
          <a:ext cx="6766559" cy="7690648"/>
        </p:xfrm>
        <a:graphic>
          <a:graphicData uri="http://schemas.openxmlformats.org/drawingml/2006/table">
            <a:tbl>
              <a:tblPr firstRow="1" bandRow="1">
                <a:tableStyleId>{5C22544A-7EE6-4342-B048-85BDC9FD1C3A}</a:tableStyleId>
              </a:tblPr>
              <a:tblGrid>
                <a:gridCol w="1313411">
                  <a:extLst>
                    <a:ext uri="{9D8B030D-6E8A-4147-A177-3AD203B41FA5}">
                      <a16:colId xmlns:a16="http://schemas.microsoft.com/office/drawing/2014/main" val="4048562965"/>
                    </a:ext>
                  </a:extLst>
                </a:gridCol>
                <a:gridCol w="2067948">
                  <a:extLst>
                    <a:ext uri="{9D8B030D-6E8A-4147-A177-3AD203B41FA5}">
                      <a16:colId xmlns:a16="http://schemas.microsoft.com/office/drawing/2014/main" val="3943128233"/>
                    </a:ext>
                  </a:extLst>
                </a:gridCol>
                <a:gridCol w="2645496">
                  <a:extLst>
                    <a:ext uri="{9D8B030D-6E8A-4147-A177-3AD203B41FA5}">
                      <a16:colId xmlns:a16="http://schemas.microsoft.com/office/drawing/2014/main" val="1583954287"/>
                    </a:ext>
                  </a:extLst>
                </a:gridCol>
                <a:gridCol w="739704">
                  <a:extLst>
                    <a:ext uri="{9D8B030D-6E8A-4147-A177-3AD203B41FA5}">
                      <a16:colId xmlns:a16="http://schemas.microsoft.com/office/drawing/2014/main" val="3012672027"/>
                    </a:ext>
                  </a:extLst>
                </a:gridCol>
              </a:tblGrid>
              <a:tr h="435242">
                <a:tc gridSpan="4">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VIERNES 21 DE FEBRERO DE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ctr"/>
                      <a:endParaRPr lang="es-MX"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solidFill>
                  </a:tcPr>
                </a:tc>
                <a:tc hMerge="1">
                  <a:txBody>
                    <a:bodyPr/>
                    <a:lstStyle/>
                    <a:p>
                      <a:endParaRPr lang="es-ES_tradnl"/>
                    </a:p>
                  </a:txBody>
                  <a:tcPr/>
                </a:tc>
                <a:tc hMerge="1">
                  <a:txBody>
                    <a:bodyPr/>
                    <a:lstStyle/>
                    <a:p>
                      <a:pPr marL="0" indent="0" algn="ctr">
                        <a:buFont typeface="Arial" panose="020B0604020202020204" pitchFamily="34" charset="0"/>
                        <a:buNone/>
                      </a:pPr>
                      <a:endParaRPr lang="es-MX" sz="7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3FF"/>
                    </a:solidFill>
                  </a:tcPr>
                </a:tc>
                <a:extLst>
                  <a:ext uri="{0D108BD9-81ED-4DB2-BD59-A6C34878D82A}">
                    <a16:rowId xmlns:a16="http://schemas.microsoft.com/office/drawing/2014/main" val="3641353217"/>
                  </a:ext>
                </a:extLst>
              </a:tr>
              <a:tr h="435242">
                <a:tc>
                  <a:txBody>
                    <a:bodyPr/>
                    <a:lstStyle/>
                    <a:p>
                      <a:pPr algn="ctr"/>
                      <a:r>
                        <a:rPr lang="es-MX" sz="1200" dirty="0">
                          <a:solidFill>
                            <a:schemeClr val="tx1"/>
                          </a:solidFill>
                          <a:latin typeface="Century Gothic" panose="020B0502020202020204" pitchFamily="34" charset="0"/>
                        </a:rPr>
                        <a:t>CAMPO FORMATIVO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algn="ctr"/>
                      <a:r>
                        <a:rPr lang="es-MX" sz="1200" dirty="0">
                          <a:solidFill>
                            <a:schemeClr val="tx1"/>
                          </a:solidFill>
                          <a:latin typeface="Century Gothic" panose="020B0502020202020204" pitchFamily="34" charset="0"/>
                        </a:rPr>
                        <a:t>SECUENCIA DE ACTIVIDADES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solidFill>
                  </a:tcPr>
                </a:tc>
                <a:tc hMerge="1">
                  <a:txBody>
                    <a:bodyPr/>
                    <a:lstStyle/>
                    <a:p>
                      <a:endParaRPr lang="es-ES_tradnl"/>
                    </a:p>
                  </a:txBody>
                  <a:tcPr/>
                </a:tc>
                <a:tc>
                  <a:txBody>
                    <a:bodyPr/>
                    <a:lstStyle/>
                    <a:p>
                      <a:pPr marL="0" indent="0" algn="ctr">
                        <a:buFont typeface="Arial" panose="020B0604020202020204" pitchFamily="34" charset="0"/>
                        <a:buNone/>
                      </a:pPr>
                      <a:endParaRPr lang="es-MX" sz="7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3FF"/>
                    </a:solidFill>
                  </a:tcPr>
                </a:tc>
                <a:extLst>
                  <a:ext uri="{0D108BD9-81ED-4DB2-BD59-A6C34878D82A}">
                    <a16:rowId xmlns:a16="http://schemas.microsoft.com/office/drawing/2014/main" val="2140087110"/>
                  </a:ext>
                </a:extLst>
              </a:tr>
              <a:tr h="261145">
                <a:tc row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1000" b="1" dirty="0">
                          <a:solidFill>
                            <a:schemeClr val="tx1"/>
                          </a:solidFill>
                          <a:latin typeface="Century Gothic" panose="020B0502020202020204" pitchFamily="34" charset="0"/>
                        </a:rPr>
                        <a:t>DE LO HUMANO Y LO COMUNITARIO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60000"/>
                      </a:srgbClr>
                    </a:solidFill>
                  </a:tcPr>
                </a:tc>
                <a:tc rowSpan="6" gridSpan="2">
                  <a:txBody>
                    <a:bodyPr/>
                    <a:lstStyle/>
                    <a:p>
                      <a:pPr marL="0" indent="0" algn="just" eaLnBrk="0" hangingPunct="0">
                        <a:buFont typeface="Arial" panose="020B0604020202020204" pitchFamily="34" charset="0"/>
                        <a:buNone/>
                      </a:pPr>
                      <a:endParaRPr lang="es-MX" sz="900" b="0" dirty="0">
                        <a:solidFill>
                          <a:schemeClr val="tx1"/>
                        </a:solidFill>
                        <a:effectLst/>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6" hMerge="1">
                  <a:txBody>
                    <a:bodyPr/>
                    <a:lstStyle/>
                    <a:p>
                      <a:endParaRPr lang="es-ES_tradnl"/>
                    </a:p>
                  </a:txBody>
                  <a:tcPr/>
                </a:tc>
                <a:tc>
                  <a:txBody>
                    <a:bodyPr/>
                    <a:lstStyle/>
                    <a:p>
                      <a:pPr algn="ctr"/>
                      <a:r>
                        <a:rPr lang="es-MX" sz="600" b="1" dirty="0">
                          <a:solidFill>
                            <a:schemeClr val="tx1"/>
                          </a:solidFill>
                          <a:latin typeface="Century Gothic" panose="020B0502020202020204" pitchFamily="34" charset="0"/>
                        </a:rPr>
                        <a:t>Recursos didácticos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3FF">
                        <a:alpha val="30000"/>
                      </a:srgbClr>
                    </a:solidFill>
                  </a:tcPr>
                </a:tc>
                <a:extLst>
                  <a:ext uri="{0D108BD9-81ED-4DB2-BD59-A6C34878D82A}">
                    <a16:rowId xmlns:a16="http://schemas.microsoft.com/office/drawing/2014/main" val="1050918498"/>
                  </a:ext>
                </a:extLst>
              </a:tr>
              <a:tr h="173986">
                <a:tc v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MX" sz="10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60000"/>
                      </a:srgbClr>
                    </a:solidFill>
                  </a:tcPr>
                </a:tc>
                <a:tc gridSpan="2" vMerge="1">
                  <a:txBody>
                    <a:bodyPr/>
                    <a:lstStyle/>
                    <a:p>
                      <a:endParaRPr lang="es-ES_tradnl"/>
                    </a:p>
                  </a:txBody>
                  <a:tcPr/>
                </a:tc>
                <a:tc hMerge="1" vMerge="1">
                  <a:txBody>
                    <a:bodyPr/>
                    <a:lstStyle/>
                    <a:p>
                      <a:endParaRPr lang="es-ES_tradnl"/>
                    </a:p>
                  </a:txBody>
                  <a:tcPr/>
                </a:tc>
                <a:tc rowSpan="2">
                  <a:txBody>
                    <a:bodyPr/>
                    <a:lstStyle/>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Cuaderno del alumno. </a:t>
                      </a:r>
                    </a:p>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Anexos</a:t>
                      </a:r>
                    </a:p>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Listas de cotejo</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0901597"/>
                  </a:ext>
                </a:extLst>
              </a:tr>
              <a:tr h="348304">
                <a:tc rowSpan="2">
                  <a:txBody>
                    <a:bodyPr/>
                    <a:lstStyle/>
                    <a:p>
                      <a:pPr marL="0" indent="0" algn="ctr">
                        <a:buFont typeface="Arial" panose="020B0604020202020204" pitchFamily="34" charset="0"/>
                        <a:buNone/>
                      </a:pPr>
                      <a:r>
                        <a:rPr lang="es-MX" sz="1000" b="1" dirty="0">
                          <a:solidFill>
                            <a:schemeClr val="tx1"/>
                          </a:solidFill>
                          <a:latin typeface="Century Gothic" panose="020B0502020202020204" pitchFamily="34" charset="0"/>
                        </a:rPr>
                        <a:t>SESIÓN </a:t>
                      </a:r>
                    </a:p>
                    <a:p>
                      <a:pPr marL="0" indent="0" algn="ctr">
                        <a:buFont typeface="Arial" panose="020B0604020202020204" pitchFamily="34" charset="0"/>
                        <a:buNone/>
                      </a:pPr>
                      <a:endParaRPr lang="es-MX" sz="10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30000"/>
                      </a:srgbClr>
                    </a:solidFill>
                  </a:tcPr>
                </a:tc>
                <a:tc gridSpan="2" vMerge="1">
                  <a:txBody>
                    <a:bodyPr/>
                    <a:lstStyle/>
                    <a:p>
                      <a:endParaRPr lang="es-ES_tradnl"/>
                    </a:p>
                  </a:txBody>
                  <a:tcPr/>
                </a:tc>
                <a:tc hMerge="1" vMerge="1">
                  <a:txBody>
                    <a:bodyPr/>
                    <a:lstStyle/>
                    <a:p>
                      <a:endParaRPr lang="es-ES_tradnl"/>
                    </a:p>
                  </a:txBody>
                  <a:tcPr/>
                </a:tc>
                <a:tc vMerge="1">
                  <a:txBody>
                    <a:bodyPr/>
                    <a:lstStyle/>
                    <a:p>
                      <a:pPr algn="ctr"/>
                      <a:endParaRPr lang="es-MX" sz="600" b="1"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55864"/>
                  </a:ext>
                </a:extLst>
              </a:tr>
              <a:tr h="144970">
                <a:tc vMerge="1">
                  <a:txBody>
                    <a:bodyPr/>
                    <a:lstStyle/>
                    <a:p>
                      <a:pPr marL="0" indent="0" algn="ctr">
                        <a:buFont typeface="Arial" panose="020B0604020202020204" pitchFamily="34" charset="0"/>
                        <a:buNone/>
                      </a:pPr>
                      <a:endParaRPr lang="es-ES_tradnl"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30000"/>
                      </a:srgbClr>
                    </a:solidFill>
                  </a:tcPr>
                </a:tc>
                <a:tc gridSpan="2" vMerge="1">
                  <a:txBody>
                    <a:bodyPr/>
                    <a:lstStyle/>
                    <a:p>
                      <a:endParaRPr lang="es-ES_tradnl"/>
                    </a:p>
                  </a:txBody>
                  <a:tcPr/>
                </a:tc>
                <a:tc hMerge="1" vMerge="1">
                  <a:txBody>
                    <a:bodyPr/>
                    <a:lstStyle/>
                    <a:p>
                      <a:endParaRPr lang="es-ES_tradnl"/>
                    </a:p>
                  </a:txBody>
                  <a:tcPr/>
                </a:tc>
                <a:tc rowSpan="2">
                  <a:txBody>
                    <a:bodyPr/>
                    <a:lstStyle/>
                    <a:p>
                      <a:r>
                        <a:rPr lang="es-MX" sz="600" b="1" dirty="0">
                          <a:solidFill>
                            <a:schemeClr val="tx1"/>
                          </a:solidFill>
                          <a:latin typeface="Century Gothic" panose="020B0502020202020204" pitchFamily="34" charset="0"/>
                        </a:rPr>
                        <a:t>Evaluación</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3FF">
                        <a:alpha val="30000"/>
                      </a:srgbClr>
                    </a:solidFill>
                  </a:tcPr>
                </a:tc>
                <a:extLst>
                  <a:ext uri="{0D108BD9-81ED-4DB2-BD59-A6C34878D82A}">
                    <a16:rowId xmlns:a16="http://schemas.microsoft.com/office/drawing/2014/main" val="3514365615"/>
                  </a:ext>
                </a:extLst>
              </a:tr>
              <a:tr h="0">
                <a:tc rowSpan="2">
                  <a:txBody>
                    <a:bodyPr/>
                    <a:lstStyle/>
                    <a:p>
                      <a:pPr marL="0" indent="0" algn="ctr">
                        <a:buFont typeface="Arial" panose="020B0604020202020204" pitchFamily="34" charset="0"/>
                        <a:buNone/>
                      </a:pPr>
                      <a:r>
                        <a:rPr lang="es-MX" sz="800" b="1" dirty="0">
                          <a:solidFill>
                            <a:schemeClr val="tx1"/>
                          </a:solidFill>
                          <a:latin typeface="Century Gothic" panose="020B0502020202020204" pitchFamily="34" charset="0"/>
                        </a:rPr>
                        <a:t>Propósito de la sesión:</a:t>
                      </a:r>
                    </a:p>
                    <a:p>
                      <a:pPr marL="0" indent="0" algn="ctr">
                        <a:buFont typeface="Arial" panose="020B0604020202020204" pitchFamily="34" charset="0"/>
                        <a:buNone/>
                      </a:pPr>
                      <a:endParaRPr lang="es-MX" sz="800" b="1"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30000"/>
                      </a:srgbClr>
                    </a:solidFill>
                  </a:tcPr>
                </a:tc>
                <a:tc gridSpan="2" vMerge="1">
                  <a:txBody>
                    <a:bodyPr/>
                    <a:lstStyle/>
                    <a:p>
                      <a:endParaRPr lang="es-ES_tradnl"/>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vMerge="1">
                  <a:txBody>
                    <a:bodyPr/>
                    <a:lstStyle/>
                    <a:p>
                      <a:endParaRPr lang="es-ES_tradnl"/>
                    </a:p>
                  </a:txBody>
                  <a:tcPr/>
                </a:tc>
                <a:tc vMerge="1">
                  <a:txBody>
                    <a:bodyPr/>
                    <a:lstStyle/>
                    <a:p>
                      <a:pPr marL="171450" indent="-171450" algn="l">
                        <a:buFont typeface="Arial" panose="020B0604020202020204" pitchFamily="34" charset="0"/>
                        <a:buChar char="•"/>
                      </a:pPr>
                      <a:endParaRPr lang="es-ES_tradnl"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455885"/>
                  </a:ext>
                </a:extLst>
              </a:tr>
              <a:tr h="1644356">
                <a:tc vMerge="1">
                  <a:txBody>
                    <a:bodyPr/>
                    <a:lstStyle/>
                    <a:p>
                      <a:pPr marL="0" indent="0" algn="ctr">
                        <a:buFont typeface="Arial" panose="020B0604020202020204" pitchFamily="34" charset="0"/>
                        <a:buNone/>
                      </a:pPr>
                      <a:endParaRPr lang="es-ES_tradnl"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30000"/>
                      </a:srgbClr>
                    </a:solidFill>
                  </a:tcPr>
                </a:tc>
                <a:tc gridSpan="2" vMerge="1">
                  <a:txBody>
                    <a:bodyPr/>
                    <a:lstStyle/>
                    <a:p>
                      <a:endParaRPr lang="es-ES_tradnl"/>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vMerge="1">
                  <a:txBody>
                    <a:bodyPr/>
                    <a:lstStyle/>
                    <a:p>
                      <a:endParaRPr lang="es-ES_tradnl"/>
                    </a:p>
                  </a:txBody>
                  <a:tcPr/>
                </a:tc>
                <a:tc>
                  <a:txBody>
                    <a:bodyPr/>
                    <a:lstStyle/>
                    <a:p>
                      <a:pPr marL="0" indent="0" algn="l">
                        <a:buFont typeface="Arial" panose="020B0604020202020204" pitchFamily="34" charset="0"/>
                        <a:buNone/>
                      </a:pPr>
                      <a:r>
                        <a:rPr lang="es-MX" sz="600" dirty="0">
                          <a:solidFill>
                            <a:schemeClr val="tx1"/>
                          </a:solidFill>
                          <a:latin typeface="Century Gothic" panose="020B0502020202020204" pitchFamily="34" charset="0"/>
                        </a:rPr>
                        <a:t>*Listas de cotejo</a:t>
                      </a:r>
                    </a:p>
                    <a:p>
                      <a:pPr marL="0" indent="0" algn="l">
                        <a:buFont typeface="Arial" panose="020B0604020202020204" pitchFamily="34" charset="0"/>
                        <a:buNone/>
                      </a:pPr>
                      <a:r>
                        <a:rPr lang="es-MX" sz="600" dirty="0">
                          <a:solidFill>
                            <a:schemeClr val="tx1"/>
                          </a:solidFill>
                          <a:latin typeface="Century Gothic" panose="020B0502020202020204" pitchFamily="34" charset="0"/>
                        </a:rPr>
                        <a:t>*Trabajos diarios</a:t>
                      </a:r>
                    </a:p>
                    <a:p>
                      <a:pPr marL="0" indent="0" algn="l">
                        <a:buFont typeface="Arial" panose="020B0604020202020204" pitchFamily="34" charset="0"/>
                        <a:buNone/>
                      </a:pPr>
                      <a:r>
                        <a:rPr lang="es-MX" sz="600" dirty="0">
                          <a:solidFill>
                            <a:schemeClr val="tx1"/>
                          </a:solidFill>
                          <a:latin typeface="Century Gothic" panose="020B0502020202020204" pitchFamily="34" charset="0"/>
                        </a:rPr>
                        <a:t>*Participaciones</a:t>
                      </a:r>
                    </a:p>
                    <a:p>
                      <a:pPr marL="0" indent="0" algn="l">
                        <a:buFont typeface="Arial" panose="020B0604020202020204" pitchFamily="34" charset="0"/>
                        <a:buNone/>
                      </a:pPr>
                      <a:r>
                        <a:rPr lang="es-MX" sz="600" dirty="0">
                          <a:solidFill>
                            <a:schemeClr val="tx1"/>
                          </a:solidFill>
                          <a:latin typeface="Century Gothic" panose="020B0502020202020204" pitchFamily="34" charset="0"/>
                        </a:rPr>
                        <a:t>*Observación directa. </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9481840"/>
                  </a:ext>
                </a:extLst>
              </a:tr>
              <a:tr h="348193">
                <a:tc gridSpan="2">
                  <a:txBody>
                    <a:bodyPr/>
                    <a:lstStyle/>
                    <a:p>
                      <a:pPr marL="0" indent="0" algn="ctr">
                        <a:buFont typeface="Arial" panose="020B0604020202020204" pitchFamily="34" charset="0"/>
                        <a:buNone/>
                      </a:pPr>
                      <a:r>
                        <a:rPr lang="es-MX" sz="900" b="1" i="0" dirty="0">
                          <a:solidFill>
                            <a:schemeClr val="tx1"/>
                          </a:solidFill>
                          <a:latin typeface="Century Gothic" panose="020B0502020202020204" pitchFamily="34" charset="0"/>
                        </a:rPr>
                        <a:t>ADECUACIONES CURRICULARES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F25E">
                        <a:alpha val="50000"/>
                      </a:srgbClr>
                    </a:solidFill>
                  </a:tcPr>
                </a:tc>
                <a:tc hMerge="1">
                  <a:txBody>
                    <a:bodyPr/>
                    <a:lstStyle/>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indent="0" algn="ctr">
                        <a:buFont typeface="Arial" panose="020B0604020202020204" pitchFamily="34" charset="0"/>
                        <a:buNone/>
                      </a:pPr>
                      <a:r>
                        <a:rPr lang="es-MX" sz="900" b="1" i="0" dirty="0">
                          <a:solidFill>
                            <a:schemeClr val="tx1"/>
                          </a:solidFill>
                          <a:effectLst/>
                          <a:latin typeface="Century Gothic" panose="020B0502020202020204" pitchFamily="34" charset="0"/>
                        </a:rPr>
                        <a:t>OBSERVACIONES REALIZADAS POR LA AUTORIDAD ESCOLAR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88F">
                        <a:alpha val="50000"/>
                      </a:srgbClr>
                    </a:solidFill>
                  </a:tcPr>
                </a:tc>
                <a:tc hMerge="1">
                  <a:txBody>
                    <a:bodyPr/>
                    <a:lstStyle/>
                    <a:p>
                      <a:pPr marL="0" indent="0" algn="l">
                        <a:buFont typeface="Arial" panose="020B0604020202020204" pitchFamily="34" charset="0"/>
                        <a:buNone/>
                      </a:pP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5406635"/>
                  </a:ext>
                </a:extLst>
              </a:tr>
              <a:tr h="3568981">
                <a:tc gridSpan="2">
                  <a:txBody>
                    <a:bodyPr/>
                    <a:lstStyle/>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gridSpan="2">
                  <a:txBody>
                    <a:bodyPr/>
                    <a:lstStyle/>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11349678"/>
                  </a:ext>
                </a:extLst>
              </a:tr>
            </a:tbl>
          </a:graphicData>
        </a:graphic>
      </p:graphicFrame>
    </p:spTree>
    <p:extLst>
      <p:ext uri="{BB962C8B-B14F-4D97-AF65-F5344CB8AC3E}">
        <p14:creationId xmlns:p14="http://schemas.microsoft.com/office/powerpoint/2010/main" val="3605677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a:extLst>
              <a:ext uri="{FF2B5EF4-FFF2-40B4-BE49-F238E27FC236}">
                <a16:creationId xmlns:a16="http://schemas.microsoft.com/office/drawing/2014/main" id="{4C5B0AD7-D814-9C56-F1B1-768EED5B55F7}"/>
              </a:ext>
            </a:extLst>
          </p:cNvPr>
          <p:cNvPicPr>
            <a:picLocks noChangeAspect="1"/>
          </p:cNvPicPr>
          <p:nvPr/>
        </p:nvPicPr>
        <p:blipFill>
          <a:blip r:embed="rId2"/>
          <a:stretch>
            <a:fillRect/>
          </a:stretch>
        </p:blipFill>
        <p:spPr>
          <a:xfrm>
            <a:off x="0" y="0"/>
            <a:ext cx="6858000" cy="9144000"/>
          </a:xfrm>
          <a:prstGeom prst="rect">
            <a:avLst/>
          </a:prstGeom>
        </p:spPr>
      </p:pic>
      <p:sp>
        <p:nvSpPr>
          <p:cNvPr id="10" name="CuadroTexto 9">
            <a:extLst>
              <a:ext uri="{FF2B5EF4-FFF2-40B4-BE49-F238E27FC236}">
                <a16:creationId xmlns:a16="http://schemas.microsoft.com/office/drawing/2014/main" id="{896578EC-0DA5-F362-BB23-3AD560E92616}"/>
              </a:ext>
            </a:extLst>
          </p:cNvPr>
          <p:cNvSpPr txBox="1"/>
          <p:nvPr/>
        </p:nvSpPr>
        <p:spPr>
          <a:xfrm>
            <a:off x="-10595" y="0"/>
            <a:ext cx="6879187" cy="923330"/>
          </a:xfrm>
          <a:prstGeom prst="rect">
            <a:avLst/>
          </a:prstGeom>
          <a:noFill/>
          <a:effectLst>
            <a:glow rad="127000">
              <a:schemeClr val="bg1"/>
            </a:glow>
          </a:effectLst>
        </p:spPr>
        <p:txBody>
          <a:bodyPr wrap="square" rtlCol="0">
            <a:spAutoFit/>
          </a:bodyPr>
          <a:lstStyle/>
          <a:p>
            <a:pPr algn="ctr"/>
            <a:r>
              <a:rPr lang="es-MX" sz="5400" b="1" dirty="0">
                <a:ln w="34925">
                  <a:noFill/>
                </a:ln>
                <a:solidFill>
                  <a:srgbClr val="92D050"/>
                </a:solidFill>
                <a:latin typeface="Century Gothic" panose="020B0502020202020204" pitchFamily="34" charset="0"/>
                <a:ea typeface="APLILIKEBIGFONTS" panose="02000603000000000000" pitchFamily="2" charset="0"/>
              </a:rPr>
              <a:t>H</a:t>
            </a:r>
            <a:r>
              <a:rPr lang="es-MX" sz="5400" b="1" dirty="0">
                <a:ln w="34925">
                  <a:noFill/>
                </a:ln>
                <a:solidFill>
                  <a:srgbClr val="FFC000"/>
                </a:solidFill>
                <a:latin typeface="Century Gothic" panose="020B0502020202020204" pitchFamily="34" charset="0"/>
                <a:ea typeface="APLILIKEBIGFONTS" panose="02000603000000000000" pitchFamily="2" charset="0"/>
              </a:rPr>
              <a:t>O</a:t>
            </a:r>
            <a:r>
              <a:rPr lang="es-MX" sz="5400" b="1" dirty="0">
                <a:ln w="34925">
                  <a:noFill/>
                </a:ln>
                <a:solidFill>
                  <a:srgbClr val="FF9300"/>
                </a:solidFill>
                <a:latin typeface="Century Gothic" panose="020B0502020202020204" pitchFamily="34" charset="0"/>
                <a:ea typeface="APLILIKEBIGFONTS" panose="02000603000000000000" pitchFamily="2" charset="0"/>
              </a:rPr>
              <a:t>R</a:t>
            </a:r>
            <a:r>
              <a:rPr lang="es-MX" sz="5400" b="1" dirty="0">
                <a:ln w="34925">
                  <a:noFill/>
                </a:ln>
                <a:solidFill>
                  <a:srgbClr val="B077E9"/>
                </a:solidFill>
                <a:latin typeface="Century Gothic" panose="020B0502020202020204" pitchFamily="34" charset="0"/>
                <a:ea typeface="APLILIKEBIGFONTS" panose="02000603000000000000" pitchFamily="2" charset="0"/>
              </a:rPr>
              <a:t>A</a:t>
            </a:r>
            <a:r>
              <a:rPr lang="es-MX" sz="5400" b="1" dirty="0">
                <a:ln w="34925">
                  <a:noFill/>
                </a:ln>
                <a:solidFill>
                  <a:srgbClr val="FF66CC"/>
                </a:solidFill>
                <a:latin typeface="Century Gothic" panose="020B0502020202020204" pitchFamily="34" charset="0"/>
                <a:ea typeface="APLILIKEBIGFONTS" panose="02000603000000000000" pitchFamily="2" charset="0"/>
              </a:rPr>
              <a:t>R</a:t>
            </a:r>
            <a:r>
              <a:rPr lang="es-MX" sz="5400" b="1" dirty="0">
                <a:ln w="34925">
                  <a:noFill/>
                </a:ln>
                <a:solidFill>
                  <a:srgbClr val="00B0F0"/>
                </a:solidFill>
                <a:latin typeface="Century Gothic" panose="020B0502020202020204" pitchFamily="34" charset="0"/>
                <a:ea typeface="APLILIKEBIGFONTS" panose="02000603000000000000" pitchFamily="2" charset="0"/>
              </a:rPr>
              <a:t>I</a:t>
            </a:r>
            <a:r>
              <a:rPr lang="es-MX" sz="5400" b="1" dirty="0">
                <a:ln w="34925">
                  <a:noFill/>
                </a:ln>
                <a:solidFill>
                  <a:srgbClr val="FF7E79"/>
                </a:solidFill>
                <a:latin typeface="Century Gothic" panose="020B0502020202020204" pitchFamily="34" charset="0"/>
                <a:ea typeface="APLILIKEBIGFONTS" panose="02000603000000000000" pitchFamily="2" charset="0"/>
              </a:rPr>
              <a:t>O </a:t>
            </a:r>
            <a:r>
              <a:rPr lang="es-MX" sz="5400" b="1" dirty="0">
                <a:ln w="34925">
                  <a:noFill/>
                </a:ln>
                <a:solidFill>
                  <a:srgbClr val="92D050"/>
                </a:solidFill>
                <a:latin typeface="Century Gothic" panose="020B0502020202020204" pitchFamily="34" charset="0"/>
                <a:ea typeface="APLILIKEBIGFONTS" panose="02000603000000000000" pitchFamily="2" charset="0"/>
              </a:rPr>
              <a:t>E</a:t>
            </a:r>
            <a:r>
              <a:rPr lang="es-MX" sz="5400" b="1" dirty="0">
                <a:ln w="34925">
                  <a:noFill/>
                </a:ln>
                <a:solidFill>
                  <a:srgbClr val="FFC000"/>
                </a:solidFill>
                <a:latin typeface="Century Gothic" panose="020B0502020202020204" pitchFamily="34" charset="0"/>
                <a:ea typeface="APLILIKEBIGFONTS" panose="02000603000000000000" pitchFamily="2" charset="0"/>
              </a:rPr>
              <a:t>S</a:t>
            </a:r>
            <a:r>
              <a:rPr lang="es-MX" sz="5400" b="1" dirty="0">
                <a:ln w="34925">
                  <a:noFill/>
                </a:ln>
                <a:solidFill>
                  <a:srgbClr val="FF9300"/>
                </a:solidFill>
                <a:latin typeface="Century Gothic" panose="020B0502020202020204" pitchFamily="34" charset="0"/>
                <a:ea typeface="APLILIKEBIGFONTS" panose="02000603000000000000" pitchFamily="2" charset="0"/>
              </a:rPr>
              <a:t>C</a:t>
            </a:r>
            <a:r>
              <a:rPr lang="es-MX" sz="5400" b="1" dirty="0">
                <a:ln w="34925">
                  <a:noFill/>
                </a:ln>
                <a:solidFill>
                  <a:srgbClr val="B077E9"/>
                </a:solidFill>
                <a:latin typeface="Century Gothic" panose="020B0502020202020204" pitchFamily="34" charset="0"/>
                <a:ea typeface="APLILIKEBIGFONTS" panose="02000603000000000000" pitchFamily="2" charset="0"/>
              </a:rPr>
              <a:t>O</a:t>
            </a:r>
            <a:r>
              <a:rPr lang="es-MX" sz="5400" b="1" dirty="0">
                <a:ln w="34925">
                  <a:noFill/>
                </a:ln>
                <a:solidFill>
                  <a:srgbClr val="FF66CC"/>
                </a:solidFill>
                <a:latin typeface="Century Gothic" panose="020B0502020202020204" pitchFamily="34" charset="0"/>
                <a:ea typeface="APLILIKEBIGFONTS" panose="02000603000000000000" pitchFamily="2" charset="0"/>
              </a:rPr>
              <a:t>L</a:t>
            </a:r>
            <a:r>
              <a:rPr lang="es-MX" sz="5400" b="1" dirty="0">
                <a:ln w="34925">
                  <a:noFill/>
                </a:ln>
                <a:solidFill>
                  <a:srgbClr val="00B0F0"/>
                </a:solidFill>
                <a:latin typeface="Century Gothic" panose="020B0502020202020204" pitchFamily="34" charset="0"/>
                <a:ea typeface="APLILIKEBIGFONTS" panose="02000603000000000000" pitchFamily="2" charset="0"/>
              </a:rPr>
              <a:t>A</a:t>
            </a:r>
            <a:r>
              <a:rPr lang="es-MX" sz="5400" b="1" dirty="0">
                <a:ln w="34925">
                  <a:noFill/>
                </a:ln>
                <a:solidFill>
                  <a:srgbClr val="FF7E79"/>
                </a:solidFill>
                <a:latin typeface="Century Gothic" panose="020B0502020202020204" pitchFamily="34" charset="0"/>
                <a:ea typeface="APLILIKEBIGFONTS" panose="02000603000000000000" pitchFamily="2" charset="0"/>
              </a:rPr>
              <a:t>R</a:t>
            </a:r>
            <a:endParaRPr lang="es-MX" sz="5400" b="1" dirty="0">
              <a:ln w="34925">
                <a:noFill/>
              </a:ln>
              <a:solidFill>
                <a:srgbClr val="FF7E79"/>
              </a:solidFill>
              <a:effectLst/>
              <a:latin typeface="Century Gothic" panose="020B0502020202020204" pitchFamily="34" charset="0"/>
              <a:ea typeface="APLILIKEBIGFONTS" panose="02000603000000000000" pitchFamily="2" charset="0"/>
            </a:endParaRPr>
          </a:p>
        </p:txBody>
      </p:sp>
      <p:graphicFrame>
        <p:nvGraphicFramePr>
          <p:cNvPr id="11" name="Tabla 2">
            <a:extLst>
              <a:ext uri="{FF2B5EF4-FFF2-40B4-BE49-F238E27FC236}">
                <a16:creationId xmlns:a16="http://schemas.microsoft.com/office/drawing/2014/main" id="{7A44A120-F56F-E278-FAC5-C55CFD8D2BD2}"/>
              </a:ext>
            </a:extLst>
          </p:cNvPr>
          <p:cNvGraphicFramePr>
            <a:graphicFrameLocks noGrp="1"/>
          </p:cNvGraphicFramePr>
          <p:nvPr>
            <p:extLst>
              <p:ext uri="{D42A27DB-BD31-4B8C-83A1-F6EECF244321}">
                <p14:modId xmlns:p14="http://schemas.microsoft.com/office/powerpoint/2010/main" val="2057991905"/>
              </p:ext>
            </p:extLst>
          </p:nvPr>
        </p:nvGraphicFramePr>
        <p:xfrm>
          <a:off x="270255" y="953070"/>
          <a:ext cx="6514248" cy="4718976"/>
        </p:xfrm>
        <a:graphic>
          <a:graphicData uri="http://schemas.openxmlformats.org/drawingml/2006/table">
            <a:tbl>
              <a:tblPr firstRow="1" bandRow="1">
                <a:tableStyleId>{5C22544A-7EE6-4342-B048-85BDC9FD1C3A}</a:tableStyleId>
              </a:tblPr>
              <a:tblGrid>
                <a:gridCol w="1085708">
                  <a:extLst>
                    <a:ext uri="{9D8B030D-6E8A-4147-A177-3AD203B41FA5}">
                      <a16:colId xmlns:a16="http://schemas.microsoft.com/office/drawing/2014/main" val="1146977160"/>
                    </a:ext>
                  </a:extLst>
                </a:gridCol>
                <a:gridCol w="1085708">
                  <a:extLst>
                    <a:ext uri="{9D8B030D-6E8A-4147-A177-3AD203B41FA5}">
                      <a16:colId xmlns:a16="http://schemas.microsoft.com/office/drawing/2014/main" val="3868641969"/>
                    </a:ext>
                  </a:extLst>
                </a:gridCol>
                <a:gridCol w="1085708">
                  <a:extLst>
                    <a:ext uri="{9D8B030D-6E8A-4147-A177-3AD203B41FA5}">
                      <a16:colId xmlns:a16="http://schemas.microsoft.com/office/drawing/2014/main" val="2532519985"/>
                    </a:ext>
                  </a:extLst>
                </a:gridCol>
                <a:gridCol w="1085708">
                  <a:extLst>
                    <a:ext uri="{9D8B030D-6E8A-4147-A177-3AD203B41FA5}">
                      <a16:colId xmlns:a16="http://schemas.microsoft.com/office/drawing/2014/main" val="1147324210"/>
                    </a:ext>
                  </a:extLst>
                </a:gridCol>
                <a:gridCol w="1085708">
                  <a:extLst>
                    <a:ext uri="{9D8B030D-6E8A-4147-A177-3AD203B41FA5}">
                      <a16:colId xmlns:a16="http://schemas.microsoft.com/office/drawing/2014/main" val="1167004069"/>
                    </a:ext>
                  </a:extLst>
                </a:gridCol>
                <a:gridCol w="1085708">
                  <a:extLst>
                    <a:ext uri="{9D8B030D-6E8A-4147-A177-3AD203B41FA5}">
                      <a16:colId xmlns:a16="http://schemas.microsoft.com/office/drawing/2014/main" val="2873360795"/>
                    </a:ext>
                  </a:extLst>
                </a:gridCol>
              </a:tblGrid>
              <a:tr h="349236">
                <a:tc>
                  <a:txBody>
                    <a:bodyPr/>
                    <a:lstStyle/>
                    <a:p>
                      <a:pPr algn="ctr"/>
                      <a:r>
                        <a:rPr lang="es-MX" sz="1600" dirty="0">
                          <a:solidFill>
                            <a:schemeClr val="tx1"/>
                          </a:solidFill>
                          <a:latin typeface="Century Gothic" panose="020B0502020202020204" pitchFamily="34" charset="0"/>
                          <a:ea typeface="KASchoolDays" pitchFamily="2" charset="-128"/>
                          <a:cs typeface="KASchoolDays" pitchFamily="2" charset="-128"/>
                        </a:rPr>
                        <a:t>Hora</a:t>
                      </a: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rgbClr val="FFC179"/>
                    </a:solidFill>
                  </a:tcPr>
                </a:tc>
                <a:tc>
                  <a:txBody>
                    <a:bodyPr/>
                    <a:lstStyle/>
                    <a:p>
                      <a:pPr algn="ctr"/>
                      <a:r>
                        <a:rPr lang="es-MX" sz="1600" dirty="0">
                          <a:solidFill>
                            <a:schemeClr val="tx1"/>
                          </a:solidFill>
                          <a:latin typeface="Century Gothic" panose="020B0502020202020204" pitchFamily="34" charset="0"/>
                          <a:ea typeface="KASchoolDays" pitchFamily="2" charset="-128"/>
                          <a:cs typeface="KASchoolDays" pitchFamily="2" charset="-128"/>
                        </a:rPr>
                        <a:t>Lunes</a:t>
                      </a: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rgbClr val="BBED5B"/>
                    </a:solidFill>
                  </a:tcPr>
                </a:tc>
                <a:tc>
                  <a:txBody>
                    <a:bodyPr/>
                    <a:lstStyle/>
                    <a:p>
                      <a:pPr algn="ctr"/>
                      <a:r>
                        <a:rPr lang="es-MX" sz="1600" dirty="0">
                          <a:solidFill>
                            <a:schemeClr val="tx1"/>
                          </a:solidFill>
                          <a:latin typeface="Century Gothic" panose="020B0502020202020204" pitchFamily="34" charset="0"/>
                          <a:ea typeface="KASchoolDays" pitchFamily="2" charset="-128"/>
                          <a:cs typeface="KASchoolDays" pitchFamily="2" charset="-128"/>
                        </a:rPr>
                        <a:t>Martes</a:t>
                      </a: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rgbClr val="FE999E"/>
                    </a:solidFill>
                  </a:tcPr>
                </a:tc>
                <a:tc>
                  <a:txBody>
                    <a:bodyPr/>
                    <a:lstStyle/>
                    <a:p>
                      <a:pPr algn="ctr"/>
                      <a:r>
                        <a:rPr lang="es-MX" sz="1600" dirty="0">
                          <a:solidFill>
                            <a:schemeClr val="tx1"/>
                          </a:solidFill>
                          <a:latin typeface="Century Gothic" panose="020B0502020202020204" pitchFamily="34" charset="0"/>
                          <a:ea typeface="KASchoolDays" pitchFamily="2" charset="-128"/>
                          <a:cs typeface="KASchoolDays" pitchFamily="2" charset="-128"/>
                        </a:rPr>
                        <a:t>Miérc</a:t>
                      </a: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rgbClr val="C8A6F9"/>
                    </a:solidFill>
                  </a:tcPr>
                </a:tc>
                <a:tc>
                  <a:txBody>
                    <a:bodyPr/>
                    <a:lstStyle/>
                    <a:p>
                      <a:pPr algn="ctr"/>
                      <a:r>
                        <a:rPr lang="es-MX" sz="1600" dirty="0">
                          <a:solidFill>
                            <a:schemeClr val="tx1"/>
                          </a:solidFill>
                          <a:latin typeface="Century Gothic" panose="020B0502020202020204" pitchFamily="34" charset="0"/>
                          <a:ea typeface="KASchoolDays" pitchFamily="2" charset="-128"/>
                          <a:cs typeface="KASchoolDays" pitchFamily="2" charset="-128"/>
                        </a:rPr>
                        <a:t>Jueves</a:t>
                      </a: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rgbClr val="41C1EB"/>
                    </a:solidFill>
                  </a:tcPr>
                </a:tc>
                <a:tc>
                  <a:txBody>
                    <a:bodyPr/>
                    <a:lstStyle/>
                    <a:p>
                      <a:pPr algn="ctr"/>
                      <a:r>
                        <a:rPr lang="es-MX" sz="1600" dirty="0">
                          <a:solidFill>
                            <a:schemeClr val="tx1"/>
                          </a:solidFill>
                          <a:latin typeface="Century Gothic" panose="020B0502020202020204" pitchFamily="34" charset="0"/>
                          <a:ea typeface="KASchoolDays" pitchFamily="2" charset="-128"/>
                          <a:cs typeface="KASchoolDays" pitchFamily="2" charset="-128"/>
                        </a:rPr>
                        <a:t>Viernes</a:t>
                      </a: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rgbClr val="FFE88F"/>
                    </a:solidFill>
                  </a:tcPr>
                </a:tc>
                <a:extLst>
                  <a:ext uri="{0D108BD9-81ED-4DB2-BD59-A6C34878D82A}">
                    <a16:rowId xmlns:a16="http://schemas.microsoft.com/office/drawing/2014/main" val="698074533"/>
                  </a:ext>
                </a:extLst>
              </a:tr>
              <a:tr h="476232">
                <a:tc>
                  <a:txBody>
                    <a:bodyPr/>
                    <a:lstStyle/>
                    <a:p>
                      <a:pPr algn="ctr"/>
                      <a:endParaRPr lang="es-MX" sz="1600" b="0" dirty="0">
                        <a:solidFill>
                          <a:schemeClr val="tx1"/>
                        </a:solidFill>
                        <a:latin typeface="Century Gothic" panose="020B0502020202020204" pitchFamily="34" charset="0"/>
                        <a:ea typeface="KASchoolDaysThin" pitchFamily="2" charset="-128"/>
                        <a:cs typeface="KASchoolDaysThin" pitchFamily="2" charset="-128"/>
                      </a:endParaRP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rgbClr val="BBED5B">
                        <a:alpha val="30000"/>
                      </a:srgbClr>
                    </a:solidFill>
                  </a:tcPr>
                </a:tc>
                <a:tc>
                  <a:txBody>
                    <a:bodyPr/>
                    <a:lstStyle/>
                    <a:p>
                      <a:pPr algn="ctr"/>
                      <a:r>
                        <a:rPr lang="es-MX" sz="1100" b="0" dirty="0">
                          <a:solidFill>
                            <a:schemeClr val="tx1"/>
                          </a:solidFill>
                          <a:latin typeface="Century Gothic" panose="020B0502020202020204" pitchFamily="34" charset="0"/>
                          <a:ea typeface="KASchoolDaysThin" pitchFamily="2" charset="-128"/>
                          <a:cs typeface="KASchoolDaysThin" pitchFamily="2" charset="-128"/>
                        </a:rPr>
                        <a:t>Act de inicio</a:t>
                      </a: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b="0" dirty="0">
                          <a:solidFill>
                            <a:schemeClr val="tx1"/>
                          </a:solidFill>
                          <a:latin typeface="Century Gothic" panose="020B0502020202020204" pitchFamily="34" charset="0"/>
                          <a:ea typeface="KASchoolDaysThin" pitchFamily="2" charset="-128"/>
                          <a:cs typeface="KASchoolDaysThin" pitchFamily="2" charset="-128"/>
                        </a:rPr>
                        <a:t>Act de inicio</a:t>
                      </a: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b="0" dirty="0">
                          <a:solidFill>
                            <a:schemeClr val="tx1"/>
                          </a:solidFill>
                          <a:latin typeface="Century Gothic" panose="020B0502020202020204" pitchFamily="34" charset="0"/>
                          <a:ea typeface="KASchoolDaysThin" pitchFamily="2" charset="-128"/>
                          <a:cs typeface="KASchoolDaysThin" pitchFamily="2" charset="-128"/>
                        </a:rPr>
                        <a:t>Act de inicio</a:t>
                      </a: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b="0" dirty="0">
                          <a:solidFill>
                            <a:schemeClr val="tx1"/>
                          </a:solidFill>
                          <a:latin typeface="Century Gothic" panose="020B0502020202020204" pitchFamily="34" charset="0"/>
                          <a:ea typeface="KASchoolDaysThin" pitchFamily="2" charset="-128"/>
                          <a:cs typeface="KASchoolDaysThin" pitchFamily="2" charset="-128"/>
                        </a:rPr>
                        <a:t>Act de inicio</a:t>
                      </a: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b="0" dirty="0">
                          <a:solidFill>
                            <a:schemeClr val="tx1"/>
                          </a:solidFill>
                          <a:latin typeface="Century Gothic" panose="020B0502020202020204" pitchFamily="34" charset="0"/>
                          <a:ea typeface="KASchoolDaysThin" pitchFamily="2" charset="-128"/>
                          <a:cs typeface="KASchoolDaysThin" pitchFamily="2" charset="-128"/>
                        </a:rPr>
                        <a:t>Act de inicio</a:t>
                      </a: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chemeClr val="bg1">
                        <a:alpha val="50000"/>
                      </a:schemeClr>
                    </a:solidFill>
                  </a:tcPr>
                </a:tc>
                <a:extLst>
                  <a:ext uri="{0D108BD9-81ED-4DB2-BD59-A6C34878D82A}">
                    <a16:rowId xmlns:a16="http://schemas.microsoft.com/office/drawing/2014/main" val="2254629333"/>
                  </a:ext>
                </a:extLst>
              </a:tr>
              <a:tr h="349236">
                <a:tc>
                  <a:txBody>
                    <a:bodyPr/>
                    <a:lstStyle/>
                    <a:p>
                      <a:pPr algn="ctr"/>
                      <a:endParaRPr lang="es-MX" sz="1600" b="0" dirty="0">
                        <a:solidFill>
                          <a:schemeClr val="tx1"/>
                        </a:solidFill>
                        <a:latin typeface="Century Gothic" panose="020B0502020202020204" pitchFamily="34" charset="0"/>
                        <a:ea typeface="KASchoolDaysThin" pitchFamily="2" charset="-128"/>
                        <a:cs typeface="KASchoolDaysThin" pitchFamily="2" charset="-128"/>
                      </a:endParaRP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rgbClr val="FE999E">
                        <a:alpha val="30000"/>
                      </a:srgbClr>
                    </a:solidFill>
                  </a:tcPr>
                </a:tc>
                <a:tc>
                  <a:txBody>
                    <a:bodyPr/>
                    <a:lstStyle/>
                    <a:p>
                      <a:pPr algn="ctr"/>
                      <a:r>
                        <a:rPr lang="es-MX" sz="1100" b="0" dirty="0">
                          <a:solidFill>
                            <a:schemeClr val="tx1"/>
                          </a:solidFill>
                          <a:latin typeface="Century Gothic" panose="020B0502020202020204" pitchFamily="34" charset="0"/>
                          <a:ea typeface="KASchoolDaysThin" pitchFamily="2" charset="-128"/>
                          <a:cs typeface="KASchoolDaysThin" pitchFamily="2" charset="-128"/>
                        </a:rPr>
                        <a:t>Lenguajes</a:t>
                      </a: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b="0" dirty="0">
                          <a:solidFill>
                            <a:schemeClr val="tx1"/>
                          </a:solidFill>
                          <a:latin typeface="Century Gothic" panose="020B0502020202020204" pitchFamily="34" charset="0"/>
                          <a:ea typeface="KASchoolDaysThin" pitchFamily="2" charset="-128"/>
                          <a:cs typeface="KASchoolDaysThin" pitchFamily="2" charset="-128"/>
                        </a:rPr>
                        <a:t>Lenguajes</a:t>
                      </a: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b="0" dirty="0">
                          <a:solidFill>
                            <a:schemeClr val="tx1"/>
                          </a:solidFill>
                          <a:latin typeface="Century Gothic" panose="020B0502020202020204" pitchFamily="34" charset="0"/>
                          <a:ea typeface="KASchoolDaysThin" pitchFamily="2" charset="-128"/>
                          <a:cs typeface="KASchoolDaysThin" pitchFamily="2" charset="-128"/>
                        </a:rPr>
                        <a:t>Lenguajes</a:t>
                      </a: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b="0" dirty="0">
                          <a:solidFill>
                            <a:schemeClr val="tx1"/>
                          </a:solidFill>
                          <a:latin typeface="Century Gothic" panose="020B0502020202020204" pitchFamily="34" charset="0"/>
                          <a:ea typeface="KASchoolDaysThin" pitchFamily="2" charset="-128"/>
                          <a:cs typeface="KASchoolDaysThin" pitchFamily="2" charset="-128"/>
                        </a:rPr>
                        <a:t>Lenguajes</a:t>
                      </a: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b="0" dirty="0">
                          <a:solidFill>
                            <a:schemeClr val="tx1"/>
                          </a:solidFill>
                          <a:latin typeface="Century Gothic" panose="020B0502020202020204" pitchFamily="34" charset="0"/>
                          <a:ea typeface="KASchoolDaysThin" pitchFamily="2" charset="-128"/>
                          <a:cs typeface="KASchoolDaysThin" pitchFamily="2" charset="-128"/>
                        </a:rPr>
                        <a:t>Lenguajes</a:t>
                      </a: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chemeClr val="bg1">
                        <a:alpha val="50000"/>
                      </a:schemeClr>
                    </a:solidFill>
                  </a:tcPr>
                </a:tc>
                <a:extLst>
                  <a:ext uri="{0D108BD9-81ED-4DB2-BD59-A6C34878D82A}">
                    <a16:rowId xmlns:a16="http://schemas.microsoft.com/office/drawing/2014/main" val="3203977329"/>
                  </a:ext>
                </a:extLst>
              </a:tr>
              <a:tr h="733488">
                <a:tc>
                  <a:txBody>
                    <a:bodyPr/>
                    <a:lstStyle/>
                    <a:p>
                      <a:pPr algn="ctr"/>
                      <a:endParaRPr lang="es-MX" sz="1600" b="0" dirty="0">
                        <a:solidFill>
                          <a:schemeClr val="tx1"/>
                        </a:solidFill>
                        <a:latin typeface="Century Gothic" panose="020B0502020202020204" pitchFamily="34" charset="0"/>
                        <a:ea typeface="KASchoolDaysThin" pitchFamily="2" charset="-128"/>
                        <a:cs typeface="KASchoolDaysThin" pitchFamily="2" charset="-128"/>
                      </a:endParaRP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rgbClr val="C8A6F9">
                        <a:alpha val="30000"/>
                      </a:srgbClr>
                    </a:solidFill>
                  </a:tcPr>
                </a:tc>
                <a:tc>
                  <a:txBody>
                    <a:bodyPr/>
                    <a:lstStyle/>
                    <a:p>
                      <a:pPr algn="ctr"/>
                      <a:r>
                        <a:rPr lang="es-MX" sz="1100" b="0" dirty="0">
                          <a:solidFill>
                            <a:schemeClr val="tx1"/>
                          </a:solidFill>
                          <a:latin typeface="Century Gothic" panose="020B0502020202020204" pitchFamily="34" charset="0"/>
                          <a:ea typeface="KASchoolDaysThin" pitchFamily="2" charset="-128"/>
                          <a:cs typeface="KASchoolDaysThin" pitchFamily="2" charset="-128"/>
                        </a:rPr>
                        <a:t>Saberes y pensamiento científico</a:t>
                      </a: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b="0" dirty="0">
                          <a:solidFill>
                            <a:schemeClr val="tx1"/>
                          </a:solidFill>
                          <a:latin typeface="Century Gothic" panose="020B0502020202020204" pitchFamily="34" charset="0"/>
                          <a:ea typeface="KASchoolDaysThin" pitchFamily="2" charset="-128"/>
                          <a:cs typeface="KASchoolDaysThin" pitchFamily="2" charset="-128"/>
                        </a:rPr>
                        <a:t>Saberes y pensamiento científico</a:t>
                      </a: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b="0" dirty="0">
                          <a:solidFill>
                            <a:schemeClr val="tx1"/>
                          </a:solidFill>
                          <a:latin typeface="Century Gothic" panose="020B0502020202020204" pitchFamily="34" charset="0"/>
                          <a:ea typeface="KASchoolDaysThin" pitchFamily="2" charset="-128"/>
                          <a:cs typeface="KASchoolDaysThin" pitchFamily="2" charset="-128"/>
                        </a:rPr>
                        <a:t>Saberes y pensamiento científico</a:t>
                      </a: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b="0" dirty="0">
                          <a:solidFill>
                            <a:schemeClr val="tx1"/>
                          </a:solidFill>
                          <a:latin typeface="Century Gothic" panose="020B0502020202020204" pitchFamily="34" charset="0"/>
                          <a:ea typeface="KASchoolDaysThin" pitchFamily="2" charset="-128"/>
                          <a:cs typeface="KASchoolDaysThin" pitchFamily="2" charset="-128"/>
                        </a:rPr>
                        <a:t>Saberes y pensamiento científico</a:t>
                      </a: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b="0" dirty="0">
                          <a:solidFill>
                            <a:schemeClr val="tx1"/>
                          </a:solidFill>
                          <a:latin typeface="Century Gothic" panose="020B0502020202020204" pitchFamily="34" charset="0"/>
                          <a:ea typeface="KASchoolDaysThin" pitchFamily="2" charset="-128"/>
                          <a:cs typeface="KASchoolDaysThin" pitchFamily="2" charset="-128"/>
                        </a:rPr>
                        <a:t>Saberes y pensamiento científico</a:t>
                      </a: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chemeClr val="bg1">
                        <a:alpha val="50000"/>
                      </a:schemeClr>
                    </a:solidFill>
                  </a:tcPr>
                </a:tc>
                <a:extLst>
                  <a:ext uri="{0D108BD9-81ED-4DB2-BD59-A6C34878D82A}">
                    <a16:rowId xmlns:a16="http://schemas.microsoft.com/office/drawing/2014/main" val="1721318480"/>
                  </a:ext>
                </a:extLst>
              </a:tr>
              <a:tr h="715364">
                <a:tc gridSpan="6">
                  <a:txBody>
                    <a:bodyPr/>
                    <a:lstStyle/>
                    <a:p>
                      <a:pPr algn="ctr"/>
                      <a:r>
                        <a:rPr lang="es-MX" sz="2400" b="0" spc="600" dirty="0">
                          <a:solidFill>
                            <a:schemeClr val="tx1"/>
                          </a:solidFill>
                          <a:latin typeface="Century Gothic" panose="020B0502020202020204" pitchFamily="34" charset="0"/>
                          <a:ea typeface="KASchoolDaysThin" pitchFamily="2" charset="-128"/>
                          <a:cs typeface="KASchoolDaysThin" pitchFamily="2" charset="-128"/>
                        </a:rPr>
                        <a:t>R    E    C    R    E    O</a:t>
                      </a: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chemeClr val="bg1">
                        <a:alpha val="50000"/>
                      </a:schemeClr>
                    </a:solidFill>
                  </a:tcPr>
                </a:tc>
                <a:tc hMerge="1">
                  <a:txBody>
                    <a:bodyPr/>
                    <a:lstStyle/>
                    <a:p>
                      <a:pPr algn="ctr"/>
                      <a:endParaRPr lang="es-MX" dirty="0">
                        <a:solidFill>
                          <a:schemeClr val="tx1"/>
                        </a:solidFill>
                        <a:latin typeface="KASchoolDays" pitchFamily="2" charset="-128"/>
                        <a:ea typeface="KASchoolDays" pitchFamily="2" charset="-128"/>
                        <a:cs typeface="KASchoolDays" pitchFamily="2"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s-MX" dirty="0">
                        <a:solidFill>
                          <a:schemeClr val="tx1"/>
                        </a:solidFill>
                        <a:latin typeface="KASchoolDays" pitchFamily="2" charset="-128"/>
                        <a:ea typeface="KASchoolDays" pitchFamily="2" charset="-128"/>
                        <a:cs typeface="KASchoolDays" pitchFamily="2"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s-MX" dirty="0">
                        <a:solidFill>
                          <a:schemeClr val="tx1"/>
                        </a:solidFill>
                        <a:latin typeface="KASchoolDays" pitchFamily="2" charset="-128"/>
                        <a:ea typeface="KASchoolDays" pitchFamily="2" charset="-128"/>
                        <a:cs typeface="KASchoolDays" pitchFamily="2"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s-MX" dirty="0">
                        <a:solidFill>
                          <a:schemeClr val="tx1"/>
                        </a:solidFill>
                        <a:latin typeface="KASchoolDays" pitchFamily="2" charset="-128"/>
                        <a:ea typeface="KASchoolDays" pitchFamily="2" charset="-128"/>
                        <a:cs typeface="KASchoolDays" pitchFamily="2"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s-MX" dirty="0">
                        <a:solidFill>
                          <a:schemeClr val="tx1"/>
                        </a:solidFill>
                        <a:latin typeface="KASchoolDays" pitchFamily="2" charset="-128"/>
                        <a:ea typeface="KASchoolDays" pitchFamily="2" charset="-128"/>
                        <a:cs typeface="KASchoolDays" pitchFamily="2"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1929973"/>
                  </a:ext>
                </a:extLst>
              </a:tr>
              <a:tr h="857217">
                <a:tc>
                  <a:txBody>
                    <a:bodyPr/>
                    <a:lstStyle/>
                    <a:p>
                      <a:pPr algn="ctr"/>
                      <a:endParaRPr lang="es-MX" sz="1600" b="0" dirty="0">
                        <a:solidFill>
                          <a:schemeClr val="tx1"/>
                        </a:solidFill>
                        <a:latin typeface="Century Gothic" panose="020B0502020202020204" pitchFamily="34" charset="0"/>
                        <a:ea typeface="KASchoolDaysThin" pitchFamily="2" charset="-128"/>
                        <a:cs typeface="KASchoolDaysThin" pitchFamily="2" charset="-128"/>
                      </a:endParaRP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rgbClr val="41C1EB">
                        <a:alpha val="30000"/>
                      </a:srgbClr>
                    </a:solidFill>
                  </a:tcPr>
                </a:tc>
                <a:tc>
                  <a:txBody>
                    <a:bodyPr/>
                    <a:lstStyle/>
                    <a:p>
                      <a:pPr algn="ctr"/>
                      <a:r>
                        <a:rPr lang="es-MX" sz="1100" b="0" dirty="0">
                          <a:solidFill>
                            <a:schemeClr val="tx1"/>
                          </a:solidFill>
                          <a:latin typeface="Century Gothic" panose="020B0502020202020204" pitchFamily="34" charset="0"/>
                          <a:ea typeface="KASchoolDaysThin" pitchFamily="2" charset="-128"/>
                          <a:cs typeface="KASchoolDaysThin" pitchFamily="2" charset="-128"/>
                        </a:rPr>
                        <a:t>Ética, naturaleza y sociedad</a:t>
                      </a: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b="0" dirty="0">
                          <a:solidFill>
                            <a:schemeClr val="tx1"/>
                          </a:solidFill>
                          <a:latin typeface="Century Gothic" panose="020B0502020202020204" pitchFamily="34" charset="0"/>
                          <a:ea typeface="KASchoolDaysThin" pitchFamily="2" charset="-128"/>
                          <a:cs typeface="KASchoolDaysThin" pitchFamily="2" charset="-128"/>
                        </a:rPr>
                        <a:t>De lo humano y lo comunitario</a:t>
                      </a: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b="0" dirty="0">
                          <a:solidFill>
                            <a:schemeClr val="tx1"/>
                          </a:solidFill>
                          <a:latin typeface="Century Gothic" panose="020B0502020202020204" pitchFamily="34" charset="0"/>
                          <a:ea typeface="KASchoolDaysThin" pitchFamily="2" charset="-128"/>
                          <a:cs typeface="KASchoolDaysThin" pitchFamily="2" charset="-128"/>
                        </a:rPr>
                        <a:t>Ética, naturaleza y sociedad</a:t>
                      </a: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b="0" dirty="0">
                          <a:solidFill>
                            <a:schemeClr val="tx1"/>
                          </a:solidFill>
                          <a:latin typeface="Century Gothic" panose="020B0502020202020204" pitchFamily="34" charset="0"/>
                          <a:ea typeface="KASchoolDaysThin" pitchFamily="2" charset="-128"/>
                          <a:cs typeface="KASchoolDaysThin" pitchFamily="2" charset="-128"/>
                        </a:rPr>
                        <a:t>De lo humano y lo comunitario</a:t>
                      </a: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b="0" dirty="0">
                          <a:solidFill>
                            <a:schemeClr val="tx1"/>
                          </a:solidFill>
                          <a:latin typeface="Century Gothic" panose="020B0502020202020204" pitchFamily="34" charset="0"/>
                          <a:ea typeface="KASchoolDaysThin" pitchFamily="2" charset="-128"/>
                          <a:cs typeface="KASchoolDaysThin" pitchFamily="2" charset="-128"/>
                        </a:rPr>
                        <a:t>Ética, naturaleza y sociedad</a:t>
                      </a: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chemeClr val="bg1">
                        <a:alpha val="50000"/>
                      </a:schemeClr>
                    </a:solidFill>
                  </a:tcPr>
                </a:tc>
                <a:extLst>
                  <a:ext uri="{0D108BD9-81ED-4DB2-BD59-A6C34878D82A}">
                    <a16:rowId xmlns:a16="http://schemas.microsoft.com/office/drawing/2014/main" val="1858148300"/>
                  </a:ext>
                </a:extLst>
              </a:tr>
              <a:tr h="1238203">
                <a:tc>
                  <a:txBody>
                    <a:bodyPr/>
                    <a:lstStyle/>
                    <a:p>
                      <a:pPr algn="ctr"/>
                      <a:endParaRPr lang="es-MX" sz="1600" b="0" dirty="0">
                        <a:solidFill>
                          <a:schemeClr val="tx1"/>
                        </a:solidFill>
                        <a:latin typeface="Century Gothic" panose="020B0502020202020204" pitchFamily="34" charset="0"/>
                        <a:ea typeface="KASchoolDaysThin" pitchFamily="2" charset="-128"/>
                        <a:cs typeface="KASchoolDaysThin" pitchFamily="2" charset="-128"/>
                      </a:endParaRP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rgbClr val="FFE88F">
                        <a:alpha val="30000"/>
                      </a:srgbClr>
                    </a:solidFill>
                  </a:tcPr>
                </a:tc>
                <a:tc>
                  <a:txBody>
                    <a:bodyPr/>
                    <a:lstStyle/>
                    <a:p>
                      <a:pPr algn="ctr"/>
                      <a:r>
                        <a:rPr lang="es-MX" sz="1100" b="0" dirty="0">
                          <a:solidFill>
                            <a:schemeClr val="tx1"/>
                          </a:solidFill>
                          <a:latin typeface="Century Gothic" panose="020B0502020202020204" pitchFamily="34" charset="0"/>
                          <a:ea typeface="KASchoolDaysThin" pitchFamily="2" charset="-128"/>
                          <a:cs typeface="KASchoolDaysThin" pitchFamily="2" charset="-128"/>
                        </a:rPr>
                        <a:t>De lo humano y lo comunitario</a:t>
                      </a: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b="0" dirty="0">
                          <a:solidFill>
                            <a:schemeClr val="tx1"/>
                          </a:solidFill>
                          <a:latin typeface="Century Gothic" panose="020B0502020202020204" pitchFamily="34" charset="0"/>
                          <a:ea typeface="KASchoolDaysThin" pitchFamily="2" charset="-128"/>
                          <a:cs typeface="KASchoolDaysThin" pitchFamily="2" charset="-128"/>
                        </a:rPr>
                        <a:t>Ética, naturaleza y sociedad</a:t>
                      </a: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b="0" dirty="0">
                          <a:solidFill>
                            <a:schemeClr val="tx1"/>
                          </a:solidFill>
                          <a:latin typeface="Century Gothic" panose="020B0502020202020204" pitchFamily="34" charset="0"/>
                          <a:ea typeface="KASchoolDaysThin" pitchFamily="2" charset="-128"/>
                          <a:cs typeface="KASchoolDaysThin" pitchFamily="2" charset="-128"/>
                        </a:rPr>
                        <a:t>De lo humano y lo comunitario</a:t>
                      </a: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b="0" dirty="0">
                          <a:solidFill>
                            <a:schemeClr val="tx1"/>
                          </a:solidFill>
                          <a:latin typeface="Century Gothic" panose="020B0502020202020204" pitchFamily="34" charset="0"/>
                          <a:ea typeface="KASchoolDaysThin" pitchFamily="2" charset="-128"/>
                          <a:cs typeface="KASchoolDaysThin" pitchFamily="2" charset="-128"/>
                        </a:rPr>
                        <a:t>Ética, naturaleza y sociedad</a:t>
                      </a: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b="0" dirty="0">
                          <a:solidFill>
                            <a:schemeClr val="tx1"/>
                          </a:solidFill>
                          <a:latin typeface="Century Gothic" panose="020B0502020202020204" pitchFamily="34" charset="0"/>
                          <a:ea typeface="KASchoolDaysThin" pitchFamily="2" charset="-128"/>
                          <a:cs typeface="KASchoolDaysThin" pitchFamily="2" charset="-128"/>
                        </a:rPr>
                        <a:t>De lo humano y lo comunitario</a:t>
                      </a:r>
                    </a:p>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b="0" dirty="0">
                          <a:solidFill>
                            <a:schemeClr val="tx1"/>
                          </a:solidFill>
                          <a:latin typeface="Century Gothic" panose="020B0502020202020204" pitchFamily="34" charset="0"/>
                          <a:ea typeface="KASchoolDaysThin" pitchFamily="2" charset="-128"/>
                          <a:cs typeface="KASchoolDaysThin" pitchFamily="2" charset="-128"/>
                        </a:rPr>
                        <a:t>(Educación física)</a:t>
                      </a: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chemeClr val="bg1">
                        <a:alpha val="50000"/>
                      </a:schemeClr>
                    </a:solidFill>
                  </a:tcPr>
                </a:tc>
                <a:extLst>
                  <a:ext uri="{0D108BD9-81ED-4DB2-BD59-A6C34878D82A}">
                    <a16:rowId xmlns:a16="http://schemas.microsoft.com/office/drawing/2014/main" val="2950715428"/>
                  </a:ext>
                </a:extLst>
              </a:tr>
            </a:tbl>
          </a:graphicData>
        </a:graphic>
      </p:graphicFrame>
      <p:sp>
        <p:nvSpPr>
          <p:cNvPr id="12" name="CuadroTexto 39">
            <a:extLst>
              <a:ext uri="{FF2B5EF4-FFF2-40B4-BE49-F238E27FC236}">
                <a16:creationId xmlns:a16="http://schemas.microsoft.com/office/drawing/2014/main" id="{6FF62327-F153-8613-1603-C4331A1D883E}"/>
              </a:ext>
            </a:extLst>
          </p:cNvPr>
          <p:cNvSpPr txBox="1"/>
          <p:nvPr/>
        </p:nvSpPr>
        <p:spPr>
          <a:xfrm>
            <a:off x="109943" y="6459556"/>
            <a:ext cx="3299274" cy="589915"/>
          </a:xfrm>
          <a:prstGeom prst="rect">
            <a:avLst/>
          </a:prstGeom>
          <a:noFill/>
        </p:spPr>
        <p:txBody>
          <a:bodyPr wrap="square" rtlCol="0">
            <a:spAutoFit/>
          </a:bodyPr>
          <a:lstStyle/>
          <a:p>
            <a:pPr algn="ctr"/>
            <a:r>
              <a:rPr lang="es-ES" sz="1600" kern="1200" dirty="0">
                <a:solidFill>
                  <a:srgbClr val="000000"/>
                </a:solidFill>
                <a:effectLst/>
                <a:latin typeface="Century Gothic" panose="020B0502020202020204" pitchFamily="34" charset="0"/>
                <a:ea typeface="Calibri" panose="020F0502020204030204" pitchFamily="34" charset="0"/>
              </a:rPr>
              <a:t>___________________________</a:t>
            </a:r>
            <a:endParaRPr lang="es-MX" sz="1200" dirty="0">
              <a:effectLst/>
              <a:latin typeface="Calibri" panose="020F0502020204030204" pitchFamily="34" charset="0"/>
              <a:ea typeface="Calibri" panose="020F0502020204030204" pitchFamily="34" charset="0"/>
            </a:endParaRPr>
          </a:p>
          <a:p>
            <a:pPr algn="ctr"/>
            <a:r>
              <a:rPr lang="es-ES_tradnl" sz="1600" kern="1200" dirty="0">
                <a:solidFill>
                  <a:srgbClr val="000000"/>
                </a:solidFill>
                <a:effectLst/>
                <a:latin typeface="Century Gothic" panose="020B0502020202020204" pitchFamily="34" charset="0"/>
                <a:ea typeface="Calibri" panose="020F0502020204030204" pitchFamily="34" charset="0"/>
              </a:rPr>
              <a:t>Docente titular del Grupo</a:t>
            </a:r>
            <a:endParaRPr lang="es-MX" sz="1200" dirty="0">
              <a:effectLst/>
              <a:latin typeface="Calibri" panose="020F0502020204030204" pitchFamily="34" charset="0"/>
              <a:ea typeface="Calibri" panose="020F0502020204030204" pitchFamily="34" charset="0"/>
            </a:endParaRPr>
          </a:p>
        </p:txBody>
      </p:sp>
      <p:sp>
        <p:nvSpPr>
          <p:cNvPr id="13" name="CuadroTexto 39">
            <a:extLst>
              <a:ext uri="{FF2B5EF4-FFF2-40B4-BE49-F238E27FC236}">
                <a16:creationId xmlns:a16="http://schemas.microsoft.com/office/drawing/2014/main" id="{2E923554-BE2F-7526-252D-2CBF2D96C0EC}"/>
              </a:ext>
            </a:extLst>
          </p:cNvPr>
          <p:cNvSpPr txBox="1"/>
          <p:nvPr/>
        </p:nvSpPr>
        <p:spPr>
          <a:xfrm>
            <a:off x="3114838" y="6459555"/>
            <a:ext cx="3669665" cy="589915"/>
          </a:xfrm>
          <a:prstGeom prst="rect">
            <a:avLst/>
          </a:prstGeom>
          <a:noFill/>
        </p:spPr>
        <p:txBody>
          <a:bodyPr wrap="square" rtlCol="0">
            <a:spAutoFit/>
          </a:bodyPr>
          <a:lstStyle/>
          <a:p>
            <a:pPr algn="ctr"/>
            <a:r>
              <a:rPr lang="es-ES" sz="1600" kern="1200" dirty="0">
                <a:solidFill>
                  <a:srgbClr val="000000"/>
                </a:solidFill>
                <a:effectLst/>
                <a:latin typeface="Century Gothic" panose="020B0502020202020204" pitchFamily="34" charset="0"/>
                <a:ea typeface="Calibri" panose="020F0502020204030204" pitchFamily="34" charset="0"/>
              </a:rPr>
              <a:t>___________________________</a:t>
            </a:r>
            <a:endParaRPr lang="es-MX" sz="1200" dirty="0">
              <a:effectLst/>
              <a:latin typeface="Calibri" panose="020F0502020204030204" pitchFamily="34" charset="0"/>
              <a:ea typeface="Calibri" panose="020F0502020204030204" pitchFamily="34" charset="0"/>
            </a:endParaRPr>
          </a:p>
          <a:p>
            <a:pPr algn="ctr"/>
            <a:r>
              <a:rPr lang="es-ES_tradnl" sz="1600" kern="1200" dirty="0">
                <a:solidFill>
                  <a:srgbClr val="000000"/>
                </a:solidFill>
                <a:effectLst/>
                <a:latin typeface="Century Gothic" panose="020B0502020202020204" pitchFamily="34" charset="0"/>
                <a:ea typeface="Calibri" panose="020F0502020204030204" pitchFamily="34" charset="0"/>
              </a:rPr>
              <a:t>Directora Escolar</a:t>
            </a:r>
            <a:endParaRPr lang="es-MX" sz="1200" dirty="0">
              <a:effectLst/>
              <a:latin typeface="Calibri" panose="020F0502020204030204" pitchFamily="34" charset="0"/>
              <a:ea typeface="Calibri" panose="020F0502020204030204" pitchFamily="34" charset="0"/>
            </a:endParaRPr>
          </a:p>
        </p:txBody>
      </p:sp>
      <p:sp>
        <p:nvSpPr>
          <p:cNvPr id="14" name="CuadroTexto 13">
            <a:extLst>
              <a:ext uri="{FF2B5EF4-FFF2-40B4-BE49-F238E27FC236}">
                <a16:creationId xmlns:a16="http://schemas.microsoft.com/office/drawing/2014/main" id="{A38DDB20-62CB-6AE4-DEAF-B3841FA3A64B}"/>
              </a:ext>
            </a:extLst>
          </p:cNvPr>
          <p:cNvSpPr txBox="1"/>
          <p:nvPr/>
        </p:nvSpPr>
        <p:spPr>
          <a:xfrm>
            <a:off x="628539" y="6357856"/>
            <a:ext cx="2383986" cy="400110"/>
          </a:xfrm>
          <a:prstGeom prst="rect">
            <a:avLst/>
          </a:prstGeom>
          <a:noFill/>
        </p:spPr>
        <p:txBody>
          <a:bodyPr wrap="none" rtlCol="0">
            <a:spAutoFit/>
          </a:bodyPr>
          <a:lstStyle/>
          <a:p>
            <a:r>
              <a:rPr lang="es-ES_tradnl" sz="2000" dirty="0">
                <a:latin typeface="Century Gothic" panose="020B0502020202020204" pitchFamily="34" charset="0"/>
              </a:rPr>
              <a:t>Kenia Juárez Cruz</a:t>
            </a:r>
          </a:p>
        </p:txBody>
      </p:sp>
      <p:sp>
        <p:nvSpPr>
          <p:cNvPr id="15" name="CuadroTexto 14">
            <a:extLst>
              <a:ext uri="{FF2B5EF4-FFF2-40B4-BE49-F238E27FC236}">
                <a16:creationId xmlns:a16="http://schemas.microsoft.com/office/drawing/2014/main" id="{A5ECEB7A-E923-4A25-4E94-A11BEB0A5CFA}"/>
              </a:ext>
            </a:extLst>
          </p:cNvPr>
          <p:cNvSpPr txBox="1"/>
          <p:nvPr/>
        </p:nvSpPr>
        <p:spPr>
          <a:xfrm>
            <a:off x="3428999" y="6357856"/>
            <a:ext cx="3036409" cy="400110"/>
          </a:xfrm>
          <a:prstGeom prst="rect">
            <a:avLst/>
          </a:prstGeom>
          <a:noFill/>
        </p:spPr>
        <p:txBody>
          <a:bodyPr wrap="none" rtlCol="0">
            <a:spAutoFit/>
          </a:bodyPr>
          <a:lstStyle/>
          <a:p>
            <a:r>
              <a:rPr lang="es-ES_tradnl" sz="2000" dirty="0">
                <a:latin typeface="Century Gothic" panose="020B0502020202020204" pitchFamily="34" charset="0"/>
              </a:rPr>
              <a:t>Virginia Martínez López</a:t>
            </a:r>
          </a:p>
        </p:txBody>
      </p:sp>
    </p:spTree>
    <p:extLst>
      <p:ext uri="{BB962C8B-B14F-4D97-AF65-F5344CB8AC3E}">
        <p14:creationId xmlns:p14="http://schemas.microsoft.com/office/powerpoint/2010/main" val="92300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08DAC0E-1AA0-A213-CDD5-CBC3BBA1FFEB}"/>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63379" y="0"/>
            <a:ext cx="1777878" cy="166550"/>
          </a:xfrm>
          <a:prstGeom prst="rect">
            <a:avLst/>
          </a:prstGeom>
        </p:spPr>
      </p:pic>
      <p:pic>
        <p:nvPicPr>
          <p:cNvPr id="3" name="Imagen 2">
            <a:extLst>
              <a:ext uri="{FF2B5EF4-FFF2-40B4-BE49-F238E27FC236}">
                <a16:creationId xmlns:a16="http://schemas.microsoft.com/office/drawing/2014/main" id="{DDB8E088-7A3A-DD18-81BA-FA65B0ED51E5}"/>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115"/>
          <a:stretch/>
        </p:blipFill>
        <p:spPr>
          <a:xfrm rot="10800000">
            <a:off x="1651121" y="-1"/>
            <a:ext cx="1777878" cy="174234"/>
          </a:xfrm>
          <a:prstGeom prst="rect">
            <a:avLst/>
          </a:prstGeom>
        </p:spPr>
      </p:pic>
      <p:pic>
        <p:nvPicPr>
          <p:cNvPr id="5" name="Imagen 4">
            <a:extLst>
              <a:ext uri="{FF2B5EF4-FFF2-40B4-BE49-F238E27FC236}">
                <a16:creationId xmlns:a16="http://schemas.microsoft.com/office/drawing/2014/main" id="{A6689C4C-B719-24DD-45DA-37F66375B52D}"/>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3380990" y="-1"/>
            <a:ext cx="1777878" cy="166549"/>
          </a:xfrm>
          <a:prstGeom prst="rect">
            <a:avLst/>
          </a:prstGeom>
        </p:spPr>
      </p:pic>
      <p:pic>
        <p:nvPicPr>
          <p:cNvPr id="6" name="Imagen 5">
            <a:extLst>
              <a:ext uri="{FF2B5EF4-FFF2-40B4-BE49-F238E27FC236}">
                <a16:creationId xmlns:a16="http://schemas.microsoft.com/office/drawing/2014/main" id="{E365498A-5031-2F74-652B-413CC380F837}"/>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5095490" y="0"/>
            <a:ext cx="1777878" cy="166548"/>
          </a:xfrm>
          <a:prstGeom prst="rect">
            <a:avLst/>
          </a:prstGeom>
        </p:spPr>
      </p:pic>
      <p:pic>
        <p:nvPicPr>
          <p:cNvPr id="7" name="Imagen 6">
            <a:extLst>
              <a:ext uri="{FF2B5EF4-FFF2-40B4-BE49-F238E27FC236}">
                <a16:creationId xmlns:a16="http://schemas.microsoft.com/office/drawing/2014/main" id="{208AB6D6-8CC8-A2E6-2F40-FBE6AD3C88C9}"/>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78747" y="8977450"/>
            <a:ext cx="1777878" cy="166550"/>
          </a:xfrm>
          <a:prstGeom prst="rect">
            <a:avLst/>
          </a:prstGeom>
        </p:spPr>
      </p:pic>
      <p:pic>
        <p:nvPicPr>
          <p:cNvPr id="8" name="Imagen 7">
            <a:extLst>
              <a:ext uri="{FF2B5EF4-FFF2-40B4-BE49-F238E27FC236}">
                <a16:creationId xmlns:a16="http://schemas.microsoft.com/office/drawing/2014/main" id="{F9970C7D-2F51-719C-EC36-1DAD27BB4F19}"/>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115"/>
          <a:stretch/>
        </p:blipFill>
        <p:spPr>
          <a:xfrm rot="10800000">
            <a:off x="1635753" y="8977449"/>
            <a:ext cx="1777878" cy="174234"/>
          </a:xfrm>
          <a:prstGeom prst="rect">
            <a:avLst/>
          </a:prstGeom>
        </p:spPr>
      </p:pic>
      <p:pic>
        <p:nvPicPr>
          <p:cNvPr id="9" name="Imagen 8">
            <a:extLst>
              <a:ext uri="{FF2B5EF4-FFF2-40B4-BE49-F238E27FC236}">
                <a16:creationId xmlns:a16="http://schemas.microsoft.com/office/drawing/2014/main" id="{BDF3AB59-5709-254C-1628-7229220B8206}"/>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3365622" y="8977449"/>
            <a:ext cx="1777878" cy="166549"/>
          </a:xfrm>
          <a:prstGeom prst="rect">
            <a:avLst/>
          </a:prstGeom>
        </p:spPr>
      </p:pic>
      <p:pic>
        <p:nvPicPr>
          <p:cNvPr id="10" name="Imagen 9">
            <a:extLst>
              <a:ext uri="{FF2B5EF4-FFF2-40B4-BE49-F238E27FC236}">
                <a16:creationId xmlns:a16="http://schemas.microsoft.com/office/drawing/2014/main" id="{71D0326C-9DF3-0900-45F2-60FFD8790197}"/>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5080122" y="8977450"/>
            <a:ext cx="1777878" cy="166548"/>
          </a:xfrm>
          <a:prstGeom prst="rect">
            <a:avLst/>
          </a:prstGeom>
        </p:spPr>
      </p:pic>
      <p:sp>
        <p:nvSpPr>
          <p:cNvPr id="11" name="CuadroTexto 10">
            <a:extLst>
              <a:ext uri="{FF2B5EF4-FFF2-40B4-BE49-F238E27FC236}">
                <a16:creationId xmlns:a16="http://schemas.microsoft.com/office/drawing/2014/main" id="{9FAC2639-DA81-D0CA-C520-12F16EEC8602}"/>
              </a:ext>
            </a:extLst>
          </p:cNvPr>
          <p:cNvSpPr txBox="1"/>
          <p:nvPr/>
        </p:nvSpPr>
        <p:spPr>
          <a:xfrm>
            <a:off x="-25963" y="57875"/>
            <a:ext cx="6879187" cy="1754326"/>
          </a:xfrm>
          <a:prstGeom prst="rect">
            <a:avLst/>
          </a:prstGeom>
          <a:noFill/>
          <a:effectLst>
            <a:glow rad="127000">
              <a:schemeClr val="bg1"/>
            </a:glow>
          </a:effectLst>
        </p:spPr>
        <p:txBody>
          <a:bodyPr wrap="square" rtlCol="0">
            <a:spAutoFit/>
          </a:bodyPr>
          <a:lstStyle/>
          <a:p>
            <a:pPr algn="ctr"/>
            <a:r>
              <a:rPr lang="es-MX" sz="5400" b="1" dirty="0">
                <a:ln w="34925">
                  <a:noFill/>
                </a:ln>
                <a:solidFill>
                  <a:srgbClr val="92D050"/>
                </a:solidFill>
                <a:latin typeface="Century Gothic" panose="020B0502020202020204" pitchFamily="34" charset="0"/>
                <a:ea typeface="APLILIKEBIGFONTS" panose="02000603000000000000" pitchFamily="2" charset="0"/>
              </a:rPr>
              <a:t>A</a:t>
            </a:r>
            <a:r>
              <a:rPr lang="es-MX" sz="5400" b="1" dirty="0">
                <a:ln w="34925">
                  <a:noFill/>
                </a:ln>
                <a:solidFill>
                  <a:srgbClr val="FFC000"/>
                </a:solidFill>
                <a:latin typeface="Century Gothic" panose="020B0502020202020204" pitchFamily="34" charset="0"/>
                <a:ea typeface="APLILIKEBIGFONTS" panose="02000603000000000000" pitchFamily="2" charset="0"/>
              </a:rPr>
              <a:t>C</a:t>
            </a:r>
            <a:r>
              <a:rPr lang="es-MX" sz="5400" b="1" dirty="0">
                <a:ln w="34925">
                  <a:noFill/>
                </a:ln>
                <a:solidFill>
                  <a:srgbClr val="FF9300"/>
                </a:solidFill>
                <a:latin typeface="Century Gothic" panose="020B0502020202020204" pitchFamily="34" charset="0"/>
                <a:ea typeface="APLILIKEBIGFONTS" panose="02000603000000000000" pitchFamily="2" charset="0"/>
              </a:rPr>
              <a:t>T</a:t>
            </a:r>
            <a:r>
              <a:rPr lang="es-MX" sz="5400" b="1" dirty="0">
                <a:ln w="34925">
                  <a:noFill/>
                </a:ln>
                <a:solidFill>
                  <a:srgbClr val="B077E9"/>
                </a:solidFill>
                <a:latin typeface="Century Gothic" panose="020B0502020202020204" pitchFamily="34" charset="0"/>
                <a:ea typeface="APLILIKEBIGFONTS" panose="02000603000000000000" pitchFamily="2" charset="0"/>
              </a:rPr>
              <a:t>I</a:t>
            </a:r>
            <a:r>
              <a:rPr lang="es-MX" sz="5400" b="1" dirty="0">
                <a:ln w="34925">
                  <a:noFill/>
                </a:ln>
                <a:solidFill>
                  <a:srgbClr val="FF66CC"/>
                </a:solidFill>
                <a:latin typeface="Century Gothic" panose="020B0502020202020204" pitchFamily="34" charset="0"/>
                <a:ea typeface="APLILIKEBIGFONTS" panose="02000603000000000000" pitchFamily="2" charset="0"/>
              </a:rPr>
              <a:t>V</a:t>
            </a:r>
            <a:r>
              <a:rPr lang="es-MX" sz="5400" b="1" dirty="0">
                <a:ln w="34925">
                  <a:noFill/>
                </a:ln>
                <a:solidFill>
                  <a:srgbClr val="00B0F0"/>
                </a:solidFill>
                <a:latin typeface="Century Gothic" panose="020B0502020202020204" pitchFamily="34" charset="0"/>
                <a:ea typeface="APLILIKEBIGFONTS" panose="02000603000000000000" pitchFamily="2" charset="0"/>
              </a:rPr>
              <a:t>I</a:t>
            </a:r>
            <a:r>
              <a:rPr lang="es-MX" sz="5400" b="1" dirty="0">
                <a:ln w="34925">
                  <a:noFill/>
                </a:ln>
                <a:solidFill>
                  <a:srgbClr val="FF7E79"/>
                </a:solidFill>
                <a:latin typeface="Century Gothic" panose="020B0502020202020204" pitchFamily="34" charset="0"/>
                <a:ea typeface="APLILIKEBIGFONTS" panose="02000603000000000000" pitchFamily="2" charset="0"/>
              </a:rPr>
              <a:t>D</a:t>
            </a:r>
            <a:r>
              <a:rPr lang="es-MX" sz="5400" b="1" dirty="0">
                <a:ln w="34925">
                  <a:noFill/>
                </a:ln>
                <a:solidFill>
                  <a:srgbClr val="92D050"/>
                </a:solidFill>
                <a:latin typeface="Century Gothic" panose="020B0502020202020204" pitchFamily="34" charset="0"/>
                <a:ea typeface="APLILIKEBIGFONTS" panose="02000603000000000000" pitchFamily="2" charset="0"/>
              </a:rPr>
              <a:t>A</a:t>
            </a:r>
            <a:r>
              <a:rPr lang="es-MX" sz="5400" b="1" dirty="0">
                <a:ln w="34925">
                  <a:noFill/>
                </a:ln>
                <a:solidFill>
                  <a:srgbClr val="FFC000"/>
                </a:solidFill>
                <a:latin typeface="Century Gothic" panose="020B0502020202020204" pitchFamily="34" charset="0"/>
                <a:ea typeface="APLILIKEBIGFONTS" panose="02000603000000000000" pitchFamily="2" charset="0"/>
              </a:rPr>
              <a:t>D</a:t>
            </a:r>
            <a:r>
              <a:rPr lang="es-MX" sz="5400" b="1" dirty="0">
                <a:ln w="34925">
                  <a:noFill/>
                </a:ln>
                <a:solidFill>
                  <a:srgbClr val="FF9300"/>
                </a:solidFill>
                <a:latin typeface="Century Gothic" panose="020B0502020202020204" pitchFamily="34" charset="0"/>
                <a:ea typeface="APLILIKEBIGFONTS" panose="02000603000000000000" pitchFamily="2" charset="0"/>
              </a:rPr>
              <a:t>E</a:t>
            </a:r>
            <a:r>
              <a:rPr lang="es-MX" sz="5400" b="1" dirty="0">
                <a:ln w="34925">
                  <a:noFill/>
                </a:ln>
                <a:solidFill>
                  <a:srgbClr val="B077E9"/>
                </a:solidFill>
                <a:latin typeface="Century Gothic" panose="020B0502020202020204" pitchFamily="34" charset="0"/>
                <a:ea typeface="APLILIKEBIGFONTS" panose="02000603000000000000" pitchFamily="2" charset="0"/>
              </a:rPr>
              <a:t>S </a:t>
            </a:r>
            <a:r>
              <a:rPr lang="es-MX" sz="5400" b="1" dirty="0">
                <a:ln w="34925">
                  <a:noFill/>
                </a:ln>
                <a:solidFill>
                  <a:srgbClr val="FF66CC"/>
                </a:solidFill>
                <a:latin typeface="Century Gothic" panose="020B0502020202020204" pitchFamily="34" charset="0"/>
                <a:ea typeface="APLILIKEBIGFONTS" panose="02000603000000000000" pitchFamily="2" charset="0"/>
              </a:rPr>
              <a:t>D</a:t>
            </a:r>
            <a:r>
              <a:rPr lang="es-MX" sz="5400" b="1" dirty="0">
                <a:ln w="34925">
                  <a:noFill/>
                </a:ln>
                <a:solidFill>
                  <a:srgbClr val="00B0F0"/>
                </a:solidFill>
                <a:latin typeface="Century Gothic" panose="020B0502020202020204" pitchFamily="34" charset="0"/>
                <a:ea typeface="APLILIKEBIGFONTS" panose="02000603000000000000" pitchFamily="2" charset="0"/>
              </a:rPr>
              <a:t>E</a:t>
            </a:r>
            <a:r>
              <a:rPr lang="es-MX" sz="5400" b="1" dirty="0">
                <a:ln w="34925">
                  <a:noFill/>
                </a:ln>
                <a:solidFill>
                  <a:srgbClr val="FF7E79"/>
                </a:solidFill>
                <a:latin typeface="Century Gothic" panose="020B0502020202020204" pitchFamily="34" charset="0"/>
                <a:ea typeface="APLILIKEBIGFONTS" panose="02000603000000000000" pitchFamily="2" charset="0"/>
              </a:rPr>
              <a:t> I</a:t>
            </a:r>
            <a:r>
              <a:rPr lang="es-MX" sz="5400" b="1" dirty="0">
                <a:ln w="34925">
                  <a:noFill/>
                </a:ln>
                <a:solidFill>
                  <a:srgbClr val="92D050"/>
                </a:solidFill>
                <a:latin typeface="Century Gothic" panose="020B0502020202020204" pitchFamily="34" charset="0"/>
                <a:ea typeface="APLILIKEBIGFONTS" panose="02000603000000000000" pitchFamily="2" charset="0"/>
              </a:rPr>
              <a:t>N</a:t>
            </a:r>
            <a:r>
              <a:rPr lang="es-MX" sz="5400" b="1" dirty="0">
                <a:ln w="34925">
                  <a:noFill/>
                </a:ln>
                <a:solidFill>
                  <a:srgbClr val="FFC000"/>
                </a:solidFill>
                <a:latin typeface="Century Gothic" panose="020B0502020202020204" pitchFamily="34" charset="0"/>
                <a:ea typeface="APLILIKEBIGFONTS" panose="02000603000000000000" pitchFamily="2" charset="0"/>
              </a:rPr>
              <a:t>I</a:t>
            </a:r>
            <a:r>
              <a:rPr lang="es-MX" sz="5400" b="1" dirty="0">
                <a:ln w="34925">
                  <a:noFill/>
                </a:ln>
                <a:solidFill>
                  <a:srgbClr val="FF9300"/>
                </a:solidFill>
                <a:latin typeface="Century Gothic" panose="020B0502020202020204" pitchFamily="34" charset="0"/>
                <a:ea typeface="APLILIKEBIGFONTS" panose="02000603000000000000" pitchFamily="2" charset="0"/>
              </a:rPr>
              <a:t>C</a:t>
            </a:r>
            <a:r>
              <a:rPr lang="es-MX" sz="5400" b="1" dirty="0">
                <a:ln w="34925">
                  <a:noFill/>
                </a:ln>
                <a:solidFill>
                  <a:srgbClr val="B077E9"/>
                </a:solidFill>
                <a:latin typeface="Century Gothic" panose="020B0502020202020204" pitchFamily="34" charset="0"/>
                <a:ea typeface="APLILIKEBIGFONTS" panose="02000603000000000000" pitchFamily="2" charset="0"/>
              </a:rPr>
              <a:t>I</a:t>
            </a:r>
            <a:r>
              <a:rPr lang="es-MX" sz="5400" b="1" dirty="0">
                <a:ln w="34925">
                  <a:noFill/>
                </a:ln>
                <a:solidFill>
                  <a:srgbClr val="FF66CC"/>
                </a:solidFill>
                <a:latin typeface="Century Gothic" panose="020B0502020202020204" pitchFamily="34" charset="0"/>
                <a:ea typeface="APLILIKEBIGFONTS" panose="02000603000000000000" pitchFamily="2" charset="0"/>
              </a:rPr>
              <a:t>O</a:t>
            </a:r>
            <a:r>
              <a:rPr lang="es-MX" sz="5400" b="1" dirty="0">
                <a:ln w="34925">
                  <a:noFill/>
                </a:ln>
                <a:solidFill>
                  <a:srgbClr val="FF7E79"/>
                </a:solidFill>
                <a:latin typeface="Century Gothic" panose="020B0502020202020204" pitchFamily="34" charset="0"/>
                <a:ea typeface="APLILIKEBIGFONTS" panose="02000603000000000000" pitchFamily="2" charset="0"/>
              </a:rPr>
              <a:t> </a:t>
            </a:r>
            <a:endParaRPr lang="es-MX" sz="5400" b="1" dirty="0">
              <a:ln w="34925">
                <a:noFill/>
              </a:ln>
              <a:solidFill>
                <a:srgbClr val="FF7E79"/>
              </a:solidFill>
              <a:effectLst/>
              <a:latin typeface="Century Gothic" panose="020B0502020202020204" pitchFamily="34" charset="0"/>
              <a:ea typeface="APLILIKEBIGFONTS" panose="02000603000000000000" pitchFamily="2" charset="0"/>
            </a:endParaRPr>
          </a:p>
        </p:txBody>
      </p:sp>
      <p:graphicFrame>
        <p:nvGraphicFramePr>
          <p:cNvPr id="4" name="Tabla 5">
            <a:extLst>
              <a:ext uri="{FF2B5EF4-FFF2-40B4-BE49-F238E27FC236}">
                <a16:creationId xmlns:a16="http://schemas.microsoft.com/office/drawing/2014/main" id="{ABAFA928-13F8-6972-9786-E2CDAA03DC26}"/>
              </a:ext>
            </a:extLst>
          </p:cNvPr>
          <p:cNvGraphicFramePr>
            <a:graphicFrameLocks noGrp="1"/>
          </p:cNvGraphicFramePr>
          <p:nvPr>
            <p:extLst>
              <p:ext uri="{D42A27DB-BD31-4B8C-83A1-F6EECF244321}">
                <p14:modId xmlns:p14="http://schemas.microsoft.com/office/powerpoint/2010/main" val="964282197"/>
              </p:ext>
            </p:extLst>
          </p:nvPr>
        </p:nvGraphicFramePr>
        <p:xfrm>
          <a:off x="101008" y="1979361"/>
          <a:ext cx="6655983" cy="6894697"/>
        </p:xfrm>
        <a:graphic>
          <a:graphicData uri="http://schemas.openxmlformats.org/drawingml/2006/table">
            <a:tbl>
              <a:tblPr firstRow="1" bandRow="1">
                <a:tableStyleId>{00A15C55-8517-42AA-B614-E9B94910E393}</a:tableStyleId>
              </a:tblPr>
              <a:tblGrid>
                <a:gridCol w="994145">
                  <a:extLst>
                    <a:ext uri="{9D8B030D-6E8A-4147-A177-3AD203B41FA5}">
                      <a16:colId xmlns:a16="http://schemas.microsoft.com/office/drawing/2014/main" val="3950325655"/>
                    </a:ext>
                  </a:extLst>
                </a:gridCol>
                <a:gridCol w="1531089">
                  <a:extLst>
                    <a:ext uri="{9D8B030D-6E8A-4147-A177-3AD203B41FA5}">
                      <a16:colId xmlns:a16="http://schemas.microsoft.com/office/drawing/2014/main" val="645897241"/>
                    </a:ext>
                  </a:extLst>
                </a:gridCol>
                <a:gridCol w="1578932">
                  <a:extLst>
                    <a:ext uri="{9D8B030D-6E8A-4147-A177-3AD203B41FA5}">
                      <a16:colId xmlns:a16="http://schemas.microsoft.com/office/drawing/2014/main" val="2445900120"/>
                    </a:ext>
                  </a:extLst>
                </a:gridCol>
                <a:gridCol w="2551817">
                  <a:extLst>
                    <a:ext uri="{9D8B030D-6E8A-4147-A177-3AD203B41FA5}">
                      <a16:colId xmlns:a16="http://schemas.microsoft.com/office/drawing/2014/main" val="1905946233"/>
                    </a:ext>
                  </a:extLst>
                </a:gridCol>
              </a:tblGrid>
              <a:tr h="0">
                <a:tc gridSpan="4">
                  <a:txBody>
                    <a:bodyPr/>
                    <a:lstStyle/>
                    <a:p>
                      <a:pPr algn="ctr"/>
                      <a:r>
                        <a:rPr lang="es-MX" sz="1200" dirty="0">
                          <a:solidFill>
                            <a:schemeClr val="tx1"/>
                          </a:solidFill>
                          <a:latin typeface="Century Gothic" panose="020B0502020202020204" pitchFamily="34" charset="0"/>
                        </a:rPr>
                        <a:t>SEM 23. DEL 17 AL 21 DE FEBRERO DE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179"/>
                    </a:solidFill>
                  </a:tcPr>
                </a:tc>
                <a:tc hMerge="1">
                  <a:txBody>
                    <a:bodyPr/>
                    <a:lstStyle/>
                    <a:p>
                      <a:pPr algn="ctr"/>
                      <a:endParaRPr lang="es-MX"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C1EB"/>
                    </a:solidFill>
                  </a:tcPr>
                </a:tc>
                <a:tc hMerge="1">
                  <a:txBody>
                    <a:bodyPr/>
                    <a:lstStyle/>
                    <a:p>
                      <a:pPr algn="ctr"/>
                      <a:endParaRPr lang="es-MX"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999E"/>
                    </a:solidFill>
                  </a:tcPr>
                </a:tc>
                <a:tc hMerge="1">
                  <a:txBody>
                    <a:bodyPr/>
                    <a:lstStyle/>
                    <a:p>
                      <a:pPr algn="ctr"/>
                      <a:endParaRPr lang="es-MX"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6573126"/>
                  </a:ext>
                </a:extLst>
              </a:tr>
              <a:tr h="426917">
                <a:tc>
                  <a:txBody>
                    <a:bodyPr/>
                    <a:lstStyle/>
                    <a:p>
                      <a:pPr algn="ctr"/>
                      <a:r>
                        <a:rPr lang="es-MX" sz="1200" b="1" dirty="0">
                          <a:solidFill>
                            <a:schemeClr val="tx1"/>
                          </a:solidFill>
                          <a:latin typeface="Century Gothic" panose="020B0502020202020204" pitchFamily="34" charset="0"/>
                        </a:rPr>
                        <a:t>Día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solidFill>
                  </a:tcPr>
                </a:tc>
                <a:tc>
                  <a:txBody>
                    <a:bodyPr/>
                    <a:lstStyle/>
                    <a:p>
                      <a:pPr algn="ctr"/>
                      <a:r>
                        <a:rPr lang="es-MX" sz="1200" b="1" dirty="0">
                          <a:solidFill>
                            <a:schemeClr val="tx1"/>
                          </a:solidFill>
                          <a:latin typeface="Century Gothic" panose="020B0502020202020204" pitchFamily="34" charset="0"/>
                        </a:rPr>
                        <a:t>Dictado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C1EB"/>
                    </a:solidFill>
                  </a:tcPr>
                </a:tc>
                <a:tc>
                  <a:txBody>
                    <a:bodyPr/>
                    <a:lstStyle/>
                    <a:p>
                      <a:pPr algn="ctr"/>
                      <a:r>
                        <a:rPr lang="es-MX" sz="1200" b="1" dirty="0">
                          <a:solidFill>
                            <a:schemeClr val="tx1"/>
                          </a:solidFill>
                          <a:latin typeface="Century Gothic" panose="020B0502020202020204" pitchFamily="34" charset="0"/>
                        </a:rPr>
                        <a:t>Cálculo mental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999E"/>
                    </a:solidFill>
                  </a:tcPr>
                </a:tc>
                <a:tc>
                  <a:txBody>
                    <a:bodyPr/>
                    <a:lstStyle/>
                    <a:p>
                      <a:pPr algn="ctr"/>
                      <a:r>
                        <a:rPr lang="es-MX" sz="1200" b="1" dirty="0">
                          <a:solidFill>
                            <a:schemeClr val="tx1"/>
                          </a:solidFill>
                          <a:latin typeface="Century Gothic" panose="020B0502020202020204" pitchFamily="34" charset="0"/>
                        </a:rPr>
                        <a:t>Problema matemático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9386090"/>
                  </a:ext>
                </a:extLst>
              </a:tr>
              <a:tr h="1238692">
                <a:tc>
                  <a:txBody>
                    <a:bodyPr/>
                    <a:lstStyle/>
                    <a:p>
                      <a:pPr algn="ctr"/>
                      <a:r>
                        <a:rPr lang="es-MX" sz="1200" b="1" dirty="0">
                          <a:solidFill>
                            <a:schemeClr val="tx1"/>
                          </a:solidFill>
                          <a:latin typeface="Century Gothic" panose="020B0502020202020204" pitchFamily="34" charset="0"/>
                        </a:rPr>
                        <a:t>Lunes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88F"/>
                    </a:solidFill>
                  </a:tcPr>
                </a:tc>
                <a:tc>
                  <a:txBody>
                    <a:bodyPr/>
                    <a:lstStyle/>
                    <a:p>
                      <a:pPr algn="just"/>
                      <a:r>
                        <a:rPr lang="es-MX" sz="1000" b="1" dirty="0">
                          <a:effectLst/>
                          <a:latin typeface="Century Gothic" panose="020B0502020202020204" pitchFamily="34" charset="0"/>
                          <a:ea typeface="Times New Roman" panose="02020603050405020304" pitchFamily="18" charset="0"/>
                        </a:rPr>
                        <a:t>Dictado:</a:t>
                      </a:r>
                      <a:endParaRPr lang="es-MX" sz="1000" dirty="0">
                        <a:effectLst/>
                        <a:latin typeface="Times New Roman" panose="02020603050405020304" pitchFamily="18" charset="0"/>
                        <a:ea typeface="Times New Roman" panose="02020603050405020304" pitchFamily="18" charset="0"/>
                      </a:endParaRPr>
                    </a:p>
                    <a:p>
                      <a:pPr algn="just"/>
                      <a:r>
                        <a:rPr lang="es-MX" sz="1000" dirty="0">
                          <a:effectLst/>
                          <a:latin typeface="Century Gothic" panose="020B0502020202020204" pitchFamily="34" charset="0"/>
                          <a:ea typeface="Times New Roman" panose="02020603050405020304" pitchFamily="18" charset="0"/>
                        </a:rPr>
                        <a:t>1. emoción</a:t>
                      </a:r>
                      <a:endParaRPr lang="es-MX" sz="1000" dirty="0">
                        <a:effectLst/>
                        <a:latin typeface="Times New Roman" panose="02020603050405020304" pitchFamily="18" charset="0"/>
                        <a:ea typeface="Times New Roman" panose="02020603050405020304" pitchFamily="18" charset="0"/>
                      </a:endParaRPr>
                    </a:p>
                    <a:p>
                      <a:pPr algn="just"/>
                      <a:r>
                        <a:rPr lang="es-MX" sz="1000" dirty="0">
                          <a:effectLst/>
                          <a:latin typeface="Century Gothic" panose="020B0502020202020204" pitchFamily="34" charset="0"/>
                          <a:ea typeface="Times New Roman" panose="02020603050405020304" pitchFamily="18" charset="0"/>
                        </a:rPr>
                        <a:t>2. alegría</a:t>
                      </a:r>
                      <a:endParaRPr lang="es-MX" sz="1000" dirty="0">
                        <a:effectLst/>
                        <a:latin typeface="Times New Roman" panose="02020603050405020304" pitchFamily="18" charset="0"/>
                        <a:ea typeface="Times New Roman" panose="02020603050405020304" pitchFamily="18" charset="0"/>
                      </a:endParaRPr>
                    </a:p>
                    <a:p>
                      <a:pPr algn="just"/>
                      <a:r>
                        <a:rPr lang="es-MX" sz="1000" dirty="0">
                          <a:effectLst/>
                          <a:latin typeface="Century Gothic" panose="020B0502020202020204" pitchFamily="34" charset="0"/>
                          <a:ea typeface="Times New Roman" panose="02020603050405020304" pitchFamily="18" charset="0"/>
                        </a:rPr>
                        <a:t>3. tristeza</a:t>
                      </a:r>
                      <a:endParaRPr lang="es-MX" sz="1000" dirty="0">
                        <a:effectLst/>
                        <a:latin typeface="Times New Roman" panose="02020603050405020304" pitchFamily="18" charset="0"/>
                        <a:ea typeface="Times New Roman" panose="02020603050405020304" pitchFamily="18" charset="0"/>
                      </a:endParaRPr>
                    </a:p>
                    <a:p>
                      <a:pPr algn="just"/>
                      <a:r>
                        <a:rPr lang="es-MX" sz="1000" dirty="0">
                          <a:effectLst/>
                          <a:latin typeface="Century Gothic" panose="020B0502020202020204" pitchFamily="34" charset="0"/>
                          <a:ea typeface="Times New Roman" panose="02020603050405020304" pitchFamily="18" charset="0"/>
                        </a:rPr>
                        <a:t>4. enojo</a:t>
                      </a:r>
                      <a:endParaRPr lang="es-MX" sz="1000" dirty="0">
                        <a:effectLst/>
                        <a:latin typeface="Times New Roman" panose="02020603050405020304" pitchFamily="18" charset="0"/>
                        <a:ea typeface="Times New Roman" panose="02020603050405020304" pitchFamily="18" charset="0"/>
                      </a:endParaRPr>
                    </a:p>
                    <a:p>
                      <a:pPr algn="just"/>
                      <a:r>
                        <a:rPr lang="es-MX" sz="1000" dirty="0">
                          <a:effectLst/>
                          <a:latin typeface="Century Gothic" panose="020B0502020202020204" pitchFamily="34" charset="0"/>
                          <a:ea typeface="Times New Roman" panose="02020603050405020304" pitchFamily="18" charset="0"/>
                        </a:rPr>
                        <a:t>5. confusión</a:t>
                      </a:r>
                      <a:endParaRPr lang="es-MX"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s-MX" sz="1000" b="1" dirty="0">
                          <a:effectLst/>
                          <a:latin typeface="Century Gothic" panose="020B0502020202020204" pitchFamily="34" charset="0"/>
                          <a:ea typeface="Times New Roman" panose="02020603050405020304" pitchFamily="18" charset="0"/>
                        </a:rPr>
                        <a:t>Cálculo mental:</a:t>
                      </a:r>
                      <a:endParaRPr lang="es-MX" sz="1000" dirty="0">
                        <a:effectLst/>
                        <a:latin typeface="Times New Roman" panose="02020603050405020304" pitchFamily="18" charset="0"/>
                        <a:ea typeface="Times New Roman" panose="02020603050405020304" pitchFamily="18" charset="0"/>
                      </a:endParaRPr>
                    </a:p>
                    <a:p>
                      <a:pPr algn="just"/>
                      <a:r>
                        <a:rPr lang="es-MX" sz="1000" dirty="0">
                          <a:effectLst/>
                          <a:latin typeface="Century Gothic" panose="020B0502020202020204" pitchFamily="34" charset="0"/>
                          <a:ea typeface="Times New Roman" panose="02020603050405020304" pitchFamily="18" charset="0"/>
                        </a:rPr>
                        <a:t>1. 250 + 250</a:t>
                      </a:r>
                      <a:endParaRPr lang="es-MX" sz="1000" dirty="0">
                        <a:effectLst/>
                        <a:latin typeface="Times New Roman" panose="02020603050405020304" pitchFamily="18" charset="0"/>
                        <a:ea typeface="Times New Roman" panose="02020603050405020304" pitchFamily="18" charset="0"/>
                      </a:endParaRPr>
                    </a:p>
                    <a:p>
                      <a:pPr algn="just"/>
                      <a:r>
                        <a:rPr lang="es-MX" sz="1000" dirty="0">
                          <a:effectLst/>
                          <a:latin typeface="Century Gothic" panose="020B0502020202020204" pitchFamily="34" charset="0"/>
                          <a:ea typeface="Times New Roman" panose="02020603050405020304" pitchFamily="18" charset="0"/>
                        </a:rPr>
                        <a:t>2. 125 + 125</a:t>
                      </a:r>
                      <a:endParaRPr lang="es-MX" sz="1000" dirty="0">
                        <a:effectLst/>
                        <a:latin typeface="Times New Roman" panose="02020603050405020304" pitchFamily="18" charset="0"/>
                        <a:ea typeface="Times New Roman" panose="02020603050405020304" pitchFamily="18" charset="0"/>
                      </a:endParaRPr>
                    </a:p>
                    <a:p>
                      <a:pPr algn="just"/>
                      <a:r>
                        <a:rPr lang="es-MX" sz="1000" dirty="0">
                          <a:effectLst/>
                          <a:latin typeface="Century Gothic" panose="020B0502020202020204" pitchFamily="34" charset="0"/>
                          <a:ea typeface="Times New Roman" panose="02020603050405020304" pitchFamily="18" charset="0"/>
                        </a:rPr>
                        <a:t>3. 230 + 140 </a:t>
                      </a:r>
                      <a:endParaRPr lang="es-MX" sz="1000" dirty="0">
                        <a:effectLst/>
                        <a:latin typeface="Times New Roman" panose="02020603050405020304" pitchFamily="18" charset="0"/>
                        <a:ea typeface="Times New Roman" panose="02020603050405020304" pitchFamily="18" charset="0"/>
                      </a:endParaRPr>
                    </a:p>
                    <a:p>
                      <a:pPr algn="just"/>
                      <a:r>
                        <a:rPr lang="es-MX" sz="1000" dirty="0">
                          <a:effectLst/>
                          <a:latin typeface="Century Gothic" panose="020B0502020202020204" pitchFamily="34" charset="0"/>
                          <a:ea typeface="Times New Roman" panose="02020603050405020304" pitchFamily="18" charset="0"/>
                        </a:rPr>
                        <a:t>4. 420 + 80</a:t>
                      </a:r>
                      <a:endParaRPr lang="es-MX" sz="1000" dirty="0">
                        <a:effectLst/>
                        <a:latin typeface="Times New Roman" panose="02020603050405020304" pitchFamily="18" charset="0"/>
                        <a:ea typeface="Times New Roman" panose="02020603050405020304" pitchFamily="18" charset="0"/>
                      </a:endParaRPr>
                    </a:p>
                    <a:p>
                      <a:pPr algn="just"/>
                      <a:r>
                        <a:rPr lang="es-MX" sz="1000" dirty="0">
                          <a:effectLst/>
                          <a:latin typeface="Century Gothic" panose="020B0502020202020204" pitchFamily="34" charset="0"/>
                          <a:ea typeface="Times New Roman" panose="02020603050405020304" pitchFamily="18" charset="0"/>
                        </a:rPr>
                        <a:t>5. 310 + 90</a:t>
                      </a:r>
                      <a:endParaRPr lang="es-MX"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s-MX" sz="1000" b="1" dirty="0">
                          <a:effectLst/>
                          <a:latin typeface="Century Gothic" panose="020B0502020202020204" pitchFamily="34" charset="0"/>
                          <a:ea typeface="Times New Roman" panose="02020603050405020304" pitchFamily="18" charset="0"/>
                        </a:rPr>
                        <a:t>Problema Matemático:</a:t>
                      </a:r>
                      <a:endParaRPr lang="es-MX" sz="1000" dirty="0">
                        <a:effectLst/>
                        <a:latin typeface="Times New Roman" panose="02020603050405020304" pitchFamily="18" charset="0"/>
                        <a:ea typeface="Times New Roman" panose="02020603050405020304" pitchFamily="18" charset="0"/>
                      </a:endParaRPr>
                    </a:p>
                    <a:p>
                      <a:pPr algn="just"/>
                      <a:r>
                        <a:rPr lang="es-MX" sz="1000" dirty="0">
                          <a:effectLst/>
                          <a:latin typeface="Century Gothic" panose="020B0502020202020204" pitchFamily="34" charset="0"/>
                          <a:ea typeface="Times New Roman" panose="02020603050405020304" pitchFamily="18" charset="0"/>
                        </a:rPr>
                        <a:t>En la floristería hay 9 macetas. Si se vendió cada una en 137 pesos, ¿qué cantidad se obtuvo?</a:t>
                      </a:r>
                      <a:endParaRPr lang="es-MX"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42117210"/>
                  </a:ext>
                </a:extLst>
              </a:tr>
              <a:tr h="1238692">
                <a:tc>
                  <a:txBody>
                    <a:bodyPr/>
                    <a:lstStyle/>
                    <a:p>
                      <a:pPr algn="ctr"/>
                      <a:r>
                        <a:rPr lang="es-MX" sz="1200" b="1" dirty="0">
                          <a:solidFill>
                            <a:schemeClr val="tx1"/>
                          </a:solidFill>
                          <a:latin typeface="Century Gothic" panose="020B0502020202020204" pitchFamily="34" charset="0"/>
                        </a:rPr>
                        <a:t>Martes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D5B"/>
                    </a:solidFill>
                  </a:tcPr>
                </a:tc>
                <a:tc>
                  <a:txBody>
                    <a:bodyPr/>
                    <a:lstStyle/>
                    <a:p>
                      <a:pPr algn="just"/>
                      <a:r>
                        <a:rPr lang="es-MX" sz="1000" b="1" dirty="0">
                          <a:effectLst/>
                          <a:latin typeface="Century Gothic" panose="020B0502020202020204" pitchFamily="34" charset="0"/>
                          <a:ea typeface="Times New Roman" panose="02020603050405020304" pitchFamily="18" charset="0"/>
                        </a:rPr>
                        <a:t>Dictado:</a:t>
                      </a:r>
                      <a:endParaRPr lang="es-MX" sz="1000" dirty="0">
                        <a:effectLst/>
                        <a:latin typeface="Times New Roman" panose="02020603050405020304" pitchFamily="18" charset="0"/>
                        <a:ea typeface="Times New Roman" panose="02020603050405020304" pitchFamily="18" charset="0"/>
                      </a:endParaRPr>
                    </a:p>
                    <a:p>
                      <a:pPr algn="just"/>
                      <a:r>
                        <a:rPr lang="es-MX" sz="1000" dirty="0">
                          <a:effectLst/>
                          <a:latin typeface="Century Gothic" panose="020B0502020202020204" pitchFamily="34" charset="0"/>
                          <a:ea typeface="Times New Roman" panose="02020603050405020304" pitchFamily="18" charset="0"/>
                        </a:rPr>
                        <a:t>1. cancha</a:t>
                      </a:r>
                      <a:endParaRPr lang="es-MX" sz="1000" dirty="0">
                        <a:effectLst/>
                        <a:latin typeface="Times New Roman" panose="02020603050405020304" pitchFamily="18" charset="0"/>
                        <a:ea typeface="Times New Roman" panose="02020603050405020304" pitchFamily="18" charset="0"/>
                      </a:endParaRPr>
                    </a:p>
                    <a:p>
                      <a:pPr algn="just"/>
                      <a:r>
                        <a:rPr lang="es-MX" sz="1000" dirty="0">
                          <a:effectLst/>
                          <a:latin typeface="Century Gothic" panose="020B0502020202020204" pitchFamily="34" charset="0"/>
                          <a:ea typeface="Times New Roman" panose="02020603050405020304" pitchFamily="18" charset="0"/>
                        </a:rPr>
                        <a:t>2. digital</a:t>
                      </a:r>
                      <a:endParaRPr lang="es-MX" sz="1000" dirty="0">
                        <a:effectLst/>
                        <a:latin typeface="Times New Roman" panose="02020603050405020304" pitchFamily="18" charset="0"/>
                        <a:ea typeface="Times New Roman" panose="02020603050405020304" pitchFamily="18" charset="0"/>
                      </a:endParaRPr>
                    </a:p>
                    <a:p>
                      <a:pPr algn="just"/>
                      <a:r>
                        <a:rPr lang="es-MX" sz="1000" dirty="0">
                          <a:effectLst/>
                          <a:latin typeface="Century Gothic" panose="020B0502020202020204" pitchFamily="34" charset="0"/>
                          <a:ea typeface="Times New Roman" panose="02020603050405020304" pitchFamily="18" charset="0"/>
                        </a:rPr>
                        <a:t>3. bocina</a:t>
                      </a:r>
                      <a:endParaRPr lang="es-MX" sz="1000" dirty="0">
                        <a:effectLst/>
                        <a:latin typeface="Times New Roman" panose="02020603050405020304" pitchFamily="18" charset="0"/>
                        <a:ea typeface="Times New Roman" panose="02020603050405020304" pitchFamily="18" charset="0"/>
                      </a:endParaRPr>
                    </a:p>
                    <a:p>
                      <a:pPr algn="just"/>
                      <a:r>
                        <a:rPr lang="es-MX" sz="1000" dirty="0">
                          <a:effectLst/>
                          <a:latin typeface="Century Gothic" panose="020B0502020202020204" pitchFamily="34" charset="0"/>
                          <a:ea typeface="Times New Roman" panose="02020603050405020304" pitchFamily="18" charset="0"/>
                        </a:rPr>
                        <a:t>4. pizarrón</a:t>
                      </a:r>
                      <a:endParaRPr lang="es-MX" sz="1000" dirty="0">
                        <a:effectLst/>
                        <a:latin typeface="Times New Roman" panose="02020603050405020304" pitchFamily="18" charset="0"/>
                        <a:ea typeface="Times New Roman" panose="02020603050405020304" pitchFamily="18" charset="0"/>
                      </a:endParaRPr>
                    </a:p>
                    <a:p>
                      <a:pPr algn="just"/>
                      <a:r>
                        <a:rPr lang="es-MX" sz="1000" dirty="0">
                          <a:effectLst/>
                          <a:latin typeface="Century Gothic" panose="020B0502020202020204" pitchFamily="34" charset="0"/>
                          <a:ea typeface="Times New Roman" panose="02020603050405020304" pitchFamily="18" charset="0"/>
                        </a:rPr>
                        <a:t>5. vidrio</a:t>
                      </a:r>
                      <a:endParaRPr lang="es-MX"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s-MX" sz="1000" b="1" dirty="0">
                          <a:effectLst/>
                          <a:latin typeface="Century Gothic" panose="020B0502020202020204" pitchFamily="34" charset="0"/>
                          <a:ea typeface="Times New Roman" panose="02020603050405020304" pitchFamily="18" charset="0"/>
                        </a:rPr>
                        <a:t>Cálculo mental:</a:t>
                      </a:r>
                      <a:endParaRPr lang="es-MX" sz="1000" dirty="0">
                        <a:effectLst/>
                        <a:latin typeface="Times New Roman" panose="02020603050405020304" pitchFamily="18" charset="0"/>
                        <a:ea typeface="Times New Roman" panose="02020603050405020304" pitchFamily="18" charset="0"/>
                      </a:endParaRPr>
                    </a:p>
                    <a:p>
                      <a:pPr algn="just"/>
                      <a:r>
                        <a:rPr lang="es-MX" sz="1000" dirty="0">
                          <a:effectLst/>
                          <a:latin typeface="Century Gothic" panose="020B0502020202020204" pitchFamily="34" charset="0"/>
                          <a:ea typeface="Times New Roman" panose="02020603050405020304" pitchFamily="18" charset="0"/>
                        </a:rPr>
                        <a:t>1. 26 + 24</a:t>
                      </a:r>
                      <a:endParaRPr lang="es-MX" sz="1000" dirty="0">
                        <a:effectLst/>
                        <a:latin typeface="Times New Roman" panose="02020603050405020304" pitchFamily="18" charset="0"/>
                        <a:ea typeface="Times New Roman" panose="02020603050405020304" pitchFamily="18" charset="0"/>
                      </a:endParaRPr>
                    </a:p>
                    <a:p>
                      <a:pPr algn="just"/>
                      <a:r>
                        <a:rPr lang="es-MX" sz="1000" dirty="0">
                          <a:effectLst/>
                          <a:latin typeface="Century Gothic" panose="020B0502020202020204" pitchFamily="34" charset="0"/>
                          <a:ea typeface="Times New Roman" panose="02020603050405020304" pitchFamily="18" charset="0"/>
                        </a:rPr>
                        <a:t>2. 45 + 5</a:t>
                      </a:r>
                      <a:endParaRPr lang="es-MX" sz="1000" dirty="0">
                        <a:effectLst/>
                        <a:latin typeface="Times New Roman" panose="02020603050405020304" pitchFamily="18" charset="0"/>
                        <a:ea typeface="Times New Roman" panose="02020603050405020304" pitchFamily="18" charset="0"/>
                      </a:endParaRPr>
                    </a:p>
                    <a:p>
                      <a:pPr algn="just"/>
                      <a:r>
                        <a:rPr lang="es-MX" sz="1000" dirty="0">
                          <a:effectLst/>
                          <a:latin typeface="Century Gothic" panose="020B0502020202020204" pitchFamily="34" charset="0"/>
                          <a:ea typeface="Times New Roman" panose="02020603050405020304" pitchFamily="18" charset="0"/>
                        </a:rPr>
                        <a:t>3. 6 + 44</a:t>
                      </a:r>
                      <a:endParaRPr lang="es-MX" sz="1000" dirty="0">
                        <a:effectLst/>
                        <a:latin typeface="Times New Roman" panose="02020603050405020304" pitchFamily="18" charset="0"/>
                        <a:ea typeface="Times New Roman" panose="02020603050405020304" pitchFamily="18" charset="0"/>
                      </a:endParaRPr>
                    </a:p>
                    <a:p>
                      <a:pPr algn="just"/>
                      <a:r>
                        <a:rPr lang="es-MX" sz="1000" dirty="0">
                          <a:effectLst/>
                          <a:latin typeface="Century Gothic" panose="020B0502020202020204" pitchFamily="34" charset="0"/>
                          <a:ea typeface="Times New Roman" panose="02020603050405020304" pitchFamily="18" charset="0"/>
                        </a:rPr>
                        <a:t>4. 32 + 28</a:t>
                      </a:r>
                      <a:endParaRPr lang="es-MX" sz="1000" dirty="0">
                        <a:effectLst/>
                        <a:latin typeface="Times New Roman" panose="02020603050405020304" pitchFamily="18" charset="0"/>
                        <a:ea typeface="Times New Roman" panose="02020603050405020304" pitchFamily="18" charset="0"/>
                      </a:endParaRPr>
                    </a:p>
                    <a:p>
                      <a:pPr algn="just"/>
                      <a:r>
                        <a:rPr lang="es-MX" sz="1000" dirty="0">
                          <a:effectLst/>
                          <a:latin typeface="Century Gothic" panose="020B0502020202020204" pitchFamily="34" charset="0"/>
                          <a:ea typeface="Times New Roman" panose="02020603050405020304" pitchFamily="18" charset="0"/>
                        </a:rPr>
                        <a:t>5. 14 + 56</a:t>
                      </a:r>
                      <a:endParaRPr lang="es-MX"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s-MX" sz="1000" b="1" dirty="0">
                          <a:effectLst/>
                          <a:latin typeface="Century Gothic" panose="020B0502020202020204" pitchFamily="34" charset="0"/>
                          <a:ea typeface="Times New Roman" panose="02020603050405020304" pitchFamily="18" charset="0"/>
                        </a:rPr>
                        <a:t>Problema Matemático:</a:t>
                      </a:r>
                      <a:endParaRPr lang="es-MX" sz="1000" dirty="0">
                        <a:effectLst/>
                        <a:latin typeface="Times New Roman" panose="02020603050405020304" pitchFamily="18" charset="0"/>
                        <a:ea typeface="Times New Roman" panose="02020603050405020304" pitchFamily="18" charset="0"/>
                      </a:endParaRPr>
                    </a:p>
                    <a:p>
                      <a:pPr algn="just"/>
                      <a:r>
                        <a:rPr lang="es-MX" sz="1000" dirty="0">
                          <a:effectLst/>
                          <a:latin typeface="Century Gothic" panose="020B0502020202020204" pitchFamily="34" charset="0"/>
                          <a:ea typeface="Times New Roman" panose="02020603050405020304" pitchFamily="18" charset="0"/>
                        </a:rPr>
                        <a:t>En la fiesta hay globos rosas, morados, azules y verdes. Si hay 58 de cada color, ¿cuántos globos hay en total?</a:t>
                      </a:r>
                      <a:endParaRPr lang="es-MX"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13565438"/>
                  </a:ext>
                </a:extLst>
              </a:tr>
              <a:tr h="1238692">
                <a:tc>
                  <a:txBody>
                    <a:bodyPr/>
                    <a:lstStyle/>
                    <a:p>
                      <a:pPr algn="ctr"/>
                      <a:r>
                        <a:rPr lang="es-MX" sz="1200" b="1" dirty="0">
                          <a:solidFill>
                            <a:schemeClr val="tx1"/>
                          </a:solidFill>
                          <a:latin typeface="Century Gothic" panose="020B0502020202020204" pitchFamily="34" charset="0"/>
                        </a:rPr>
                        <a:t>Miércoles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999E"/>
                    </a:solidFill>
                  </a:tcPr>
                </a:tc>
                <a:tc>
                  <a:txBody>
                    <a:bodyPr/>
                    <a:lstStyle/>
                    <a:p>
                      <a:pPr algn="just"/>
                      <a:r>
                        <a:rPr lang="es-MX" sz="1000" b="1" dirty="0">
                          <a:effectLst/>
                          <a:latin typeface="Century Gothic" panose="020B0502020202020204" pitchFamily="34" charset="0"/>
                          <a:ea typeface="Times New Roman" panose="02020603050405020304" pitchFamily="18" charset="0"/>
                        </a:rPr>
                        <a:t>Dictado:</a:t>
                      </a:r>
                      <a:endParaRPr lang="es-MX" sz="1000" dirty="0">
                        <a:effectLst/>
                        <a:latin typeface="Times New Roman" panose="02020603050405020304" pitchFamily="18" charset="0"/>
                        <a:ea typeface="Times New Roman" panose="02020603050405020304" pitchFamily="18" charset="0"/>
                      </a:endParaRPr>
                    </a:p>
                    <a:p>
                      <a:pPr algn="just"/>
                      <a:r>
                        <a:rPr lang="es-MX" sz="1000" dirty="0">
                          <a:effectLst/>
                          <a:latin typeface="Century Gothic" panose="020B0502020202020204" pitchFamily="34" charset="0"/>
                          <a:ea typeface="Times New Roman" panose="02020603050405020304" pitchFamily="18" charset="0"/>
                        </a:rPr>
                        <a:t>1. gorra</a:t>
                      </a:r>
                      <a:endParaRPr lang="es-MX" sz="1000" dirty="0">
                        <a:effectLst/>
                        <a:latin typeface="Times New Roman" panose="02020603050405020304" pitchFamily="18" charset="0"/>
                        <a:ea typeface="Times New Roman" panose="02020603050405020304" pitchFamily="18" charset="0"/>
                      </a:endParaRPr>
                    </a:p>
                    <a:p>
                      <a:pPr algn="just"/>
                      <a:r>
                        <a:rPr lang="es-MX" sz="1000" dirty="0">
                          <a:effectLst/>
                          <a:latin typeface="Century Gothic" panose="020B0502020202020204" pitchFamily="34" charset="0"/>
                          <a:ea typeface="Times New Roman" panose="02020603050405020304" pitchFamily="18" charset="0"/>
                        </a:rPr>
                        <a:t>2. jaguar</a:t>
                      </a:r>
                      <a:endParaRPr lang="es-MX" sz="1000" dirty="0">
                        <a:effectLst/>
                        <a:latin typeface="Times New Roman" panose="02020603050405020304" pitchFamily="18" charset="0"/>
                        <a:ea typeface="Times New Roman" panose="02020603050405020304" pitchFamily="18" charset="0"/>
                      </a:endParaRPr>
                    </a:p>
                    <a:p>
                      <a:pPr algn="just"/>
                      <a:r>
                        <a:rPr lang="es-MX" sz="1000" dirty="0">
                          <a:effectLst/>
                          <a:latin typeface="Century Gothic" panose="020B0502020202020204" pitchFamily="34" charset="0"/>
                          <a:ea typeface="Times New Roman" panose="02020603050405020304" pitchFamily="18" charset="0"/>
                        </a:rPr>
                        <a:t>3. bolsa</a:t>
                      </a:r>
                      <a:endParaRPr lang="es-MX" sz="1000" dirty="0">
                        <a:effectLst/>
                        <a:latin typeface="Times New Roman" panose="02020603050405020304" pitchFamily="18" charset="0"/>
                        <a:ea typeface="Times New Roman" panose="02020603050405020304" pitchFamily="18" charset="0"/>
                      </a:endParaRPr>
                    </a:p>
                    <a:p>
                      <a:pPr algn="just"/>
                      <a:r>
                        <a:rPr lang="es-MX" sz="1000" dirty="0">
                          <a:effectLst/>
                          <a:latin typeface="Century Gothic" panose="020B0502020202020204" pitchFamily="34" charset="0"/>
                          <a:ea typeface="Times New Roman" panose="02020603050405020304" pitchFamily="18" charset="0"/>
                        </a:rPr>
                        <a:t>4. nivel</a:t>
                      </a:r>
                      <a:endParaRPr lang="es-MX" sz="1000" dirty="0">
                        <a:effectLst/>
                        <a:latin typeface="Times New Roman" panose="02020603050405020304" pitchFamily="18" charset="0"/>
                        <a:ea typeface="Times New Roman" panose="02020603050405020304" pitchFamily="18" charset="0"/>
                      </a:endParaRPr>
                    </a:p>
                    <a:p>
                      <a:pPr algn="just"/>
                      <a:r>
                        <a:rPr lang="es-MX" sz="1000" dirty="0">
                          <a:effectLst/>
                          <a:latin typeface="Century Gothic" panose="020B0502020202020204" pitchFamily="34" charset="0"/>
                          <a:ea typeface="Times New Roman" panose="02020603050405020304" pitchFamily="18" charset="0"/>
                        </a:rPr>
                        <a:t>5. imagen</a:t>
                      </a:r>
                      <a:endParaRPr lang="es-MX"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s-MX" sz="1000" b="1" dirty="0">
                          <a:effectLst/>
                          <a:latin typeface="Century Gothic" panose="020B0502020202020204" pitchFamily="34" charset="0"/>
                          <a:ea typeface="Times New Roman" panose="02020603050405020304" pitchFamily="18" charset="0"/>
                        </a:rPr>
                        <a:t>Cálculo mental:</a:t>
                      </a:r>
                      <a:endParaRPr lang="es-MX" sz="1000" dirty="0">
                        <a:effectLst/>
                        <a:latin typeface="Times New Roman" panose="02020603050405020304" pitchFamily="18" charset="0"/>
                        <a:ea typeface="Times New Roman" panose="02020603050405020304" pitchFamily="18" charset="0"/>
                      </a:endParaRPr>
                    </a:p>
                    <a:p>
                      <a:pPr algn="just"/>
                      <a:r>
                        <a:rPr lang="es-MX" sz="1000" dirty="0">
                          <a:effectLst/>
                          <a:latin typeface="Century Gothic" panose="020B0502020202020204" pitchFamily="34" charset="0"/>
                          <a:ea typeface="Times New Roman" panose="02020603050405020304" pitchFamily="18" charset="0"/>
                        </a:rPr>
                        <a:t>1. 185 + 10</a:t>
                      </a:r>
                      <a:endParaRPr lang="es-MX" sz="1000" dirty="0">
                        <a:effectLst/>
                        <a:latin typeface="Times New Roman" panose="02020603050405020304" pitchFamily="18" charset="0"/>
                        <a:ea typeface="Times New Roman" panose="02020603050405020304" pitchFamily="18" charset="0"/>
                      </a:endParaRPr>
                    </a:p>
                    <a:p>
                      <a:pPr algn="just"/>
                      <a:r>
                        <a:rPr lang="es-MX" sz="1000" dirty="0">
                          <a:effectLst/>
                          <a:latin typeface="Century Gothic" panose="020B0502020202020204" pitchFamily="34" charset="0"/>
                          <a:ea typeface="Times New Roman" panose="02020603050405020304" pitchFamily="18" charset="0"/>
                        </a:rPr>
                        <a:t>2. 156 + 20</a:t>
                      </a:r>
                      <a:endParaRPr lang="es-MX" sz="1000" dirty="0">
                        <a:effectLst/>
                        <a:latin typeface="Times New Roman" panose="02020603050405020304" pitchFamily="18" charset="0"/>
                        <a:ea typeface="Times New Roman" panose="02020603050405020304" pitchFamily="18" charset="0"/>
                      </a:endParaRPr>
                    </a:p>
                    <a:p>
                      <a:pPr algn="just"/>
                      <a:r>
                        <a:rPr lang="es-MX" sz="1000" dirty="0">
                          <a:effectLst/>
                          <a:latin typeface="Century Gothic" panose="020B0502020202020204" pitchFamily="34" charset="0"/>
                          <a:ea typeface="Times New Roman" panose="02020603050405020304" pitchFamily="18" charset="0"/>
                        </a:rPr>
                        <a:t>3. 348 + 20</a:t>
                      </a:r>
                      <a:endParaRPr lang="es-MX" sz="1000" dirty="0">
                        <a:effectLst/>
                        <a:latin typeface="Times New Roman" panose="02020603050405020304" pitchFamily="18" charset="0"/>
                        <a:ea typeface="Times New Roman" panose="02020603050405020304" pitchFamily="18" charset="0"/>
                      </a:endParaRPr>
                    </a:p>
                    <a:p>
                      <a:pPr algn="just"/>
                      <a:r>
                        <a:rPr lang="es-MX" sz="1000" dirty="0">
                          <a:effectLst/>
                          <a:latin typeface="Century Gothic" panose="020B0502020202020204" pitchFamily="34" charset="0"/>
                          <a:ea typeface="Times New Roman" panose="02020603050405020304" pitchFamily="18" charset="0"/>
                        </a:rPr>
                        <a:t>4. 222 + 30</a:t>
                      </a:r>
                      <a:endParaRPr lang="es-MX" sz="1000" dirty="0">
                        <a:effectLst/>
                        <a:latin typeface="Times New Roman" panose="02020603050405020304" pitchFamily="18" charset="0"/>
                        <a:ea typeface="Times New Roman" panose="02020603050405020304" pitchFamily="18" charset="0"/>
                      </a:endParaRPr>
                    </a:p>
                    <a:p>
                      <a:pPr algn="just"/>
                      <a:r>
                        <a:rPr lang="es-MX" sz="1000" dirty="0">
                          <a:effectLst/>
                          <a:latin typeface="Century Gothic" panose="020B0502020202020204" pitchFamily="34" charset="0"/>
                          <a:ea typeface="Times New Roman" panose="02020603050405020304" pitchFamily="18" charset="0"/>
                        </a:rPr>
                        <a:t>5. 219 + 50 </a:t>
                      </a:r>
                      <a:endParaRPr lang="es-MX"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s-MX" sz="1000" b="1" dirty="0">
                          <a:effectLst/>
                          <a:latin typeface="Century Gothic" panose="020B0502020202020204" pitchFamily="34" charset="0"/>
                          <a:ea typeface="Times New Roman" panose="02020603050405020304" pitchFamily="18" charset="0"/>
                        </a:rPr>
                        <a:t>Problema Matemático:</a:t>
                      </a:r>
                      <a:endParaRPr lang="es-MX" sz="1000" dirty="0">
                        <a:effectLst/>
                        <a:latin typeface="Times New Roman" panose="02020603050405020304" pitchFamily="18" charset="0"/>
                        <a:ea typeface="Times New Roman" panose="02020603050405020304" pitchFamily="18" charset="0"/>
                      </a:endParaRPr>
                    </a:p>
                    <a:p>
                      <a:pPr algn="just"/>
                      <a:r>
                        <a:rPr lang="es-MX" sz="1000" dirty="0">
                          <a:effectLst/>
                          <a:latin typeface="Century Gothic" panose="020B0502020202020204" pitchFamily="34" charset="0"/>
                          <a:ea typeface="Times New Roman" panose="02020603050405020304" pitchFamily="18" charset="0"/>
                        </a:rPr>
                        <a:t>Luisa tiene 280 gorritos de fiesta, si ya se han utilizado 99 gorritos. ¿Cuántos quedan aún?</a:t>
                      </a:r>
                      <a:endParaRPr lang="es-MX"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7188180"/>
                  </a:ext>
                </a:extLst>
              </a:tr>
              <a:tr h="1238692">
                <a:tc>
                  <a:txBody>
                    <a:bodyPr/>
                    <a:lstStyle/>
                    <a:p>
                      <a:pPr algn="ctr"/>
                      <a:r>
                        <a:rPr lang="es-MX" sz="1200" b="1" dirty="0">
                          <a:solidFill>
                            <a:schemeClr val="tx1"/>
                          </a:solidFill>
                          <a:latin typeface="Century Gothic" panose="020B0502020202020204" pitchFamily="34" charset="0"/>
                        </a:rPr>
                        <a:t>Jueves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C1EB"/>
                    </a:solidFill>
                  </a:tcPr>
                </a:tc>
                <a:tc>
                  <a:txBody>
                    <a:bodyPr/>
                    <a:lstStyle/>
                    <a:p>
                      <a:pPr algn="just"/>
                      <a:r>
                        <a:rPr lang="es-MX" sz="1000" b="1" dirty="0">
                          <a:effectLst/>
                          <a:latin typeface="Century Gothic" panose="020B0502020202020204" pitchFamily="34" charset="0"/>
                          <a:ea typeface="Times New Roman" panose="02020603050405020304" pitchFamily="18" charset="0"/>
                        </a:rPr>
                        <a:t>Dictado:</a:t>
                      </a:r>
                      <a:endParaRPr lang="es-MX" sz="1000" dirty="0">
                        <a:effectLst/>
                        <a:latin typeface="Times New Roman" panose="02020603050405020304" pitchFamily="18" charset="0"/>
                        <a:ea typeface="Times New Roman" panose="02020603050405020304" pitchFamily="18" charset="0"/>
                      </a:endParaRPr>
                    </a:p>
                    <a:p>
                      <a:pPr algn="just"/>
                      <a:r>
                        <a:rPr lang="es-MX" sz="1000" dirty="0">
                          <a:effectLst/>
                          <a:latin typeface="Century Gothic" panose="020B0502020202020204" pitchFamily="34" charset="0"/>
                          <a:ea typeface="Times New Roman" panose="02020603050405020304" pitchFamily="18" charset="0"/>
                        </a:rPr>
                        <a:t>1. tarjeta</a:t>
                      </a:r>
                      <a:endParaRPr lang="es-MX" sz="1000" dirty="0">
                        <a:effectLst/>
                        <a:latin typeface="Times New Roman" panose="02020603050405020304" pitchFamily="18" charset="0"/>
                        <a:ea typeface="Times New Roman" panose="02020603050405020304" pitchFamily="18" charset="0"/>
                      </a:endParaRPr>
                    </a:p>
                    <a:p>
                      <a:pPr algn="just"/>
                      <a:r>
                        <a:rPr lang="es-MX" sz="1000" dirty="0">
                          <a:effectLst/>
                          <a:latin typeface="Century Gothic" panose="020B0502020202020204" pitchFamily="34" charset="0"/>
                          <a:ea typeface="Times New Roman" panose="02020603050405020304" pitchFamily="18" charset="0"/>
                        </a:rPr>
                        <a:t>2. jugando</a:t>
                      </a:r>
                      <a:endParaRPr lang="es-MX" sz="1000" dirty="0">
                        <a:effectLst/>
                        <a:latin typeface="Times New Roman" panose="02020603050405020304" pitchFamily="18" charset="0"/>
                        <a:ea typeface="Times New Roman" panose="02020603050405020304" pitchFamily="18" charset="0"/>
                      </a:endParaRPr>
                    </a:p>
                    <a:p>
                      <a:pPr algn="just"/>
                      <a:r>
                        <a:rPr lang="es-MX" sz="1000" dirty="0">
                          <a:effectLst/>
                          <a:latin typeface="Century Gothic" panose="020B0502020202020204" pitchFamily="34" charset="0"/>
                          <a:ea typeface="Times New Roman" panose="02020603050405020304" pitchFamily="18" charset="0"/>
                        </a:rPr>
                        <a:t>3. sardina</a:t>
                      </a:r>
                      <a:endParaRPr lang="es-MX" sz="1000" dirty="0">
                        <a:effectLst/>
                        <a:latin typeface="Times New Roman" panose="02020603050405020304" pitchFamily="18" charset="0"/>
                        <a:ea typeface="Times New Roman" panose="02020603050405020304" pitchFamily="18" charset="0"/>
                      </a:endParaRPr>
                    </a:p>
                    <a:p>
                      <a:pPr algn="just"/>
                      <a:r>
                        <a:rPr lang="es-MX" sz="1000" dirty="0">
                          <a:effectLst/>
                          <a:latin typeface="Century Gothic" panose="020B0502020202020204" pitchFamily="34" charset="0"/>
                          <a:ea typeface="Times New Roman" panose="02020603050405020304" pitchFamily="18" charset="0"/>
                        </a:rPr>
                        <a:t>4. poesía</a:t>
                      </a:r>
                      <a:endParaRPr lang="es-MX" sz="1000" dirty="0">
                        <a:effectLst/>
                        <a:latin typeface="Times New Roman" panose="02020603050405020304" pitchFamily="18" charset="0"/>
                        <a:ea typeface="Times New Roman" panose="02020603050405020304" pitchFamily="18" charset="0"/>
                      </a:endParaRPr>
                    </a:p>
                    <a:p>
                      <a:pPr algn="just"/>
                      <a:r>
                        <a:rPr lang="es-MX" sz="1000" dirty="0">
                          <a:effectLst/>
                          <a:latin typeface="Century Gothic" panose="020B0502020202020204" pitchFamily="34" charset="0"/>
                          <a:ea typeface="Times New Roman" panose="02020603050405020304" pitchFamily="18" charset="0"/>
                        </a:rPr>
                        <a:t>5. oración</a:t>
                      </a:r>
                      <a:endParaRPr lang="es-MX"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s-MX" sz="1000" b="1" dirty="0">
                          <a:effectLst/>
                          <a:latin typeface="Century Gothic" panose="020B0502020202020204" pitchFamily="34" charset="0"/>
                          <a:ea typeface="Times New Roman" panose="02020603050405020304" pitchFamily="18" charset="0"/>
                        </a:rPr>
                        <a:t>Cálculo mental:</a:t>
                      </a:r>
                      <a:endParaRPr lang="es-MX" sz="1000" dirty="0">
                        <a:effectLst/>
                        <a:latin typeface="Times New Roman" panose="02020603050405020304" pitchFamily="18" charset="0"/>
                        <a:ea typeface="Times New Roman" panose="02020603050405020304" pitchFamily="18" charset="0"/>
                      </a:endParaRPr>
                    </a:p>
                    <a:p>
                      <a:pPr algn="just"/>
                      <a:r>
                        <a:rPr lang="es-MX" sz="1000" dirty="0">
                          <a:effectLst/>
                          <a:latin typeface="Century Gothic" panose="020B0502020202020204" pitchFamily="34" charset="0"/>
                          <a:ea typeface="Times New Roman" panose="02020603050405020304" pitchFamily="18" charset="0"/>
                        </a:rPr>
                        <a:t>1. 8 x 5</a:t>
                      </a:r>
                      <a:endParaRPr lang="es-MX" sz="1000" dirty="0">
                        <a:effectLst/>
                        <a:latin typeface="Times New Roman" panose="02020603050405020304" pitchFamily="18" charset="0"/>
                        <a:ea typeface="Times New Roman" panose="02020603050405020304" pitchFamily="18" charset="0"/>
                      </a:endParaRPr>
                    </a:p>
                    <a:p>
                      <a:pPr algn="just"/>
                      <a:r>
                        <a:rPr lang="es-MX" sz="1000" dirty="0">
                          <a:effectLst/>
                          <a:latin typeface="Century Gothic" panose="020B0502020202020204" pitchFamily="34" charset="0"/>
                          <a:ea typeface="Times New Roman" panose="02020603050405020304" pitchFamily="18" charset="0"/>
                        </a:rPr>
                        <a:t>2. 9 x 7</a:t>
                      </a:r>
                      <a:endParaRPr lang="es-MX" sz="1000" dirty="0">
                        <a:effectLst/>
                        <a:latin typeface="Times New Roman" panose="02020603050405020304" pitchFamily="18" charset="0"/>
                        <a:ea typeface="Times New Roman" panose="02020603050405020304" pitchFamily="18" charset="0"/>
                      </a:endParaRPr>
                    </a:p>
                    <a:p>
                      <a:pPr algn="just"/>
                      <a:r>
                        <a:rPr lang="es-MX" sz="1000" dirty="0">
                          <a:effectLst/>
                          <a:latin typeface="Century Gothic" panose="020B0502020202020204" pitchFamily="34" charset="0"/>
                          <a:ea typeface="Times New Roman" panose="02020603050405020304" pitchFamily="18" charset="0"/>
                        </a:rPr>
                        <a:t>3. 6 x 8</a:t>
                      </a:r>
                      <a:endParaRPr lang="es-MX" sz="1000" dirty="0">
                        <a:effectLst/>
                        <a:latin typeface="Times New Roman" panose="02020603050405020304" pitchFamily="18" charset="0"/>
                        <a:ea typeface="Times New Roman" panose="02020603050405020304" pitchFamily="18" charset="0"/>
                      </a:endParaRPr>
                    </a:p>
                    <a:p>
                      <a:pPr algn="just"/>
                      <a:r>
                        <a:rPr lang="es-MX" sz="1000" dirty="0">
                          <a:effectLst/>
                          <a:latin typeface="Century Gothic" panose="020B0502020202020204" pitchFamily="34" charset="0"/>
                          <a:ea typeface="Times New Roman" panose="02020603050405020304" pitchFamily="18" charset="0"/>
                        </a:rPr>
                        <a:t>4. 4 x 7</a:t>
                      </a:r>
                      <a:endParaRPr lang="es-MX" sz="1000" dirty="0">
                        <a:effectLst/>
                        <a:latin typeface="Times New Roman" panose="02020603050405020304" pitchFamily="18" charset="0"/>
                        <a:ea typeface="Times New Roman" panose="02020603050405020304" pitchFamily="18" charset="0"/>
                      </a:endParaRPr>
                    </a:p>
                    <a:p>
                      <a:pPr algn="just"/>
                      <a:r>
                        <a:rPr lang="es-MX" sz="1000" dirty="0">
                          <a:effectLst/>
                          <a:latin typeface="Century Gothic" panose="020B0502020202020204" pitchFamily="34" charset="0"/>
                          <a:ea typeface="Times New Roman" panose="02020603050405020304" pitchFamily="18" charset="0"/>
                        </a:rPr>
                        <a:t>5. 6 x 6</a:t>
                      </a:r>
                      <a:endParaRPr lang="es-MX"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s-MX" sz="1000" b="1" dirty="0">
                          <a:effectLst/>
                          <a:latin typeface="Century Gothic" panose="020B0502020202020204" pitchFamily="34" charset="0"/>
                          <a:ea typeface="Times New Roman" panose="02020603050405020304" pitchFamily="18" charset="0"/>
                        </a:rPr>
                        <a:t>Problema Matemático:</a:t>
                      </a:r>
                      <a:endParaRPr lang="es-MX" sz="1000" dirty="0">
                        <a:effectLst/>
                        <a:latin typeface="Times New Roman" panose="02020603050405020304" pitchFamily="18" charset="0"/>
                        <a:ea typeface="Times New Roman" panose="02020603050405020304" pitchFamily="18" charset="0"/>
                      </a:endParaRPr>
                    </a:p>
                    <a:p>
                      <a:pPr algn="just"/>
                      <a:r>
                        <a:rPr lang="es-MX" sz="1000" dirty="0">
                          <a:effectLst/>
                          <a:latin typeface="Century Gothic" panose="020B0502020202020204" pitchFamily="34" charset="0"/>
                          <a:ea typeface="Times New Roman" panose="02020603050405020304" pitchFamily="18" charset="0"/>
                        </a:rPr>
                        <a:t>María compró 3 chocolates de 12 pesos cada uno y 20 bombones de 6 pesos cada uno. ¿Qué cantidad gastó en total?</a:t>
                      </a:r>
                      <a:endParaRPr lang="es-MX"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0233587"/>
                  </a:ext>
                </a:extLst>
              </a:tr>
              <a:tr h="1238692">
                <a:tc>
                  <a:txBody>
                    <a:bodyPr/>
                    <a:lstStyle/>
                    <a:p>
                      <a:pPr algn="ctr"/>
                      <a:r>
                        <a:rPr lang="es-MX" sz="1200" b="1" dirty="0">
                          <a:solidFill>
                            <a:schemeClr val="tx1"/>
                          </a:solidFill>
                          <a:latin typeface="Century Gothic" panose="020B0502020202020204" pitchFamily="34" charset="0"/>
                        </a:rPr>
                        <a:t>Viernes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solidFill>
                  </a:tcPr>
                </a:tc>
                <a:tc>
                  <a:txBody>
                    <a:bodyPr/>
                    <a:lstStyle/>
                    <a:p>
                      <a:pPr algn="just"/>
                      <a:r>
                        <a:rPr lang="es-MX" sz="1000" b="1" dirty="0">
                          <a:effectLst/>
                          <a:latin typeface="Century Gothic" panose="020B0502020202020204" pitchFamily="34" charset="0"/>
                          <a:ea typeface="Times New Roman" panose="02020603050405020304" pitchFamily="18" charset="0"/>
                        </a:rPr>
                        <a:t>Dictado:</a:t>
                      </a:r>
                      <a:endParaRPr lang="es-MX" sz="1000" dirty="0">
                        <a:effectLst/>
                        <a:latin typeface="Times New Roman" panose="02020603050405020304" pitchFamily="18" charset="0"/>
                        <a:ea typeface="Times New Roman" panose="02020603050405020304" pitchFamily="18" charset="0"/>
                      </a:endParaRPr>
                    </a:p>
                    <a:p>
                      <a:pPr algn="just"/>
                      <a:r>
                        <a:rPr lang="es-MX" sz="1000" dirty="0">
                          <a:effectLst/>
                          <a:latin typeface="Century Gothic" panose="020B0502020202020204" pitchFamily="34" charset="0"/>
                          <a:ea typeface="Times New Roman" panose="02020603050405020304" pitchFamily="18" charset="0"/>
                        </a:rPr>
                        <a:t>1. sonido</a:t>
                      </a:r>
                      <a:endParaRPr lang="es-MX" sz="1000" dirty="0">
                        <a:effectLst/>
                        <a:latin typeface="Times New Roman" panose="02020603050405020304" pitchFamily="18" charset="0"/>
                        <a:ea typeface="Times New Roman" panose="02020603050405020304" pitchFamily="18" charset="0"/>
                      </a:endParaRPr>
                    </a:p>
                    <a:p>
                      <a:pPr algn="just"/>
                      <a:r>
                        <a:rPr lang="es-MX" sz="1000" dirty="0">
                          <a:effectLst/>
                          <a:latin typeface="Century Gothic" panose="020B0502020202020204" pitchFamily="34" charset="0"/>
                          <a:ea typeface="Times New Roman" panose="02020603050405020304" pitchFamily="18" charset="0"/>
                        </a:rPr>
                        <a:t>2. golpear</a:t>
                      </a:r>
                      <a:endParaRPr lang="es-MX" sz="1000" dirty="0">
                        <a:effectLst/>
                        <a:latin typeface="Times New Roman" panose="02020603050405020304" pitchFamily="18" charset="0"/>
                        <a:ea typeface="Times New Roman" panose="02020603050405020304" pitchFamily="18" charset="0"/>
                      </a:endParaRPr>
                    </a:p>
                    <a:p>
                      <a:pPr algn="just"/>
                      <a:r>
                        <a:rPr lang="es-MX" sz="1000" dirty="0">
                          <a:effectLst/>
                          <a:latin typeface="Century Gothic" panose="020B0502020202020204" pitchFamily="34" charset="0"/>
                          <a:ea typeface="Times New Roman" panose="02020603050405020304" pitchFamily="18" charset="0"/>
                        </a:rPr>
                        <a:t>3. rasgar</a:t>
                      </a:r>
                      <a:endParaRPr lang="es-MX" sz="1000" dirty="0">
                        <a:effectLst/>
                        <a:latin typeface="Times New Roman" panose="02020603050405020304" pitchFamily="18" charset="0"/>
                        <a:ea typeface="Times New Roman" panose="02020603050405020304" pitchFamily="18" charset="0"/>
                      </a:endParaRPr>
                    </a:p>
                    <a:p>
                      <a:pPr algn="just"/>
                      <a:r>
                        <a:rPr lang="es-MX" sz="1000" dirty="0">
                          <a:effectLst/>
                          <a:latin typeface="Century Gothic" panose="020B0502020202020204" pitchFamily="34" charset="0"/>
                          <a:ea typeface="Times New Roman" panose="02020603050405020304" pitchFamily="18" charset="0"/>
                        </a:rPr>
                        <a:t>4. orificio</a:t>
                      </a:r>
                      <a:endParaRPr lang="es-MX" sz="1000" dirty="0">
                        <a:effectLst/>
                        <a:latin typeface="Times New Roman" panose="02020603050405020304" pitchFamily="18" charset="0"/>
                        <a:ea typeface="Times New Roman" panose="02020603050405020304" pitchFamily="18" charset="0"/>
                      </a:endParaRPr>
                    </a:p>
                    <a:p>
                      <a:pPr algn="just"/>
                      <a:r>
                        <a:rPr lang="es-MX" sz="1000" dirty="0">
                          <a:effectLst/>
                          <a:latin typeface="Century Gothic" panose="020B0502020202020204" pitchFamily="34" charset="0"/>
                          <a:ea typeface="Times New Roman" panose="02020603050405020304" pitchFamily="18" charset="0"/>
                        </a:rPr>
                        <a:t>5. instrumento</a:t>
                      </a:r>
                      <a:endParaRPr lang="es-MX"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s-MX" sz="1000" b="1" dirty="0">
                          <a:effectLst/>
                          <a:latin typeface="Century Gothic" panose="020B0502020202020204" pitchFamily="34" charset="0"/>
                          <a:ea typeface="Times New Roman" panose="02020603050405020304" pitchFamily="18" charset="0"/>
                        </a:rPr>
                        <a:t>Cálculo mental:</a:t>
                      </a:r>
                      <a:endParaRPr lang="es-MX" sz="1000" dirty="0">
                        <a:effectLst/>
                        <a:latin typeface="Times New Roman" panose="02020603050405020304" pitchFamily="18" charset="0"/>
                        <a:ea typeface="Times New Roman" panose="02020603050405020304" pitchFamily="18" charset="0"/>
                      </a:endParaRPr>
                    </a:p>
                    <a:p>
                      <a:pPr algn="just"/>
                      <a:r>
                        <a:rPr lang="es-MX" sz="1000" dirty="0">
                          <a:effectLst/>
                          <a:latin typeface="Century Gothic" panose="020B0502020202020204" pitchFamily="34" charset="0"/>
                          <a:ea typeface="Times New Roman" panose="02020603050405020304" pitchFamily="18" charset="0"/>
                        </a:rPr>
                        <a:t>1. 62 entre 2</a:t>
                      </a:r>
                      <a:endParaRPr lang="es-MX" sz="1000" dirty="0">
                        <a:effectLst/>
                        <a:latin typeface="Times New Roman" panose="02020603050405020304" pitchFamily="18" charset="0"/>
                        <a:ea typeface="Times New Roman" panose="02020603050405020304" pitchFamily="18" charset="0"/>
                      </a:endParaRPr>
                    </a:p>
                    <a:p>
                      <a:pPr algn="just"/>
                      <a:r>
                        <a:rPr lang="es-MX" sz="1000" dirty="0">
                          <a:effectLst/>
                          <a:latin typeface="Century Gothic" panose="020B0502020202020204" pitchFamily="34" charset="0"/>
                          <a:ea typeface="Times New Roman" panose="02020603050405020304" pitchFamily="18" charset="0"/>
                        </a:rPr>
                        <a:t>2. 90 entre 3</a:t>
                      </a:r>
                      <a:endParaRPr lang="es-MX" sz="1000" dirty="0">
                        <a:effectLst/>
                        <a:latin typeface="Times New Roman" panose="02020603050405020304" pitchFamily="18" charset="0"/>
                        <a:ea typeface="Times New Roman" panose="02020603050405020304" pitchFamily="18" charset="0"/>
                      </a:endParaRPr>
                    </a:p>
                    <a:p>
                      <a:pPr algn="just"/>
                      <a:r>
                        <a:rPr lang="es-MX" sz="1000" dirty="0">
                          <a:effectLst/>
                          <a:latin typeface="Century Gothic" panose="020B0502020202020204" pitchFamily="34" charset="0"/>
                          <a:ea typeface="Times New Roman" panose="02020603050405020304" pitchFamily="18" charset="0"/>
                        </a:rPr>
                        <a:t>3. 500 entre 4</a:t>
                      </a:r>
                      <a:endParaRPr lang="es-MX" sz="1000" dirty="0">
                        <a:effectLst/>
                        <a:latin typeface="Times New Roman" panose="02020603050405020304" pitchFamily="18" charset="0"/>
                        <a:ea typeface="Times New Roman" panose="02020603050405020304" pitchFamily="18" charset="0"/>
                      </a:endParaRPr>
                    </a:p>
                    <a:p>
                      <a:pPr algn="just"/>
                      <a:r>
                        <a:rPr lang="es-MX" sz="1000" dirty="0">
                          <a:effectLst/>
                          <a:latin typeface="Century Gothic" panose="020B0502020202020204" pitchFamily="34" charset="0"/>
                          <a:ea typeface="Times New Roman" panose="02020603050405020304" pitchFamily="18" charset="0"/>
                        </a:rPr>
                        <a:t>4. 120 entre 2</a:t>
                      </a:r>
                      <a:endParaRPr lang="es-MX" sz="1000" dirty="0">
                        <a:effectLst/>
                        <a:latin typeface="Times New Roman" panose="02020603050405020304" pitchFamily="18" charset="0"/>
                        <a:ea typeface="Times New Roman" panose="02020603050405020304" pitchFamily="18" charset="0"/>
                      </a:endParaRPr>
                    </a:p>
                    <a:p>
                      <a:pPr algn="just"/>
                      <a:r>
                        <a:rPr lang="es-MX" sz="1000" dirty="0">
                          <a:effectLst/>
                          <a:latin typeface="Century Gothic" panose="020B0502020202020204" pitchFamily="34" charset="0"/>
                          <a:ea typeface="Times New Roman" panose="02020603050405020304" pitchFamily="18" charset="0"/>
                        </a:rPr>
                        <a:t>5. 160 entre 2</a:t>
                      </a:r>
                      <a:endParaRPr lang="es-MX"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s-MX" sz="1000" b="1" dirty="0">
                          <a:effectLst/>
                          <a:latin typeface="Century Gothic" panose="020B0502020202020204" pitchFamily="34" charset="0"/>
                          <a:ea typeface="Times New Roman" panose="02020603050405020304" pitchFamily="18" charset="0"/>
                        </a:rPr>
                        <a:t>Problema Matemático:</a:t>
                      </a:r>
                      <a:endParaRPr lang="es-MX" sz="1000" dirty="0">
                        <a:effectLst/>
                        <a:latin typeface="Times New Roman" panose="02020603050405020304" pitchFamily="18" charset="0"/>
                        <a:ea typeface="Times New Roman" panose="02020603050405020304" pitchFamily="18" charset="0"/>
                      </a:endParaRPr>
                    </a:p>
                    <a:p>
                      <a:pPr algn="just"/>
                      <a:r>
                        <a:rPr lang="es-MX" sz="1000" dirty="0">
                          <a:effectLst/>
                          <a:latin typeface="Century Gothic" panose="020B0502020202020204" pitchFamily="34" charset="0"/>
                          <a:ea typeface="Times New Roman" panose="02020603050405020304" pitchFamily="18" charset="0"/>
                        </a:rPr>
                        <a:t>Karla compró un vestido de 288 pesos. Si pagó con tres billetes de 100 pesos, ¿cuánto le dieron de cambio?</a:t>
                      </a:r>
                      <a:endParaRPr lang="es-MX"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2044692"/>
                  </a:ext>
                </a:extLst>
              </a:tr>
            </a:tbl>
          </a:graphicData>
        </a:graphic>
      </p:graphicFrame>
    </p:spTree>
    <p:extLst>
      <p:ext uri="{BB962C8B-B14F-4D97-AF65-F5344CB8AC3E}">
        <p14:creationId xmlns:p14="http://schemas.microsoft.com/office/powerpoint/2010/main" val="2807879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6AAB58F-E463-AD97-47E5-0A189B029A59}"/>
              </a:ext>
            </a:extLst>
          </p:cNvPr>
          <p:cNvSpPr txBox="1"/>
          <p:nvPr/>
        </p:nvSpPr>
        <p:spPr>
          <a:xfrm>
            <a:off x="10632" y="139915"/>
            <a:ext cx="6858000" cy="738664"/>
          </a:xfrm>
          <a:prstGeom prst="rect">
            <a:avLst/>
          </a:prstGeom>
          <a:noFill/>
        </p:spPr>
        <p:txBody>
          <a:bodyPr wrap="square" rtlCol="0">
            <a:spAutoFit/>
          </a:bodyPr>
          <a:lstStyle/>
          <a:p>
            <a:pPr algn="ctr"/>
            <a:r>
              <a:rPr lang="es-MX" sz="1400" b="1" dirty="0">
                <a:latin typeface="Century Gothic" panose="020B0502020202020204" pitchFamily="34" charset="0"/>
                <a:ea typeface="KASchoolDays" pitchFamily="2" charset="-128"/>
                <a:cs typeface="KASchoolDays" pitchFamily="2" charset="-128"/>
              </a:rPr>
              <a:t>ESCUELA PRIMARIA “BENITO JUÁREZ GARCÍA”</a:t>
            </a:r>
          </a:p>
          <a:p>
            <a:pPr algn="ctr"/>
            <a:r>
              <a:rPr lang="es-MX" sz="1400" b="1" dirty="0">
                <a:latin typeface="Century Gothic" panose="020B0502020202020204" pitchFamily="34" charset="0"/>
                <a:ea typeface="KASchoolDays" pitchFamily="2" charset="-128"/>
                <a:cs typeface="KASchoolDays" pitchFamily="2" charset="-128"/>
              </a:rPr>
              <a:t>CCT: 09DPR1043A</a:t>
            </a:r>
          </a:p>
          <a:p>
            <a:pPr algn="ctr"/>
            <a:r>
              <a:rPr lang="es-MX" sz="1400" b="1" dirty="0">
                <a:latin typeface="Century Gothic" panose="020B0502020202020204" pitchFamily="34" charset="0"/>
                <a:ea typeface="KASchoolDays" pitchFamily="2" charset="-128"/>
                <a:cs typeface="KASchoolDays" pitchFamily="2" charset="-128"/>
              </a:rPr>
              <a:t>DOSIFICADOR GENERAL DE LOS PROYECTOS DE INTERVENCIÓN TRIMESTRE 2</a:t>
            </a:r>
          </a:p>
        </p:txBody>
      </p:sp>
      <p:graphicFrame>
        <p:nvGraphicFramePr>
          <p:cNvPr id="5" name="Tabla 4">
            <a:extLst>
              <a:ext uri="{FF2B5EF4-FFF2-40B4-BE49-F238E27FC236}">
                <a16:creationId xmlns:a16="http://schemas.microsoft.com/office/drawing/2014/main" id="{CA177289-E5FA-2924-16EF-5BBF6BE6F3BB}"/>
              </a:ext>
            </a:extLst>
          </p:cNvPr>
          <p:cNvGraphicFramePr>
            <a:graphicFrameLocks noGrp="1"/>
          </p:cNvGraphicFramePr>
          <p:nvPr>
            <p:extLst>
              <p:ext uri="{D42A27DB-BD31-4B8C-83A1-F6EECF244321}">
                <p14:modId xmlns:p14="http://schemas.microsoft.com/office/powerpoint/2010/main" val="314895176"/>
              </p:ext>
            </p:extLst>
          </p:nvPr>
        </p:nvGraphicFramePr>
        <p:xfrm>
          <a:off x="41069" y="1217712"/>
          <a:ext cx="6797042" cy="3436519"/>
        </p:xfrm>
        <a:graphic>
          <a:graphicData uri="http://schemas.openxmlformats.org/drawingml/2006/table">
            <a:tbl>
              <a:tblPr firstRow="1" bandRow="1">
                <a:tableStyleId>{5C22544A-7EE6-4342-B048-85BDC9FD1C3A}</a:tableStyleId>
              </a:tblPr>
              <a:tblGrid>
                <a:gridCol w="1329584">
                  <a:extLst>
                    <a:ext uri="{9D8B030D-6E8A-4147-A177-3AD203B41FA5}">
                      <a16:colId xmlns:a16="http://schemas.microsoft.com/office/drawing/2014/main" val="2994979071"/>
                    </a:ext>
                  </a:extLst>
                </a:gridCol>
                <a:gridCol w="232521">
                  <a:extLst>
                    <a:ext uri="{9D8B030D-6E8A-4147-A177-3AD203B41FA5}">
                      <a16:colId xmlns:a16="http://schemas.microsoft.com/office/drawing/2014/main" val="2129197155"/>
                    </a:ext>
                  </a:extLst>
                </a:gridCol>
                <a:gridCol w="325524">
                  <a:extLst>
                    <a:ext uri="{9D8B030D-6E8A-4147-A177-3AD203B41FA5}">
                      <a16:colId xmlns:a16="http://schemas.microsoft.com/office/drawing/2014/main" val="1023771560"/>
                    </a:ext>
                  </a:extLst>
                </a:gridCol>
                <a:gridCol w="678728">
                  <a:extLst>
                    <a:ext uri="{9D8B030D-6E8A-4147-A177-3AD203B41FA5}">
                      <a16:colId xmlns:a16="http://schemas.microsoft.com/office/drawing/2014/main" val="3839488407"/>
                    </a:ext>
                  </a:extLst>
                </a:gridCol>
                <a:gridCol w="229510">
                  <a:extLst>
                    <a:ext uri="{9D8B030D-6E8A-4147-A177-3AD203B41FA5}">
                      <a16:colId xmlns:a16="http://schemas.microsoft.com/office/drawing/2014/main" val="972429645"/>
                    </a:ext>
                  </a:extLst>
                </a:gridCol>
                <a:gridCol w="158176">
                  <a:extLst>
                    <a:ext uri="{9D8B030D-6E8A-4147-A177-3AD203B41FA5}">
                      <a16:colId xmlns:a16="http://schemas.microsoft.com/office/drawing/2014/main" val="4108692215"/>
                    </a:ext>
                  </a:extLst>
                </a:gridCol>
                <a:gridCol w="414731">
                  <a:extLst>
                    <a:ext uri="{9D8B030D-6E8A-4147-A177-3AD203B41FA5}">
                      <a16:colId xmlns:a16="http://schemas.microsoft.com/office/drawing/2014/main" val="2847757760"/>
                    </a:ext>
                  </a:extLst>
                </a:gridCol>
                <a:gridCol w="291783">
                  <a:extLst>
                    <a:ext uri="{9D8B030D-6E8A-4147-A177-3AD203B41FA5}">
                      <a16:colId xmlns:a16="http://schemas.microsoft.com/office/drawing/2014/main" val="3513797646"/>
                    </a:ext>
                  </a:extLst>
                </a:gridCol>
                <a:gridCol w="398409">
                  <a:extLst>
                    <a:ext uri="{9D8B030D-6E8A-4147-A177-3AD203B41FA5}">
                      <a16:colId xmlns:a16="http://schemas.microsoft.com/office/drawing/2014/main" val="731216079"/>
                    </a:ext>
                  </a:extLst>
                </a:gridCol>
                <a:gridCol w="547756">
                  <a:extLst>
                    <a:ext uri="{9D8B030D-6E8A-4147-A177-3AD203B41FA5}">
                      <a16:colId xmlns:a16="http://schemas.microsoft.com/office/drawing/2014/main" val="3991759834"/>
                    </a:ext>
                  </a:extLst>
                </a:gridCol>
                <a:gridCol w="339503">
                  <a:extLst>
                    <a:ext uri="{9D8B030D-6E8A-4147-A177-3AD203B41FA5}">
                      <a16:colId xmlns:a16="http://schemas.microsoft.com/office/drawing/2014/main" val="2774176499"/>
                    </a:ext>
                  </a:extLst>
                </a:gridCol>
                <a:gridCol w="178251">
                  <a:extLst>
                    <a:ext uri="{9D8B030D-6E8A-4147-A177-3AD203B41FA5}">
                      <a16:colId xmlns:a16="http://schemas.microsoft.com/office/drawing/2014/main" val="3166190346"/>
                    </a:ext>
                  </a:extLst>
                </a:gridCol>
                <a:gridCol w="605399">
                  <a:extLst>
                    <a:ext uri="{9D8B030D-6E8A-4147-A177-3AD203B41FA5}">
                      <a16:colId xmlns:a16="http://schemas.microsoft.com/office/drawing/2014/main" val="194925499"/>
                    </a:ext>
                  </a:extLst>
                </a:gridCol>
                <a:gridCol w="315857">
                  <a:extLst>
                    <a:ext uri="{9D8B030D-6E8A-4147-A177-3AD203B41FA5}">
                      <a16:colId xmlns:a16="http://schemas.microsoft.com/office/drawing/2014/main" val="4231741361"/>
                    </a:ext>
                  </a:extLst>
                </a:gridCol>
                <a:gridCol w="751310">
                  <a:extLst>
                    <a:ext uri="{9D8B030D-6E8A-4147-A177-3AD203B41FA5}">
                      <a16:colId xmlns:a16="http://schemas.microsoft.com/office/drawing/2014/main" val="1703647811"/>
                    </a:ext>
                  </a:extLst>
                </a:gridCol>
              </a:tblGrid>
              <a:tr h="158112">
                <a:tc gridSpan="6">
                  <a:txBody>
                    <a:bodyPr/>
                    <a:lstStyle/>
                    <a:p>
                      <a:pPr algn="l"/>
                      <a:r>
                        <a:rPr lang="es-MX" sz="900" dirty="0">
                          <a:solidFill>
                            <a:schemeClr val="tx1"/>
                          </a:solidFill>
                          <a:latin typeface="Century Gothic" panose="020B0502020202020204" pitchFamily="34" charset="0"/>
                        </a:rPr>
                        <a:t>CAMPO FORMATIVO: LENGUAJES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40000"/>
                      </a:srgbClr>
                    </a:solidFill>
                  </a:tcPr>
                </a:tc>
                <a:tc hMerge="1">
                  <a:txBody>
                    <a:bodyPr/>
                    <a:lstStyle/>
                    <a:p>
                      <a:endParaRPr lang="es-MX"/>
                    </a:p>
                  </a:txBody>
                  <a:tcPr>
                    <a:lnL w="12700" cap="flat" cmpd="sng" algn="ctr">
                      <a:solidFill>
                        <a:schemeClr val="tx1"/>
                      </a:solidFill>
                      <a:prstDash val="solid"/>
                      <a:round/>
                      <a:headEnd type="none" w="med" len="med"/>
                      <a:tailEnd type="none" w="med" len="med"/>
                    </a:lnL>
                  </a:tcPr>
                </a:tc>
                <a:tc hMerge="1">
                  <a:txBody>
                    <a:bodyPr/>
                    <a:lstStyle/>
                    <a:p>
                      <a:endParaRPr lang="es-ES_tradnl"/>
                    </a:p>
                  </a:txBody>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tcPr>
                </a:tc>
                <a:tc hMerge="1">
                  <a:txBody>
                    <a:bodyPr/>
                    <a:lstStyle/>
                    <a:p>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9">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ES_tradnl" sz="900" b="1" dirty="0">
                          <a:solidFill>
                            <a:schemeClr val="tx1"/>
                          </a:solidFill>
                          <a:latin typeface="Century Gothic" panose="020B0502020202020204" pitchFamily="34" charset="0"/>
                        </a:rPr>
                        <a:t>Proyecto: </a:t>
                      </a:r>
                      <a:r>
                        <a:rPr lang="es-MX" sz="900" b="1" kern="1200" dirty="0">
                          <a:solidFill>
                            <a:schemeClr val="dk1"/>
                          </a:solidFill>
                          <a:effectLst/>
                          <a:latin typeface="Century Gothic" panose="020B0502020202020204" pitchFamily="34" charset="0"/>
                          <a:ea typeface="+mn-ea"/>
                          <a:cs typeface="+mn-cs"/>
                        </a:rPr>
                        <a:t>Nosotras, nosotros y las cartas </a:t>
                      </a:r>
                      <a:endParaRPr lang="es-MX" sz="9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lnL w="12700" cap="flat" cmpd="sng" algn="ctr">
                      <a:solidFill>
                        <a:schemeClr val="tx1"/>
                      </a:solidFill>
                      <a:prstDash val="solid"/>
                      <a:round/>
                      <a:headEnd type="none" w="med" len="med"/>
                      <a:tailEnd type="none" w="med" len="med"/>
                    </a:lnL>
                  </a:tcPr>
                </a:tc>
                <a:tc hMerge="1">
                  <a:txBody>
                    <a:bodyPr/>
                    <a:lstStyle/>
                    <a:p>
                      <a:endParaRPr lang="es-ES_tradnl"/>
                    </a:p>
                  </a:txBody>
                  <a:tcPr/>
                </a:tc>
                <a:tc hMerge="1">
                  <a:txBody>
                    <a:bodyPr/>
                    <a:lstStyle/>
                    <a:p>
                      <a:endParaRPr lang="es-ES_tradnl"/>
                    </a:p>
                  </a:txBody>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s-MX" sz="1100" b="1" dirty="0">
                        <a:solidFill>
                          <a:schemeClr val="tx1"/>
                        </a:solidFill>
                        <a:latin typeface="Century Gothic" panose="020B050202020202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88F"/>
                    </a:solidFill>
                  </a:tcPr>
                </a:tc>
                <a:tc hMerge="1">
                  <a:txBody>
                    <a:bodyPr/>
                    <a:lstStyle/>
                    <a:p>
                      <a:endParaRPr lang="es-ES_tradnl"/>
                    </a:p>
                  </a:txBody>
                  <a:tcPr>
                    <a:lnL w="12700" cap="flat" cmpd="sng" algn="ctr">
                      <a:solidFill>
                        <a:schemeClr val="tx1"/>
                      </a:solidFill>
                      <a:prstDash val="solid"/>
                      <a:round/>
                      <a:headEnd type="none" w="med" len="med"/>
                      <a:tailEnd type="none" w="med" len="med"/>
                    </a:lnL>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tcPr>
                </a:tc>
                <a:tc hMerge="1">
                  <a:txBody>
                    <a:bodyPr/>
                    <a:lstStyle/>
                    <a:p>
                      <a:endParaRPr lang="es-ES_tradnl"/>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56666475"/>
                  </a:ext>
                </a:extLst>
              </a:tr>
              <a:tr h="252979">
                <a:tc>
                  <a:txBody>
                    <a:bodyPr/>
                    <a:lstStyle/>
                    <a:p>
                      <a:pPr algn="ctr"/>
                      <a:r>
                        <a:rPr lang="es-MX" sz="900" b="1" dirty="0">
                          <a:solidFill>
                            <a:schemeClr val="tx1"/>
                          </a:solidFill>
                          <a:latin typeface="Century Gothic" panose="020B0502020202020204" pitchFamily="34" charset="0"/>
                        </a:rPr>
                        <a:t>Temporalidad total del proyecto: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88F"/>
                    </a:solidFill>
                  </a:tcPr>
                </a:tc>
                <a:tc gridSpan="4">
                  <a:txBody>
                    <a:bodyPr/>
                    <a:lstStyle/>
                    <a:p>
                      <a:pPr algn="ctr"/>
                      <a:r>
                        <a:rPr lang="es-MX" sz="900" b="1" dirty="0">
                          <a:solidFill>
                            <a:schemeClr val="tx1"/>
                          </a:solidFill>
                          <a:latin typeface="Century Gothic" panose="020B0502020202020204" pitchFamily="34" charset="0"/>
                        </a:rPr>
                        <a:t>2 semanas</a:t>
                      </a:r>
                    </a:p>
                    <a:p>
                      <a:pPr algn="ctr"/>
                      <a:r>
                        <a:rPr lang="es-MX" sz="900" b="1" dirty="0">
                          <a:solidFill>
                            <a:schemeClr val="tx1"/>
                          </a:solidFill>
                          <a:latin typeface="Century Gothic" panose="020B0502020202020204" pitchFamily="34" charset="0"/>
                        </a:rPr>
                        <a:t>(Sem 22 Y 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tcPr>
                </a:tc>
                <a:tc gridSpan="10">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900" b="1" dirty="0">
                          <a:solidFill>
                            <a:schemeClr val="tx1"/>
                          </a:solidFill>
                          <a:latin typeface="Century Gothic" panose="020B0502020202020204" pitchFamily="34" charset="0"/>
                        </a:rPr>
                        <a:t>Periodo del Plan: </a:t>
                      </a:r>
                    </a:p>
                    <a:p>
                      <a:pPr marL="0" marR="0" lvl="0" indent="0" algn="ctr" defTabSz="914400" rtl="0" eaLnBrk="1" fontAlgn="auto" latinLnBrk="0" hangingPunct="1">
                        <a:lnSpc>
                          <a:spcPct val="100000"/>
                        </a:lnSpc>
                        <a:spcBef>
                          <a:spcPts val="0"/>
                        </a:spcBef>
                        <a:spcAft>
                          <a:spcPts val="0"/>
                        </a:spcAft>
                        <a:buClrTx/>
                        <a:buSzTx/>
                        <a:buFontTx/>
                        <a:buNone/>
                        <a:tabLst/>
                        <a:defRPr/>
                      </a:pPr>
                      <a:r>
                        <a:rPr lang="es-MX" sz="900" dirty="0">
                          <a:solidFill>
                            <a:schemeClr val="tx1"/>
                          </a:solidFill>
                          <a:latin typeface="Century Gothic" panose="020B0502020202020204" pitchFamily="34" charset="0"/>
                        </a:rPr>
                        <a:t>Sem 23: Del 17 al 21 de febrero de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999E"/>
                    </a:solidFill>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tcPr>
                </a:tc>
                <a:tc hMerge="1">
                  <a:txBody>
                    <a:bodyPr/>
                    <a:lstStyle/>
                    <a:p>
                      <a:endParaRPr lang="es-ES_tradnl"/>
                    </a:p>
                  </a:txBody>
                  <a:tcPr/>
                </a:tc>
                <a:tc hMerge="1">
                  <a:txBody>
                    <a:bodyPr/>
                    <a:lstStyle/>
                    <a:p>
                      <a:endParaRPr lang="es-ES_tradnl"/>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050" dirty="0">
                        <a:solidFill>
                          <a:schemeClr val="tx1"/>
                        </a:solidFill>
                        <a:latin typeface="Century Gothic" panose="020B050202020202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C1EB"/>
                    </a:solidFill>
                  </a:tcPr>
                </a:tc>
                <a:tc hMerge="1">
                  <a:txBody>
                    <a:bodyPr/>
                    <a:lstStyle/>
                    <a:p>
                      <a:endParaRPr lang="es-ES_tradnl"/>
                    </a:p>
                  </a:txBody>
                  <a:tcPr>
                    <a:lnL w="12700" cap="flat" cmpd="sng" algn="ctr">
                      <a:solidFill>
                        <a:schemeClr val="tx1"/>
                      </a:solidFill>
                      <a:prstDash val="solid"/>
                      <a:round/>
                      <a:headEnd type="none" w="med" len="med"/>
                      <a:tailEnd type="none" w="med" len="med"/>
                    </a:lnL>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tcPr>
                </a:tc>
                <a:tc hMerge="1">
                  <a:txBody>
                    <a:bodyPr/>
                    <a:lstStyle/>
                    <a:p>
                      <a:endParaRPr lang="es-ES_tradnl"/>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794983733"/>
                  </a:ext>
                </a:extLst>
              </a:tr>
              <a:tr h="252979">
                <a:tc>
                  <a:txBody>
                    <a:bodyPr/>
                    <a:lstStyle/>
                    <a:p>
                      <a:pPr algn="ctr"/>
                      <a:r>
                        <a:rPr lang="es-MX" sz="900" b="1" dirty="0">
                          <a:solidFill>
                            <a:schemeClr val="tx1"/>
                          </a:solidFill>
                          <a:latin typeface="Century Gothic" panose="020B0502020202020204" pitchFamily="34" charset="0"/>
                        </a:rPr>
                        <a:t>Metodología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179"/>
                    </a:solidFill>
                  </a:tcPr>
                </a:tc>
                <a:tc gridSpan="4">
                  <a:txBody>
                    <a:bodyPr/>
                    <a:lstStyle/>
                    <a:p>
                      <a:pPr algn="ctr"/>
                      <a:r>
                        <a:rPr lang="es-MX" sz="900" b="1" dirty="0">
                          <a:solidFill>
                            <a:schemeClr val="tx1"/>
                          </a:solidFill>
                          <a:latin typeface="Century Gothic" panose="020B0502020202020204" pitchFamily="34" charset="0"/>
                        </a:rPr>
                        <a:t>Proyectos</a:t>
                      </a:r>
                    </a:p>
                    <a:p>
                      <a:pPr algn="ctr"/>
                      <a:r>
                        <a:rPr lang="es-MX" sz="900" b="1" dirty="0">
                          <a:solidFill>
                            <a:schemeClr val="tx1"/>
                          </a:solidFill>
                          <a:latin typeface="Century Gothic" panose="020B0502020202020204" pitchFamily="34" charset="0"/>
                        </a:rPr>
                        <a:t> comunitarios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hMerge="1">
                  <a:txBody>
                    <a:bodyPr/>
                    <a:lstStyle/>
                    <a:p>
                      <a:endParaRPr lang="es-ES_tradnl"/>
                    </a:p>
                  </a:txBody>
                  <a:tcPr/>
                </a:tc>
                <a:tc hMerge="1">
                  <a:txBody>
                    <a:bodyPr/>
                    <a:lstStyle/>
                    <a:p>
                      <a:endParaRPr lang="es-ES_tradnl" dirty="0"/>
                    </a:p>
                  </a:txBody>
                  <a:tcPr>
                    <a:lnL w="12700" cap="flat" cmpd="sng" algn="ctr">
                      <a:solidFill>
                        <a:schemeClr val="tx1"/>
                      </a:solidFill>
                      <a:prstDash val="solid"/>
                      <a:round/>
                      <a:headEnd type="none" w="med" len="med"/>
                      <a:tailEnd type="none" w="med" len="med"/>
                    </a:ln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900" b="1" dirty="0">
                          <a:solidFill>
                            <a:schemeClr val="tx1"/>
                          </a:solidFill>
                          <a:latin typeface="Century Gothic" panose="020B0502020202020204" pitchFamily="34" charset="0"/>
                        </a:rPr>
                        <a:t>Escenario: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F25E"/>
                    </a:solidFill>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900" dirty="0">
                          <a:solidFill>
                            <a:schemeClr val="tx1"/>
                          </a:solidFill>
                          <a:latin typeface="Century Gothic" panose="020B0502020202020204" pitchFamily="34" charset="0"/>
                        </a:rPr>
                        <a:t>Comunitarios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900" b="1" dirty="0">
                          <a:solidFill>
                            <a:schemeClr val="tx1"/>
                          </a:solidFill>
                          <a:latin typeface="Century Gothic" panose="020B0502020202020204" pitchFamily="34" charset="0"/>
                        </a:rPr>
                        <a:t>Libro de texto: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8DAE9"/>
                    </a:solidFill>
                  </a:tcPr>
                </a:tc>
                <a:tc hMerge="1">
                  <a:txBody>
                    <a:bodyPr/>
                    <a:lstStyle/>
                    <a:p>
                      <a:endParaRPr lang="es-ES_tradnl"/>
                    </a:p>
                  </a:txBody>
                  <a:tcP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MX" sz="9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8DAE9"/>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900" b="1" dirty="0">
                          <a:solidFill>
                            <a:schemeClr val="tx1"/>
                          </a:solidFill>
                          <a:latin typeface="Century Gothic" panose="020B0502020202020204" pitchFamily="34" charset="0"/>
                        </a:rPr>
                        <a:t>P. comunitarios</a:t>
                      </a:r>
                    </a:p>
                    <a:p>
                      <a:pPr marL="0" marR="0" lvl="0" indent="0" algn="ctr" defTabSz="914400" rtl="0" eaLnBrk="1" fontAlgn="auto" latinLnBrk="0" hangingPunct="1">
                        <a:lnSpc>
                          <a:spcPct val="100000"/>
                        </a:lnSpc>
                        <a:spcBef>
                          <a:spcPts val="0"/>
                        </a:spcBef>
                        <a:spcAft>
                          <a:spcPts val="0"/>
                        </a:spcAft>
                        <a:buClrTx/>
                        <a:buSzTx/>
                        <a:buFontTx/>
                        <a:buNone/>
                        <a:tabLst/>
                        <a:defRPr/>
                      </a:pPr>
                      <a:r>
                        <a:rPr lang="es-MX" sz="900" b="1" dirty="0">
                          <a:solidFill>
                            <a:schemeClr val="tx1"/>
                          </a:solidFill>
                          <a:latin typeface="Century Gothic" panose="020B0502020202020204" pitchFamily="34" charset="0"/>
                        </a:rPr>
                        <a:t>Pág. 72-85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721871558"/>
                  </a:ext>
                </a:extLst>
              </a:tr>
              <a:tr h="347845">
                <a:tc>
                  <a:txBody>
                    <a:bodyPr/>
                    <a:lstStyle/>
                    <a:p>
                      <a:pPr algn="ctr"/>
                      <a:r>
                        <a:rPr lang="es-MX" sz="700" b="1" dirty="0">
                          <a:solidFill>
                            <a:schemeClr val="tx1"/>
                          </a:solidFill>
                          <a:latin typeface="Century Gothic" panose="020B0502020202020204" pitchFamily="34" charset="0"/>
                        </a:rPr>
                        <a:t>Problemática del Plan Analítico que se atiende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C1EB"/>
                    </a:solidFill>
                  </a:tcPr>
                </a:tc>
                <a:tc gridSpan="14">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900" dirty="0">
                          <a:solidFill>
                            <a:schemeClr val="tx1"/>
                          </a:solidFill>
                          <a:latin typeface="Century Gothic" panose="020B0502020202020204" pitchFamily="34" charset="0"/>
                        </a:rPr>
                        <a:t>Problemática libre a necesidades del docente titular.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050" dirty="0">
                        <a:solidFill>
                          <a:schemeClr val="tx1"/>
                        </a:solidFill>
                        <a:latin typeface="Century Gothic" panose="020B050202020202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C1EB"/>
                    </a:solidFill>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tcPr>
                </a:tc>
                <a:tc hMerge="1">
                  <a:txBody>
                    <a:bodyPr/>
                    <a:lstStyle/>
                    <a:p>
                      <a:endParaRPr lang="es-ES_tradnl"/>
                    </a:p>
                  </a:txBody>
                  <a:tcPr>
                    <a:lnT w="12700" cap="flat" cmpd="sng" algn="ctr">
                      <a:solidFill>
                        <a:schemeClr val="tx1"/>
                      </a:solidFill>
                      <a:prstDash val="solid"/>
                      <a:round/>
                      <a:headEnd type="none" w="med" len="med"/>
                      <a:tailEnd type="none" w="med" len="med"/>
                    </a:lnT>
                  </a:tcPr>
                </a:tc>
                <a:tc hMerge="1">
                  <a:txBody>
                    <a:bodyPr/>
                    <a:lstStyle/>
                    <a:p>
                      <a:endParaRPr lang="es-ES_tradnl"/>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050" dirty="0">
                        <a:solidFill>
                          <a:schemeClr val="tx1"/>
                        </a:solidFill>
                        <a:latin typeface="Century Gothic" panose="020B050202020202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C1EB"/>
                    </a:solidFill>
                  </a:tcPr>
                </a:tc>
                <a:tc hMerge="1">
                  <a:txBody>
                    <a:bodyPr/>
                    <a:lstStyle/>
                    <a:p>
                      <a:endParaRPr lang="es-ES_tradnl"/>
                    </a:p>
                  </a:txBody>
                  <a:tcPr>
                    <a:lnL w="12700" cap="flat" cmpd="sng" algn="ctr">
                      <a:solidFill>
                        <a:schemeClr val="tx1"/>
                      </a:solidFill>
                      <a:prstDash val="solid"/>
                      <a:round/>
                      <a:headEnd type="none" w="med" len="med"/>
                      <a:tailEnd type="none" w="med" len="med"/>
                    </a:lnL>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s-ES_tradnl"/>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789480864"/>
                  </a:ext>
                </a:extLst>
              </a:tr>
              <a:tr h="463112">
                <a:tc>
                  <a:txBody>
                    <a:bodyPr/>
                    <a:lstStyle/>
                    <a:p>
                      <a:pPr algn="ctr"/>
                      <a:r>
                        <a:rPr lang="es-MX" sz="900" b="1" dirty="0">
                          <a:solidFill>
                            <a:schemeClr val="tx1"/>
                          </a:solidFill>
                          <a:latin typeface="Century Gothic" panose="020B0502020202020204" pitchFamily="34" charset="0"/>
                        </a:rPr>
                        <a:t>Ejes </a:t>
                      </a:r>
                    </a:p>
                    <a:p>
                      <a:pPr algn="ctr"/>
                      <a:r>
                        <a:rPr lang="es-MX" sz="900" b="1" dirty="0">
                          <a:solidFill>
                            <a:schemeClr val="tx1"/>
                          </a:solidFill>
                          <a:latin typeface="Century Gothic" panose="020B0502020202020204" pitchFamily="34" charset="0"/>
                        </a:rPr>
                        <a:t>articuladores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8DAE9"/>
                    </a:solidFill>
                  </a:tcPr>
                </a:tc>
                <a:tc gridSpan="2">
                  <a:txBody>
                    <a:bodyPr/>
                    <a:lstStyle/>
                    <a:p>
                      <a:pPr algn="ctr"/>
                      <a:r>
                        <a:rPr lang="es-MX" sz="600" b="1" dirty="0">
                          <a:solidFill>
                            <a:schemeClr val="tx1"/>
                          </a:solidFill>
                          <a:latin typeface="Century Gothic" panose="020B0502020202020204" pitchFamily="34" charset="0"/>
                        </a:rPr>
                        <a:t>Inclusión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8DAE9"/>
                    </a:solidFill>
                  </a:tcPr>
                </a:tc>
                <a:tc hMerge="1">
                  <a:txBody>
                    <a:bodyPr/>
                    <a:lstStyle/>
                    <a:p>
                      <a:pPr algn="ctr"/>
                      <a:endParaRPr lang="es-MX" sz="7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MX" sz="600" b="1" dirty="0">
                          <a:solidFill>
                            <a:schemeClr val="tx1"/>
                          </a:solidFill>
                          <a:latin typeface="Century Gothic" panose="020B0502020202020204" pitchFamily="34" charset="0"/>
                        </a:rPr>
                        <a:t>Pensamiento Crítico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8DAE9"/>
                    </a:solidFill>
                  </a:tcPr>
                </a:tc>
                <a:tc gridSpan="3">
                  <a:txBody>
                    <a:bodyPr/>
                    <a:lstStyle/>
                    <a:p>
                      <a:pPr algn="ctr"/>
                      <a:r>
                        <a:rPr lang="es-MX" sz="600" b="1" dirty="0">
                          <a:solidFill>
                            <a:schemeClr val="tx1"/>
                          </a:solidFill>
                          <a:latin typeface="Century Gothic" panose="020B0502020202020204" pitchFamily="34" charset="0"/>
                        </a:rPr>
                        <a:t>Igualdad de género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8DAE9"/>
                    </a:solidFill>
                  </a:tcPr>
                </a:tc>
                <a:tc hMerge="1">
                  <a:txBody>
                    <a:bodyPr/>
                    <a:lstStyle/>
                    <a:p>
                      <a:endParaRPr lang="es-ES_tradnl"/>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s-MX" sz="7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s-MX" sz="600" b="1" dirty="0">
                          <a:solidFill>
                            <a:schemeClr val="tx1"/>
                          </a:solidFill>
                          <a:latin typeface="Century Gothic" panose="020B0502020202020204" pitchFamily="34" charset="0"/>
                        </a:rPr>
                        <a:t>Vida Saludable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8DAE9"/>
                    </a:solidFill>
                  </a:tcPr>
                </a:tc>
                <a:tc hMerge="1">
                  <a:txBody>
                    <a:bodyPr/>
                    <a:lstStyle/>
                    <a:p>
                      <a:endParaRPr lang="es-ES_tradnl"/>
                    </a:p>
                  </a:txBody>
                  <a:tcPr>
                    <a:lnL w="12700" cap="flat" cmpd="sng" algn="ctr">
                      <a:solidFill>
                        <a:schemeClr val="tx1"/>
                      </a:solidFill>
                      <a:prstDash val="solid"/>
                      <a:round/>
                      <a:headEnd type="none" w="med" len="med"/>
                      <a:tailEnd type="none" w="med" len="med"/>
                    </a:lnL>
                  </a:tcPr>
                </a:tc>
                <a:tc gridSpan="2">
                  <a:txBody>
                    <a:bodyPr/>
                    <a:lstStyle/>
                    <a:p>
                      <a:pPr algn="ctr"/>
                      <a:r>
                        <a:rPr lang="es-MX" sz="600" b="1" dirty="0">
                          <a:solidFill>
                            <a:schemeClr val="tx1"/>
                          </a:solidFill>
                          <a:latin typeface="Century Gothic" panose="020B0502020202020204" pitchFamily="34" charset="0"/>
                        </a:rPr>
                        <a:t>Interculturalidad crítica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8DAE9"/>
                    </a:solidFill>
                  </a:tcPr>
                </a:tc>
                <a:tc hMerge="1">
                  <a:txBody>
                    <a:bodyPr/>
                    <a:lstStyle/>
                    <a:p>
                      <a:endParaRPr lang="es-ES_tradnl"/>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3">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600" b="1" dirty="0">
                          <a:latin typeface="Century Gothic" panose="020B0502020202020204" pitchFamily="34" charset="0"/>
                        </a:rPr>
                        <a:t>Apropiación de la cultura a través de la lectura y la escritura</a:t>
                      </a:r>
                      <a:endParaRPr lang="es-MX" sz="6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8DAE9"/>
                    </a:solidFill>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600" b="1" dirty="0">
                          <a:latin typeface="Century Gothic" panose="020B0502020202020204" pitchFamily="34" charset="0"/>
                        </a:rPr>
                        <a:t>Artes y expriencias estéticas</a:t>
                      </a:r>
                    </a:p>
                    <a:p>
                      <a:pPr algn="ctr"/>
                      <a:endParaRPr lang="es-MX" sz="6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8DAE9"/>
                    </a:solidFill>
                  </a:tcPr>
                </a:tc>
                <a:extLst>
                  <a:ext uri="{0D108BD9-81ED-4DB2-BD59-A6C34878D82A}">
                    <a16:rowId xmlns:a16="http://schemas.microsoft.com/office/drawing/2014/main" val="3841239458"/>
                  </a:ext>
                </a:extLst>
              </a:tr>
              <a:tr h="252979">
                <a:tc gridSpan="2">
                  <a:txBody>
                    <a:bodyPr/>
                    <a:lstStyle/>
                    <a:p>
                      <a:pPr algn="ctr"/>
                      <a:r>
                        <a:rPr lang="es-MX" sz="900" b="1" dirty="0">
                          <a:solidFill>
                            <a:schemeClr val="tx1"/>
                          </a:solidFill>
                          <a:latin typeface="Century Gothic" panose="020B0502020202020204" pitchFamily="34" charset="0"/>
                        </a:rPr>
                        <a:t>Contenidos</a:t>
                      </a:r>
                      <a:endParaRPr lang="es-ES_tradnl"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F25E"/>
                    </a:solidFill>
                  </a:tcPr>
                </a:tc>
                <a:tc hMerge="1">
                  <a:txBody>
                    <a:bodyPr/>
                    <a:lstStyle/>
                    <a:p>
                      <a:pPr algn="ctr"/>
                      <a:endParaRPr lang="es-MX" sz="1050" b="1" dirty="0">
                        <a:solidFill>
                          <a:schemeClr val="tx1"/>
                        </a:solidFill>
                        <a:latin typeface="Century Gothic" panose="020B050202020202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10">
                  <a:txBody>
                    <a:bodyPr/>
                    <a:lstStyle/>
                    <a:p>
                      <a:pPr algn="ctr"/>
                      <a:r>
                        <a:rPr lang="es-MX" sz="900" b="1" dirty="0">
                          <a:solidFill>
                            <a:schemeClr val="tx1"/>
                          </a:solidFill>
                          <a:latin typeface="Century Gothic" panose="020B0502020202020204" pitchFamily="34" charset="0"/>
                        </a:rPr>
                        <a:t>PDA</a:t>
                      </a:r>
                      <a:endParaRPr lang="es-ES_tradnl"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88F"/>
                    </a:solidFill>
                  </a:tcPr>
                </a:tc>
                <a:tc hMerge="1">
                  <a:txBody>
                    <a:bodyPr/>
                    <a:lstStyle/>
                    <a:p>
                      <a:endParaRPr lang="es-ES_tradnl"/>
                    </a:p>
                  </a:txBody>
                  <a:tcPr>
                    <a:lnT w="12700" cap="flat" cmpd="sng" algn="ctr">
                      <a:solidFill>
                        <a:schemeClr val="tx1"/>
                      </a:solidFill>
                      <a:prstDash val="solid"/>
                      <a:round/>
                      <a:headEnd type="none" w="med" len="med"/>
                      <a:tailEnd type="none" w="med" len="med"/>
                    </a:lnT>
                  </a:tcPr>
                </a:tc>
                <a:tc hMerge="1">
                  <a:txBody>
                    <a:bodyPr/>
                    <a:lstStyle/>
                    <a:p>
                      <a:endParaRPr lang="es-ES_tradnl"/>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s-ES_tradnl"/>
                    </a:p>
                  </a:txBody>
                  <a:tcPr/>
                </a:tc>
                <a:tc hMerge="1">
                  <a:txBody>
                    <a:bodyPr/>
                    <a:lstStyle/>
                    <a:p>
                      <a:endParaRPr lang="es-ES_tradnl"/>
                    </a:p>
                  </a:txBody>
                  <a:tcPr/>
                </a:tc>
                <a:tc hMerge="1">
                  <a:txBody>
                    <a:bodyPr/>
                    <a:lstStyle/>
                    <a:p>
                      <a:endParaRPr lang="es-ES_tradnl"/>
                    </a:p>
                  </a:txBody>
                  <a:tcPr>
                    <a:lnT w="12700" cap="flat" cmpd="sng" algn="ctr">
                      <a:solidFill>
                        <a:schemeClr val="tx1"/>
                      </a:solidFill>
                      <a:prstDash val="solid"/>
                      <a:round/>
                      <a:headEnd type="none" w="med" len="med"/>
                      <a:tailEnd type="none" w="med" len="med"/>
                    </a:lnT>
                  </a:tcPr>
                </a:tc>
                <a:tc hMerge="1">
                  <a:txBody>
                    <a:bodyPr/>
                    <a:lstStyle/>
                    <a:p>
                      <a:endParaRPr lang="es-ES_tradnl"/>
                    </a:p>
                  </a:txBody>
                  <a:tcPr/>
                </a:tc>
                <a:tc hMerge="1">
                  <a:txBody>
                    <a:bodyPr/>
                    <a:lstStyle/>
                    <a:p>
                      <a:endParaRPr lang="es-ES_tradnl"/>
                    </a:p>
                  </a:txBody>
                  <a:tcPr>
                    <a:lnT w="12700" cap="flat" cmpd="sng" algn="ctr">
                      <a:solidFill>
                        <a:schemeClr val="tx1"/>
                      </a:solidFill>
                      <a:prstDash val="solid"/>
                      <a:round/>
                      <a:headEnd type="none" w="med" len="med"/>
                      <a:tailEnd type="none" w="med" len="med"/>
                    </a:lnT>
                  </a:tcPr>
                </a:tc>
                <a:tc hMerge="1">
                  <a:txBody>
                    <a:bodyPr/>
                    <a:lstStyle/>
                    <a:p>
                      <a:endParaRPr lang="es-ES_tradnl"/>
                    </a:p>
                  </a:txBody>
                  <a:tcPr/>
                </a:tc>
                <a:tc hMerge="1">
                  <a:txBody>
                    <a:bodyPr/>
                    <a:lstStyle/>
                    <a:p>
                      <a:endParaRPr lang="es-ES_tradnl"/>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solidFill>
                  </a:tcPr>
                </a:tc>
                <a:tc gridSpan="3">
                  <a:txBody>
                    <a:bodyPr/>
                    <a:lstStyle/>
                    <a:p>
                      <a:r>
                        <a:rPr lang="es-MX" sz="900" b="1">
                          <a:solidFill>
                            <a:schemeClr val="tx1"/>
                          </a:solidFill>
                          <a:latin typeface="Century Gothic" panose="020B0502020202020204" pitchFamily="34" charset="0"/>
                        </a:rPr>
                        <a:t>Propósito del proyecto</a:t>
                      </a:r>
                      <a:endParaRPr lang="es-ES_tradnl"/>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999E"/>
                    </a:solidFill>
                  </a:tcPr>
                </a:tc>
                <a:tc hMerge="1">
                  <a:txBody>
                    <a:bodyPr/>
                    <a:lstStyle/>
                    <a:p>
                      <a:endParaRPr lang="es-ES_tradnl"/>
                    </a:p>
                  </a:txBody>
                  <a:tcPr>
                    <a:lnL w="12700" cap="flat" cmpd="sng" algn="ctr">
                      <a:solidFill>
                        <a:schemeClr val="tx1"/>
                      </a:solidFill>
                      <a:prstDash val="solid"/>
                      <a:round/>
                      <a:headEnd type="none" w="med" len="med"/>
                      <a:tailEnd type="none" w="med" len="med"/>
                    </a:lnL>
                  </a:tcPr>
                </a:tc>
                <a:tc hMerge="1">
                  <a:txBody>
                    <a:bodyPr/>
                    <a:lstStyle/>
                    <a:p>
                      <a:endParaRPr lang="es-ES_tradnl"/>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94766299"/>
                  </a:ext>
                </a:extLst>
              </a:tr>
              <a:tr h="1412463">
                <a:tc gridSpan="2">
                  <a:txBody>
                    <a:bodyPr/>
                    <a:lstStyle/>
                    <a:p>
                      <a:pPr algn="ctr"/>
                      <a:r>
                        <a:rPr lang="es-MX" sz="800" kern="1200" dirty="0">
                          <a:solidFill>
                            <a:schemeClr val="dk1"/>
                          </a:solidFill>
                          <a:effectLst/>
                          <a:latin typeface="Century Gothic" panose="020B0502020202020204" pitchFamily="34" charset="0"/>
                          <a:ea typeface="+mn-ea"/>
                          <a:cs typeface="+mn-cs"/>
                        </a:rPr>
                        <a:t>Comunicación a</a:t>
                      </a:r>
                    </a:p>
                    <a:p>
                      <a:pPr algn="ctr"/>
                      <a:r>
                        <a:rPr lang="es-MX" sz="800" kern="1200" dirty="0">
                          <a:solidFill>
                            <a:schemeClr val="dk1"/>
                          </a:solidFill>
                          <a:effectLst/>
                          <a:latin typeface="Century Gothic" panose="020B0502020202020204" pitchFamily="34" charset="0"/>
                          <a:ea typeface="+mn-ea"/>
                          <a:cs typeface="+mn-cs"/>
                        </a:rPr>
                        <a:t>distancia con</a:t>
                      </a:r>
                    </a:p>
                    <a:p>
                      <a:pPr algn="ctr"/>
                      <a:r>
                        <a:rPr lang="es-MX" sz="800" kern="1200" dirty="0">
                          <a:solidFill>
                            <a:schemeClr val="dk1"/>
                          </a:solidFill>
                          <a:effectLst/>
                          <a:latin typeface="Century Gothic" panose="020B0502020202020204" pitchFamily="34" charset="0"/>
                          <a:ea typeface="+mn-ea"/>
                          <a:cs typeface="+mn-cs"/>
                        </a:rPr>
                        <a:t>interlocutores y</a:t>
                      </a:r>
                    </a:p>
                    <a:p>
                      <a:pPr algn="ctr"/>
                      <a:r>
                        <a:rPr lang="es-MX" sz="800" kern="1200" dirty="0">
                          <a:solidFill>
                            <a:schemeClr val="dk1"/>
                          </a:solidFill>
                          <a:effectLst/>
                          <a:latin typeface="Century Gothic" panose="020B0502020202020204" pitchFamily="34" charset="0"/>
                          <a:ea typeface="+mn-ea"/>
                          <a:cs typeface="+mn-cs"/>
                        </a:rPr>
                        <a:t>propósitos diversos</a:t>
                      </a:r>
                      <a:endParaRPr lang="es-MX" sz="800" b="0" kern="1200" dirty="0">
                        <a:solidFill>
                          <a:schemeClr val="dk1"/>
                        </a:solidFill>
                        <a:effectLst/>
                        <a:latin typeface="Century Gothic" panose="020B0502020202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lnT w="12700" cap="flat" cmpd="sng" algn="ctr">
                      <a:solidFill>
                        <a:schemeClr val="tx1"/>
                      </a:solidFill>
                      <a:prstDash val="solid"/>
                      <a:round/>
                      <a:headEnd type="none" w="med" len="med"/>
                      <a:tailEnd type="none" w="med" len="med"/>
                    </a:lnT>
                  </a:tcPr>
                </a:tc>
                <a:tc gridSpan="10">
                  <a:txBody>
                    <a:bodyPr/>
                    <a:lstStyle/>
                    <a:p>
                      <a:pPr marL="171450" indent="-171450" algn="just">
                        <a:buFont typeface="Arial" panose="020B0604020202020204" pitchFamily="34" charset="0"/>
                        <a:buChar char="•"/>
                      </a:pPr>
                      <a:r>
                        <a:rPr lang="es-MX" sz="800" kern="1200" dirty="0">
                          <a:solidFill>
                            <a:schemeClr val="dk1"/>
                          </a:solidFill>
                          <a:effectLst/>
                          <a:latin typeface="Century Gothic" panose="020B0502020202020204" pitchFamily="34" charset="0"/>
                          <a:ea typeface="+mn-ea"/>
                          <a:cs typeface="+mn-cs"/>
                        </a:rPr>
                        <a:t>Lee y comenta cartas reales y/o literarias.</a:t>
                      </a:r>
                    </a:p>
                    <a:p>
                      <a:pPr marL="171450" indent="-171450" algn="just">
                        <a:buFont typeface="Arial" panose="020B0604020202020204" pitchFamily="34" charset="0"/>
                        <a:buChar char="•"/>
                      </a:pPr>
                      <a:r>
                        <a:rPr lang="es-MX" sz="800" kern="1200" dirty="0">
                          <a:solidFill>
                            <a:schemeClr val="dk1"/>
                          </a:solidFill>
                          <a:effectLst/>
                          <a:latin typeface="Century Gothic" panose="020B0502020202020204" pitchFamily="34" charset="0"/>
                          <a:ea typeface="+mn-ea"/>
                          <a:cs typeface="+mn-cs"/>
                        </a:rPr>
                        <a:t>Identifica características y funciones de las cartas y otros textos epistolares enviados o recibidos por vía postal o electrónica.</a:t>
                      </a:r>
                    </a:p>
                    <a:p>
                      <a:pPr marL="171450" indent="-171450" algn="just">
                        <a:buFont typeface="Arial" panose="020B0604020202020204" pitchFamily="34" charset="0"/>
                        <a:buChar char="•"/>
                      </a:pPr>
                      <a:r>
                        <a:rPr lang="es-MX" sz="800" kern="1200" dirty="0">
                          <a:solidFill>
                            <a:schemeClr val="dk1"/>
                          </a:solidFill>
                          <a:effectLst/>
                          <a:latin typeface="Century Gothic" panose="020B0502020202020204" pitchFamily="34" charset="0"/>
                          <a:ea typeface="+mn-ea"/>
                          <a:cs typeface="+mn-cs"/>
                        </a:rPr>
                        <a:t>Intercambia mensajes epistolares, por vía postal y/o electrónica, con otras personas a partir de propósitos determinados, como saludar, invitar, felicitar, dar recados, informar, entre otros.</a:t>
                      </a:r>
                    </a:p>
                    <a:p>
                      <a:pPr marL="171450" indent="-171450" algn="just">
                        <a:buFont typeface="Arial" panose="020B0604020202020204" pitchFamily="34" charset="0"/>
                        <a:buChar char="•"/>
                      </a:pPr>
                      <a:r>
                        <a:rPr lang="es-MX" sz="800" kern="1200" dirty="0">
                          <a:solidFill>
                            <a:schemeClr val="dk1"/>
                          </a:solidFill>
                          <a:effectLst/>
                          <a:latin typeface="Century Gothic" panose="020B0502020202020204" pitchFamily="34" charset="0"/>
                          <a:ea typeface="+mn-ea"/>
                          <a:cs typeface="+mn-cs"/>
                        </a:rPr>
                        <a:t>Reflexiona, al comunicarse a distancia, sobre la necesidad de proteger sus datos personales y propone medidas para salvaguardar su integridad física y moral.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pPr marL="171450" indent="-171450" algn="l">
                        <a:buFont typeface="Arial" panose="020B0604020202020204" pitchFamily="34" charset="0"/>
                        <a:buChar char="•"/>
                      </a:pPr>
                      <a:endParaRPr lang="es-MX" sz="8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solidFill>
                  </a:tcPr>
                </a:tc>
                <a:tc gridSpan="3">
                  <a:txBody>
                    <a:bodyPr/>
                    <a:lstStyle/>
                    <a:p>
                      <a:pPr algn="just"/>
                      <a:r>
                        <a:rPr lang="es-MX" sz="800" kern="1200" dirty="0">
                          <a:solidFill>
                            <a:schemeClr val="dk1"/>
                          </a:solidFill>
                          <a:effectLst/>
                          <a:latin typeface="Century Gothic" panose="020B0502020202020204" pitchFamily="34" charset="0"/>
                          <a:ea typeface="+mn-ea"/>
                          <a:cs typeface="+mn-cs"/>
                        </a:rPr>
                        <a:t>En esta aventura de aprendizaje, ampliarás tus conocimientos sobre la forma de escribir e intercambiar cartas; además, tendrás oportunidad de comunicarte con estudiantes de otra localidad.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lnL w="12700" cap="flat" cmpd="sng" algn="ctr">
                      <a:solidFill>
                        <a:schemeClr val="tx1"/>
                      </a:solidFill>
                      <a:prstDash val="solid"/>
                      <a:round/>
                      <a:headEnd type="none" w="med" len="med"/>
                      <a:tailEnd type="none" w="med" len="med"/>
                    </a:lnL>
                  </a:tcPr>
                </a:tc>
                <a:tc hMerge="1">
                  <a:txBody>
                    <a:bodyPr/>
                    <a:lstStyle/>
                    <a:p>
                      <a:endParaRPr lang="es-ES_tradnl"/>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475286500"/>
                  </a:ext>
                </a:extLst>
              </a:tr>
            </a:tbl>
          </a:graphicData>
        </a:graphic>
      </p:graphicFrame>
      <p:sp>
        <p:nvSpPr>
          <p:cNvPr id="7" name="CuadroTexto 6">
            <a:extLst>
              <a:ext uri="{FF2B5EF4-FFF2-40B4-BE49-F238E27FC236}">
                <a16:creationId xmlns:a16="http://schemas.microsoft.com/office/drawing/2014/main" id="{F1F2EA3C-E91E-994B-509A-28FD90BFBB05}"/>
              </a:ext>
            </a:extLst>
          </p:cNvPr>
          <p:cNvSpPr txBox="1"/>
          <p:nvPr/>
        </p:nvSpPr>
        <p:spPr>
          <a:xfrm>
            <a:off x="0" y="878579"/>
            <a:ext cx="6868632" cy="307777"/>
          </a:xfrm>
          <a:prstGeom prst="rect">
            <a:avLst/>
          </a:prstGeom>
          <a:noFill/>
        </p:spPr>
        <p:txBody>
          <a:bodyPr wrap="square">
            <a:spAutoFit/>
          </a:bodyPr>
          <a:lstStyle/>
          <a:p>
            <a:pPr algn="just"/>
            <a:r>
              <a:rPr lang="es-MX" sz="1400" b="1" dirty="0">
                <a:latin typeface="Century Gothic" panose="020B0502020202020204" pitchFamily="34" charset="0"/>
                <a:ea typeface="KASchoolDays" pitchFamily="2" charset="-128"/>
                <a:cs typeface="KASchoolDays" pitchFamily="2" charset="-128"/>
              </a:rPr>
              <a:t>Nombre del docente: ___________________________________ Fase: 4  Grado: 3°</a:t>
            </a:r>
          </a:p>
        </p:txBody>
      </p:sp>
      <p:pic>
        <p:nvPicPr>
          <p:cNvPr id="2" name="Imagen 1">
            <a:extLst>
              <a:ext uri="{FF2B5EF4-FFF2-40B4-BE49-F238E27FC236}">
                <a16:creationId xmlns:a16="http://schemas.microsoft.com/office/drawing/2014/main" id="{F39C03AD-2525-6B0A-E52C-FE93B9112CB8}"/>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63379" y="0"/>
            <a:ext cx="1777878" cy="166550"/>
          </a:xfrm>
          <a:prstGeom prst="rect">
            <a:avLst/>
          </a:prstGeom>
        </p:spPr>
      </p:pic>
      <p:pic>
        <p:nvPicPr>
          <p:cNvPr id="3" name="Imagen 2">
            <a:extLst>
              <a:ext uri="{FF2B5EF4-FFF2-40B4-BE49-F238E27FC236}">
                <a16:creationId xmlns:a16="http://schemas.microsoft.com/office/drawing/2014/main" id="{78E97A60-22E2-8DC5-AAA2-AAE3365683E7}"/>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115"/>
          <a:stretch/>
        </p:blipFill>
        <p:spPr>
          <a:xfrm rot="10800000">
            <a:off x="1651121" y="-1"/>
            <a:ext cx="1777878" cy="174234"/>
          </a:xfrm>
          <a:prstGeom prst="rect">
            <a:avLst/>
          </a:prstGeom>
        </p:spPr>
      </p:pic>
      <p:pic>
        <p:nvPicPr>
          <p:cNvPr id="6" name="Imagen 5">
            <a:extLst>
              <a:ext uri="{FF2B5EF4-FFF2-40B4-BE49-F238E27FC236}">
                <a16:creationId xmlns:a16="http://schemas.microsoft.com/office/drawing/2014/main" id="{FAA1CE6C-76F3-13AA-8975-457A55574A77}"/>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3380990" y="-1"/>
            <a:ext cx="1777878" cy="166549"/>
          </a:xfrm>
          <a:prstGeom prst="rect">
            <a:avLst/>
          </a:prstGeom>
        </p:spPr>
      </p:pic>
      <p:pic>
        <p:nvPicPr>
          <p:cNvPr id="8" name="Imagen 7">
            <a:extLst>
              <a:ext uri="{FF2B5EF4-FFF2-40B4-BE49-F238E27FC236}">
                <a16:creationId xmlns:a16="http://schemas.microsoft.com/office/drawing/2014/main" id="{55BA2FAD-37C4-2BAF-030A-EA7ADCCF1308}"/>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5095490" y="0"/>
            <a:ext cx="1777878" cy="166548"/>
          </a:xfrm>
          <a:prstGeom prst="rect">
            <a:avLst/>
          </a:prstGeom>
        </p:spPr>
      </p:pic>
      <p:graphicFrame>
        <p:nvGraphicFramePr>
          <p:cNvPr id="14" name="Tabla 13">
            <a:extLst>
              <a:ext uri="{FF2B5EF4-FFF2-40B4-BE49-F238E27FC236}">
                <a16:creationId xmlns:a16="http://schemas.microsoft.com/office/drawing/2014/main" id="{B91B30DE-3055-B2A7-0E3C-EBD2B53BB4CA}"/>
              </a:ext>
            </a:extLst>
          </p:cNvPr>
          <p:cNvGraphicFramePr>
            <a:graphicFrameLocks noGrp="1"/>
          </p:cNvGraphicFramePr>
          <p:nvPr>
            <p:extLst>
              <p:ext uri="{D42A27DB-BD31-4B8C-83A1-F6EECF244321}">
                <p14:modId xmlns:p14="http://schemas.microsoft.com/office/powerpoint/2010/main" val="2980948269"/>
              </p:ext>
            </p:extLst>
          </p:nvPr>
        </p:nvGraphicFramePr>
        <p:xfrm>
          <a:off x="41070" y="5111750"/>
          <a:ext cx="6797041" cy="3665597"/>
        </p:xfrm>
        <a:graphic>
          <a:graphicData uri="http://schemas.openxmlformats.org/drawingml/2006/table">
            <a:tbl>
              <a:tblPr firstRow="1" bandRow="1">
                <a:tableStyleId>{5C22544A-7EE6-4342-B048-85BDC9FD1C3A}</a:tableStyleId>
              </a:tblPr>
              <a:tblGrid>
                <a:gridCol w="1340626">
                  <a:extLst>
                    <a:ext uri="{9D8B030D-6E8A-4147-A177-3AD203B41FA5}">
                      <a16:colId xmlns:a16="http://schemas.microsoft.com/office/drawing/2014/main" val="2994979071"/>
                    </a:ext>
                  </a:extLst>
                </a:gridCol>
                <a:gridCol w="234452">
                  <a:extLst>
                    <a:ext uri="{9D8B030D-6E8A-4147-A177-3AD203B41FA5}">
                      <a16:colId xmlns:a16="http://schemas.microsoft.com/office/drawing/2014/main" val="2129197155"/>
                    </a:ext>
                  </a:extLst>
                </a:gridCol>
                <a:gridCol w="328228">
                  <a:extLst>
                    <a:ext uri="{9D8B030D-6E8A-4147-A177-3AD203B41FA5}">
                      <a16:colId xmlns:a16="http://schemas.microsoft.com/office/drawing/2014/main" val="1023771560"/>
                    </a:ext>
                  </a:extLst>
                </a:gridCol>
                <a:gridCol w="684365">
                  <a:extLst>
                    <a:ext uri="{9D8B030D-6E8A-4147-A177-3AD203B41FA5}">
                      <a16:colId xmlns:a16="http://schemas.microsoft.com/office/drawing/2014/main" val="3839488407"/>
                    </a:ext>
                  </a:extLst>
                </a:gridCol>
                <a:gridCol w="231416">
                  <a:extLst>
                    <a:ext uri="{9D8B030D-6E8A-4147-A177-3AD203B41FA5}">
                      <a16:colId xmlns:a16="http://schemas.microsoft.com/office/drawing/2014/main" val="972429645"/>
                    </a:ext>
                  </a:extLst>
                </a:gridCol>
                <a:gridCol w="127592">
                  <a:extLst>
                    <a:ext uri="{9D8B030D-6E8A-4147-A177-3AD203B41FA5}">
                      <a16:colId xmlns:a16="http://schemas.microsoft.com/office/drawing/2014/main" val="4108692215"/>
                    </a:ext>
                  </a:extLst>
                </a:gridCol>
                <a:gridCol w="450073">
                  <a:extLst>
                    <a:ext uri="{9D8B030D-6E8A-4147-A177-3AD203B41FA5}">
                      <a16:colId xmlns:a16="http://schemas.microsoft.com/office/drawing/2014/main" val="3454206285"/>
                    </a:ext>
                  </a:extLst>
                </a:gridCol>
                <a:gridCol w="294206">
                  <a:extLst>
                    <a:ext uri="{9D8B030D-6E8A-4147-A177-3AD203B41FA5}">
                      <a16:colId xmlns:a16="http://schemas.microsoft.com/office/drawing/2014/main" val="3513797646"/>
                    </a:ext>
                  </a:extLst>
                </a:gridCol>
                <a:gridCol w="504367">
                  <a:extLst>
                    <a:ext uri="{9D8B030D-6E8A-4147-A177-3AD203B41FA5}">
                      <a16:colId xmlns:a16="http://schemas.microsoft.com/office/drawing/2014/main" val="731216079"/>
                    </a:ext>
                  </a:extLst>
                </a:gridCol>
                <a:gridCol w="449656">
                  <a:extLst>
                    <a:ext uri="{9D8B030D-6E8A-4147-A177-3AD203B41FA5}">
                      <a16:colId xmlns:a16="http://schemas.microsoft.com/office/drawing/2014/main" val="3991759834"/>
                    </a:ext>
                  </a:extLst>
                </a:gridCol>
                <a:gridCol w="285872">
                  <a:extLst>
                    <a:ext uri="{9D8B030D-6E8A-4147-A177-3AD203B41FA5}">
                      <a16:colId xmlns:a16="http://schemas.microsoft.com/office/drawing/2014/main" val="2774176499"/>
                    </a:ext>
                  </a:extLst>
                </a:gridCol>
                <a:gridCol w="208586">
                  <a:extLst>
                    <a:ext uri="{9D8B030D-6E8A-4147-A177-3AD203B41FA5}">
                      <a16:colId xmlns:a16="http://schemas.microsoft.com/office/drawing/2014/main" val="3166190346"/>
                    </a:ext>
                  </a:extLst>
                </a:gridCol>
                <a:gridCol w="581572">
                  <a:extLst>
                    <a:ext uri="{9D8B030D-6E8A-4147-A177-3AD203B41FA5}">
                      <a16:colId xmlns:a16="http://schemas.microsoft.com/office/drawing/2014/main" val="3214371851"/>
                    </a:ext>
                  </a:extLst>
                </a:gridCol>
                <a:gridCol w="318480">
                  <a:extLst>
                    <a:ext uri="{9D8B030D-6E8A-4147-A177-3AD203B41FA5}">
                      <a16:colId xmlns:a16="http://schemas.microsoft.com/office/drawing/2014/main" val="4231741361"/>
                    </a:ext>
                  </a:extLst>
                </a:gridCol>
                <a:gridCol w="757550">
                  <a:extLst>
                    <a:ext uri="{9D8B030D-6E8A-4147-A177-3AD203B41FA5}">
                      <a16:colId xmlns:a16="http://schemas.microsoft.com/office/drawing/2014/main" val="1703647811"/>
                    </a:ext>
                  </a:extLst>
                </a:gridCol>
              </a:tblGrid>
              <a:tr h="184493">
                <a:tc gridSpan="6">
                  <a:txBody>
                    <a:bodyPr/>
                    <a:lstStyle/>
                    <a:p>
                      <a:pPr algn="l"/>
                      <a:r>
                        <a:rPr lang="es-MX" sz="900" dirty="0">
                          <a:solidFill>
                            <a:schemeClr val="tx1"/>
                          </a:solidFill>
                          <a:latin typeface="Century Gothic" panose="020B0502020202020204" pitchFamily="34" charset="0"/>
                        </a:rPr>
                        <a:t>CAMPO FORMATIVO: SABERES Y PENSAMIENTO C.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8DAE9"/>
                    </a:solidFill>
                  </a:tcPr>
                </a:tc>
                <a:tc hMerge="1">
                  <a:txBody>
                    <a:bodyPr/>
                    <a:lstStyle/>
                    <a:p>
                      <a:endParaRPr lang="es-MX"/>
                    </a:p>
                  </a:txBody>
                  <a:tcPr>
                    <a:lnL w="12700" cap="flat" cmpd="sng" algn="ctr">
                      <a:solidFill>
                        <a:schemeClr val="tx1"/>
                      </a:solidFill>
                      <a:prstDash val="solid"/>
                      <a:round/>
                      <a:headEnd type="none" w="med" len="med"/>
                      <a:tailEnd type="none" w="med" len="med"/>
                    </a:lnL>
                  </a:tcPr>
                </a:tc>
                <a:tc hMerge="1">
                  <a:txBody>
                    <a:bodyPr/>
                    <a:lstStyle/>
                    <a:p>
                      <a:endParaRPr lang="es-ES_tradnl"/>
                    </a:p>
                  </a:txBody>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tcPr>
                </a:tc>
                <a:tc hMerge="1">
                  <a:txBody>
                    <a:bodyPr/>
                    <a:lstStyle/>
                    <a:p>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9">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900" b="1" dirty="0">
                          <a:solidFill>
                            <a:schemeClr val="tx1"/>
                          </a:solidFill>
                          <a:latin typeface="Century Gothic" panose="020B0502020202020204" pitchFamily="34" charset="0"/>
                        </a:rPr>
                        <a:t>Proyecto: ¿Cómo conservar nuestros alimentos?</a:t>
                      </a:r>
                      <a:endParaRPr lang="es-MX"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lnL w="12700" cap="flat" cmpd="sng" algn="ctr">
                      <a:solidFill>
                        <a:schemeClr val="tx1"/>
                      </a:solidFill>
                      <a:prstDash val="solid"/>
                      <a:round/>
                      <a:headEnd type="none" w="med" len="med"/>
                      <a:tailEnd type="none" w="med" len="med"/>
                    </a:lnL>
                  </a:tcPr>
                </a:tc>
                <a:tc hMerge="1">
                  <a:txBody>
                    <a:bodyPr/>
                    <a:lstStyle/>
                    <a:p>
                      <a:endParaRPr lang="es-ES_tradnl"/>
                    </a:p>
                  </a:txBody>
                  <a:tcPr/>
                </a:tc>
                <a:tc hMerge="1">
                  <a:txBody>
                    <a:bodyPr/>
                    <a:lstStyle/>
                    <a:p>
                      <a:endParaRPr lang="es-ES_tradnl"/>
                    </a:p>
                  </a:txBody>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s-MX" sz="11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88F"/>
                    </a:solid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56666475"/>
                  </a:ext>
                </a:extLst>
              </a:tr>
              <a:tr h="295189">
                <a:tc>
                  <a:txBody>
                    <a:bodyPr/>
                    <a:lstStyle/>
                    <a:p>
                      <a:pPr algn="ctr"/>
                      <a:r>
                        <a:rPr lang="es-MX" sz="900" b="1" dirty="0">
                          <a:solidFill>
                            <a:schemeClr val="tx1"/>
                          </a:solidFill>
                          <a:latin typeface="Century Gothic" panose="020B0502020202020204" pitchFamily="34" charset="0"/>
                        </a:rPr>
                        <a:t>Temporalidad total del proyecto: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88F"/>
                    </a:solidFill>
                  </a:tcPr>
                </a:tc>
                <a:tc gridSpan="4">
                  <a:txBody>
                    <a:bodyPr/>
                    <a:lstStyle/>
                    <a:p>
                      <a:pPr algn="ctr"/>
                      <a:r>
                        <a:rPr lang="es-MX" sz="900" b="1" dirty="0">
                          <a:solidFill>
                            <a:schemeClr val="tx1"/>
                          </a:solidFill>
                          <a:latin typeface="Century Gothic" panose="020B0502020202020204" pitchFamily="34" charset="0"/>
                        </a:rPr>
                        <a:t>3 semanas</a:t>
                      </a:r>
                    </a:p>
                    <a:p>
                      <a:pPr algn="ctr"/>
                      <a:r>
                        <a:rPr lang="es-MX" sz="900" b="1" dirty="0">
                          <a:solidFill>
                            <a:schemeClr val="tx1"/>
                          </a:solidFill>
                          <a:latin typeface="Century Gothic" panose="020B0502020202020204" pitchFamily="34" charset="0"/>
                        </a:rPr>
                        <a:t>(Sem 22,23,24)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tcPr>
                </a:tc>
                <a:tc gridSpan="10">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900" b="1" dirty="0">
                          <a:solidFill>
                            <a:schemeClr val="tx1"/>
                          </a:solidFill>
                          <a:latin typeface="Century Gothic" panose="020B0502020202020204" pitchFamily="34" charset="0"/>
                        </a:rPr>
                        <a:t>Periodo del Plan: </a:t>
                      </a:r>
                    </a:p>
                    <a:p>
                      <a:pPr marL="0" marR="0" lvl="0" indent="0" algn="ctr" defTabSz="914400" rtl="0" eaLnBrk="1" fontAlgn="auto" latinLnBrk="0" hangingPunct="1">
                        <a:lnSpc>
                          <a:spcPct val="100000"/>
                        </a:lnSpc>
                        <a:spcBef>
                          <a:spcPts val="0"/>
                        </a:spcBef>
                        <a:spcAft>
                          <a:spcPts val="0"/>
                        </a:spcAft>
                        <a:buClrTx/>
                        <a:buSzTx/>
                        <a:buFontTx/>
                        <a:buNone/>
                        <a:tabLst/>
                        <a:defRPr/>
                      </a:pPr>
                      <a:r>
                        <a:rPr lang="es-MX" sz="900" dirty="0">
                          <a:solidFill>
                            <a:schemeClr val="tx1"/>
                          </a:solidFill>
                          <a:latin typeface="Century Gothic" panose="020B0502020202020204" pitchFamily="34" charset="0"/>
                        </a:rPr>
                        <a:t>Sem 23: Del 17 al 21 de febrero de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999E"/>
                    </a:solidFill>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tcPr>
                </a:tc>
                <a:tc hMerge="1">
                  <a:txBody>
                    <a:bodyPr/>
                    <a:lstStyle/>
                    <a:p>
                      <a:endParaRPr lang="es-ES_tradnl"/>
                    </a:p>
                  </a:txBody>
                  <a:tcPr/>
                </a:tc>
                <a:tc hMerge="1">
                  <a:txBody>
                    <a:bodyPr/>
                    <a:lstStyle/>
                    <a:p>
                      <a:endParaRPr lang="es-ES_tradnl"/>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05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C1EB"/>
                    </a:solid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794983733"/>
                  </a:ext>
                </a:extLst>
              </a:tr>
              <a:tr h="295189">
                <a:tc>
                  <a:txBody>
                    <a:bodyPr/>
                    <a:lstStyle/>
                    <a:p>
                      <a:pPr algn="ctr"/>
                      <a:r>
                        <a:rPr lang="es-MX" sz="900" b="1" dirty="0">
                          <a:solidFill>
                            <a:schemeClr val="tx1"/>
                          </a:solidFill>
                          <a:latin typeface="Century Gothic" panose="020B0502020202020204" pitchFamily="34" charset="0"/>
                        </a:rPr>
                        <a:t>Metodología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179"/>
                    </a:solidFill>
                  </a:tcPr>
                </a:tc>
                <a:tc gridSpan="4">
                  <a:txBody>
                    <a:bodyPr/>
                    <a:lstStyle/>
                    <a:p>
                      <a:pPr algn="ctr"/>
                      <a:r>
                        <a:rPr lang="es-MX" sz="900" b="1" dirty="0">
                          <a:solidFill>
                            <a:schemeClr val="tx1"/>
                          </a:solidFill>
                          <a:latin typeface="Century Gothic" panose="020B0502020202020204" pitchFamily="34" charset="0"/>
                        </a:rPr>
                        <a:t>STEAM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hMerge="1">
                  <a:txBody>
                    <a:bodyPr/>
                    <a:lstStyle/>
                    <a:p>
                      <a:endParaRPr lang="es-ES_tradnl"/>
                    </a:p>
                  </a:txBody>
                  <a:tcPr/>
                </a:tc>
                <a:tc hMerge="1">
                  <a:txBody>
                    <a:bodyPr/>
                    <a:lstStyle/>
                    <a:p>
                      <a:endParaRPr lang="es-ES_tradnl" dirty="0"/>
                    </a:p>
                  </a:txBody>
                  <a:tcPr>
                    <a:lnL w="12700" cap="flat" cmpd="sng" algn="ctr">
                      <a:solidFill>
                        <a:schemeClr val="tx1"/>
                      </a:solidFill>
                      <a:prstDash val="solid"/>
                      <a:round/>
                      <a:headEnd type="none" w="med" len="med"/>
                      <a:tailEnd type="none" w="med" len="med"/>
                    </a:ln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900" b="1" dirty="0">
                          <a:solidFill>
                            <a:schemeClr val="tx1"/>
                          </a:solidFill>
                          <a:latin typeface="Century Gothic" panose="020B0502020202020204" pitchFamily="34" charset="0"/>
                        </a:rPr>
                        <a:t>Escenario: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F25E"/>
                    </a:solidFill>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900" dirty="0">
                          <a:solidFill>
                            <a:schemeClr val="tx1"/>
                          </a:solidFill>
                          <a:latin typeface="Century Gothic" panose="020B0502020202020204" pitchFamily="34" charset="0"/>
                        </a:rPr>
                        <a:t>Escolar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900" b="1" dirty="0">
                          <a:solidFill>
                            <a:schemeClr val="tx1"/>
                          </a:solidFill>
                          <a:latin typeface="Century Gothic" panose="020B0502020202020204" pitchFamily="34" charset="0"/>
                        </a:rPr>
                        <a:t>Libro de texto: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8DAE9"/>
                    </a:solidFill>
                  </a:tcPr>
                </a:tc>
                <a:tc hMerge="1">
                  <a:txBody>
                    <a:bodyPr/>
                    <a:lstStyle/>
                    <a:p>
                      <a:endParaRPr lang="es-ES_tradnl"/>
                    </a:p>
                  </a:txBody>
                  <a:tcPr/>
                </a:tc>
                <a:tc hMerge="1">
                  <a:txBody>
                    <a:bodyPr/>
                    <a:lstStyle/>
                    <a:p>
                      <a:endParaRPr lang="es-ES_tradnl"/>
                    </a:p>
                  </a:txBody>
                  <a:tcPr/>
                </a:tc>
                <a:tc gridSpan="2">
                  <a:txBody>
                    <a:bodyPr/>
                    <a:lstStyle/>
                    <a:p>
                      <a:pPr algn="ctr"/>
                      <a:r>
                        <a:rPr lang="es-ES_tradnl" sz="900" b="1" dirty="0">
                          <a:solidFill>
                            <a:schemeClr val="tx1"/>
                          </a:solidFill>
                          <a:latin typeface="Century Gothic" panose="020B0502020202020204" pitchFamily="34" charset="0"/>
                        </a:rPr>
                        <a:t>P. escolares</a:t>
                      </a:r>
                    </a:p>
                    <a:p>
                      <a:pPr algn="ctr"/>
                      <a:r>
                        <a:rPr lang="es-ES_tradnl" sz="900" b="1" dirty="0">
                          <a:solidFill>
                            <a:schemeClr val="tx1"/>
                          </a:solidFill>
                          <a:latin typeface="Century Gothic" panose="020B0502020202020204" pitchFamily="34" charset="0"/>
                        </a:rPr>
                        <a:t>Pág. 122-143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721871558"/>
                  </a:ext>
                </a:extLst>
              </a:tr>
              <a:tr h="245991">
                <a:tc>
                  <a:txBody>
                    <a:bodyPr/>
                    <a:lstStyle/>
                    <a:p>
                      <a:pPr algn="ctr"/>
                      <a:r>
                        <a:rPr lang="es-MX" sz="700" b="1" dirty="0">
                          <a:solidFill>
                            <a:schemeClr val="tx1"/>
                          </a:solidFill>
                          <a:latin typeface="Century Gothic" panose="020B0502020202020204" pitchFamily="34" charset="0"/>
                        </a:rPr>
                        <a:t>Problemática del Plan Analítico que se atiende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C1EB"/>
                    </a:solidFill>
                  </a:tcPr>
                </a:tc>
                <a:tc gridSpan="14">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900" dirty="0">
                          <a:solidFill>
                            <a:schemeClr val="tx1"/>
                          </a:solidFill>
                          <a:latin typeface="Century Gothic" panose="020B0502020202020204" pitchFamily="34" charset="0"/>
                        </a:rPr>
                        <a:t>Problemática libre a necesidades del docente titular.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05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C1EB"/>
                    </a:solidFill>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tcPr>
                </a:tc>
                <a:tc hMerge="1">
                  <a:txBody>
                    <a:bodyPr/>
                    <a:lstStyle/>
                    <a:p>
                      <a:endParaRPr lang="es-ES_tradnl"/>
                    </a:p>
                  </a:txBody>
                  <a:tcPr/>
                </a:tc>
                <a:tc hMerge="1">
                  <a:txBody>
                    <a:bodyPr/>
                    <a:lstStyle/>
                    <a:p>
                      <a:endParaRPr lang="es-ES_tradnl"/>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05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C1EB"/>
                    </a:solid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789480864"/>
                  </a:ext>
                </a:extLst>
              </a:tr>
              <a:tr h="373757">
                <a:tc>
                  <a:txBody>
                    <a:bodyPr/>
                    <a:lstStyle/>
                    <a:p>
                      <a:pPr algn="ctr"/>
                      <a:r>
                        <a:rPr lang="es-MX" sz="900" b="1" dirty="0">
                          <a:solidFill>
                            <a:schemeClr val="tx1"/>
                          </a:solidFill>
                          <a:latin typeface="Century Gothic" panose="020B0502020202020204" pitchFamily="34" charset="0"/>
                        </a:rPr>
                        <a:t>Ejes </a:t>
                      </a:r>
                    </a:p>
                    <a:p>
                      <a:pPr algn="ctr"/>
                      <a:r>
                        <a:rPr lang="es-MX" sz="900" b="1" dirty="0">
                          <a:solidFill>
                            <a:schemeClr val="tx1"/>
                          </a:solidFill>
                          <a:latin typeface="Century Gothic" panose="020B0502020202020204" pitchFamily="34" charset="0"/>
                        </a:rPr>
                        <a:t>articuladores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8DAE9"/>
                    </a:solidFill>
                  </a:tcPr>
                </a:tc>
                <a:tc gridSpan="2">
                  <a:txBody>
                    <a:bodyPr/>
                    <a:lstStyle/>
                    <a:p>
                      <a:pPr algn="ctr"/>
                      <a:r>
                        <a:rPr lang="es-MX" sz="600" b="1" dirty="0">
                          <a:solidFill>
                            <a:schemeClr val="tx1"/>
                          </a:solidFill>
                          <a:latin typeface="Century Gothic" panose="020B0502020202020204" pitchFamily="34" charset="0"/>
                        </a:rPr>
                        <a:t>Inclusión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s-MX" sz="7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MX" sz="600" b="1" dirty="0">
                          <a:solidFill>
                            <a:schemeClr val="tx1"/>
                          </a:solidFill>
                          <a:latin typeface="Century Gothic" panose="020B0502020202020204" pitchFamily="34" charset="0"/>
                        </a:rPr>
                        <a:t>Pensamiento Crítico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8DAE9"/>
                    </a:solidFill>
                  </a:tcPr>
                </a:tc>
                <a:tc gridSpan="3">
                  <a:txBody>
                    <a:bodyPr/>
                    <a:lstStyle/>
                    <a:p>
                      <a:pPr algn="ctr"/>
                      <a:r>
                        <a:rPr lang="es-MX" sz="600" b="1" dirty="0">
                          <a:solidFill>
                            <a:schemeClr val="tx1"/>
                          </a:solidFill>
                          <a:latin typeface="Century Gothic" panose="020B0502020202020204" pitchFamily="34" charset="0"/>
                        </a:rPr>
                        <a:t>Igualdad de género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lnT w="12700" cap="flat" cmpd="sng" algn="ctr">
                      <a:solidFill>
                        <a:schemeClr val="tx1"/>
                      </a:solidFill>
                      <a:prstDash val="solid"/>
                      <a:round/>
                      <a:headEnd type="none" w="med" len="med"/>
                      <a:tailEnd type="none" w="med" len="med"/>
                    </a:lnT>
                  </a:tcPr>
                </a:tc>
                <a:tc hMerge="1">
                  <a:txBody>
                    <a:bodyPr/>
                    <a:lstStyle/>
                    <a:p>
                      <a:pPr algn="ctr"/>
                      <a:endParaRPr lang="es-MX" sz="7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s-MX" sz="600" b="1" dirty="0">
                          <a:solidFill>
                            <a:schemeClr val="tx1"/>
                          </a:solidFill>
                          <a:latin typeface="Century Gothic" panose="020B0502020202020204" pitchFamily="34" charset="0"/>
                        </a:rPr>
                        <a:t>Vida Saludable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8DAE9"/>
                    </a:solidFill>
                  </a:tcPr>
                </a:tc>
                <a:tc hMerge="1">
                  <a:txBody>
                    <a:bodyPr/>
                    <a:lstStyle/>
                    <a:p>
                      <a:endParaRPr lang="es-ES_tradnl"/>
                    </a:p>
                  </a:txBody>
                  <a:tcPr/>
                </a:tc>
                <a:tc gridSpan="2">
                  <a:txBody>
                    <a:bodyPr/>
                    <a:lstStyle/>
                    <a:p>
                      <a:pPr algn="ctr"/>
                      <a:r>
                        <a:rPr lang="es-MX" sz="600" b="1" dirty="0">
                          <a:solidFill>
                            <a:schemeClr val="tx1"/>
                          </a:solidFill>
                          <a:latin typeface="Century Gothic" panose="020B0502020202020204" pitchFamily="34" charset="0"/>
                        </a:rPr>
                        <a:t>Interculturalidad crítica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gridSpan="3">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600" b="1" dirty="0">
                          <a:latin typeface="Century Gothic" panose="020B0502020202020204" pitchFamily="34" charset="0"/>
                        </a:rPr>
                        <a:t>Apropiación de la cultura a través de la lectura y la escritura</a:t>
                      </a:r>
                      <a:endParaRPr lang="es-MX" sz="6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hMerge="1">
                  <a:txBody>
                    <a:bodyPr/>
                    <a:lstStyle/>
                    <a:p>
                      <a:endParaRPr lang="es-ES_tradnl"/>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600" b="1" dirty="0">
                          <a:latin typeface="Century Gothic" panose="020B0502020202020204" pitchFamily="34" charset="0"/>
                        </a:rPr>
                        <a:t>Artes y expriencias estéticas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8DAE9"/>
                    </a:solidFill>
                  </a:tcPr>
                </a:tc>
                <a:extLst>
                  <a:ext uri="{0D108BD9-81ED-4DB2-BD59-A6C34878D82A}">
                    <a16:rowId xmlns:a16="http://schemas.microsoft.com/office/drawing/2014/main" val="3841239458"/>
                  </a:ext>
                </a:extLst>
              </a:tr>
              <a:tr h="204168">
                <a:tc gridSpan="2">
                  <a:txBody>
                    <a:bodyPr/>
                    <a:lstStyle/>
                    <a:p>
                      <a:pPr algn="ctr"/>
                      <a:r>
                        <a:rPr lang="es-MX" sz="900" b="1" dirty="0">
                          <a:solidFill>
                            <a:schemeClr val="tx1"/>
                          </a:solidFill>
                          <a:latin typeface="Century Gothic" panose="020B0502020202020204" pitchFamily="34" charset="0"/>
                        </a:rPr>
                        <a:t>Contenidos</a:t>
                      </a:r>
                      <a:endParaRPr lang="es-ES_tradnl"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F25E"/>
                    </a:solidFill>
                  </a:tcPr>
                </a:tc>
                <a:tc hMerge="1">
                  <a:txBody>
                    <a:bodyPr/>
                    <a:lstStyle/>
                    <a:p>
                      <a:pPr algn="ctr"/>
                      <a:endParaRPr lang="es-MX" sz="1050" b="1" dirty="0">
                        <a:solidFill>
                          <a:schemeClr val="tx1"/>
                        </a:solidFill>
                        <a:latin typeface="Century Gothic" panose="020B050202020202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10">
                  <a:txBody>
                    <a:bodyPr/>
                    <a:lstStyle/>
                    <a:p>
                      <a:pPr algn="ctr"/>
                      <a:r>
                        <a:rPr lang="es-MX" sz="900" b="1" dirty="0">
                          <a:solidFill>
                            <a:schemeClr val="tx1"/>
                          </a:solidFill>
                          <a:latin typeface="Century Gothic" panose="020B0502020202020204" pitchFamily="34" charset="0"/>
                        </a:rPr>
                        <a:t>PDA</a:t>
                      </a:r>
                      <a:endParaRPr lang="es-ES_tradnl"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88F"/>
                    </a:solidFill>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s-ES_tradnl"/>
                    </a:p>
                  </a:txBody>
                  <a:tcPr>
                    <a:lnL w="12700" cap="flat" cmpd="sng" algn="ctr">
                      <a:solidFill>
                        <a:schemeClr val="tx1"/>
                      </a:solidFill>
                      <a:prstDash val="solid"/>
                      <a:round/>
                      <a:headEnd type="none" w="med" len="med"/>
                      <a:tailEnd type="none" w="med" len="med"/>
                    </a:lnL>
                  </a:tcPr>
                </a:tc>
                <a:tc hMerge="1">
                  <a:txBody>
                    <a:bodyPr/>
                    <a:lstStyle/>
                    <a:p>
                      <a:endParaRPr lang="es-ES_tradnl"/>
                    </a:p>
                  </a:txBody>
                  <a:tcPr/>
                </a:tc>
                <a:tc hMerge="1">
                  <a:txBody>
                    <a:bodyPr/>
                    <a:lstStyle/>
                    <a:p>
                      <a:endParaRPr lang="es-ES_tradnl"/>
                    </a:p>
                  </a:txBody>
                  <a:tcPr>
                    <a:lnT w="12700" cap="flat" cmpd="sng" algn="ctr">
                      <a:solidFill>
                        <a:schemeClr val="tx1"/>
                      </a:solidFill>
                      <a:prstDash val="solid"/>
                      <a:round/>
                      <a:headEnd type="none" w="med" len="med"/>
                      <a:tailEnd type="none" w="med" len="med"/>
                    </a:lnT>
                  </a:tcPr>
                </a:tc>
                <a:tc hMerge="1">
                  <a:txBody>
                    <a:bodyPr/>
                    <a:lstStyle/>
                    <a:p>
                      <a:endParaRPr lang="es-ES_tradnl"/>
                    </a:p>
                  </a:txBody>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s-ES_tradnl"/>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solidFill>
                  </a:tcPr>
                </a:tc>
                <a:tc gridSpan="3">
                  <a:txBody>
                    <a:bodyPr/>
                    <a:lstStyle/>
                    <a:p>
                      <a:pPr algn="ctr"/>
                      <a:r>
                        <a:rPr lang="es-MX" sz="900" b="1" dirty="0">
                          <a:solidFill>
                            <a:schemeClr val="tx1"/>
                          </a:solidFill>
                          <a:latin typeface="Century Gothic" panose="020B0502020202020204" pitchFamily="34" charset="0"/>
                        </a:rPr>
                        <a:t>Propósito del proyecto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999E"/>
                    </a:solidFill>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94766299"/>
                  </a:ext>
                </a:extLst>
              </a:tr>
              <a:tr h="1451344">
                <a:tc gridSpan="2">
                  <a:txBody>
                    <a:bodyPr/>
                    <a:lstStyle/>
                    <a:p>
                      <a:pPr marL="228600" indent="-228600" algn="l">
                        <a:buFont typeface="+mj-lt"/>
                        <a:buAutoNum type="arabicPeriod"/>
                      </a:pPr>
                      <a:r>
                        <a:rPr lang="es-MX" sz="800" kern="1200" dirty="0">
                          <a:solidFill>
                            <a:schemeClr val="dk1"/>
                          </a:solidFill>
                          <a:effectLst/>
                          <a:latin typeface="Century Gothic" panose="020B0502020202020204" pitchFamily="34" charset="0"/>
                          <a:ea typeface="+mn-ea"/>
                          <a:cs typeface="+mn-cs"/>
                        </a:rPr>
                        <a:t>Propiedades de los </a:t>
                      </a:r>
                      <a:endParaRPr lang="es-MX" sz="800" dirty="0">
                        <a:effectLst/>
                        <a:latin typeface="Century Gothic" panose="020B0502020202020204" pitchFamily="34" charset="0"/>
                      </a:endParaRPr>
                    </a:p>
                    <a:p>
                      <a:pPr algn="l"/>
                      <a:r>
                        <a:rPr lang="es-MX" sz="800" kern="1200" dirty="0">
                          <a:solidFill>
                            <a:schemeClr val="dk1"/>
                          </a:solidFill>
                          <a:effectLst/>
                          <a:latin typeface="Century Gothic" panose="020B0502020202020204" pitchFamily="34" charset="0"/>
                          <a:ea typeface="+mn-ea"/>
                          <a:cs typeface="+mn-cs"/>
                        </a:rPr>
                        <a:t>materiales: masa y longitud; relación entre estados físicos y la temperatura.</a:t>
                      </a:r>
                    </a:p>
                    <a:p>
                      <a:pPr algn="l"/>
                      <a:endParaRPr lang="es-MX" sz="800" kern="1200" dirty="0">
                        <a:solidFill>
                          <a:schemeClr val="dk1"/>
                        </a:solidFill>
                        <a:effectLst/>
                        <a:latin typeface="Century Gothic" panose="020B0502020202020204" pitchFamily="34" charset="0"/>
                        <a:ea typeface="+mn-ea"/>
                        <a:cs typeface="+mn-cs"/>
                      </a:endParaRPr>
                    </a:p>
                    <a:p>
                      <a:pPr algn="l"/>
                      <a:r>
                        <a:rPr lang="es-MX" sz="800" kern="1200" dirty="0">
                          <a:solidFill>
                            <a:schemeClr val="dk1"/>
                          </a:solidFill>
                          <a:effectLst/>
                          <a:latin typeface="Century Gothic" panose="020B0502020202020204" pitchFamily="34" charset="0"/>
                          <a:ea typeface="+mn-ea"/>
                          <a:cs typeface="+mn-cs"/>
                        </a:rPr>
                        <a:t>2.  Estudio de los números</a:t>
                      </a:r>
                      <a:endParaRPr lang="es-MX" sz="800" dirty="0">
                        <a:effectLst/>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MX" sz="800" kern="1200" dirty="0">
                        <a:solidFill>
                          <a:schemeClr val="dk1"/>
                        </a:solidFill>
                        <a:effectLst/>
                        <a:latin typeface="Century Gothic" panose="020B0502020202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lnT w="12700" cap="flat" cmpd="sng" algn="ctr">
                      <a:solidFill>
                        <a:schemeClr val="tx1"/>
                      </a:solidFill>
                      <a:prstDash val="solid"/>
                      <a:round/>
                      <a:headEnd type="none" w="med" len="med"/>
                      <a:tailEnd type="none" w="med" len="med"/>
                    </a:lnT>
                  </a:tcPr>
                </a:tc>
                <a:tc gridSpan="10">
                  <a:txBody>
                    <a:bodyPr/>
                    <a:lstStyle/>
                    <a:p>
                      <a:pPr marL="171450" indent="-171450" algn="just">
                        <a:buFont typeface="Arial" panose="020B0604020202020204" pitchFamily="34" charset="0"/>
                        <a:buChar char="•"/>
                      </a:pPr>
                      <a:r>
                        <a:rPr lang="es-MX" sz="800" kern="1200" dirty="0">
                          <a:solidFill>
                            <a:schemeClr val="dk1"/>
                          </a:solidFill>
                          <a:effectLst/>
                          <a:latin typeface="Century Gothic" panose="020B0502020202020204" pitchFamily="34" charset="0"/>
                          <a:ea typeface="+mn-ea"/>
                          <a:cs typeface="+mn-cs"/>
                        </a:rPr>
                        <a:t>1.1 Reconoce los diferentes estados de segregación del agua. </a:t>
                      </a:r>
                    </a:p>
                    <a:p>
                      <a:pPr marL="171450" indent="-171450" algn="just">
                        <a:buFont typeface="Arial" panose="020B0604020202020204" pitchFamily="34" charset="0"/>
                        <a:buChar char="•"/>
                      </a:pPr>
                      <a:r>
                        <a:rPr lang="es-MX" sz="800" kern="1200" dirty="0">
                          <a:solidFill>
                            <a:schemeClr val="dk1"/>
                          </a:solidFill>
                          <a:effectLst/>
                          <a:latin typeface="Century Gothic" panose="020B0502020202020204" pitchFamily="34" charset="0"/>
                          <a:ea typeface="+mn-ea"/>
                          <a:cs typeface="+mn-cs"/>
                        </a:rPr>
                        <a:t>1.2 Describe la masa y la longitud como propiedades medibles de los materiales, a partir de experimentar con distintos objetos y materiales y el uso de instrumentos como balanza y regla, y establece relaciones entre el material, tamaño y forma.</a:t>
                      </a:r>
                    </a:p>
                    <a:p>
                      <a:pPr marL="171450" indent="-171450" algn="just">
                        <a:buFont typeface="Arial" panose="020B0604020202020204" pitchFamily="34" charset="0"/>
                        <a:buChar char="•"/>
                      </a:pPr>
                      <a:r>
                        <a:rPr lang="es-MX" sz="800" kern="1200" dirty="0">
                          <a:solidFill>
                            <a:schemeClr val="dk1"/>
                          </a:solidFill>
                          <a:effectLst/>
                          <a:latin typeface="Century Gothic" panose="020B0502020202020204" pitchFamily="34" charset="0"/>
                          <a:ea typeface="+mn-ea"/>
                          <a:cs typeface="+mn-cs"/>
                        </a:rPr>
                        <a:t>1.3 Reconoce al kilogramo (kg) como la unidad básica de medida de la masa, y al metro (m) como la unidad básica de medición de la longitud (distancia entre dos puntos), así como otras unidades que se utilizan en su comunidad para medir la masa y la longitud. </a:t>
                      </a:r>
                    </a:p>
                    <a:p>
                      <a:pPr marL="171450" indent="-171450" algn="just">
                        <a:buFont typeface="Arial" panose="020B0604020202020204" pitchFamily="34" charset="0"/>
                        <a:buChar char="•"/>
                      </a:pPr>
                      <a:r>
                        <a:rPr lang="es-MX" sz="800" dirty="0">
                          <a:effectLst/>
                          <a:latin typeface="Century Gothic" panose="020B0502020202020204" pitchFamily="34" charset="0"/>
                        </a:rPr>
                        <a:t>2.1 Cuenta, representa de diferentes formas, interpreta, ordena, lee y escribe números naturales de hasta cuatro cifras; </a:t>
                      </a:r>
                    </a:p>
                    <a:p>
                      <a:pPr marL="171450" indent="-171450" algn="just">
                        <a:buFont typeface="Arial" panose="020B0604020202020204" pitchFamily="34" charset="0"/>
                        <a:buChar char="•"/>
                      </a:pPr>
                      <a:r>
                        <a:rPr lang="es-MX" sz="800" dirty="0">
                          <a:effectLst/>
                          <a:latin typeface="Century Gothic" panose="020B0502020202020204" pitchFamily="34" charset="0"/>
                        </a:rPr>
                        <a:t>2.2 Representa, con apoyo de material concreto y modelos gráficos, fracciones: medios, cuartos, octavos, dieciseisavos.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tcPr>
                </a:tc>
                <a:tc hMerge="1">
                  <a:txBody>
                    <a:bodyPr/>
                    <a:lstStyle/>
                    <a:p>
                      <a:endParaRPr lang="es-ES_tradnl"/>
                    </a:p>
                  </a:txBody>
                  <a:tcPr>
                    <a:lnL w="12700" cap="flat" cmpd="sng" algn="ctr">
                      <a:solidFill>
                        <a:schemeClr val="tx1"/>
                      </a:solidFill>
                      <a:prstDash val="solid"/>
                      <a:round/>
                      <a:headEnd type="none" w="med" len="med"/>
                      <a:tailEnd type="none" w="med" len="med"/>
                    </a:ln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tcPr>
                </a:tc>
                <a:tc hMerge="1">
                  <a:txBody>
                    <a:bodyPr/>
                    <a:lstStyle/>
                    <a:p>
                      <a:pPr marL="171450" indent="-171450" algn="l">
                        <a:buFont typeface="Arial" panose="020B0604020202020204" pitchFamily="34" charset="0"/>
                        <a:buChar char="•"/>
                      </a:pPr>
                      <a:endParaRPr lang="es-MX" sz="8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solidFill>
                  </a:tcPr>
                </a:tc>
                <a:tc gridSpan="3">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800" dirty="0">
                          <a:solidFill>
                            <a:schemeClr val="tx1"/>
                          </a:solidFill>
                          <a:latin typeface="Century Gothic" panose="020B0502020202020204" pitchFamily="34" charset="0"/>
                        </a:rPr>
                        <a:t>En este proyecto por indagación, observarás los cambios físicos y los estados</a:t>
                      </a:r>
                    </a:p>
                    <a:p>
                      <a:pPr marL="0" marR="0" lvl="0" indent="0" algn="just" defTabSz="914400" rtl="0" eaLnBrk="1" fontAlgn="auto" latinLnBrk="0" hangingPunct="1">
                        <a:lnSpc>
                          <a:spcPct val="100000"/>
                        </a:lnSpc>
                        <a:spcBef>
                          <a:spcPts val="0"/>
                        </a:spcBef>
                        <a:spcAft>
                          <a:spcPts val="0"/>
                        </a:spcAft>
                        <a:buClrTx/>
                        <a:buSzTx/>
                        <a:buFontTx/>
                        <a:buNone/>
                        <a:tabLst/>
                        <a:defRPr/>
                      </a:pPr>
                      <a:r>
                        <a:rPr lang="es-MX" sz="800" dirty="0">
                          <a:solidFill>
                            <a:schemeClr val="tx1"/>
                          </a:solidFill>
                          <a:latin typeface="Century Gothic" panose="020B0502020202020204" pitchFamily="34" charset="0"/>
                        </a:rPr>
                        <a:t>de agregación del agua, así como las mezclas de este líquido vital con algunas otras sustancias, para aprovecharlos en la creación de un Refrigerador casero que funciona sin energía eléctrica, y con ello disminuir el desperdicio de alimentos.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475286500"/>
                  </a:ext>
                </a:extLst>
              </a:tr>
            </a:tbl>
          </a:graphicData>
        </a:graphic>
      </p:graphicFrame>
      <p:pic>
        <p:nvPicPr>
          <p:cNvPr id="15" name="Imagen 14">
            <a:extLst>
              <a:ext uri="{FF2B5EF4-FFF2-40B4-BE49-F238E27FC236}">
                <a16:creationId xmlns:a16="http://schemas.microsoft.com/office/drawing/2014/main" id="{77A7E97B-BFC2-FD28-E280-B5B07172C56C}"/>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78747" y="8977450"/>
            <a:ext cx="1777878" cy="166550"/>
          </a:xfrm>
          <a:prstGeom prst="rect">
            <a:avLst/>
          </a:prstGeom>
        </p:spPr>
      </p:pic>
      <p:pic>
        <p:nvPicPr>
          <p:cNvPr id="16" name="Imagen 15">
            <a:extLst>
              <a:ext uri="{FF2B5EF4-FFF2-40B4-BE49-F238E27FC236}">
                <a16:creationId xmlns:a16="http://schemas.microsoft.com/office/drawing/2014/main" id="{7D605FA3-36A0-2A26-768A-B9CF4B2231A8}"/>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115"/>
          <a:stretch/>
        </p:blipFill>
        <p:spPr>
          <a:xfrm rot="10800000">
            <a:off x="1635753" y="8977449"/>
            <a:ext cx="1777878" cy="174234"/>
          </a:xfrm>
          <a:prstGeom prst="rect">
            <a:avLst/>
          </a:prstGeom>
        </p:spPr>
      </p:pic>
      <p:pic>
        <p:nvPicPr>
          <p:cNvPr id="17" name="Imagen 16">
            <a:extLst>
              <a:ext uri="{FF2B5EF4-FFF2-40B4-BE49-F238E27FC236}">
                <a16:creationId xmlns:a16="http://schemas.microsoft.com/office/drawing/2014/main" id="{B48E3E1E-B391-2507-189D-EB3038BCED47}"/>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3365622" y="8977449"/>
            <a:ext cx="1777878" cy="166549"/>
          </a:xfrm>
          <a:prstGeom prst="rect">
            <a:avLst/>
          </a:prstGeom>
        </p:spPr>
      </p:pic>
      <p:pic>
        <p:nvPicPr>
          <p:cNvPr id="18" name="Imagen 17">
            <a:extLst>
              <a:ext uri="{FF2B5EF4-FFF2-40B4-BE49-F238E27FC236}">
                <a16:creationId xmlns:a16="http://schemas.microsoft.com/office/drawing/2014/main" id="{FB974685-E37D-ACA3-C91B-3446A6D1AF13}"/>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5080122" y="8977450"/>
            <a:ext cx="1777878" cy="166548"/>
          </a:xfrm>
          <a:prstGeom prst="rect">
            <a:avLst/>
          </a:prstGeom>
        </p:spPr>
      </p:pic>
    </p:spTree>
    <p:extLst>
      <p:ext uri="{BB962C8B-B14F-4D97-AF65-F5344CB8AC3E}">
        <p14:creationId xmlns:p14="http://schemas.microsoft.com/office/powerpoint/2010/main" val="3561751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6AAB58F-E463-AD97-47E5-0A189B029A59}"/>
              </a:ext>
            </a:extLst>
          </p:cNvPr>
          <p:cNvSpPr txBox="1"/>
          <p:nvPr/>
        </p:nvSpPr>
        <p:spPr>
          <a:xfrm>
            <a:off x="-15369" y="96874"/>
            <a:ext cx="6858000" cy="738664"/>
          </a:xfrm>
          <a:prstGeom prst="rect">
            <a:avLst/>
          </a:prstGeom>
          <a:noFill/>
        </p:spPr>
        <p:txBody>
          <a:bodyPr wrap="square" rtlCol="0">
            <a:spAutoFit/>
          </a:bodyPr>
          <a:lstStyle/>
          <a:p>
            <a:pPr algn="ctr"/>
            <a:r>
              <a:rPr lang="es-MX" sz="1400" b="1" dirty="0">
                <a:latin typeface="Century Gothic" panose="020B0502020202020204" pitchFamily="34" charset="0"/>
                <a:ea typeface="KASchoolDays" pitchFamily="2" charset="-128"/>
                <a:cs typeface="KASchoolDays" pitchFamily="2" charset="-128"/>
              </a:rPr>
              <a:t>ESCUELA PRIMARIA “BENITO JUÁREZ GARCÍA”</a:t>
            </a:r>
          </a:p>
          <a:p>
            <a:pPr algn="ctr"/>
            <a:r>
              <a:rPr lang="es-MX" sz="1400" b="1" dirty="0">
                <a:latin typeface="Century Gothic" panose="020B0502020202020204" pitchFamily="34" charset="0"/>
                <a:ea typeface="KASchoolDays" pitchFamily="2" charset="-128"/>
                <a:cs typeface="KASchoolDays" pitchFamily="2" charset="-128"/>
              </a:rPr>
              <a:t>CCT: 09DPR1043A</a:t>
            </a:r>
          </a:p>
          <a:p>
            <a:pPr algn="ctr"/>
            <a:r>
              <a:rPr lang="es-MX" sz="1400" b="1" dirty="0">
                <a:latin typeface="Century Gothic" panose="020B0502020202020204" pitchFamily="34" charset="0"/>
                <a:ea typeface="KASchoolDays" pitchFamily="2" charset="-128"/>
                <a:cs typeface="KASchoolDays" pitchFamily="2" charset="-128"/>
              </a:rPr>
              <a:t>DOSIFICADOR GENERAL DE LOS PROYECTOS DE INTERVENCIÓN TRIMESTRE 2</a:t>
            </a:r>
          </a:p>
        </p:txBody>
      </p:sp>
      <p:graphicFrame>
        <p:nvGraphicFramePr>
          <p:cNvPr id="5" name="Tabla 4">
            <a:extLst>
              <a:ext uri="{FF2B5EF4-FFF2-40B4-BE49-F238E27FC236}">
                <a16:creationId xmlns:a16="http://schemas.microsoft.com/office/drawing/2014/main" id="{CA177289-E5FA-2924-16EF-5BBF6BE6F3BB}"/>
              </a:ext>
            </a:extLst>
          </p:cNvPr>
          <p:cNvGraphicFramePr>
            <a:graphicFrameLocks noGrp="1"/>
          </p:cNvGraphicFramePr>
          <p:nvPr>
            <p:extLst>
              <p:ext uri="{D42A27DB-BD31-4B8C-83A1-F6EECF244321}">
                <p14:modId xmlns:p14="http://schemas.microsoft.com/office/powerpoint/2010/main" val="660718005"/>
              </p:ext>
            </p:extLst>
          </p:nvPr>
        </p:nvGraphicFramePr>
        <p:xfrm>
          <a:off x="41111" y="1252706"/>
          <a:ext cx="6806017" cy="3524722"/>
        </p:xfrm>
        <a:graphic>
          <a:graphicData uri="http://schemas.openxmlformats.org/drawingml/2006/table">
            <a:tbl>
              <a:tblPr firstRow="1" bandRow="1">
                <a:tableStyleId>{5C22544A-7EE6-4342-B048-85BDC9FD1C3A}</a:tableStyleId>
              </a:tblPr>
              <a:tblGrid>
                <a:gridCol w="1340626">
                  <a:extLst>
                    <a:ext uri="{9D8B030D-6E8A-4147-A177-3AD203B41FA5}">
                      <a16:colId xmlns:a16="http://schemas.microsoft.com/office/drawing/2014/main" val="2994979071"/>
                    </a:ext>
                  </a:extLst>
                </a:gridCol>
                <a:gridCol w="234452">
                  <a:extLst>
                    <a:ext uri="{9D8B030D-6E8A-4147-A177-3AD203B41FA5}">
                      <a16:colId xmlns:a16="http://schemas.microsoft.com/office/drawing/2014/main" val="2129197155"/>
                    </a:ext>
                  </a:extLst>
                </a:gridCol>
                <a:gridCol w="328228">
                  <a:extLst>
                    <a:ext uri="{9D8B030D-6E8A-4147-A177-3AD203B41FA5}">
                      <a16:colId xmlns:a16="http://schemas.microsoft.com/office/drawing/2014/main" val="1023771560"/>
                    </a:ext>
                  </a:extLst>
                </a:gridCol>
                <a:gridCol w="684365">
                  <a:extLst>
                    <a:ext uri="{9D8B030D-6E8A-4147-A177-3AD203B41FA5}">
                      <a16:colId xmlns:a16="http://schemas.microsoft.com/office/drawing/2014/main" val="3839488407"/>
                    </a:ext>
                  </a:extLst>
                </a:gridCol>
                <a:gridCol w="231416">
                  <a:extLst>
                    <a:ext uri="{9D8B030D-6E8A-4147-A177-3AD203B41FA5}">
                      <a16:colId xmlns:a16="http://schemas.microsoft.com/office/drawing/2014/main" val="972429645"/>
                    </a:ext>
                  </a:extLst>
                </a:gridCol>
                <a:gridCol w="159490">
                  <a:extLst>
                    <a:ext uri="{9D8B030D-6E8A-4147-A177-3AD203B41FA5}">
                      <a16:colId xmlns:a16="http://schemas.microsoft.com/office/drawing/2014/main" val="4108692215"/>
                    </a:ext>
                  </a:extLst>
                </a:gridCol>
                <a:gridCol w="418175">
                  <a:extLst>
                    <a:ext uri="{9D8B030D-6E8A-4147-A177-3AD203B41FA5}">
                      <a16:colId xmlns:a16="http://schemas.microsoft.com/office/drawing/2014/main" val="2847757760"/>
                    </a:ext>
                  </a:extLst>
                </a:gridCol>
                <a:gridCol w="304839">
                  <a:extLst>
                    <a:ext uri="{9D8B030D-6E8A-4147-A177-3AD203B41FA5}">
                      <a16:colId xmlns:a16="http://schemas.microsoft.com/office/drawing/2014/main" val="3513797646"/>
                    </a:ext>
                  </a:extLst>
                </a:gridCol>
                <a:gridCol w="493734">
                  <a:extLst>
                    <a:ext uri="{9D8B030D-6E8A-4147-A177-3AD203B41FA5}">
                      <a16:colId xmlns:a16="http://schemas.microsoft.com/office/drawing/2014/main" val="731216079"/>
                    </a:ext>
                  </a:extLst>
                </a:gridCol>
                <a:gridCol w="449656">
                  <a:extLst>
                    <a:ext uri="{9D8B030D-6E8A-4147-A177-3AD203B41FA5}">
                      <a16:colId xmlns:a16="http://schemas.microsoft.com/office/drawing/2014/main" val="3991759834"/>
                    </a:ext>
                  </a:extLst>
                </a:gridCol>
                <a:gridCol w="178008">
                  <a:extLst>
                    <a:ext uri="{9D8B030D-6E8A-4147-A177-3AD203B41FA5}">
                      <a16:colId xmlns:a16="http://schemas.microsoft.com/office/drawing/2014/main" val="2774176499"/>
                    </a:ext>
                  </a:extLst>
                </a:gridCol>
                <a:gridCol w="116840">
                  <a:extLst>
                    <a:ext uri="{9D8B030D-6E8A-4147-A177-3AD203B41FA5}">
                      <a16:colId xmlns:a16="http://schemas.microsoft.com/office/drawing/2014/main" val="3664415335"/>
                    </a:ext>
                  </a:extLst>
                </a:gridCol>
                <a:gridCol w="790158">
                  <a:extLst>
                    <a:ext uri="{9D8B030D-6E8A-4147-A177-3AD203B41FA5}">
                      <a16:colId xmlns:a16="http://schemas.microsoft.com/office/drawing/2014/main" val="3166190346"/>
                    </a:ext>
                  </a:extLst>
                </a:gridCol>
                <a:gridCol w="318480">
                  <a:extLst>
                    <a:ext uri="{9D8B030D-6E8A-4147-A177-3AD203B41FA5}">
                      <a16:colId xmlns:a16="http://schemas.microsoft.com/office/drawing/2014/main" val="4231741361"/>
                    </a:ext>
                  </a:extLst>
                </a:gridCol>
                <a:gridCol w="757550">
                  <a:extLst>
                    <a:ext uri="{9D8B030D-6E8A-4147-A177-3AD203B41FA5}">
                      <a16:colId xmlns:a16="http://schemas.microsoft.com/office/drawing/2014/main" val="1703647811"/>
                    </a:ext>
                  </a:extLst>
                </a:gridCol>
              </a:tblGrid>
              <a:tr h="158112">
                <a:tc gridSpan="6">
                  <a:txBody>
                    <a:bodyPr/>
                    <a:lstStyle/>
                    <a:p>
                      <a:pPr algn="l"/>
                      <a:r>
                        <a:rPr lang="es-MX" sz="900" dirty="0">
                          <a:solidFill>
                            <a:schemeClr val="tx1"/>
                          </a:solidFill>
                          <a:latin typeface="Century Gothic" panose="020B0502020202020204" pitchFamily="34" charset="0"/>
                        </a:rPr>
                        <a:t>CAMPO FORMATIVO: ÉTICA, NATURALEZA Y 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F25E"/>
                    </a:solidFill>
                  </a:tcPr>
                </a:tc>
                <a:tc hMerge="1">
                  <a:txBody>
                    <a:bodyPr/>
                    <a:lstStyle/>
                    <a:p>
                      <a:endParaRPr lang="es-MX"/>
                    </a:p>
                  </a:txBody>
                  <a:tcPr>
                    <a:lnL w="12700" cap="flat" cmpd="sng" algn="ctr">
                      <a:solidFill>
                        <a:schemeClr val="tx1"/>
                      </a:solidFill>
                      <a:prstDash val="solid"/>
                      <a:round/>
                      <a:headEnd type="none" w="med" len="med"/>
                      <a:tailEnd type="none" w="med" len="med"/>
                    </a:lnL>
                  </a:tcPr>
                </a:tc>
                <a:tc hMerge="1">
                  <a:txBody>
                    <a:bodyPr/>
                    <a:lstStyle/>
                    <a:p>
                      <a:endParaRPr lang="es-ES_tradnl"/>
                    </a:p>
                  </a:txBody>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tcPr>
                </a:tc>
                <a:tc hMerge="1">
                  <a:txBody>
                    <a:bodyPr/>
                    <a:lstStyle/>
                    <a:p>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9">
                  <a:txBody>
                    <a:bodyPr/>
                    <a:lstStyle/>
                    <a:p>
                      <a:pPr algn="ctr"/>
                      <a:r>
                        <a:rPr lang="es-MX" sz="900" dirty="0">
                          <a:solidFill>
                            <a:schemeClr val="tx1"/>
                          </a:solidFill>
                          <a:latin typeface="Century Gothic" panose="020B0502020202020204" pitchFamily="34" charset="0"/>
                        </a:rPr>
                        <a:t>Proyecto: </a:t>
                      </a:r>
                      <a:r>
                        <a:rPr lang="es-ES_tradnl" sz="900" b="1" dirty="0">
                          <a:solidFill>
                            <a:schemeClr val="tx1"/>
                          </a:solidFill>
                          <a:latin typeface="Century Gothic" panose="020B0502020202020204" pitchFamily="34" charset="0"/>
                          <a:ea typeface="KASchoolDaysThin" pitchFamily="2" charset="-128"/>
                          <a:cs typeface="KASchoolDaysThin" pitchFamily="2" charset="-128"/>
                        </a:rPr>
                        <a:t>Mi derecho a un trato digno,</a:t>
                      </a:r>
                    </a:p>
                    <a:p>
                      <a:pPr algn="ctr"/>
                      <a:r>
                        <a:rPr lang="es-ES_tradnl" sz="900" b="1" dirty="0">
                          <a:solidFill>
                            <a:schemeClr val="tx1"/>
                          </a:solidFill>
                          <a:latin typeface="Century Gothic" panose="020B0502020202020204" pitchFamily="34" charset="0"/>
                          <a:ea typeface="KASchoolDaysThin" pitchFamily="2" charset="-128"/>
                          <a:cs typeface="KASchoolDaysThin" pitchFamily="2" charset="-128"/>
                        </a:rPr>
                        <a:t>sin explotación ni abuso de cualquier tipo..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lnL w="12700" cap="flat" cmpd="sng" algn="ctr">
                      <a:solidFill>
                        <a:schemeClr val="tx1"/>
                      </a:solidFill>
                      <a:prstDash val="solid"/>
                      <a:round/>
                      <a:headEnd type="none" w="med" len="med"/>
                      <a:tailEnd type="none" w="med" len="med"/>
                    </a:lnL>
                  </a:tcPr>
                </a:tc>
                <a:tc hMerge="1">
                  <a:txBody>
                    <a:bodyPr/>
                    <a:lstStyle/>
                    <a:p>
                      <a:endParaRPr lang="es-ES_tradnl"/>
                    </a:p>
                  </a:txBody>
                  <a:tcPr/>
                </a:tc>
                <a:tc hMerge="1">
                  <a:txBody>
                    <a:bodyPr/>
                    <a:lstStyle/>
                    <a:p>
                      <a:endParaRPr lang="es-ES_tradnl"/>
                    </a:p>
                  </a:txBody>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s-MX" sz="11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88F"/>
                    </a:solid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tcPr>
                </a:tc>
                <a:tc hMerge="1">
                  <a:txBody>
                    <a:bodyPr/>
                    <a:lstStyle/>
                    <a:p>
                      <a:endParaRPr lang="es-ES_tradnl"/>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56666475"/>
                  </a:ext>
                </a:extLst>
              </a:tr>
              <a:tr h="252979">
                <a:tc>
                  <a:txBody>
                    <a:bodyPr/>
                    <a:lstStyle/>
                    <a:p>
                      <a:pPr algn="ctr"/>
                      <a:r>
                        <a:rPr lang="es-MX" sz="900" b="1" dirty="0">
                          <a:solidFill>
                            <a:schemeClr val="tx1"/>
                          </a:solidFill>
                          <a:latin typeface="Century Gothic" panose="020B0502020202020204" pitchFamily="34" charset="0"/>
                        </a:rPr>
                        <a:t>Temporalidad total del proyecto: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88F"/>
                    </a:solidFill>
                  </a:tcPr>
                </a:tc>
                <a:tc gridSpan="4">
                  <a:txBody>
                    <a:bodyPr/>
                    <a:lstStyle/>
                    <a:p>
                      <a:pPr algn="ctr"/>
                      <a:r>
                        <a:rPr lang="es-MX" sz="900" b="1" dirty="0">
                          <a:solidFill>
                            <a:schemeClr val="tx1"/>
                          </a:solidFill>
                          <a:latin typeface="Century Gothic" panose="020B0502020202020204" pitchFamily="34" charset="0"/>
                        </a:rPr>
                        <a:t>2 semanas</a:t>
                      </a:r>
                    </a:p>
                    <a:p>
                      <a:pPr algn="ctr"/>
                      <a:r>
                        <a:rPr lang="es-MX" sz="900" b="1" dirty="0">
                          <a:solidFill>
                            <a:schemeClr val="tx1"/>
                          </a:solidFill>
                          <a:latin typeface="Century Gothic" panose="020B0502020202020204" pitchFamily="34" charset="0"/>
                        </a:rPr>
                        <a:t>(Sem 22 y 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tcPr>
                </a:tc>
                <a:tc gridSpan="10">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900" b="1" dirty="0">
                          <a:solidFill>
                            <a:schemeClr val="tx1"/>
                          </a:solidFill>
                          <a:latin typeface="Century Gothic" panose="020B0502020202020204" pitchFamily="34" charset="0"/>
                        </a:rPr>
                        <a:t>Periodo del Plan: </a:t>
                      </a:r>
                    </a:p>
                    <a:p>
                      <a:pPr marL="0" marR="0" lvl="0" indent="0" algn="ctr" defTabSz="914400" rtl="0" eaLnBrk="1" fontAlgn="auto" latinLnBrk="0" hangingPunct="1">
                        <a:lnSpc>
                          <a:spcPct val="100000"/>
                        </a:lnSpc>
                        <a:spcBef>
                          <a:spcPts val="0"/>
                        </a:spcBef>
                        <a:spcAft>
                          <a:spcPts val="0"/>
                        </a:spcAft>
                        <a:buClrTx/>
                        <a:buSzTx/>
                        <a:buFontTx/>
                        <a:buNone/>
                        <a:tabLst/>
                        <a:defRPr/>
                      </a:pPr>
                      <a:r>
                        <a:rPr lang="es-MX" sz="900" dirty="0">
                          <a:solidFill>
                            <a:schemeClr val="tx1"/>
                          </a:solidFill>
                          <a:latin typeface="Century Gothic" panose="020B0502020202020204" pitchFamily="34" charset="0"/>
                        </a:rPr>
                        <a:t>Sem 23: Del 17 al 21 de febrero de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999E"/>
                    </a:solidFill>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tcPr>
                </a:tc>
                <a:tc hMerge="1">
                  <a:txBody>
                    <a:bodyPr/>
                    <a:lstStyle/>
                    <a:p>
                      <a:endParaRPr lang="es-ES_tradnl"/>
                    </a:p>
                  </a:txBody>
                  <a:tcPr/>
                </a:tc>
                <a:tc hMerge="1">
                  <a:txBody>
                    <a:bodyPr/>
                    <a:lstStyle/>
                    <a:p>
                      <a:endParaRPr lang="es-ES_tradnl"/>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05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C1EB"/>
                    </a:solid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tcPr>
                </a:tc>
                <a:tc hMerge="1">
                  <a:txBody>
                    <a:bodyPr/>
                    <a:lstStyle/>
                    <a:p>
                      <a:endParaRPr lang="es-ES_tradnl"/>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794983733"/>
                  </a:ext>
                </a:extLst>
              </a:tr>
              <a:tr h="0">
                <a:tc>
                  <a:txBody>
                    <a:bodyPr/>
                    <a:lstStyle/>
                    <a:p>
                      <a:pPr algn="ctr"/>
                      <a:r>
                        <a:rPr lang="es-MX" sz="900" b="1" dirty="0">
                          <a:solidFill>
                            <a:schemeClr val="tx1"/>
                          </a:solidFill>
                          <a:latin typeface="Century Gothic" panose="020B0502020202020204" pitchFamily="34" charset="0"/>
                        </a:rPr>
                        <a:t>Metodología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179"/>
                    </a:solidFill>
                  </a:tcPr>
                </a:tc>
                <a:tc gridSpan="4">
                  <a:txBody>
                    <a:bodyPr/>
                    <a:lstStyle/>
                    <a:p>
                      <a:pPr algn="ctr"/>
                      <a:r>
                        <a:rPr lang="es-MX" sz="900" b="1" dirty="0">
                          <a:solidFill>
                            <a:schemeClr val="tx1"/>
                          </a:solidFill>
                          <a:latin typeface="Century Gothic" panose="020B0502020202020204" pitchFamily="34" charset="0"/>
                        </a:rPr>
                        <a:t>Aprendizaje Basado </a:t>
                      </a:r>
                    </a:p>
                    <a:p>
                      <a:pPr algn="ctr"/>
                      <a:r>
                        <a:rPr lang="es-MX" sz="900" b="1" dirty="0">
                          <a:solidFill>
                            <a:schemeClr val="tx1"/>
                          </a:solidFill>
                          <a:latin typeface="Century Gothic" panose="020B0502020202020204" pitchFamily="34" charset="0"/>
                        </a:rPr>
                        <a:t>en Problemas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hMerge="1">
                  <a:txBody>
                    <a:bodyPr/>
                    <a:lstStyle/>
                    <a:p>
                      <a:endParaRPr lang="es-ES_tradnl"/>
                    </a:p>
                  </a:txBody>
                  <a:tcPr/>
                </a:tc>
                <a:tc hMerge="1">
                  <a:txBody>
                    <a:bodyPr/>
                    <a:lstStyle/>
                    <a:p>
                      <a:endParaRPr lang="es-ES_tradnl" dirty="0"/>
                    </a:p>
                  </a:txBody>
                  <a:tcPr>
                    <a:lnL w="12700" cap="flat" cmpd="sng" algn="ctr">
                      <a:solidFill>
                        <a:schemeClr val="tx1"/>
                      </a:solidFill>
                      <a:prstDash val="solid"/>
                      <a:round/>
                      <a:headEnd type="none" w="med" len="med"/>
                      <a:tailEnd type="none" w="med" len="med"/>
                    </a:ln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900" b="1" dirty="0">
                          <a:solidFill>
                            <a:schemeClr val="tx1"/>
                          </a:solidFill>
                          <a:latin typeface="Century Gothic" panose="020B0502020202020204" pitchFamily="34" charset="0"/>
                        </a:rPr>
                        <a:t>Escenario: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F25E"/>
                    </a:solidFill>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900" dirty="0">
                          <a:solidFill>
                            <a:schemeClr val="tx1"/>
                          </a:solidFill>
                          <a:latin typeface="Century Gothic" panose="020B0502020202020204" pitchFamily="34" charset="0"/>
                        </a:rPr>
                        <a:t>Aula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900" b="1" dirty="0">
                          <a:solidFill>
                            <a:schemeClr val="tx1"/>
                          </a:solidFill>
                          <a:latin typeface="Century Gothic" panose="020B0502020202020204" pitchFamily="34" charset="0"/>
                        </a:rPr>
                        <a:t>Libro de texto: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8DAE9"/>
                    </a:solidFill>
                  </a:tcPr>
                </a:tc>
                <a:tc hMerge="1">
                  <a:txBody>
                    <a:bodyPr/>
                    <a:lstStyle/>
                    <a:p>
                      <a:endParaRPr lang="es-ES_tradnl"/>
                    </a:p>
                  </a:txBody>
                  <a:tcPr/>
                </a:tc>
                <a:tc hMerge="1">
                  <a:txBody>
                    <a:bodyPr/>
                    <a:lstStyle/>
                    <a:p>
                      <a:endParaRPr lang="es-ES_tradnl"/>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900" b="1" kern="1200" dirty="0">
                          <a:solidFill>
                            <a:schemeClr val="tx1"/>
                          </a:solidFill>
                          <a:latin typeface="Century Gothic" panose="020B0502020202020204" pitchFamily="34" charset="0"/>
                          <a:ea typeface="+mn-ea"/>
                          <a:cs typeface="+mn-cs"/>
                        </a:rPr>
                        <a:t>P. de aula</a:t>
                      </a:r>
                    </a:p>
                    <a:p>
                      <a:pPr marL="0" marR="0" lvl="0" indent="0" algn="ctr" defTabSz="914400" rtl="0" eaLnBrk="1" fontAlgn="auto" latinLnBrk="0" hangingPunct="1">
                        <a:lnSpc>
                          <a:spcPct val="100000"/>
                        </a:lnSpc>
                        <a:spcBef>
                          <a:spcPts val="0"/>
                        </a:spcBef>
                        <a:spcAft>
                          <a:spcPts val="0"/>
                        </a:spcAft>
                        <a:buClrTx/>
                        <a:buSzTx/>
                        <a:buFontTx/>
                        <a:buNone/>
                        <a:tabLst/>
                        <a:defRPr/>
                      </a:pPr>
                      <a:r>
                        <a:rPr lang="es-MX" sz="900" b="1" kern="1200" dirty="0">
                          <a:solidFill>
                            <a:schemeClr val="tx1"/>
                          </a:solidFill>
                          <a:latin typeface="Century Gothic" panose="020B0502020202020204" pitchFamily="34" charset="0"/>
                          <a:ea typeface="+mn-ea"/>
                          <a:cs typeface="+mn-cs"/>
                        </a:rPr>
                        <a:t>Pág. 186-199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hMerge="1">
                  <a:txBody>
                    <a:bodyPr/>
                    <a:lstStyle/>
                    <a:p>
                      <a:endParaRPr lang="es-ES_tradnl"/>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721871558"/>
                  </a:ext>
                </a:extLst>
              </a:tr>
              <a:tr h="175575">
                <a:tc>
                  <a:txBody>
                    <a:bodyPr/>
                    <a:lstStyle/>
                    <a:p>
                      <a:pPr algn="ctr"/>
                      <a:r>
                        <a:rPr lang="es-MX" sz="700" b="1" dirty="0">
                          <a:solidFill>
                            <a:schemeClr val="tx1"/>
                          </a:solidFill>
                          <a:latin typeface="Century Gothic" panose="020B0502020202020204" pitchFamily="34" charset="0"/>
                        </a:rPr>
                        <a:t>Problemática del Plan Analítico que se atiende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C1EB"/>
                    </a:solidFill>
                  </a:tcPr>
                </a:tc>
                <a:tc gridSpan="14">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900" dirty="0">
                          <a:solidFill>
                            <a:schemeClr val="tx1"/>
                          </a:solidFill>
                          <a:latin typeface="Century Gothic" panose="020B0502020202020204" pitchFamily="34" charset="0"/>
                        </a:rPr>
                        <a:t>Problemática libre a necesidades del docente titular.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05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C1EB"/>
                    </a:solidFill>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tcPr>
                </a:tc>
                <a:tc hMerge="1">
                  <a:txBody>
                    <a:bodyPr/>
                    <a:lstStyle/>
                    <a:p>
                      <a:endParaRPr lang="es-ES_tradnl"/>
                    </a:p>
                  </a:txBody>
                  <a:tcPr/>
                </a:tc>
                <a:tc hMerge="1">
                  <a:txBody>
                    <a:bodyPr/>
                    <a:lstStyle/>
                    <a:p>
                      <a:endParaRPr lang="es-ES_tradnl"/>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05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C1EB"/>
                    </a:solid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s-ES_tradnl"/>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789480864"/>
                  </a:ext>
                </a:extLst>
              </a:tr>
              <a:tr h="0">
                <a:tc>
                  <a:txBody>
                    <a:bodyPr/>
                    <a:lstStyle/>
                    <a:p>
                      <a:pPr algn="ctr"/>
                      <a:r>
                        <a:rPr lang="es-MX" sz="900" b="1" dirty="0">
                          <a:solidFill>
                            <a:schemeClr val="tx1"/>
                          </a:solidFill>
                          <a:latin typeface="Century Gothic" panose="020B0502020202020204" pitchFamily="34" charset="0"/>
                        </a:rPr>
                        <a:t>Ejes </a:t>
                      </a:r>
                    </a:p>
                    <a:p>
                      <a:pPr algn="ctr"/>
                      <a:r>
                        <a:rPr lang="es-MX" sz="900" b="1" dirty="0">
                          <a:solidFill>
                            <a:schemeClr val="tx1"/>
                          </a:solidFill>
                          <a:latin typeface="Century Gothic" panose="020B0502020202020204" pitchFamily="34" charset="0"/>
                        </a:rPr>
                        <a:t>articuladores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8DAE9"/>
                    </a:solidFill>
                  </a:tcPr>
                </a:tc>
                <a:tc gridSpan="2">
                  <a:txBody>
                    <a:bodyPr/>
                    <a:lstStyle/>
                    <a:p>
                      <a:pPr algn="ctr"/>
                      <a:r>
                        <a:rPr lang="es-MX" sz="600" b="1" dirty="0">
                          <a:solidFill>
                            <a:schemeClr val="tx1"/>
                          </a:solidFill>
                          <a:latin typeface="Century Gothic" panose="020B0502020202020204" pitchFamily="34" charset="0"/>
                        </a:rPr>
                        <a:t>Inclusión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8DAE9"/>
                    </a:solidFill>
                  </a:tcPr>
                </a:tc>
                <a:tc hMerge="1">
                  <a:txBody>
                    <a:bodyPr/>
                    <a:lstStyle/>
                    <a:p>
                      <a:pPr algn="ctr"/>
                      <a:endParaRPr lang="es-MX" sz="7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MX" sz="600" b="1" dirty="0">
                          <a:solidFill>
                            <a:schemeClr val="tx1"/>
                          </a:solidFill>
                          <a:latin typeface="Century Gothic" panose="020B0502020202020204" pitchFamily="34" charset="0"/>
                        </a:rPr>
                        <a:t>Pensamiento Crítico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8DAE9"/>
                    </a:solidFill>
                  </a:tcPr>
                </a:tc>
                <a:tc gridSpan="3">
                  <a:txBody>
                    <a:bodyPr/>
                    <a:lstStyle/>
                    <a:p>
                      <a:pPr algn="ctr"/>
                      <a:r>
                        <a:rPr lang="es-MX" sz="600" b="1" dirty="0">
                          <a:solidFill>
                            <a:schemeClr val="tx1"/>
                          </a:solidFill>
                          <a:latin typeface="Century Gothic" panose="020B0502020202020204" pitchFamily="34" charset="0"/>
                        </a:rPr>
                        <a:t>Igualdad de género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lnT w="12700" cap="flat" cmpd="sng" algn="ctr">
                      <a:solidFill>
                        <a:schemeClr val="tx1"/>
                      </a:solidFill>
                      <a:prstDash val="solid"/>
                      <a:round/>
                      <a:headEnd type="none" w="med" len="med"/>
                      <a:tailEnd type="none" w="med" len="med"/>
                    </a:lnT>
                  </a:tcPr>
                </a:tc>
                <a:tc hMerge="1">
                  <a:txBody>
                    <a:bodyPr/>
                    <a:lstStyle/>
                    <a:p>
                      <a:pPr algn="ctr"/>
                      <a:endParaRPr lang="es-MX" sz="7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s-MX" sz="600" b="1" dirty="0">
                          <a:solidFill>
                            <a:schemeClr val="tx1"/>
                          </a:solidFill>
                          <a:latin typeface="Century Gothic" panose="020B0502020202020204" pitchFamily="34" charset="0"/>
                        </a:rPr>
                        <a:t>Vida Saludable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8DAE9"/>
                    </a:solidFill>
                  </a:tcPr>
                </a:tc>
                <a:tc hMerge="1">
                  <a:txBody>
                    <a:bodyPr/>
                    <a:lstStyle/>
                    <a:p>
                      <a:endParaRPr lang="es-ES_tradnl"/>
                    </a:p>
                  </a:txBody>
                  <a:tcPr/>
                </a:tc>
                <a:tc gridSpan="3">
                  <a:txBody>
                    <a:bodyPr/>
                    <a:lstStyle/>
                    <a:p>
                      <a:pPr algn="ctr"/>
                      <a:r>
                        <a:rPr lang="es-MX" sz="600" b="1" dirty="0">
                          <a:solidFill>
                            <a:schemeClr val="tx1"/>
                          </a:solidFill>
                          <a:latin typeface="Century Gothic" panose="020B0502020202020204" pitchFamily="34" charset="0"/>
                        </a:rPr>
                        <a:t>Interculturalidad crítica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hMerge="1">
                  <a:txBody>
                    <a:bodyPr/>
                    <a:lstStyle/>
                    <a:p>
                      <a:pPr algn="ctr"/>
                      <a:endParaRPr lang="es-MX" sz="6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600" b="1" dirty="0">
                          <a:latin typeface="Century Gothic" panose="020B0502020202020204" pitchFamily="34" charset="0"/>
                        </a:rPr>
                        <a:t>Apropiación de la cultura a través de la lectura y la escritura</a:t>
                      </a:r>
                      <a:endParaRPr lang="es-MX" sz="6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lnL w="12700" cap="flat" cmpd="sng" algn="ctr">
                      <a:solidFill>
                        <a:schemeClr val="tx1"/>
                      </a:solidFill>
                      <a:prstDash val="solid"/>
                      <a:round/>
                      <a:headEnd type="none" w="med" len="med"/>
                      <a:tailEnd type="none" w="med" len="med"/>
                    </a:ln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600" b="1" dirty="0">
                          <a:latin typeface="Century Gothic" panose="020B0502020202020204" pitchFamily="34" charset="0"/>
                        </a:rPr>
                        <a:t>Artes y expriencias estéticas</a:t>
                      </a:r>
                    </a:p>
                    <a:p>
                      <a:pPr algn="ctr"/>
                      <a:endParaRPr lang="es-MX" sz="6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1239458"/>
                  </a:ext>
                </a:extLst>
              </a:tr>
              <a:tr h="252979">
                <a:tc gridSpan="2">
                  <a:txBody>
                    <a:bodyPr/>
                    <a:lstStyle/>
                    <a:p>
                      <a:pPr algn="ctr"/>
                      <a:r>
                        <a:rPr lang="es-MX" sz="900" b="1" dirty="0">
                          <a:solidFill>
                            <a:schemeClr val="tx1"/>
                          </a:solidFill>
                          <a:latin typeface="Century Gothic" panose="020B0502020202020204" pitchFamily="34" charset="0"/>
                        </a:rPr>
                        <a:t>Contenidos</a:t>
                      </a:r>
                      <a:endParaRPr lang="es-ES_tradnl"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F25E"/>
                    </a:solidFill>
                  </a:tcPr>
                </a:tc>
                <a:tc hMerge="1">
                  <a:txBody>
                    <a:bodyPr/>
                    <a:lstStyle/>
                    <a:p>
                      <a:pPr algn="ctr"/>
                      <a:endParaRPr lang="es-MX" sz="1050" b="1" dirty="0">
                        <a:solidFill>
                          <a:schemeClr val="tx1"/>
                        </a:solidFill>
                        <a:latin typeface="Century Gothic" panose="020B050202020202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9">
                  <a:txBody>
                    <a:bodyPr/>
                    <a:lstStyle/>
                    <a:p>
                      <a:pPr algn="ctr"/>
                      <a:r>
                        <a:rPr lang="es-MX" sz="900" b="1" dirty="0">
                          <a:solidFill>
                            <a:schemeClr val="tx1"/>
                          </a:solidFill>
                          <a:latin typeface="Century Gothic" panose="020B0502020202020204" pitchFamily="34" charset="0"/>
                        </a:rPr>
                        <a:t>PDA</a:t>
                      </a:r>
                      <a:endParaRPr lang="es-ES_tradnl"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88F"/>
                    </a:solidFill>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s-ES_tradnl"/>
                    </a:p>
                  </a:txBody>
                  <a:tcPr>
                    <a:lnL w="12700" cap="flat" cmpd="sng" algn="ctr">
                      <a:solidFill>
                        <a:schemeClr val="tx1"/>
                      </a:solidFill>
                      <a:prstDash val="solid"/>
                      <a:round/>
                      <a:headEnd type="none" w="med" len="med"/>
                      <a:tailEnd type="none" w="med" len="med"/>
                    </a:lnL>
                  </a:tcPr>
                </a:tc>
                <a:tc hMerge="1">
                  <a:txBody>
                    <a:bodyPr/>
                    <a:lstStyle/>
                    <a:p>
                      <a:endParaRPr lang="es-ES_tradnl"/>
                    </a:p>
                  </a:txBody>
                  <a:tcPr/>
                </a:tc>
                <a:tc hMerge="1">
                  <a:txBody>
                    <a:bodyPr/>
                    <a:lstStyle/>
                    <a:p>
                      <a:endParaRPr lang="es-ES_tradnl"/>
                    </a:p>
                  </a:txBody>
                  <a:tcPr>
                    <a:lnT w="12700" cap="flat" cmpd="sng" algn="ctr">
                      <a:solidFill>
                        <a:schemeClr val="tx1"/>
                      </a:solidFill>
                      <a:prstDash val="solid"/>
                      <a:round/>
                      <a:headEnd type="none" w="med" len="med"/>
                      <a:tailEnd type="none" w="med" len="med"/>
                    </a:lnT>
                  </a:tcPr>
                </a:tc>
                <a:tc hMerge="1">
                  <a:txBody>
                    <a:bodyPr/>
                    <a:lstStyle/>
                    <a:p>
                      <a:endParaRPr lang="es-ES_tradnl"/>
                    </a:p>
                  </a:txBody>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4">
                  <a:txBody>
                    <a:bodyPr/>
                    <a:lstStyle/>
                    <a:p>
                      <a:r>
                        <a:rPr lang="es-MX" sz="900" b="1">
                          <a:solidFill>
                            <a:schemeClr val="tx1"/>
                          </a:solidFill>
                          <a:latin typeface="Century Gothic" panose="020B0502020202020204" pitchFamily="34" charset="0"/>
                        </a:rPr>
                        <a:t>Propósito del proyecto</a:t>
                      </a:r>
                      <a:endParaRPr lang="es-ES_tradnl"/>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E999E"/>
                    </a:solidFill>
                  </a:tcPr>
                </a:tc>
                <a:tc hMerge="1">
                  <a:txBody>
                    <a:bodyPr/>
                    <a:lstStyle/>
                    <a:p>
                      <a:endParaRPr lang="es-ES_tradnl"/>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solidFill>
                  </a:tcPr>
                </a:tc>
                <a:tc hMerge="1">
                  <a:txBody>
                    <a:bodyPr/>
                    <a:lstStyle/>
                    <a:p>
                      <a:endParaRPr lang="es-ES_tradnl"/>
                    </a:p>
                  </a:txBody>
                  <a:tcPr>
                    <a:lnL w="12700" cap="flat" cmpd="sng" algn="ctr">
                      <a:solidFill>
                        <a:schemeClr val="tx1"/>
                      </a:solidFill>
                      <a:prstDash val="solid"/>
                      <a:round/>
                      <a:headEnd type="none" w="med" len="med"/>
                      <a:tailEnd type="none" w="med" len="med"/>
                    </a:lnL>
                  </a:tcPr>
                </a:tc>
                <a:tc hMerge="1">
                  <a:txBody>
                    <a:bodyPr/>
                    <a:lstStyle/>
                    <a:p>
                      <a:endParaRPr lang="es-ES_tradnl"/>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94766299"/>
                  </a:ext>
                </a:extLst>
              </a:tr>
              <a:tr h="1412463">
                <a:tc gridSpan="2">
                  <a:txBody>
                    <a:bodyPr/>
                    <a:lstStyle/>
                    <a:p>
                      <a:pPr algn="ctr"/>
                      <a:r>
                        <a:rPr lang="es-MX" sz="700" kern="1200" dirty="0">
                          <a:solidFill>
                            <a:schemeClr val="dk1"/>
                          </a:solidFill>
                          <a:effectLst/>
                          <a:latin typeface="Century Gothic" panose="020B0502020202020204" pitchFamily="34" charset="0"/>
                          <a:ea typeface="+mn-ea"/>
                          <a:cs typeface="+mn-cs"/>
                        </a:rPr>
                        <a:t>El derecho a la protección de la integridad propia y la de todas las personas, reconociendo situaciones de riesgo, como el maltrato, el abuso o la explotación de tipo sexual y la importancia de su prevención, al conocer las instancias para solicitar ayuda y/o denunciar.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lnT w="12700" cap="flat" cmpd="sng" algn="ctr">
                      <a:solidFill>
                        <a:schemeClr val="tx1"/>
                      </a:solidFill>
                      <a:prstDash val="solid"/>
                      <a:round/>
                      <a:headEnd type="none" w="med" len="med"/>
                      <a:tailEnd type="none" w="med" len="med"/>
                    </a:lnT>
                  </a:tcPr>
                </a:tc>
                <a:tc gridSpan="9">
                  <a:txBody>
                    <a:bodyPr/>
                    <a:lstStyle/>
                    <a:p>
                      <a:pPr marL="171450" indent="-171450" algn="just">
                        <a:buFont typeface="Arial" panose="020B0604020202020204" pitchFamily="34" charset="0"/>
                        <a:buChar char="•"/>
                      </a:pPr>
                      <a:r>
                        <a:rPr lang="es-MX" sz="800" kern="1200" dirty="0">
                          <a:solidFill>
                            <a:schemeClr val="dk1"/>
                          </a:solidFill>
                          <a:effectLst/>
                          <a:latin typeface="Century Gothic" panose="020B0502020202020204" pitchFamily="34" charset="0"/>
                          <a:ea typeface="+mn-ea"/>
                          <a:cs typeface="+mn-cs"/>
                        </a:rPr>
                        <a:t>Identifica situaciones y personas que representan un riesgo para la protección de la dignidad y la integridad física y mental de niñas y niños. </a:t>
                      </a:r>
                    </a:p>
                    <a:p>
                      <a:pPr marL="171450" indent="-171450" algn="just">
                        <a:buFont typeface="Arial" panose="020B0604020202020204" pitchFamily="34" charset="0"/>
                        <a:buChar char="•"/>
                      </a:pPr>
                      <a:r>
                        <a:rPr lang="es-MX" sz="800" kern="1200" dirty="0">
                          <a:solidFill>
                            <a:schemeClr val="dk1"/>
                          </a:solidFill>
                          <a:effectLst/>
                          <a:latin typeface="Century Gothic" panose="020B0502020202020204" pitchFamily="34" charset="0"/>
                          <a:ea typeface="+mn-ea"/>
                          <a:cs typeface="+mn-cs"/>
                        </a:rPr>
                        <a:t>Reconoce que tiene derecho a ser protegida o protegido ante situaciones que ponen en riesgo su integridad como maltrato, abuso o explotación de tipo sexual y expresa lo que siente al respecto. </a:t>
                      </a:r>
                    </a:p>
                    <a:p>
                      <a:pPr marL="171450" indent="-171450" algn="just">
                        <a:buFont typeface="Arial" panose="020B0604020202020204" pitchFamily="34" charset="0"/>
                        <a:buChar char="•"/>
                      </a:pPr>
                      <a:r>
                        <a:rPr lang="es-MX" sz="800" kern="1200" dirty="0">
                          <a:solidFill>
                            <a:schemeClr val="dk1"/>
                          </a:solidFill>
                          <a:effectLst/>
                          <a:latin typeface="Century Gothic" panose="020B0502020202020204" pitchFamily="34" charset="0"/>
                          <a:ea typeface="+mn-ea"/>
                          <a:cs typeface="+mn-cs"/>
                        </a:rPr>
                        <a:t>Propone acciones individuales y colectivas para ejercer su derecho a la protección y minimizar situaciones de riesgo en el aula, la escuela y la comunidad.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tcPr>
                </a:tc>
                <a:tc hMerge="1">
                  <a:txBody>
                    <a:bodyPr/>
                    <a:lstStyle/>
                    <a:p>
                      <a:endParaRPr lang="es-ES_tradnl"/>
                    </a:p>
                  </a:txBody>
                  <a:tcPr>
                    <a:lnL w="12700" cap="flat" cmpd="sng" algn="ctr">
                      <a:solidFill>
                        <a:schemeClr val="tx1"/>
                      </a:solidFill>
                      <a:prstDash val="solid"/>
                      <a:round/>
                      <a:headEnd type="none" w="med" len="med"/>
                      <a:tailEnd type="none" w="med" len="med"/>
                    </a:ln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tcPr>
                </a:tc>
                <a:tc gridSpan="4">
                  <a:txBody>
                    <a:bodyPr/>
                    <a:lstStyle/>
                    <a:p>
                      <a:pPr algn="just"/>
                      <a:r>
                        <a:rPr lang="es-ES_tradnl" sz="700" dirty="0">
                          <a:latin typeface="Century Gothic" panose="020B0502020202020204" pitchFamily="34" charset="0"/>
                        </a:rPr>
                        <a:t>En esta experiencia de aprendizaje, realizarás un Fanzine de la protección. En él mostrarás algunas situaciones que representan riesgos para tu integridad física y mental. También expondrás los derechos de las niñas y los niños, para que después difundas la información con otros estudiantes y ayudes a minimizar las situaciones de riesgo.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171450" indent="-171450" algn="l">
                        <a:buFont typeface="Arial" panose="020B0604020202020204" pitchFamily="34" charset="0"/>
                        <a:buChar char="•"/>
                      </a:pPr>
                      <a:endParaRPr lang="es-MX" sz="8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solidFill>
                  </a:tcPr>
                </a:tc>
                <a:tc hMerge="1">
                  <a:txBody>
                    <a:bodyPr/>
                    <a:lstStyle/>
                    <a:p>
                      <a:endParaRPr lang="es-ES_tradnl"/>
                    </a:p>
                  </a:txBody>
                  <a:tcPr>
                    <a:lnL w="12700" cap="flat" cmpd="sng" algn="ctr">
                      <a:solidFill>
                        <a:schemeClr val="tx1"/>
                      </a:solidFill>
                      <a:prstDash val="solid"/>
                      <a:round/>
                      <a:headEnd type="none" w="med" len="med"/>
                      <a:tailEnd type="none" w="med" len="med"/>
                    </a:lnL>
                  </a:tcPr>
                </a:tc>
                <a:tc hMerge="1">
                  <a:txBody>
                    <a:bodyPr/>
                    <a:lstStyle/>
                    <a:p>
                      <a:endParaRPr lang="es-ES_tradnl"/>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475286500"/>
                  </a:ext>
                </a:extLst>
              </a:tr>
            </a:tbl>
          </a:graphicData>
        </a:graphic>
      </p:graphicFrame>
      <p:sp>
        <p:nvSpPr>
          <p:cNvPr id="7" name="CuadroTexto 6">
            <a:extLst>
              <a:ext uri="{FF2B5EF4-FFF2-40B4-BE49-F238E27FC236}">
                <a16:creationId xmlns:a16="http://schemas.microsoft.com/office/drawing/2014/main" id="{F1F2EA3C-E91E-994B-509A-28FD90BFBB05}"/>
              </a:ext>
            </a:extLst>
          </p:cNvPr>
          <p:cNvSpPr txBox="1"/>
          <p:nvPr/>
        </p:nvSpPr>
        <p:spPr>
          <a:xfrm>
            <a:off x="0" y="844151"/>
            <a:ext cx="6858000" cy="307777"/>
          </a:xfrm>
          <a:prstGeom prst="rect">
            <a:avLst/>
          </a:prstGeom>
          <a:noFill/>
        </p:spPr>
        <p:txBody>
          <a:bodyPr wrap="square">
            <a:spAutoFit/>
          </a:bodyPr>
          <a:lstStyle/>
          <a:p>
            <a:pPr algn="just"/>
            <a:r>
              <a:rPr lang="es-MX" sz="1400" b="1" dirty="0">
                <a:latin typeface="Century Gothic" panose="020B0502020202020204" pitchFamily="34" charset="0"/>
                <a:ea typeface="KASchoolDays" pitchFamily="2" charset="-128"/>
                <a:cs typeface="KASchoolDays" pitchFamily="2" charset="-128"/>
              </a:rPr>
              <a:t>Nombre del docente: ___________________________________ Fase: 4  Grado: 3°</a:t>
            </a:r>
          </a:p>
        </p:txBody>
      </p:sp>
      <p:graphicFrame>
        <p:nvGraphicFramePr>
          <p:cNvPr id="12" name="Tabla 11">
            <a:extLst>
              <a:ext uri="{FF2B5EF4-FFF2-40B4-BE49-F238E27FC236}">
                <a16:creationId xmlns:a16="http://schemas.microsoft.com/office/drawing/2014/main" id="{4C5004DA-D0A4-1EB0-3150-13A364656AD2}"/>
              </a:ext>
            </a:extLst>
          </p:cNvPr>
          <p:cNvGraphicFramePr>
            <a:graphicFrameLocks noGrp="1"/>
          </p:cNvGraphicFramePr>
          <p:nvPr>
            <p:extLst>
              <p:ext uri="{D42A27DB-BD31-4B8C-83A1-F6EECF244321}">
                <p14:modId xmlns:p14="http://schemas.microsoft.com/office/powerpoint/2010/main" val="2186603148"/>
              </p:ext>
            </p:extLst>
          </p:nvPr>
        </p:nvGraphicFramePr>
        <p:xfrm>
          <a:off x="38660" y="5111750"/>
          <a:ext cx="6803971" cy="3249247"/>
        </p:xfrm>
        <a:graphic>
          <a:graphicData uri="http://schemas.openxmlformats.org/drawingml/2006/table">
            <a:tbl>
              <a:tblPr firstRow="1" bandRow="1">
                <a:tableStyleId>{5C22544A-7EE6-4342-B048-85BDC9FD1C3A}</a:tableStyleId>
              </a:tblPr>
              <a:tblGrid>
                <a:gridCol w="1340626">
                  <a:extLst>
                    <a:ext uri="{9D8B030D-6E8A-4147-A177-3AD203B41FA5}">
                      <a16:colId xmlns:a16="http://schemas.microsoft.com/office/drawing/2014/main" val="2994979071"/>
                    </a:ext>
                  </a:extLst>
                </a:gridCol>
                <a:gridCol w="234452">
                  <a:extLst>
                    <a:ext uri="{9D8B030D-6E8A-4147-A177-3AD203B41FA5}">
                      <a16:colId xmlns:a16="http://schemas.microsoft.com/office/drawing/2014/main" val="2129197155"/>
                    </a:ext>
                  </a:extLst>
                </a:gridCol>
                <a:gridCol w="425262">
                  <a:extLst>
                    <a:ext uri="{9D8B030D-6E8A-4147-A177-3AD203B41FA5}">
                      <a16:colId xmlns:a16="http://schemas.microsoft.com/office/drawing/2014/main" val="1023771560"/>
                    </a:ext>
                  </a:extLst>
                </a:gridCol>
                <a:gridCol w="708837">
                  <a:extLst>
                    <a:ext uri="{9D8B030D-6E8A-4147-A177-3AD203B41FA5}">
                      <a16:colId xmlns:a16="http://schemas.microsoft.com/office/drawing/2014/main" val="3839488407"/>
                    </a:ext>
                  </a:extLst>
                </a:gridCol>
                <a:gridCol w="116840">
                  <a:extLst>
                    <a:ext uri="{9D8B030D-6E8A-4147-A177-3AD203B41FA5}">
                      <a16:colId xmlns:a16="http://schemas.microsoft.com/office/drawing/2014/main" val="2271478631"/>
                    </a:ext>
                  </a:extLst>
                </a:gridCol>
                <a:gridCol w="127592">
                  <a:extLst>
                    <a:ext uri="{9D8B030D-6E8A-4147-A177-3AD203B41FA5}">
                      <a16:colId xmlns:a16="http://schemas.microsoft.com/office/drawing/2014/main" val="4108692215"/>
                    </a:ext>
                  </a:extLst>
                </a:gridCol>
                <a:gridCol w="485671">
                  <a:extLst>
                    <a:ext uri="{9D8B030D-6E8A-4147-A177-3AD203B41FA5}">
                      <a16:colId xmlns:a16="http://schemas.microsoft.com/office/drawing/2014/main" val="3454206285"/>
                    </a:ext>
                  </a:extLst>
                </a:gridCol>
                <a:gridCol w="258608">
                  <a:extLst>
                    <a:ext uri="{9D8B030D-6E8A-4147-A177-3AD203B41FA5}">
                      <a16:colId xmlns:a16="http://schemas.microsoft.com/office/drawing/2014/main" val="3513797646"/>
                    </a:ext>
                  </a:extLst>
                </a:gridCol>
                <a:gridCol w="393522">
                  <a:extLst>
                    <a:ext uri="{9D8B030D-6E8A-4147-A177-3AD203B41FA5}">
                      <a16:colId xmlns:a16="http://schemas.microsoft.com/office/drawing/2014/main" val="731216079"/>
                    </a:ext>
                  </a:extLst>
                </a:gridCol>
                <a:gridCol w="560501">
                  <a:extLst>
                    <a:ext uri="{9D8B030D-6E8A-4147-A177-3AD203B41FA5}">
                      <a16:colId xmlns:a16="http://schemas.microsoft.com/office/drawing/2014/main" val="3991759834"/>
                    </a:ext>
                  </a:extLst>
                </a:gridCol>
                <a:gridCol w="285872">
                  <a:extLst>
                    <a:ext uri="{9D8B030D-6E8A-4147-A177-3AD203B41FA5}">
                      <a16:colId xmlns:a16="http://schemas.microsoft.com/office/drawing/2014/main" val="2774176499"/>
                    </a:ext>
                  </a:extLst>
                </a:gridCol>
                <a:gridCol w="208586">
                  <a:extLst>
                    <a:ext uri="{9D8B030D-6E8A-4147-A177-3AD203B41FA5}">
                      <a16:colId xmlns:a16="http://schemas.microsoft.com/office/drawing/2014/main" val="3166190346"/>
                    </a:ext>
                  </a:extLst>
                </a:gridCol>
                <a:gridCol w="581572">
                  <a:extLst>
                    <a:ext uri="{9D8B030D-6E8A-4147-A177-3AD203B41FA5}">
                      <a16:colId xmlns:a16="http://schemas.microsoft.com/office/drawing/2014/main" val="3214371851"/>
                    </a:ext>
                  </a:extLst>
                </a:gridCol>
                <a:gridCol w="318480">
                  <a:extLst>
                    <a:ext uri="{9D8B030D-6E8A-4147-A177-3AD203B41FA5}">
                      <a16:colId xmlns:a16="http://schemas.microsoft.com/office/drawing/2014/main" val="4231741361"/>
                    </a:ext>
                  </a:extLst>
                </a:gridCol>
                <a:gridCol w="757550">
                  <a:extLst>
                    <a:ext uri="{9D8B030D-6E8A-4147-A177-3AD203B41FA5}">
                      <a16:colId xmlns:a16="http://schemas.microsoft.com/office/drawing/2014/main" val="1703647811"/>
                    </a:ext>
                  </a:extLst>
                </a:gridCol>
              </a:tblGrid>
              <a:tr h="189541">
                <a:tc gridSpan="6">
                  <a:txBody>
                    <a:bodyPr/>
                    <a:lstStyle/>
                    <a:p>
                      <a:pPr algn="l"/>
                      <a:r>
                        <a:rPr lang="es-MX" sz="900" dirty="0">
                          <a:solidFill>
                            <a:schemeClr val="tx1"/>
                          </a:solidFill>
                          <a:latin typeface="Century Gothic" panose="020B0502020202020204" pitchFamily="34" charset="0"/>
                        </a:rPr>
                        <a:t>CAMPO FORMATIVO: DE LO HUMANO Y LO C.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solidFill>
                  </a:tcPr>
                </a:tc>
                <a:tc hMerge="1">
                  <a:txBody>
                    <a:bodyPr/>
                    <a:lstStyle/>
                    <a:p>
                      <a:endParaRPr lang="es-MX"/>
                    </a:p>
                  </a:txBody>
                  <a:tcPr>
                    <a:lnL w="12700" cap="flat" cmpd="sng" algn="ctr">
                      <a:solidFill>
                        <a:schemeClr val="tx1"/>
                      </a:solidFill>
                      <a:prstDash val="solid"/>
                      <a:round/>
                      <a:headEnd type="none" w="med" len="med"/>
                      <a:tailEnd type="none" w="med" len="med"/>
                    </a:ln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9">
                  <a:txBody>
                    <a:bodyPr/>
                    <a:lstStyle/>
                    <a:p>
                      <a:pPr algn="ctr"/>
                      <a:r>
                        <a:rPr lang="es-MX" sz="900" dirty="0">
                          <a:solidFill>
                            <a:schemeClr val="tx1"/>
                          </a:solidFill>
                          <a:latin typeface="Century Gothic" panose="020B0502020202020204" pitchFamily="34" charset="0"/>
                        </a:rPr>
                        <a:t>Proyecto: </a:t>
                      </a:r>
                      <a:r>
                        <a:rPr lang="es-MX" sz="900" b="1" dirty="0">
                          <a:solidFill>
                            <a:schemeClr val="tx1"/>
                          </a:solidFill>
                          <a:latin typeface="Century Gothic" panose="020B0502020202020204" pitchFamily="34" charset="0"/>
                        </a:rPr>
                        <a:t>¿Qué te dice mi cuerpo?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lnL w="12700" cap="flat" cmpd="sng" algn="ctr">
                      <a:solidFill>
                        <a:schemeClr val="tx1"/>
                      </a:solidFill>
                      <a:prstDash val="solid"/>
                      <a:round/>
                      <a:headEnd type="none" w="med" len="med"/>
                      <a:tailEnd type="none" w="med" len="med"/>
                    </a:lnL>
                  </a:tcPr>
                </a:tc>
                <a:tc hMerge="1">
                  <a:txBody>
                    <a:bodyPr/>
                    <a:lstStyle/>
                    <a:p>
                      <a:endParaRPr lang="es-ES_tradnl"/>
                    </a:p>
                  </a:txBody>
                  <a:tcPr/>
                </a:tc>
                <a:tc hMerge="1">
                  <a:txBody>
                    <a:bodyPr/>
                    <a:lstStyle/>
                    <a:p>
                      <a:endParaRPr lang="es-ES_tradnl"/>
                    </a:p>
                  </a:txBody>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s-MX" sz="11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88F"/>
                    </a:solid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56666475"/>
                  </a:ext>
                </a:extLst>
              </a:tr>
              <a:tr h="303266">
                <a:tc>
                  <a:txBody>
                    <a:bodyPr/>
                    <a:lstStyle/>
                    <a:p>
                      <a:pPr algn="ctr"/>
                      <a:r>
                        <a:rPr lang="es-MX" sz="900" b="1" dirty="0">
                          <a:solidFill>
                            <a:schemeClr val="tx1"/>
                          </a:solidFill>
                          <a:latin typeface="Century Gothic" panose="020B0502020202020204" pitchFamily="34" charset="0"/>
                        </a:rPr>
                        <a:t>Temporalidad total del proyecto: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88F"/>
                    </a:solidFill>
                  </a:tcPr>
                </a:tc>
                <a:tc gridSpan="4">
                  <a:txBody>
                    <a:bodyPr/>
                    <a:lstStyle/>
                    <a:p>
                      <a:pPr algn="ctr"/>
                      <a:r>
                        <a:rPr lang="es-MX" sz="900" b="1" dirty="0">
                          <a:solidFill>
                            <a:schemeClr val="tx1"/>
                          </a:solidFill>
                          <a:latin typeface="Century Gothic" panose="020B0502020202020204" pitchFamily="34" charset="0"/>
                        </a:rPr>
                        <a:t>2 semanas</a:t>
                      </a:r>
                    </a:p>
                    <a:p>
                      <a:pPr algn="ctr"/>
                      <a:r>
                        <a:rPr lang="es-MX" sz="900" b="1" dirty="0">
                          <a:solidFill>
                            <a:schemeClr val="tx1"/>
                          </a:solidFill>
                          <a:latin typeface="Century Gothic" panose="020B0502020202020204" pitchFamily="34" charset="0"/>
                        </a:rPr>
                        <a:t>(sem 22 Y 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hMerge="1">
                  <a:txBody>
                    <a:bodyPr/>
                    <a:lstStyle/>
                    <a:p>
                      <a:endParaRPr lang="es-ES_tradnl"/>
                    </a:p>
                  </a:txBody>
                  <a:tcPr/>
                </a:tc>
                <a:tc hMerge="1">
                  <a:txBody>
                    <a:bodyPr/>
                    <a:lstStyle/>
                    <a:p>
                      <a:pPr algn="ctr"/>
                      <a:endParaRPr lang="es-MX" sz="9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10">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900" b="1" dirty="0">
                          <a:solidFill>
                            <a:schemeClr val="tx1"/>
                          </a:solidFill>
                          <a:latin typeface="Century Gothic" panose="020B0502020202020204" pitchFamily="34" charset="0"/>
                        </a:rPr>
                        <a:t>Periodo del Plan: </a:t>
                      </a:r>
                    </a:p>
                    <a:p>
                      <a:pPr marL="0" marR="0" lvl="0" indent="0" algn="ctr" defTabSz="914400" rtl="0" eaLnBrk="1" fontAlgn="auto" latinLnBrk="0" hangingPunct="1">
                        <a:lnSpc>
                          <a:spcPct val="100000"/>
                        </a:lnSpc>
                        <a:spcBef>
                          <a:spcPts val="0"/>
                        </a:spcBef>
                        <a:spcAft>
                          <a:spcPts val="0"/>
                        </a:spcAft>
                        <a:buClrTx/>
                        <a:buSzTx/>
                        <a:buFontTx/>
                        <a:buNone/>
                        <a:tabLst/>
                        <a:defRPr/>
                      </a:pPr>
                      <a:r>
                        <a:rPr lang="es-MX" sz="900" dirty="0">
                          <a:solidFill>
                            <a:schemeClr val="tx1"/>
                          </a:solidFill>
                          <a:latin typeface="Century Gothic" panose="020B0502020202020204" pitchFamily="34" charset="0"/>
                        </a:rPr>
                        <a:t>Sem 23: Del 17 al 21 de febrero de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999E"/>
                    </a:solidFill>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tcPr>
                </a:tc>
                <a:tc hMerge="1">
                  <a:txBody>
                    <a:bodyPr/>
                    <a:lstStyle/>
                    <a:p>
                      <a:endParaRPr lang="es-ES_tradnl"/>
                    </a:p>
                  </a:txBody>
                  <a:tcPr/>
                </a:tc>
                <a:tc hMerge="1">
                  <a:txBody>
                    <a:bodyPr/>
                    <a:lstStyle/>
                    <a:p>
                      <a:endParaRPr lang="es-ES_tradnl"/>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05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C1EB"/>
                    </a:solid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794983733"/>
                  </a:ext>
                </a:extLst>
              </a:tr>
              <a:tr h="303266">
                <a:tc>
                  <a:txBody>
                    <a:bodyPr/>
                    <a:lstStyle/>
                    <a:p>
                      <a:pPr algn="ctr"/>
                      <a:r>
                        <a:rPr lang="es-MX" sz="900" b="1" dirty="0">
                          <a:solidFill>
                            <a:schemeClr val="tx1"/>
                          </a:solidFill>
                          <a:latin typeface="Century Gothic" panose="020B0502020202020204" pitchFamily="34" charset="0"/>
                        </a:rPr>
                        <a:t>Metodología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179"/>
                    </a:solidFill>
                  </a:tcPr>
                </a:tc>
                <a:tc gridSpan="4">
                  <a:txBody>
                    <a:bodyPr/>
                    <a:lstStyle/>
                    <a:p>
                      <a:pPr algn="ctr"/>
                      <a:r>
                        <a:rPr lang="es-MX" sz="900" b="1" dirty="0">
                          <a:solidFill>
                            <a:schemeClr val="tx1"/>
                          </a:solidFill>
                          <a:latin typeface="Century Gothic" panose="020B0502020202020204" pitchFamily="34" charset="0"/>
                        </a:rPr>
                        <a:t>Aprendizaje Servicio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hMerge="1">
                  <a:txBody>
                    <a:bodyPr/>
                    <a:lstStyle/>
                    <a:p>
                      <a:endParaRPr lang="es-ES_tradnl"/>
                    </a:p>
                  </a:txBody>
                  <a:tcPr/>
                </a:tc>
                <a:tc hMerge="1">
                  <a:txBody>
                    <a:bodyPr/>
                    <a:lstStyle/>
                    <a:p>
                      <a:pPr algn="ctr"/>
                      <a:endParaRPr lang="es-MX" sz="9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900" b="1" dirty="0">
                          <a:solidFill>
                            <a:schemeClr val="tx1"/>
                          </a:solidFill>
                          <a:latin typeface="Century Gothic" panose="020B0502020202020204" pitchFamily="34" charset="0"/>
                        </a:rPr>
                        <a:t>Escenario: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F25E"/>
                    </a:solidFill>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900" dirty="0">
                          <a:solidFill>
                            <a:schemeClr val="tx1"/>
                          </a:solidFill>
                          <a:latin typeface="Century Gothic" panose="020B0502020202020204" pitchFamily="34" charset="0"/>
                        </a:rPr>
                        <a:t>Escolar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900" b="1" dirty="0">
                          <a:solidFill>
                            <a:schemeClr val="tx1"/>
                          </a:solidFill>
                          <a:latin typeface="Century Gothic" panose="020B0502020202020204" pitchFamily="34" charset="0"/>
                        </a:rPr>
                        <a:t>Libro de texto: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8DAE9"/>
                    </a:solidFill>
                  </a:tcPr>
                </a:tc>
                <a:tc hMerge="1">
                  <a:txBody>
                    <a:bodyPr/>
                    <a:lstStyle/>
                    <a:p>
                      <a:endParaRPr lang="es-ES_tradnl"/>
                    </a:p>
                  </a:txBody>
                  <a:tcPr/>
                </a:tc>
                <a:tc hMerge="1">
                  <a:txBody>
                    <a:bodyPr/>
                    <a:lstStyle/>
                    <a:p>
                      <a:endParaRPr lang="es-ES_tradnl"/>
                    </a:p>
                  </a:txBody>
                  <a:tcPr/>
                </a:tc>
                <a:tc gridSpan="2">
                  <a:txBody>
                    <a:bodyPr/>
                    <a:lstStyle/>
                    <a:p>
                      <a:pPr algn="ctr"/>
                      <a:r>
                        <a:rPr lang="es-ES_tradnl" sz="900" b="1" dirty="0">
                          <a:solidFill>
                            <a:schemeClr val="tx1"/>
                          </a:solidFill>
                          <a:latin typeface="Century Gothic" panose="020B0502020202020204" pitchFamily="34" charset="0"/>
                        </a:rPr>
                        <a:t>P. escolares</a:t>
                      </a:r>
                    </a:p>
                    <a:p>
                      <a:pPr algn="ctr"/>
                      <a:r>
                        <a:rPr lang="es-ES_tradnl" sz="900" b="1" dirty="0">
                          <a:solidFill>
                            <a:schemeClr val="tx1"/>
                          </a:solidFill>
                          <a:latin typeface="Century Gothic" panose="020B0502020202020204" pitchFamily="34" charset="0"/>
                        </a:rPr>
                        <a:t>Pág. 302-319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721871558"/>
                  </a:ext>
                </a:extLst>
              </a:tr>
              <a:tr h="252721">
                <a:tc>
                  <a:txBody>
                    <a:bodyPr/>
                    <a:lstStyle/>
                    <a:p>
                      <a:pPr algn="ctr"/>
                      <a:r>
                        <a:rPr lang="es-MX" sz="700" b="1" dirty="0">
                          <a:solidFill>
                            <a:schemeClr val="tx1"/>
                          </a:solidFill>
                          <a:latin typeface="Century Gothic" panose="020B0502020202020204" pitchFamily="34" charset="0"/>
                        </a:rPr>
                        <a:t>Problemática del Plan Analítico que se atiende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C1EB"/>
                    </a:solidFill>
                  </a:tcPr>
                </a:tc>
                <a:tc gridSpan="14">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900" dirty="0">
                          <a:solidFill>
                            <a:schemeClr val="tx1"/>
                          </a:solidFill>
                          <a:latin typeface="Century Gothic" panose="020B0502020202020204" pitchFamily="34" charset="0"/>
                        </a:rPr>
                        <a:t>Problemática libre a necesidades del docente titular.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050" dirty="0">
                        <a:solidFill>
                          <a:schemeClr val="tx1"/>
                        </a:solidFill>
                        <a:latin typeface="Century Gothic" panose="020B0502020202020204" pitchFamily="34" charset="0"/>
                      </a:endParaRP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solidFill>
                      <a:srgbClr val="41C1EB"/>
                    </a:solidFill>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tcPr>
                </a:tc>
                <a:tc hMerge="1">
                  <a:txBody>
                    <a:bodyPr/>
                    <a:lstStyle/>
                    <a:p>
                      <a:endParaRPr lang="es-ES_tradnl"/>
                    </a:p>
                  </a:txBody>
                  <a:tcPr/>
                </a:tc>
                <a:tc hMerge="1">
                  <a:txBody>
                    <a:bodyPr/>
                    <a:lstStyle/>
                    <a:p>
                      <a:endParaRPr lang="es-ES_tradnl"/>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05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C1EB"/>
                    </a:solid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789480864"/>
                  </a:ext>
                </a:extLst>
              </a:tr>
              <a:tr h="341174">
                <a:tc>
                  <a:txBody>
                    <a:bodyPr/>
                    <a:lstStyle/>
                    <a:p>
                      <a:pPr algn="ctr"/>
                      <a:r>
                        <a:rPr lang="es-MX" sz="900" b="1" dirty="0">
                          <a:solidFill>
                            <a:schemeClr val="tx1"/>
                          </a:solidFill>
                          <a:latin typeface="Century Gothic" panose="020B0502020202020204" pitchFamily="34" charset="0"/>
                        </a:rPr>
                        <a:t>Ejes </a:t>
                      </a:r>
                    </a:p>
                    <a:p>
                      <a:pPr algn="ctr"/>
                      <a:r>
                        <a:rPr lang="es-MX" sz="900" b="1" dirty="0">
                          <a:solidFill>
                            <a:schemeClr val="tx1"/>
                          </a:solidFill>
                          <a:latin typeface="Century Gothic" panose="020B0502020202020204" pitchFamily="34" charset="0"/>
                        </a:rPr>
                        <a:t>articuladores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8DAE9"/>
                    </a:solidFill>
                  </a:tcPr>
                </a:tc>
                <a:tc gridSpan="2">
                  <a:txBody>
                    <a:bodyPr/>
                    <a:lstStyle/>
                    <a:p>
                      <a:pPr algn="ctr"/>
                      <a:r>
                        <a:rPr lang="es-MX" sz="600" b="1" dirty="0">
                          <a:solidFill>
                            <a:schemeClr val="tx1"/>
                          </a:solidFill>
                          <a:latin typeface="Century Gothic" panose="020B0502020202020204" pitchFamily="34" charset="0"/>
                        </a:rPr>
                        <a:t>Inclusión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s-MX" sz="7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MX" sz="600" b="1" dirty="0">
                          <a:solidFill>
                            <a:schemeClr val="tx1"/>
                          </a:solidFill>
                          <a:latin typeface="Century Gothic" panose="020B0502020202020204" pitchFamily="34" charset="0"/>
                        </a:rPr>
                        <a:t>Pensamiento Crítico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8DAE9"/>
                    </a:solidFill>
                  </a:tcPr>
                </a:tc>
                <a:tc gridSpan="3">
                  <a:txBody>
                    <a:bodyPr/>
                    <a:lstStyle/>
                    <a:p>
                      <a:pPr algn="ctr"/>
                      <a:r>
                        <a:rPr lang="es-MX" sz="600" b="1" dirty="0">
                          <a:solidFill>
                            <a:schemeClr val="tx1"/>
                          </a:solidFill>
                          <a:latin typeface="Century Gothic" panose="020B0502020202020204" pitchFamily="34" charset="0"/>
                        </a:rPr>
                        <a:t>Igualdad de género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r>
                        <a:rPr lang="es-MX" sz="600" b="1" dirty="0">
                          <a:solidFill>
                            <a:schemeClr val="tx1"/>
                          </a:solidFill>
                          <a:latin typeface="Century Gothic" panose="020B0502020202020204" pitchFamily="34" charset="0"/>
                        </a:rPr>
                        <a:t>Igualdad de género</a:t>
                      </a:r>
                      <a:endParaRPr lang="es-ES_tradnl" sz="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8DAE9"/>
                    </a:solidFill>
                  </a:tcPr>
                </a:tc>
                <a:tc hMerge="1">
                  <a:txBody>
                    <a:bodyPr/>
                    <a:lstStyle/>
                    <a:p>
                      <a:pPr algn="ctr"/>
                      <a:endParaRPr lang="es-MX" sz="7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s-MX" sz="600" b="1" dirty="0">
                          <a:solidFill>
                            <a:schemeClr val="tx1"/>
                          </a:solidFill>
                          <a:latin typeface="Century Gothic" panose="020B0502020202020204" pitchFamily="34" charset="0"/>
                        </a:rPr>
                        <a:t>Vida Saludable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8DAE9"/>
                    </a:solidFill>
                  </a:tcPr>
                </a:tc>
                <a:tc hMerge="1">
                  <a:txBody>
                    <a:bodyPr/>
                    <a:lstStyle/>
                    <a:p>
                      <a:endParaRPr lang="es-ES_tradnl"/>
                    </a:p>
                  </a:txBody>
                  <a:tcPr/>
                </a:tc>
                <a:tc gridSpan="2">
                  <a:txBody>
                    <a:bodyPr/>
                    <a:lstStyle/>
                    <a:p>
                      <a:pPr algn="ctr"/>
                      <a:r>
                        <a:rPr lang="es-MX" sz="600" b="1" dirty="0">
                          <a:solidFill>
                            <a:schemeClr val="tx1"/>
                          </a:solidFill>
                          <a:latin typeface="Century Gothic" panose="020B0502020202020204" pitchFamily="34" charset="0"/>
                        </a:rPr>
                        <a:t>Interculturalidad crítica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gridSpan="3">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600" b="1" dirty="0">
                          <a:latin typeface="Century Gothic" panose="020B0502020202020204" pitchFamily="34" charset="0"/>
                        </a:rPr>
                        <a:t>Apropiación de la cultura a través de la lectura y la escritura</a:t>
                      </a:r>
                      <a:endParaRPr lang="es-MX" sz="6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hMerge="1">
                  <a:txBody>
                    <a:bodyPr/>
                    <a:lstStyle/>
                    <a:p>
                      <a:endParaRPr lang="es-ES_tradnl"/>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MX" sz="600" b="1" dirty="0">
                          <a:latin typeface="Century Gothic" panose="020B0502020202020204" pitchFamily="34" charset="0"/>
                        </a:rPr>
                        <a:t>Artes y expriencias estéticas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1239458"/>
                  </a:ext>
                </a:extLst>
              </a:tr>
              <a:tr h="189541">
                <a:tc gridSpan="2">
                  <a:txBody>
                    <a:bodyPr/>
                    <a:lstStyle/>
                    <a:p>
                      <a:pPr algn="ctr"/>
                      <a:r>
                        <a:rPr lang="es-MX" sz="900" b="1" dirty="0">
                          <a:solidFill>
                            <a:schemeClr val="tx1"/>
                          </a:solidFill>
                          <a:latin typeface="Century Gothic" panose="020B0502020202020204" pitchFamily="34" charset="0"/>
                        </a:rPr>
                        <a:t>Contenidos</a:t>
                      </a:r>
                      <a:endParaRPr lang="es-ES_tradnl"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F25E"/>
                    </a:solidFill>
                  </a:tcPr>
                </a:tc>
                <a:tc hMerge="1">
                  <a:txBody>
                    <a:bodyPr/>
                    <a:lstStyle/>
                    <a:p>
                      <a:pPr algn="ctr"/>
                      <a:endParaRPr lang="es-MX" sz="1050" b="1" dirty="0">
                        <a:solidFill>
                          <a:schemeClr val="tx1"/>
                        </a:solidFill>
                        <a:latin typeface="Century Gothic" panose="020B050202020202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10">
                  <a:txBody>
                    <a:bodyPr/>
                    <a:lstStyle/>
                    <a:p>
                      <a:pPr algn="ctr"/>
                      <a:r>
                        <a:rPr lang="es-MX" sz="900" b="1" dirty="0">
                          <a:solidFill>
                            <a:schemeClr val="tx1"/>
                          </a:solidFill>
                          <a:latin typeface="Century Gothic" panose="020B0502020202020204" pitchFamily="34" charset="0"/>
                        </a:rPr>
                        <a:t>PDA</a:t>
                      </a:r>
                      <a:endParaRPr lang="es-ES_tradnl"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88F"/>
                    </a:solid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lnL w="12700" cap="flat" cmpd="sng" algn="ctr">
                      <a:solidFill>
                        <a:schemeClr val="tx1"/>
                      </a:solidFill>
                      <a:prstDash val="sysDash"/>
                      <a:round/>
                      <a:headEnd type="none" w="med" len="med"/>
                      <a:tailEnd type="none" w="med" len="med"/>
                    </a:lnL>
                    <a:lnT w="12700" cap="flat" cmpd="sng" algn="ctr">
                      <a:solidFill>
                        <a:schemeClr val="tx1"/>
                      </a:solidFill>
                      <a:prstDash val="sysDash"/>
                      <a:round/>
                      <a:headEnd type="none" w="med" len="med"/>
                      <a:tailEnd type="none" w="med" len="med"/>
                    </a:lnT>
                  </a:tcPr>
                </a:tc>
                <a:tc hMerge="1">
                  <a:txBody>
                    <a:bodyPr/>
                    <a:lstStyle/>
                    <a:p>
                      <a:endParaRPr lang="es-ES_tradnl"/>
                    </a:p>
                  </a:txBody>
                  <a:tcPr/>
                </a:tc>
                <a:tc hMerge="1">
                  <a:txBody>
                    <a:bodyPr/>
                    <a:lstStyle/>
                    <a:p>
                      <a:endParaRPr lang="es-ES_tradnl"/>
                    </a:p>
                  </a:txBody>
                  <a:tcPr>
                    <a:lnT w="12700" cap="flat" cmpd="sng" algn="ctr">
                      <a:solidFill>
                        <a:schemeClr val="tx1"/>
                      </a:solidFill>
                      <a:prstDash val="solid"/>
                      <a:round/>
                      <a:headEnd type="none" w="med" len="med"/>
                      <a:tailEnd type="none" w="med" len="med"/>
                    </a:lnT>
                  </a:tcPr>
                </a:tc>
                <a:tc hMerge="1">
                  <a:txBody>
                    <a:bodyPr/>
                    <a:lstStyle/>
                    <a:p>
                      <a:endParaRPr lang="es-ES_tradnl"/>
                    </a:p>
                  </a:txBody>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s-ES_tradnl"/>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solidFill>
                  </a:tcPr>
                </a:tc>
                <a:tc gridSpan="3">
                  <a:txBody>
                    <a:bodyPr/>
                    <a:lstStyle/>
                    <a:p>
                      <a:pPr algn="ctr"/>
                      <a:r>
                        <a:rPr lang="es-MX" sz="900" b="1" dirty="0">
                          <a:solidFill>
                            <a:schemeClr val="tx1"/>
                          </a:solidFill>
                          <a:latin typeface="Century Gothic" panose="020B0502020202020204" pitchFamily="34" charset="0"/>
                        </a:rPr>
                        <a:t>Propósito del proyecto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999E"/>
                    </a:solidFill>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94766299"/>
                  </a:ext>
                </a:extLst>
              </a:tr>
              <a:tr h="1389967">
                <a:tc gridSpan="2">
                  <a:txBody>
                    <a:bodyPr/>
                    <a:lstStyle/>
                    <a:p>
                      <a:pPr algn="ctr"/>
                      <a:r>
                        <a:rPr lang="es-MX" sz="800" kern="1200" dirty="0">
                          <a:solidFill>
                            <a:schemeClr val="dk1"/>
                          </a:solidFill>
                          <a:effectLst/>
                          <a:latin typeface="Century Gothic" panose="020B0502020202020204" pitchFamily="34" charset="0"/>
                          <a:ea typeface="+mn-ea"/>
                          <a:cs typeface="+mn-cs"/>
                        </a:rPr>
                        <a:t>Posibilidades cognitivas,</a:t>
                      </a:r>
                    </a:p>
                    <a:p>
                      <a:pPr algn="ctr"/>
                      <a:r>
                        <a:rPr lang="es-MX" sz="800" kern="1200" dirty="0">
                          <a:solidFill>
                            <a:schemeClr val="dk1"/>
                          </a:solidFill>
                          <a:effectLst/>
                          <a:latin typeface="Century Gothic" panose="020B0502020202020204" pitchFamily="34" charset="0"/>
                          <a:ea typeface="+mn-ea"/>
                          <a:cs typeface="+mn-cs"/>
                        </a:rPr>
                        <a:t>expresivas, motrices,</a:t>
                      </a:r>
                    </a:p>
                    <a:p>
                      <a:pPr algn="ctr"/>
                      <a:r>
                        <a:rPr lang="es-MX" sz="800" kern="1200" dirty="0">
                          <a:solidFill>
                            <a:schemeClr val="dk1"/>
                          </a:solidFill>
                          <a:effectLst/>
                          <a:latin typeface="Century Gothic" panose="020B0502020202020204" pitchFamily="34" charset="0"/>
                          <a:ea typeface="+mn-ea"/>
                          <a:cs typeface="+mn-cs"/>
                        </a:rPr>
                        <a:t>creativas y de relación.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lnT w="12700" cap="flat" cmpd="sng" algn="ctr">
                      <a:solidFill>
                        <a:schemeClr val="tx1"/>
                      </a:solidFill>
                      <a:prstDash val="solid"/>
                      <a:round/>
                      <a:headEnd type="none" w="med" len="med"/>
                      <a:tailEnd type="none" w="med" len="med"/>
                    </a:lnT>
                  </a:tcPr>
                </a:tc>
                <a:tc gridSpan="10">
                  <a:txBody>
                    <a:bodyPr/>
                    <a:lstStyle/>
                    <a:p>
                      <a:pPr marL="171450" indent="-171450" algn="just">
                        <a:buFont typeface="Arial" panose="020B0604020202020204" pitchFamily="34" charset="0"/>
                        <a:buChar char="•"/>
                      </a:pPr>
                      <a:r>
                        <a:rPr lang="es-MX" sz="800" kern="1200" dirty="0">
                          <a:solidFill>
                            <a:schemeClr val="dk1"/>
                          </a:solidFill>
                          <a:effectLst/>
                          <a:latin typeface="Century Gothic" panose="020B0502020202020204" pitchFamily="34" charset="0"/>
                          <a:ea typeface="+mn-ea"/>
                          <a:cs typeface="+mn-cs"/>
                        </a:rPr>
                        <a:t>Elabora propuestas de códigos devcomunicación por medio del cuerpo, para otorgarle una intención a sus movimientos al jugar e interactuar con las demás personas.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lnL w="12700" cap="flat" cmpd="sng" algn="ctr">
                      <a:solidFill>
                        <a:schemeClr val="tx1"/>
                      </a:solidFill>
                      <a:prstDash val="sysDash"/>
                      <a:round/>
                      <a:headEnd type="none" w="med" len="med"/>
                      <a:tailEnd type="none" w="med" len="med"/>
                    </a:ln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tcPr>
                </a:tc>
                <a:tc hMerge="1">
                  <a:txBody>
                    <a:bodyPr/>
                    <a:lstStyle/>
                    <a:p>
                      <a:pPr marL="171450" indent="-171450" algn="l">
                        <a:buFont typeface="Arial" panose="020B0604020202020204" pitchFamily="34" charset="0"/>
                        <a:buChar char="•"/>
                      </a:pPr>
                      <a:endParaRPr lang="es-MX" sz="8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solidFill>
                  </a:tcPr>
                </a:tc>
                <a:tc gridSpan="3">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800" dirty="0">
                          <a:solidFill>
                            <a:schemeClr val="tx1"/>
                          </a:solidFill>
                          <a:latin typeface="Century Gothic" panose="020B0502020202020204" pitchFamily="34" charset="0"/>
                        </a:rPr>
                        <a:t>En este proyecto de aprendizaje servicio</a:t>
                      </a:r>
                    </a:p>
                    <a:p>
                      <a:pPr marL="0" marR="0" lvl="0" indent="0" algn="just" defTabSz="914400" rtl="0" eaLnBrk="1" fontAlgn="auto" latinLnBrk="0" hangingPunct="1">
                        <a:lnSpc>
                          <a:spcPct val="100000"/>
                        </a:lnSpc>
                        <a:spcBef>
                          <a:spcPts val="0"/>
                        </a:spcBef>
                        <a:spcAft>
                          <a:spcPts val="0"/>
                        </a:spcAft>
                        <a:buClrTx/>
                        <a:buSzTx/>
                        <a:buFontTx/>
                        <a:buNone/>
                        <a:tabLst/>
                        <a:defRPr/>
                      </a:pPr>
                      <a:r>
                        <a:rPr lang="es-MX" sz="800" dirty="0">
                          <a:solidFill>
                            <a:schemeClr val="tx1"/>
                          </a:solidFill>
                          <a:latin typeface="Century Gothic" panose="020B0502020202020204" pitchFamily="34" charset="0"/>
                        </a:rPr>
                        <a:t>realizarás un rally con tu comunidad, donde utilizarás formas de comunicación no verbal para expresar y otorgar una intención a tus movimientos en acciones o situaciones cotidianas y de juego.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hMerge="1">
                  <a:txBody>
                    <a:bodyPr/>
                    <a:lstStyle/>
                    <a:p>
                      <a:endParaRPr lang="es-ES_tradnl"/>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475286500"/>
                  </a:ext>
                </a:extLst>
              </a:tr>
            </a:tbl>
          </a:graphicData>
        </a:graphic>
      </p:graphicFrame>
      <p:pic>
        <p:nvPicPr>
          <p:cNvPr id="2" name="Imagen 1">
            <a:extLst>
              <a:ext uri="{FF2B5EF4-FFF2-40B4-BE49-F238E27FC236}">
                <a16:creationId xmlns:a16="http://schemas.microsoft.com/office/drawing/2014/main" id="{86EF8F74-7BCE-21DD-7599-446FC5176B2D}"/>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63379" y="0"/>
            <a:ext cx="1777878" cy="166550"/>
          </a:xfrm>
          <a:prstGeom prst="rect">
            <a:avLst/>
          </a:prstGeom>
        </p:spPr>
      </p:pic>
      <p:pic>
        <p:nvPicPr>
          <p:cNvPr id="3" name="Imagen 2">
            <a:extLst>
              <a:ext uri="{FF2B5EF4-FFF2-40B4-BE49-F238E27FC236}">
                <a16:creationId xmlns:a16="http://schemas.microsoft.com/office/drawing/2014/main" id="{BB35CE32-9C32-6C7D-42AE-049889FA492D}"/>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115"/>
          <a:stretch/>
        </p:blipFill>
        <p:spPr>
          <a:xfrm rot="10800000">
            <a:off x="1651121" y="-1"/>
            <a:ext cx="1777878" cy="174234"/>
          </a:xfrm>
          <a:prstGeom prst="rect">
            <a:avLst/>
          </a:prstGeom>
        </p:spPr>
      </p:pic>
      <p:pic>
        <p:nvPicPr>
          <p:cNvPr id="6" name="Imagen 5">
            <a:extLst>
              <a:ext uri="{FF2B5EF4-FFF2-40B4-BE49-F238E27FC236}">
                <a16:creationId xmlns:a16="http://schemas.microsoft.com/office/drawing/2014/main" id="{447D7FBA-3BF3-3975-0302-7EF40CA36CA7}"/>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3380990" y="-1"/>
            <a:ext cx="1777878" cy="166549"/>
          </a:xfrm>
          <a:prstGeom prst="rect">
            <a:avLst/>
          </a:prstGeom>
        </p:spPr>
      </p:pic>
      <p:pic>
        <p:nvPicPr>
          <p:cNvPr id="8" name="Imagen 7">
            <a:extLst>
              <a:ext uri="{FF2B5EF4-FFF2-40B4-BE49-F238E27FC236}">
                <a16:creationId xmlns:a16="http://schemas.microsoft.com/office/drawing/2014/main" id="{C91CD2CC-AAA0-237C-4891-2ECA5918E902}"/>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5095490" y="0"/>
            <a:ext cx="1777878" cy="166548"/>
          </a:xfrm>
          <a:prstGeom prst="rect">
            <a:avLst/>
          </a:prstGeom>
        </p:spPr>
      </p:pic>
      <p:pic>
        <p:nvPicPr>
          <p:cNvPr id="9" name="Imagen 8">
            <a:extLst>
              <a:ext uri="{FF2B5EF4-FFF2-40B4-BE49-F238E27FC236}">
                <a16:creationId xmlns:a16="http://schemas.microsoft.com/office/drawing/2014/main" id="{52AE6018-D858-9634-87C5-81B7A8DAC3B1}"/>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78747" y="8977450"/>
            <a:ext cx="1777878" cy="166550"/>
          </a:xfrm>
          <a:prstGeom prst="rect">
            <a:avLst/>
          </a:prstGeom>
        </p:spPr>
      </p:pic>
      <p:pic>
        <p:nvPicPr>
          <p:cNvPr id="10" name="Imagen 9">
            <a:extLst>
              <a:ext uri="{FF2B5EF4-FFF2-40B4-BE49-F238E27FC236}">
                <a16:creationId xmlns:a16="http://schemas.microsoft.com/office/drawing/2014/main" id="{7019C2A4-2D98-8C60-6C35-58F2BD2482DA}"/>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115"/>
          <a:stretch/>
        </p:blipFill>
        <p:spPr>
          <a:xfrm rot="10800000">
            <a:off x="1635753" y="8977449"/>
            <a:ext cx="1777878" cy="174234"/>
          </a:xfrm>
          <a:prstGeom prst="rect">
            <a:avLst/>
          </a:prstGeom>
        </p:spPr>
      </p:pic>
      <p:pic>
        <p:nvPicPr>
          <p:cNvPr id="11" name="Imagen 10">
            <a:extLst>
              <a:ext uri="{FF2B5EF4-FFF2-40B4-BE49-F238E27FC236}">
                <a16:creationId xmlns:a16="http://schemas.microsoft.com/office/drawing/2014/main" id="{9D26833B-CCE7-54CC-2173-46A6FEA52C03}"/>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3365622" y="8977449"/>
            <a:ext cx="1777878" cy="166549"/>
          </a:xfrm>
          <a:prstGeom prst="rect">
            <a:avLst/>
          </a:prstGeom>
        </p:spPr>
      </p:pic>
      <p:pic>
        <p:nvPicPr>
          <p:cNvPr id="13" name="Imagen 12">
            <a:extLst>
              <a:ext uri="{FF2B5EF4-FFF2-40B4-BE49-F238E27FC236}">
                <a16:creationId xmlns:a16="http://schemas.microsoft.com/office/drawing/2014/main" id="{11459896-063A-EF4D-7DEA-A432FB4DFEA3}"/>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5080122" y="8977450"/>
            <a:ext cx="1777878" cy="166548"/>
          </a:xfrm>
          <a:prstGeom prst="rect">
            <a:avLst/>
          </a:prstGeom>
        </p:spPr>
      </p:pic>
    </p:spTree>
    <p:extLst>
      <p:ext uri="{BB962C8B-B14F-4D97-AF65-F5344CB8AC3E}">
        <p14:creationId xmlns:p14="http://schemas.microsoft.com/office/powerpoint/2010/main" val="1760819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86CEE59B-1F38-EDDE-188B-E3C68AE5A908}"/>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63379" y="0"/>
            <a:ext cx="1777878" cy="166550"/>
          </a:xfrm>
          <a:prstGeom prst="rect">
            <a:avLst/>
          </a:prstGeom>
        </p:spPr>
      </p:pic>
      <p:pic>
        <p:nvPicPr>
          <p:cNvPr id="13" name="Imagen 12">
            <a:extLst>
              <a:ext uri="{FF2B5EF4-FFF2-40B4-BE49-F238E27FC236}">
                <a16:creationId xmlns:a16="http://schemas.microsoft.com/office/drawing/2014/main" id="{1A280AE9-DE1E-9969-F0C9-45104DB238A3}"/>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115"/>
          <a:stretch/>
        </p:blipFill>
        <p:spPr>
          <a:xfrm rot="10800000">
            <a:off x="1651121" y="-1"/>
            <a:ext cx="1777878" cy="174234"/>
          </a:xfrm>
          <a:prstGeom prst="rect">
            <a:avLst/>
          </a:prstGeom>
        </p:spPr>
      </p:pic>
      <p:pic>
        <p:nvPicPr>
          <p:cNvPr id="14" name="Imagen 13">
            <a:extLst>
              <a:ext uri="{FF2B5EF4-FFF2-40B4-BE49-F238E27FC236}">
                <a16:creationId xmlns:a16="http://schemas.microsoft.com/office/drawing/2014/main" id="{F2564A4B-083F-328C-AC7F-D68680FB03CC}"/>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3380990" y="-1"/>
            <a:ext cx="1777878" cy="166549"/>
          </a:xfrm>
          <a:prstGeom prst="rect">
            <a:avLst/>
          </a:prstGeom>
        </p:spPr>
      </p:pic>
      <p:pic>
        <p:nvPicPr>
          <p:cNvPr id="15" name="Imagen 14">
            <a:extLst>
              <a:ext uri="{FF2B5EF4-FFF2-40B4-BE49-F238E27FC236}">
                <a16:creationId xmlns:a16="http://schemas.microsoft.com/office/drawing/2014/main" id="{6DC824CC-6DF5-A4E7-4B69-4167C7AA0DA6}"/>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5095490" y="0"/>
            <a:ext cx="1777878" cy="166548"/>
          </a:xfrm>
          <a:prstGeom prst="rect">
            <a:avLst/>
          </a:prstGeom>
        </p:spPr>
      </p:pic>
      <p:pic>
        <p:nvPicPr>
          <p:cNvPr id="16" name="Imagen 15">
            <a:extLst>
              <a:ext uri="{FF2B5EF4-FFF2-40B4-BE49-F238E27FC236}">
                <a16:creationId xmlns:a16="http://schemas.microsoft.com/office/drawing/2014/main" id="{B4378B72-BCF7-9953-EC85-BA43BFF860BC}"/>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78747" y="8977450"/>
            <a:ext cx="1777878" cy="166550"/>
          </a:xfrm>
          <a:prstGeom prst="rect">
            <a:avLst/>
          </a:prstGeom>
        </p:spPr>
      </p:pic>
      <p:pic>
        <p:nvPicPr>
          <p:cNvPr id="17" name="Imagen 16">
            <a:extLst>
              <a:ext uri="{FF2B5EF4-FFF2-40B4-BE49-F238E27FC236}">
                <a16:creationId xmlns:a16="http://schemas.microsoft.com/office/drawing/2014/main" id="{A6806B03-47A7-8935-DFBB-8518C05A0DE6}"/>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115"/>
          <a:stretch/>
        </p:blipFill>
        <p:spPr>
          <a:xfrm rot="10800000">
            <a:off x="1635753" y="8977449"/>
            <a:ext cx="1777878" cy="174234"/>
          </a:xfrm>
          <a:prstGeom prst="rect">
            <a:avLst/>
          </a:prstGeom>
        </p:spPr>
      </p:pic>
      <p:pic>
        <p:nvPicPr>
          <p:cNvPr id="18" name="Imagen 17">
            <a:extLst>
              <a:ext uri="{FF2B5EF4-FFF2-40B4-BE49-F238E27FC236}">
                <a16:creationId xmlns:a16="http://schemas.microsoft.com/office/drawing/2014/main" id="{2DD7CE24-C9DA-6FE7-B6AF-1E6958EC0DA1}"/>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3365622" y="8977449"/>
            <a:ext cx="1777878" cy="166549"/>
          </a:xfrm>
          <a:prstGeom prst="rect">
            <a:avLst/>
          </a:prstGeom>
        </p:spPr>
      </p:pic>
      <p:pic>
        <p:nvPicPr>
          <p:cNvPr id="19" name="Imagen 18">
            <a:extLst>
              <a:ext uri="{FF2B5EF4-FFF2-40B4-BE49-F238E27FC236}">
                <a16:creationId xmlns:a16="http://schemas.microsoft.com/office/drawing/2014/main" id="{0154E8CE-E493-CD4E-831F-2AACD6B64389}"/>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5080122" y="8977450"/>
            <a:ext cx="1777878" cy="166548"/>
          </a:xfrm>
          <a:prstGeom prst="rect">
            <a:avLst/>
          </a:prstGeom>
        </p:spPr>
      </p:pic>
      <p:graphicFrame>
        <p:nvGraphicFramePr>
          <p:cNvPr id="2" name="Tabla 2">
            <a:extLst>
              <a:ext uri="{FF2B5EF4-FFF2-40B4-BE49-F238E27FC236}">
                <a16:creationId xmlns:a16="http://schemas.microsoft.com/office/drawing/2014/main" id="{55CD6D53-FE8B-83AC-387C-583A81CAD807}"/>
              </a:ext>
            </a:extLst>
          </p:cNvPr>
          <p:cNvGraphicFramePr>
            <a:graphicFrameLocks noGrp="1"/>
          </p:cNvGraphicFramePr>
          <p:nvPr>
            <p:extLst>
              <p:ext uri="{D42A27DB-BD31-4B8C-83A1-F6EECF244321}">
                <p14:modId xmlns:p14="http://schemas.microsoft.com/office/powerpoint/2010/main" val="174152931"/>
              </p:ext>
            </p:extLst>
          </p:nvPr>
        </p:nvGraphicFramePr>
        <p:xfrm>
          <a:off x="45720" y="289558"/>
          <a:ext cx="6766559" cy="7174483"/>
        </p:xfrm>
        <a:graphic>
          <a:graphicData uri="http://schemas.openxmlformats.org/drawingml/2006/table">
            <a:tbl>
              <a:tblPr firstRow="1" bandRow="1">
                <a:tableStyleId>{5C22544A-7EE6-4342-B048-85BDC9FD1C3A}</a:tableStyleId>
              </a:tblPr>
              <a:tblGrid>
                <a:gridCol w="1313411">
                  <a:extLst>
                    <a:ext uri="{9D8B030D-6E8A-4147-A177-3AD203B41FA5}">
                      <a16:colId xmlns:a16="http://schemas.microsoft.com/office/drawing/2014/main" val="4048562965"/>
                    </a:ext>
                  </a:extLst>
                </a:gridCol>
                <a:gridCol w="4600605">
                  <a:extLst>
                    <a:ext uri="{9D8B030D-6E8A-4147-A177-3AD203B41FA5}">
                      <a16:colId xmlns:a16="http://schemas.microsoft.com/office/drawing/2014/main" val="3943128233"/>
                    </a:ext>
                  </a:extLst>
                </a:gridCol>
                <a:gridCol w="852543">
                  <a:extLst>
                    <a:ext uri="{9D8B030D-6E8A-4147-A177-3AD203B41FA5}">
                      <a16:colId xmlns:a16="http://schemas.microsoft.com/office/drawing/2014/main" val="3012672027"/>
                    </a:ext>
                  </a:extLst>
                </a:gridCol>
              </a:tblGrid>
              <a:tr h="287863">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LUNES 17 DE FEBRERO DE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ctr"/>
                      <a:endParaRPr lang="es-MX"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solidFill>
                  </a:tcPr>
                </a:tc>
                <a:tc hMerge="1">
                  <a:txBody>
                    <a:bodyPr/>
                    <a:lstStyle/>
                    <a:p>
                      <a:pPr marL="0" indent="0" algn="ctr">
                        <a:buFont typeface="Arial" panose="020B0604020202020204" pitchFamily="34" charset="0"/>
                        <a:buNone/>
                      </a:pPr>
                      <a:endParaRPr lang="es-MX" sz="7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3FF"/>
                    </a:solidFill>
                  </a:tcPr>
                </a:tc>
                <a:extLst>
                  <a:ext uri="{0D108BD9-81ED-4DB2-BD59-A6C34878D82A}">
                    <a16:rowId xmlns:a16="http://schemas.microsoft.com/office/drawing/2014/main" val="2836582211"/>
                  </a:ext>
                </a:extLst>
              </a:tr>
              <a:tr h="287863">
                <a:tc>
                  <a:txBody>
                    <a:bodyPr/>
                    <a:lstStyle/>
                    <a:p>
                      <a:pPr algn="ctr"/>
                      <a:r>
                        <a:rPr lang="es-MX" sz="1200" dirty="0">
                          <a:solidFill>
                            <a:schemeClr val="tx1"/>
                          </a:solidFill>
                          <a:latin typeface="Century Gothic" panose="020B0502020202020204" pitchFamily="34" charset="0"/>
                        </a:rPr>
                        <a:t>CAMPO FORMATIVO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s-MX" sz="1200" dirty="0">
                          <a:solidFill>
                            <a:schemeClr val="tx1"/>
                          </a:solidFill>
                          <a:latin typeface="Century Gothic" panose="020B0502020202020204" pitchFamily="34" charset="0"/>
                        </a:rPr>
                        <a:t>SECUENCIA DE ACTIVIDADES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solidFill>
                  </a:tcPr>
                </a:tc>
                <a:tc>
                  <a:txBody>
                    <a:bodyPr/>
                    <a:lstStyle/>
                    <a:p>
                      <a:pPr marL="0" indent="0" algn="ctr">
                        <a:buFont typeface="Arial" panose="020B0604020202020204" pitchFamily="34" charset="0"/>
                        <a:buNone/>
                      </a:pPr>
                      <a:endParaRPr lang="es-MX" sz="7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3FF"/>
                    </a:solidFill>
                  </a:tcPr>
                </a:tc>
                <a:extLst>
                  <a:ext uri="{0D108BD9-81ED-4DB2-BD59-A6C34878D82A}">
                    <a16:rowId xmlns:a16="http://schemas.microsoft.com/office/drawing/2014/main" val="2140087110"/>
                  </a:ext>
                </a:extLst>
              </a:tr>
              <a:tr h="206300">
                <a:tc>
                  <a:txBody>
                    <a:bodyPr/>
                    <a:lstStyle/>
                    <a:p>
                      <a:pPr algn="ctr"/>
                      <a:r>
                        <a:rPr lang="es-MX" sz="900" b="1" dirty="0">
                          <a:solidFill>
                            <a:schemeClr val="tx1"/>
                          </a:solidFill>
                          <a:latin typeface="Century Gothic" panose="020B0502020202020204" pitchFamily="34" charset="0"/>
                        </a:rPr>
                        <a:t>LENGUAJES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60000"/>
                      </a:srgbClr>
                    </a:solidFill>
                  </a:tcPr>
                </a:tc>
                <a:tc rowSpan="6">
                  <a:txBody>
                    <a:bodyPr/>
                    <a:lstStyle/>
                    <a:p>
                      <a:pPr marL="0" indent="0" algn="just" eaLnBrk="0" hangingPunct="0">
                        <a:buFont typeface="Arial" panose="020B0604020202020204" pitchFamily="34" charset="0"/>
                        <a:buNone/>
                      </a:pPr>
                      <a:r>
                        <a:rPr lang="es-MX" sz="800" b="1" kern="1200" dirty="0">
                          <a:solidFill>
                            <a:schemeClr val="dk1"/>
                          </a:solidFill>
                          <a:effectLst/>
                          <a:latin typeface="Century Gothic" panose="020B0502020202020204" pitchFamily="34" charset="0"/>
                          <a:ea typeface="+mn-ea"/>
                          <a:cs typeface="+mn-cs"/>
                        </a:rPr>
                        <a:t>Inicio:</a:t>
                      </a:r>
                    </a:p>
                    <a:p>
                      <a:pPr marL="171450" marR="0" lvl="0" indent="-1714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s-MX" sz="800" kern="1200" dirty="0">
                          <a:solidFill>
                            <a:schemeClr val="tx1"/>
                          </a:solidFill>
                          <a:effectLst/>
                          <a:latin typeface="Century Gothic" panose="020B0502020202020204" pitchFamily="34" charset="0"/>
                          <a:ea typeface="+mn-ea"/>
                          <a:cs typeface="+mn-cs"/>
                        </a:rPr>
                        <a:t>Comenzar la clase dando lectura a la información presentada en el </a:t>
                      </a:r>
                      <a:r>
                        <a:rPr lang="es-MX" sz="800" b="1" kern="1200" dirty="0">
                          <a:solidFill>
                            <a:schemeClr val="tx1"/>
                          </a:solidFill>
                          <a:effectLst/>
                          <a:latin typeface="Century Gothic" panose="020B0502020202020204" pitchFamily="34" charset="0"/>
                          <a:ea typeface="+mn-ea"/>
                          <a:cs typeface="+mn-cs"/>
                        </a:rPr>
                        <a:t>anexo 1 </a:t>
                      </a:r>
                      <a:r>
                        <a:rPr lang="es-MX" sz="800" kern="1200" dirty="0">
                          <a:solidFill>
                            <a:schemeClr val="tx1"/>
                          </a:solidFill>
                          <a:effectLst/>
                          <a:latin typeface="Century Gothic" panose="020B0502020202020204" pitchFamily="34" charset="0"/>
                          <a:ea typeface="+mn-ea"/>
                          <a:cs typeface="+mn-cs"/>
                        </a:rPr>
                        <a:t>para que los alumnos conozcan más al respecto de los medios en los que se pueden enviar las cartas y sus propósitos. </a:t>
                      </a:r>
                    </a:p>
                    <a:p>
                      <a:pPr marL="0" marR="0" lvl="0" indent="0" algn="just" defTabSz="914400" rtl="0" eaLnBrk="0" fontAlgn="auto" latinLnBrk="0" hangingPunct="0">
                        <a:lnSpc>
                          <a:spcPct val="100000"/>
                        </a:lnSpc>
                        <a:spcBef>
                          <a:spcPts val="0"/>
                        </a:spcBef>
                        <a:spcAft>
                          <a:spcPts val="0"/>
                        </a:spcAft>
                        <a:buClrTx/>
                        <a:buSzTx/>
                        <a:buFont typeface="Arial" panose="020B0604020202020204" pitchFamily="34" charset="0"/>
                        <a:buNone/>
                        <a:tabLst/>
                        <a:defRPr/>
                      </a:pPr>
                      <a:r>
                        <a:rPr lang="es-MX" sz="800" b="1" kern="1200" dirty="0">
                          <a:solidFill>
                            <a:schemeClr val="dk1"/>
                          </a:solidFill>
                          <a:effectLst/>
                          <a:latin typeface="Century Gothic" panose="020B0502020202020204" pitchFamily="34" charset="0"/>
                          <a:ea typeface="+mn-ea"/>
                          <a:cs typeface="+mn-cs"/>
                        </a:rPr>
                        <a:t>Desarrollo:</a:t>
                      </a:r>
                    </a:p>
                    <a:p>
                      <a:pPr marL="171450" marR="0" lvl="0" indent="-1714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s-MX" sz="800" kern="1200" dirty="0">
                          <a:solidFill>
                            <a:schemeClr val="tx1"/>
                          </a:solidFill>
                          <a:effectLst/>
                          <a:latin typeface="Century Gothic" panose="020B0502020202020204" pitchFamily="34" charset="0"/>
                          <a:ea typeface="+mn-ea"/>
                          <a:cs typeface="+mn-cs"/>
                        </a:rPr>
                        <a:t>Dar solución a los ejercicios del apartado “Nos acercamos” localizado en las páginas 79-80 del libro de P. comunitarios para que los alumnos revisen la carta que elaboraron en la sesión de la semana pasada, la intercambien con un compañero, le den lectura y escriban las sugerencias que consideren adecuadas según lo estipulado en el libro de texto (Registrar los datos en la tabla del libro de texto).</a:t>
                      </a:r>
                      <a:endParaRPr lang="es-MX" sz="800" b="1" kern="1200" dirty="0">
                        <a:solidFill>
                          <a:schemeClr val="tx1"/>
                        </a:solidFill>
                        <a:effectLst/>
                        <a:latin typeface="Century Gothic" panose="020B0502020202020204" pitchFamily="34" charset="0"/>
                        <a:ea typeface="+mn-ea"/>
                        <a:cs typeface="+mn-cs"/>
                      </a:endParaRPr>
                    </a:p>
                    <a:p>
                      <a:pPr marL="171450" marR="0" lvl="0" indent="-1714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s-MX" sz="800" b="1" dirty="0">
                          <a:solidFill>
                            <a:schemeClr val="tx1"/>
                          </a:solidFill>
                          <a:effectLst/>
                          <a:latin typeface="Century Gothic" panose="020B0502020202020204" pitchFamily="34" charset="0"/>
                        </a:rPr>
                        <a:t>Cierre:</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800" kern="1200" dirty="0">
                          <a:solidFill>
                            <a:schemeClr val="dk1"/>
                          </a:solidFill>
                          <a:effectLst/>
                          <a:latin typeface="Century Gothic" panose="020B0502020202020204" pitchFamily="34" charset="0"/>
                          <a:ea typeface="+mn-ea"/>
                          <a:cs typeface="+mn-cs"/>
                        </a:rPr>
                        <a:t>Cerrar la sesión entregando a los alumnos el </a:t>
                      </a:r>
                      <a:r>
                        <a:rPr lang="es-MX" sz="800" b="1" kern="1200" dirty="0">
                          <a:solidFill>
                            <a:schemeClr val="dk1"/>
                          </a:solidFill>
                          <a:effectLst/>
                          <a:latin typeface="Century Gothic" panose="020B0502020202020204" pitchFamily="34" charset="0"/>
                          <a:ea typeface="+mn-ea"/>
                          <a:cs typeface="+mn-cs"/>
                        </a:rPr>
                        <a:t>anexo 2 </a:t>
                      </a:r>
                      <a:r>
                        <a:rPr lang="es-MX" sz="800" kern="1200" dirty="0">
                          <a:solidFill>
                            <a:schemeClr val="dk1"/>
                          </a:solidFill>
                          <a:effectLst/>
                          <a:latin typeface="Century Gothic" panose="020B0502020202020204" pitchFamily="34" charset="0"/>
                          <a:ea typeface="+mn-ea"/>
                          <a:cs typeface="+mn-cs"/>
                        </a:rPr>
                        <a:t>para que lean cada una de las características, las recorten y las clasifiquen en su cuaderno en un cuadro comparativo de cartas formales e informales.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800" b="1" kern="1200" dirty="0">
                          <a:solidFill>
                            <a:schemeClr val="dk1"/>
                          </a:solidFill>
                          <a:effectLst/>
                          <a:latin typeface="Century Gothic" panose="020B0502020202020204" pitchFamily="34" charset="0"/>
                          <a:ea typeface="+mn-ea"/>
                          <a:cs typeface="+mn-cs"/>
                        </a:rPr>
                        <a:t>Tarea: Solicitar un sobre para el envío de la carta. </a:t>
                      </a:r>
                    </a:p>
                    <a:p>
                      <a:pPr marL="0" indent="0" algn="just" eaLnBrk="0" hangingPunct="0">
                        <a:buFont typeface="Arial" panose="020B0604020202020204" pitchFamily="34" charset="0"/>
                        <a:buNone/>
                      </a:pPr>
                      <a:endParaRPr lang="es-MX" sz="800" b="1" kern="1200" dirty="0">
                        <a:solidFill>
                          <a:schemeClr val="dk1"/>
                        </a:solidFill>
                        <a:effectLst/>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indent="0" algn="ctr">
                        <a:buFont typeface="Arial" panose="020B0604020202020204" pitchFamily="34" charset="0"/>
                        <a:buNone/>
                      </a:pPr>
                      <a:r>
                        <a:rPr lang="es-MX" sz="600" b="1" dirty="0">
                          <a:solidFill>
                            <a:schemeClr val="tx1"/>
                          </a:solidFill>
                          <a:latin typeface="Century Gothic" panose="020B0502020202020204" pitchFamily="34" charset="0"/>
                        </a:rPr>
                        <a:t>Recursos didácticos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30000"/>
                      </a:srgbClr>
                    </a:solidFill>
                  </a:tcPr>
                </a:tc>
                <a:extLst>
                  <a:ext uri="{0D108BD9-81ED-4DB2-BD59-A6C34878D82A}">
                    <a16:rowId xmlns:a16="http://schemas.microsoft.com/office/drawing/2014/main" val="219818577"/>
                  </a:ext>
                </a:extLst>
              </a:tr>
              <a:tr h="0">
                <a:tc rowSpan="2">
                  <a:txBody>
                    <a:bodyPr/>
                    <a:lstStyle/>
                    <a:p>
                      <a:pPr marL="0" indent="0" algn="ctr">
                        <a:buFont typeface="Arial" panose="020B0604020202020204" pitchFamily="34" charset="0"/>
                        <a:buNone/>
                      </a:pPr>
                      <a:r>
                        <a:rPr lang="es-MX" sz="900" b="1" dirty="0">
                          <a:solidFill>
                            <a:schemeClr val="tx1"/>
                          </a:solidFill>
                          <a:latin typeface="Century Gothic" panose="020B0502020202020204" pitchFamily="34" charset="0"/>
                        </a:rPr>
                        <a:t>SESIÓN 6 </a:t>
                      </a:r>
                    </a:p>
                    <a:p>
                      <a:pPr marL="0" indent="0" algn="ctr">
                        <a:buFont typeface="Arial" panose="020B0604020202020204" pitchFamily="34" charset="0"/>
                        <a:buNone/>
                      </a:pPr>
                      <a:r>
                        <a:rPr lang="es-MX" sz="900" b="1" dirty="0">
                          <a:solidFill>
                            <a:schemeClr val="tx1"/>
                          </a:solidFill>
                          <a:latin typeface="Century Gothic" panose="020B0502020202020204" pitchFamily="34" charset="0"/>
                        </a:rPr>
                        <a:t>NOS ACERCAMOS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30000"/>
                      </a:srgbClr>
                    </a:solidFill>
                  </a:tcPr>
                </a:tc>
                <a:tc vMerge="1">
                  <a:txBody>
                    <a:bodyPr/>
                    <a:lstStyle/>
                    <a:p>
                      <a:endParaRPr lang="es-ES_tradnl"/>
                    </a:p>
                  </a:txBody>
                  <a:tcPr/>
                </a:tc>
                <a:tc vMerge="1">
                  <a:txBody>
                    <a:bodyPr/>
                    <a:lstStyle/>
                    <a:p>
                      <a:pPr marL="0" indent="0" algn="ctr">
                        <a:buFont typeface="Arial" panose="020B0604020202020204" pitchFamily="34" charset="0"/>
                        <a:buNone/>
                      </a:pPr>
                      <a:endParaRPr lang="es-MX" sz="800" b="1"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30000"/>
                      </a:srgbClr>
                    </a:solidFill>
                  </a:tcPr>
                </a:tc>
                <a:extLst>
                  <a:ext uri="{0D108BD9-81ED-4DB2-BD59-A6C34878D82A}">
                    <a16:rowId xmlns:a16="http://schemas.microsoft.com/office/drawing/2014/main" val="1343201352"/>
                  </a:ext>
                </a:extLst>
              </a:tr>
              <a:tr h="266890">
                <a:tc vMerge="1">
                  <a:txBody>
                    <a:bodyPr/>
                    <a:lstStyle/>
                    <a:p>
                      <a:pPr algn="ctr"/>
                      <a:endParaRPr lang="es-MX" sz="9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60000"/>
                      </a:srgbClr>
                    </a:solidFill>
                  </a:tcPr>
                </a:tc>
                <a:tc vMerge="1">
                  <a:txBody>
                    <a:bodyPr/>
                    <a:lstStyle/>
                    <a:p>
                      <a:endParaRPr lang="es-ES_tradnl"/>
                    </a:p>
                  </a:txBody>
                  <a:tcPr/>
                </a:tc>
                <a:tc rowSpan="2">
                  <a:txBody>
                    <a:bodyPr/>
                    <a:lstStyle/>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Cuaderno del alumno. </a:t>
                      </a:r>
                    </a:p>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Anexos</a:t>
                      </a:r>
                    </a:p>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Listas de cotejo</a:t>
                      </a:r>
                      <a:endParaRPr lang="es-ES_tradnl" sz="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5699031"/>
                  </a:ext>
                </a:extLst>
              </a:tr>
              <a:tr h="434150">
                <a:tc rowSpan="3">
                  <a:txBody>
                    <a:bodyPr/>
                    <a:lstStyle/>
                    <a:p>
                      <a:pPr marL="0" indent="0" algn="ctr">
                        <a:buFont typeface="Arial" panose="020B0604020202020204" pitchFamily="34" charset="0"/>
                        <a:buNone/>
                      </a:pPr>
                      <a:r>
                        <a:rPr lang="es-MX" sz="900" b="1" dirty="0">
                          <a:solidFill>
                            <a:schemeClr val="tx1"/>
                          </a:solidFill>
                          <a:latin typeface="Century Gothic" panose="020B0502020202020204" pitchFamily="34" charset="0"/>
                        </a:rPr>
                        <a:t>Propósito de la sesión:</a:t>
                      </a:r>
                    </a:p>
                    <a:p>
                      <a:pPr marL="0" indent="0" algn="ctr">
                        <a:buFont typeface="Arial" panose="020B0604020202020204" pitchFamily="34" charset="0"/>
                        <a:buNone/>
                      </a:pPr>
                      <a:r>
                        <a:rPr lang="es-MX" sz="900" dirty="0">
                          <a:solidFill>
                            <a:schemeClr val="tx1"/>
                          </a:solidFill>
                          <a:latin typeface="Century Gothic" panose="020B0502020202020204" pitchFamily="34" charset="0"/>
                        </a:rPr>
                        <a:t>*Revisar y brindar sugerencias ante cartas ya escritas. </a:t>
                      </a:r>
                    </a:p>
                    <a:p>
                      <a:pPr marL="0" indent="0" algn="ctr">
                        <a:buFont typeface="Arial" panose="020B0604020202020204" pitchFamily="34" charset="0"/>
                        <a:buNone/>
                      </a:pPr>
                      <a:endParaRPr lang="es-MX" sz="9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30000"/>
                      </a:srgbClr>
                    </a:solidFill>
                  </a:tcPr>
                </a:tc>
                <a:tc vMerge="1">
                  <a:txBody>
                    <a:bodyPr/>
                    <a:lstStyle/>
                    <a:p>
                      <a:endParaRPr lang="es-ES_tradnl"/>
                    </a:p>
                  </a:txBody>
                  <a:tcPr/>
                </a:tc>
                <a:tc vMerge="1">
                  <a:txBody>
                    <a:bodyPr/>
                    <a:lstStyle/>
                    <a:p>
                      <a:pPr marL="0" indent="0" algn="l">
                        <a:buFont typeface="Arial" panose="020B0604020202020204" pitchFamily="34" charset="0"/>
                        <a:buNone/>
                      </a:pPr>
                      <a:endParaRPr lang="es-ES_tradnl"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3122678"/>
                  </a:ext>
                </a:extLst>
              </a:tr>
              <a:tr h="0">
                <a:tc vMerge="1">
                  <a:txBody>
                    <a:bodyPr/>
                    <a:lstStyle/>
                    <a:p>
                      <a:pPr marL="0" indent="0" algn="ctr">
                        <a:buFont typeface="Arial" panose="020B0604020202020204" pitchFamily="34" charset="0"/>
                        <a:buNone/>
                      </a:pPr>
                      <a:r>
                        <a:rPr lang="es-MX" sz="900" b="1" dirty="0">
                          <a:solidFill>
                            <a:schemeClr val="tx1"/>
                          </a:solidFill>
                          <a:latin typeface="Century Gothic" panose="020B0502020202020204" pitchFamily="34" charset="0"/>
                        </a:rPr>
                        <a:t>Propósito de la sesión:</a:t>
                      </a:r>
                    </a:p>
                    <a:p>
                      <a:pPr marL="0" indent="0" algn="ctr">
                        <a:buFont typeface="Arial" panose="020B0604020202020204" pitchFamily="34" charset="0"/>
                        <a:buNone/>
                      </a:pPr>
                      <a:r>
                        <a:rPr lang="es-MX" sz="900" dirty="0">
                          <a:solidFill>
                            <a:schemeClr val="tx1"/>
                          </a:solidFill>
                          <a:latin typeface="Century Gothic" panose="020B0502020202020204" pitchFamily="34" charset="0"/>
                        </a:rPr>
                        <a:t>Reconocer saberes relacionados con el proyecto</a:t>
                      </a:r>
                      <a:endParaRPr lang="es-MX" sz="9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30000"/>
                      </a:srgbClr>
                    </a:solidFill>
                  </a:tcPr>
                </a:tc>
                <a:tc vMerge="1">
                  <a:txBody>
                    <a:bodyPr/>
                    <a:lstStyle/>
                    <a:p>
                      <a:endParaRPr lang="es-ES_tradnl"/>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s-MX" sz="600" b="1" dirty="0">
                          <a:solidFill>
                            <a:schemeClr val="tx1"/>
                          </a:solidFill>
                          <a:latin typeface="Century Gothic" panose="020B0502020202020204" pitchFamily="34" charset="0"/>
                        </a:rPr>
                        <a:t>Evaluación</a:t>
                      </a:r>
                      <a:endParaRPr lang="es-ES_tradnl" sz="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30000"/>
                      </a:srgbClr>
                    </a:solidFill>
                  </a:tcPr>
                </a:tc>
                <a:extLst>
                  <a:ext uri="{0D108BD9-81ED-4DB2-BD59-A6C34878D82A}">
                    <a16:rowId xmlns:a16="http://schemas.microsoft.com/office/drawing/2014/main" val="2723948821"/>
                  </a:ext>
                </a:extLst>
              </a:tr>
              <a:tr h="0">
                <a:tc vMerge="1">
                  <a:txBody>
                    <a:bodyPr/>
                    <a:lstStyle/>
                    <a:p>
                      <a:pPr marL="0" indent="0" algn="ctr">
                        <a:buFont typeface="Arial" panose="020B0604020202020204" pitchFamily="34" charset="0"/>
                        <a:buNone/>
                      </a:pPr>
                      <a:endParaRPr lang="es-MX" sz="9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30000"/>
                      </a:srgbClr>
                    </a:solidFill>
                  </a:tcPr>
                </a:tc>
                <a:tc vMerge="1">
                  <a:txBody>
                    <a:bodyPr/>
                    <a:lstStyle/>
                    <a:p>
                      <a:endParaRPr lang="es-ES_tradnl"/>
                    </a:p>
                  </a:txBody>
                  <a:tcPr/>
                </a:tc>
                <a:tc>
                  <a:txBody>
                    <a:bodyPr/>
                    <a:lstStyle/>
                    <a:p>
                      <a:pPr marL="0" indent="0" algn="l">
                        <a:buFont typeface="Arial" panose="020B0604020202020204" pitchFamily="34" charset="0"/>
                        <a:buNone/>
                      </a:pPr>
                      <a:r>
                        <a:rPr lang="es-MX" sz="600" dirty="0">
                          <a:solidFill>
                            <a:schemeClr val="tx1"/>
                          </a:solidFill>
                          <a:latin typeface="Century Gothic" panose="020B0502020202020204" pitchFamily="34" charset="0"/>
                        </a:rPr>
                        <a:t>*Listas de cotejo</a:t>
                      </a:r>
                    </a:p>
                    <a:p>
                      <a:pPr marL="0" indent="0" algn="l">
                        <a:buFont typeface="Arial" panose="020B0604020202020204" pitchFamily="34" charset="0"/>
                        <a:buNone/>
                      </a:pPr>
                      <a:r>
                        <a:rPr lang="es-MX" sz="600" dirty="0">
                          <a:solidFill>
                            <a:schemeClr val="tx1"/>
                          </a:solidFill>
                          <a:latin typeface="Century Gothic" panose="020B0502020202020204" pitchFamily="34" charset="0"/>
                        </a:rPr>
                        <a:t>*Trabajos diarios</a:t>
                      </a:r>
                    </a:p>
                    <a:p>
                      <a:pPr marL="0" indent="0" algn="l">
                        <a:buFont typeface="Arial" panose="020B0604020202020204" pitchFamily="34" charset="0"/>
                        <a:buNone/>
                      </a:pPr>
                      <a:r>
                        <a:rPr lang="es-MX" sz="600" dirty="0">
                          <a:solidFill>
                            <a:schemeClr val="tx1"/>
                          </a:solidFill>
                          <a:latin typeface="Century Gothic" panose="020B0502020202020204" pitchFamily="34" charset="0"/>
                        </a:rPr>
                        <a:t>*Participaciones</a:t>
                      </a:r>
                    </a:p>
                    <a:p>
                      <a:pPr marL="0" indent="0" algn="l">
                        <a:buFont typeface="Arial" panose="020B0604020202020204" pitchFamily="34" charset="0"/>
                        <a:buNone/>
                      </a:pPr>
                      <a:r>
                        <a:rPr lang="es-MX" sz="600" dirty="0">
                          <a:solidFill>
                            <a:schemeClr val="tx1"/>
                          </a:solidFill>
                          <a:latin typeface="Century Gothic" panose="020B0502020202020204" pitchFamily="34" charset="0"/>
                        </a:rPr>
                        <a:t>*Observación directa.</a:t>
                      </a:r>
                      <a:endParaRPr lang="es-ES_tradnl" sz="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3011617"/>
                  </a:ext>
                </a:extLst>
              </a:tr>
              <a:tr h="174726">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000" b="1" dirty="0">
                          <a:solidFill>
                            <a:schemeClr val="tx1"/>
                          </a:solidFill>
                          <a:latin typeface="Century Gothic" panose="020B0502020202020204" pitchFamily="34" charset="0"/>
                        </a:rPr>
                        <a:t>SABERES Y PENSAMIENTO 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alpha val="60000"/>
                      </a:srgbClr>
                    </a:solidFill>
                  </a:tcPr>
                </a:tc>
                <a:tc rowSpan="5">
                  <a:txBody>
                    <a:bodyPr/>
                    <a:lstStyle/>
                    <a:p>
                      <a:pPr marL="0" indent="0" algn="just" eaLnBrk="0" hangingPunct="0">
                        <a:buFont typeface="Arial" panose="020B0604020202020204" pitchFamily="34" charset="0"/>
                        <a:buNone/>
                      </a:pPr>
                      <a:r>
                        <a:rPr lang="es-MX" sz="800" b="1" kern="1200" dirty="0">
                          <a:solidFill>
                            <a:schemeClr val="dk1"/>
                          </a:solidFill>
                          <a:effectLst/>
                          <a:latin typeface="Century Gothic" panose="020B0502020202020204" pitchFamily="34" charset="0"/>
                          <a:ea typeface="+mn-ea"/>
                          <a:cs typeface="+mn-cs"/>
                        </a:rPr>
                        <a:t>Inicio:</a:t>
                      </a:r>
                    </a:p>
                    <a:p>
                      <a:pPr marL="171450" indent="-171450" algn="just">
                        <a:buFont typeface="Arial" panose="020B0604020202020204" pitchFamily="34" charset="0"/>
                        <a:buChar char="•"/>
                      </a:pPr>
                      <a:r>
                        <a:rPr lang="es-MX" sz="800" b="0" dirty="0">
                          <a:solidFill>
                            <a:schemeClr val="tx1"/>
                          </a:solidFill>
                          <a:effectLst/>
                          <a:latin typeface="Century Gothic" panose="020B0502020202020204" pitchFamily="34" charset="0"/>
                        </a:rPr>
                        <a:t>Recuperar saberes previos interrogando a los alumnos sobre cuántos mililitros hay en un litro, posteriormente, entregar el material del </a:t>
                      </a:r>
                      <a:r>
                        <a:rPr lang="es-MX" sz="800" b="1" dirty="0">
                          <a:solidFill>
                            <a:schemeClr val="tx1"/>
                          </a:solidFill>
                          <a:effectLst/>
                          <a:latin typeface="Century Gothic" panose="020B0502020202020204" pitchFamily="34" charset="0"/>
                        </a:rPr>
                        <a:t>anexo 3 </a:t>
                      </a:r>
                      <a:r>
                        <a:rPr lang="es-MX" sz="800" b="0" dirty="0">
                          <a:solidFill>
                            <a:schemeClr val="tx1"/>
                          </a:solidFill>
                          <a:effectLst/>
                          <a:latin typeface="Century Gothic" panose="020B0502020202020204" pitchFamily="34" charset="0"/>
                        </a:rPr>
                        <a:t>para que los alumnos recurran a multiplicaciones para encontrar el total de mililitros en cada recipiente.</a:t>
                      </a:r>
                    </a:p>
                    <a:p>
                      <a:pPr marL="0" indent="0" algn="just">
                        <a:buFont typeface="Arial" panose="020B0604020202020204" pitchFamily="34" charset="0"/>
                        <a:buNone/>
                      </a:pPr>
                      <a:r>
                        <a:rPr lang="es-MX" sz="800" b="1" kern="1200" dirty="0">
                          <a:solidFill>
                            <a:schemeClr val="dk1"/>
                          </a:solidFill>
                          <a:effectLst/>
                          <a:latin typeface="Century Gothic" panose="020B0502020202020204" pitchFamily="34" charset="0"/>
                          <a:ea typeface="+mn-ea"/>
                          <a:cs typeface="+mn-cs"/>
                        </a:rPr>
                        <a:t>Desarrollo:</a:t>
                      </a:r>
                    </a:p>
                    <a:p>
                      <a:pPr marL="171450" indent="-171450" algn="just">
                        <a:buFont typeface="Arial" panose="020B0604020202020204" pitchFamily="34" charset="0"/>
                        <a:buChar char="•"/>
                      </a:pPr>
                      <a:r>
                        <a:rPr lang="es-MX" sz="800" b="0" dirty="0">
                          <a:solidFill>
                            <a:schemeClr val="tx1"/>
                          </a:solidFill>
                          <a:effectLst/>
                          <a:latin typeface="Century Gothic" panose="020B0502020202020204" pitchFamily="34" charset="0"/>
                        </a:rPr>
                        <a:t>Seguir la clase comentando con los alumnos lo que recuerden de las mezclas y los diferentes tipos de mezclas que existen. Pedir que elaboren un cuadro de doble entrado donde tendrán que mencionar el nombre de una mezcla y los demás compañeros los clasificaran en homogéneas y heterogéneas.</a:t>
                      </a:r>
                    </a:p>
                    <a:p>
                      <a:pPr marL="0" indent="0" algn="just">
                        <a:buFont typeface="Arial" panose="020B0604020202020204" pitchFamily="34" charset="0"/>
                        <a:buNone/>
                      </a:pPr>
                      <a:r>
                        <a:rPr lang="es-MX" sz="800" b="1" dirty="0">
                          <a:solidFill>
                            <a:schemeClr val="tx1"/>
                          </a:solidFill>
                          <a:effectLst/>
                          <a:latin typeface="Century Gothic" panose="020B0502020202020204" pitchFamily="34" charset="0"/>
                        </a:rPr>
                        <a:t>Cierre:</a:t>
                      </a:r>
                    </a:p>
                    <a:p>
                      <a:pPr marL="171450" indent="-171450" algn="just">
                        <a:buFont typeface="Arial" panose="020B0604020202020204" pitchFamily="34" charset="0"/>
                        <a:buChar char="•"/>
                      </a:pPr>
                      <a:r>
                        <a:rPr lang="es-MX" sz="800" dirty="0">
                          <a:solidFill>
                            <a:schemeClr val="tx1"/>
                          </a:solidFill>
                          <a:effectLst/>
                          <a:latin typeface="Century Gothic" panose="020B0502020202020204" pitchFamily="34" charset="0"/>
                        </a:rPr>
                        <a:t>Cerrar la clase analizando el valor de cada una de las mezclas y empleando cálculos de suma  y resta encontrar el valor total de cada una de las mezclas del </a:t>
                      </a:r>
                      <a:r>
                        <a:rPr lang="es-MX" sz="800" b="1" dirty="0">
                          <a:solidFill>
                            <a:schemeClr val="tx1"/>
                          </a:solidFill>
                          <a:effectLst/>
                          <a:latin typeface="Century Gothic" panose="020B0502020202020204" pitchFamily="34" charset="0"/>
                        </a:rPr>
                        <a:t>anexo 4.</a:t>
                      </a:r>
                    </a:p>
                    <a:p>
                      <a:pPr marL="171450" indent="-171450" algn="just">
                        <a:buFont typeface="Arial" panose="020B0604020202020204" pitchFamily="34" charset="0"/>
                        <a:buChar char="•"/>
                      </a:pPr>
                      <a:r>
                        <a:rPr lang="es-MX" sz="800" dirty="0">
                          <a:solidFill>
                            <a:schemeClr val="tx1"/>
                          </a:solidFill>
                          <a:effectLst/>
                          <a:latin typeface="Century Gothic" panose="020B0502020202020204" pitchFamily="34" charset="0"/>
                        </a:rPr>
                        <a:t>Socializar las respuestas de manera grupal y corregir en caso de ser necesario.  </a:t>
                      </a:r>
                      <a:endParaRPr lang="es-MX" sz="800" b="1" dirty="0">
                        <a:solidFill>
                          <a:schemeClr val="tx1"/>
                        </a:solidFill>
                        <a:effectLst/>
                        <a:latin typeface="Century Gothic" panose="020B0502020202020204" pitchFamily="34" charset="0"/>
                      </a:endParaRPr>
                    </a:p>
                    <a:p>
                      <a:pPr marL="0" indent="0" algn="just" eaLnBrk="0" hangingPunct="0">
                        <a:buFont typeface="Arial" panose="020B0604020202020204" pitchFamily="34" charset="0"/>
                        <a:buNone/>
                      </a:pPr>
                      <a:endParaRPr lang="es-MX" sz="800" b="0" kern="1200" dirty="0">
                        <a:solidFill>
                          <a:schemeClr val="dk1"/>
                        </a:solidFill>
                        <a:effectLst/>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MX" sz="600" b="1" dirty="0">
                          <a:solidFill>
                            <a:schemeClr val="tx1"/>
                          </a:solidFill>
                          <a:latin typeface="Century Gothic" panose="020B0502020202020204" pitchFamily="34" charset="0"/>
                        </a:rPr>
                        <a:t>Recursos didácticos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alpha val="30000"/>
                      </a:srgbClr>
                    </a:solidFill>
                  </a:tcPr>
                </a:tc>
                <a:extLst>
                  <a:ext uri="{0D108BD9-81ED-4DB2-BD59-A6C34878D82A}">
                    <a16:rowId xmlns:a16="http://schemas.microsoft.com/office/drawing/2014/main" val="3958579737"/>
                  </a:ext>
                </a:extLst>
              </a:tr>
              <a:tr h="221514">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0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alpha val="60000"/>
                      </a:srgbClr>
                    </a:solidFill>
                  </a:tcPr>
                </a:tc>
                <a:tc vMerge="1">
                  <a:txBody>
                    <a:bodyPr/>
                    <a:lstStyle/>
                    <a:p>
                      <a:endParaRPr lang="es-ES_tradnl"/>
                    </a:p>
                  </a:txBody>
                  <a:tcPr/>
                </a:tc>
                <a:tc rowSpan="2">
                  <a:txBody>
                    <a:bodyPr/>
                    <a:lstStyle/>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Cuaderno del alumno. </a:t>
                      </a:r>
                    </a:p>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Anexos</a:t>
                      </a:r>
                    </a:p>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Listas de cotejo</a:t>
                      </a:r>
                      <a:endParaRPr lang="es-MX" sz="600" b="1"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9462389"/>
                  </a:ext>
                </a:extLst>
              </a:tr>
              <a:tr h="476334">
                <a:tc>
                  <a:txBody>
                    <a:bodyPr/>
                    <a:lstStyle/>
                    <a:p>
                      <a:pPr marL="0" indent="0" algn="ctr">
                        <a:buFont typeface="Arial" panose="020B0604020202020204" pitchFamily="34" charset="0"/>
                        <a:buNone/>
                      </a:pPr>
                      <a:r>
                        <a:rPr lang="es-MX" sz="900" b="1" dirty="0">
                          <a:solidFill>
                            <a:schemeClr val="tx1"/>
                          </a:solidFill>
                          <a:latin typeface="Century Gothic" panose="020B0502020202020204" pitchFamily="34" charset="0"/>
                        </a:rPr>
                        <a:t>SESIÓN 6</a:t>
                      </a:r>
                    </a:p>
                    <a:p>
                      <a:pPr algn="ctr"/>
                      <a:r>
                        <a:rPr lang="es-MX" sz="900" b="1" dirty="0">
                          <a:solidFill>
                            <a:schemeClr val="tx1"/>
                          </a:solidFill>
                          <a:latin typeface="Century Gothic" panose="020B0502020202020204" pitchFamily="34" charset="0"/>
                        </a:rPr>
                        <a:t>¿QUÉ PASA CON EL AGUA CUANDO SE MEZCLA CON OTRAS COSAS?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alpha val="30000"/>
                      </a:srgbClr>
                    </a:solidFill>
                  </a:tcPr>
                </a:tc>
                <a:tc vMerge="1">
                  <a:txBody>
                    <a:bodyPr/>
                    <a:lstStyle/>
                    <a:p>
                      <a:endParaRPr lang="es-ES_tradnl"/>
                    </a:p>
                  </a:txBody>
                  <a:tcPr/>
                </a:tc>
                <a:tc vMerge="1">
                  <a:txBody>
                    <a:bodyPr/>
                    <a:lstStyle/>
                    <a:p>
                      <a:pPr marL="171450" indent="-171450" algn="l">
                        <a:buFont typeface="Arial" panose="020B0604020202020204" pitchFamily="34" charset="0"/>
                        <a:buChar char="•"/>
                      </a:pPr>
                      <a:r>
                        <a:rPr lang="es-MX" sz="600" kern="1200" dirty="0">
                          <a:solidFill>
                            <a:schemeClr val="dk1"/>
                          </a:solidFill>
                          <a:effectLst/>
                          <a:latin typeface="Century Gothic" panose="020B0502020202020204" pitchFamily="34" charset="0"/>
                          <a:ea typeface="+mn-ea"/>
                          <a:cs typeface="+mn-cs"/>
                        </a:rPr>
                        <a:t>Cuaderno del alumno. </a:t>
                      </a:r>
                    </a:p>
                    <a:p>
                      <a:pPr marL="171450" indent="-171450" algn="l">
                        <a:buFont typeface="Arial" panose="020B0604020202020204" pitchFamily="34" charset="0"/>
                        <a:buChar char="•"/>
                      </a:pPr>
                      <a:r>
                        <a:rPr lang="es-MX" sz="600" kern="1200" dirty="0">
                          <a:solidFill>
                            <a:schemeClr val="dk1"/>
                          </a:solidFill>
                          <a:effectLst/>
                          <a:latin typeface="Century Gothic" panose="020B0502020202020204" pitchFamily="34" charset="0"/>
                          <a:ea typeface="+mn-ea"/>
                          <a:cs typeface="+mn-cs"/>
                        </a:rPr>
                        <a:t>Anexos</a:t>
                      </a:r>
                    </a:p>
                    <a:p>
                      <a:pPr marL="171450" indent="-171450" algn="l">
                        <a:buFont typeface="Arial" panose="020B0604020202020204" pitchFamily="34" charset="0"/>
                        <a:buChar char="•"/>
                      </a:pPr>
                      <a:r>
                        <a:rPr lang="es-MX" sz="600" kern="1200" dirty="0">
                          <a:solidFill>
                            <a:schemeClr val="dk1"/>
                          </a:solidFill>
                          <a:effectLst/>
                          <a:latin typeface="Century Gothic" panose="020B0502020202020204" pitchFamily="34" charset="0"/>
                          <a:ea typeface="+mn-ea"/>
                          <a:cs typeface="+mn-cs"/>
                        </a:rPr>
                        <a:t>Listas de cotejo</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4179934"/>
                  </a:ext>
                </a:extLst>
              </a:tr>
              <a:tr h="255070">
                <a:tc rowSpan="2">
                  <a:txBody>
                    <a:bodyPr/>
                    <a:lstStyle/>
                    <a:p>
                      <a:pPr marL="0" indent="0" algn="ctr">
                        <a:buFont typeface="Arial" panose="020B0604020202020204" pitchFamily="34" charset="0"/>
                        <a:buNone/>
                      </a:pPr>
                      <a:r>
                        <a:rPr lang="es-MX" sz="800" b="1" dirty="0">
                          <a:solidFill>
                            <a:schemeClr val="tx1"/>
                          </a:solidFill>
                          <a:latin typeface="Century Gothic" panose="020B0502020202020204" pitchFamily="34" charset="0"/>
                        </a:rPr>
                        <a:t>Propósito de la sesión:</a:t>
                      </a:r>
                    </a:p>
                    <a:p>
                      <a:pPr marL="0" indent="0" algn="ctr">
                        <a:buFont typeface="Arial" panose="020B0604020202020204" pitchFamily="34" charset="0"/>
                        <a:buNone/>
                      </a:pPr>
                      <a:r>
                        <a:rPr lang="es-MX" sz="800" dirty="0">
                          <a:solidFill>
                            <a:schemeClr val="tx1"/>
                          </a:solidFill>
                          <a:latin typeface="Century Gothic" panose="020B0502020202020204" pitchFamily="34" charset="0"/>
                        </a:rPr>
                        <a:t>*Clasificar ejemplos de mezclas. </a:t>
                      </a:r>
                    </a:p>
                    <a:p>
                      <a:pPr marL="0" indent="0" algn="ctr">
                        <a:buFont typeface="Arial" panose="020B0604020202020204" pitchFamily="34" charset="0"/>
                        <a:buNone/>
                      </a:pPr>
                      <a:r>
                        <a:rPr lang="es-MX" sz="800" dirty="0">
                          <a:solidFill>
                            <a:schemeClr val="tx1"/>
                          </a:solidFill>
                          <a:latin typeface="Century Gothic" panose="020B0502020202020204" pitchFamily="34" charset="0"/>
                        </a:rPr>
                        <a:t>*Resolver cálculos que impliquen el uso de mililitros. </a:t>
                      </a:r>
                    </a:p>
                    <a:p>
                      <a:pPr marL="0" indent="0" algn="ctr">
                        <a:buFont typeface="Arial" panose="020B0604020202020204" pitchFamily="34" charset="0"/>
                        <a:buNone/>
                      </a:pPr>
                      <a:endParaRPr lang="es-MX" sz="800" b="1"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b="1"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alpha val="30000"/>
                      </a:srgbClr>
                    </a:solidFill>
                  </a:tcPr>
                </a:tc>
                <a:tc vMerge="1">
                  <a:txBody>
                    <a:bodyPr/>
                    <a:lstStyle/>
                    <a:p>
                      <a:endParaRPr lang="es-ES_tradnl"/>
                    </a:p>
                  </a:txBody>
                  <a:tcPr/>
                </a:tc>
                <a:tc>
                  <a:txBody>
                    <a:bodyPr/>
                    <a:lstStyle/>
                    <a:p>
                      <a:r>
                        <a:rPr lang="es-MX" sz="600" b="1" dirty="0">
                          <a:solidFill>
                            <a:schemeClr val="tx1"/>
                          </a:solidFill>
                          <a:latin typeface="Century Gothic" panose="020B0502020202020204" pitchFamily="34" charset="0"/>
                        </a:rPr>
                        <a:t>Evaluación</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alpha val="30000"/>
                      </a:srgbClr>
                    </a:solidFill>
                  </a:tcPr>
                </a:tc>
                <a:extLst>
                  <a:ext uri="{0D108BD9-81ED-4DB2-BD59-A6C34878D82A}">
                    <a16:rowId xmlns:a16="http://schemas.microsoft.com/office/drawing/2014/main" val="1996951574"/>
                  </a:ext>
                </a:extLst>
              </a:tr>
              <a:tr h="0">
                <a:tc vMerge="1">
                  <a:txBody>
                    <a:bodyPr/>
                    <a:lstStyle/>
                    <a:p>
                      <a:pPr marL="0" indent="0" algn="ctr">
                        <a:buFont typeface="Arial" panose="020B0604020202020204" pitchFamily="34" charset="0"/>
                        <a:buNone/>
                      </a:pPr>
                      <a:endParaRPr lang="es-MX"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999E">
                        <a:alpha val="30000"/>
                      </a:srgbClr>
                    </a:solidFill>
                  </a:tcPr>
                </a:tc>
                <a:tc vMerge="1">
                  <a:txBody>
                    <a:bodyPr/>
                    <a:lstStyle/>
                    <a:p>
                      <a:endParaRPr lang="es-ES_tradnl"/>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indent="0" algn="l">
                        <a:buFont typeface="Arial" panose="020B0604020202020204" pitchFamily="34" charset="0"/>
                        <a:buNone/>
                      </a:pPr>
                      <a:r>
                        <a:rPr lang="es-MX" sz="600" dirty="0">
                          <a:solidFill>
                            <a:schemeClr val="tx1"/>
                          </a:solidFill>
                          <a:latin typeface="Century Gothic" panose="020B0502020202020204" pitchFamily="34" charset="0"/>
                        </a:rPr>
                        <a:t>*Listas de cotejo</a:t>
                      </a:r>
                    </a:p>
                    <a:p>
                      <a:pPr marL="0" indent="0" algn="l">
                        <a:buFont typeface="Arial" panose="020B0604020202020204" pitchFamily="34" charset="0"/>
                        <a:buNone/>
                      </a:pPr>
                      <a:r>
                        <a:rPr lang="es-MX" sz="600" dirty="0">
                          <a:solidFill>
                            <a:schemeClr val="tx1"/>
                          </a:solidFill>
                          <a:latin typeface="Century Gothic" panose="020B0502020202020204" pitchFamily="34" charset="0"/>
                        </a:rPr>
                        <a:t>*Trabajos diarios</a:t>
                      </a:r>
                    </a:p>
                    <a:p>
                      <a:pPr marL="0" indent="0" algn="l">
                        <a:buFont typeface="Arial" panose="020B0604020202020204" pitchFamily="34" charset="0"/>
                        <a:buNone/>
                      </a:pPr>
                      <a:r>
                        <a:rPr lang="es-MX" sz="600" dirty="0">
                          <a:solidFill>
                            <a:schemeClr val="tx1"/>
                          </a:solidFill>
                          <a:latin typeface="Century Gothic" panose="020B0502020202020204" pitchFamily="34" charset="0"/>
                        </a:rPr>
                        <a:t>*Participaciones</a:t>
                      </a:r>
                    </a:p>
                    <a:p>
                      <a:pPr marL="0" indent="0" algn="l">
                        <a:buFont typeface="Arial" panose="020B0604020202020204" pitchFamily="34" charset="0"/>
                        <a:buNone/>
                      </a:pPr>
                      <a:r>
                        <a:rPr lang="es-MX" sz="600" dirty="0">
                          <a:solidFill>
                            <a:schemeClr val="tx1"/>
                          </a:solidFill>
                          <a:latin typeface="Century Gothic" panose="020B0502020202020204" pitchFamily="34" charset="0"/>
                        </a:rPr>
                        <a:t>*Observación directa. </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4142790"/>
                  </a:ext>
                </a:extLst>
              </a:tr>
              <a:tr h="235524">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000" b="1" dirty="0">
                          <a:solidFill>
                            <a:schemeClr val="tx1"/>
                          </a:solidFill>
                          <a:latin typeface="Century Gothic" panose="020B0502020202020204" pitchFamily="34" charset="0"/>
                        </a:rPr>
                        <a:t>ÉTICA, NATURALEZA Y 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60000"/>
                      </a:srgbClr>
                    </a:solidFill>
                  </a:tcPr>
                </a:tc>
                <a:tc rowSpan="6">
                  <a:txBody>
                    <a:bodyPr/>
                    <a:lstStyle/>
                    <a:p>
                      <a:pPr marL="0" indent="0" algn="just" eaLnBrk="0" hangingPunct="0">
                        <a:buFont typeface="Arial" panose="020B0604020202020204" pitchFamily="34" charset="0"/>
                        <a:buNone/>
                      </a:pPr>
                      <a:r>
                        <a:rPr lang="es-MX" sz="800" b="1" kern="1200" dirty="0">
                          <a:solidFill>
                            <a:schemeClr val="dk1"/>
                          </a:solidFill>
                          <a:effectLst/>
                          <a:latin typeface="Century Gothic" panose="020B0502020202020204" pitchFamily="34" charset="0"/>
                          <a:ea typeface="+mn-ea"/>
                          <a:cs typeface="+mn-cs"/>
                        </a:rPr>
                        <a:t>Inicio:</a:t>
                      </a:r>
                    </a:p>
                    <a:p>
                      <a:pPr marL="171450" indent="-171450" algn="just">
                        <a:buFont typeface="Arial" panose="020B0604020202020204" pitchFamily="34" charset="0"/>
                        <a:buChar char="•"/>
                      </a:pPr>
                      <a:r>
                        <a:rPr lang="es-MX" sz="800" b="0" kern="1200" dirty="0">
                          <a:solidFill>
                            <a:schemeClr val="tx1"/>
                          </a:solidFill>
                          <a:effectLst/>
                          <a:latin typeface="Century Gothic" panose="020B0502020202020204" pitchFamily="34" charset="0"/>
                          <a:ea typeface="+mn-ea"/>
                          <a:cs typeface="+mn-cs"/>
                        </a:rPr>
                        <a:t>Comenzar la clase  proporcionando a los alumnos el </a:t>
                      </a:r>
                      <a:r>
                        <a:rPr lang="es-MX" sz="800" b="1" kern="1200" dirty="0">
                          <a:solidFill>
                            <a:schemeClr val="tx1"/>
                          </a:solidFill>
                          <a:effectLst/>
                          <a:latin typeface="Century Gothic" panose="020B0502020202020204" pitchFamily="34" charset="0"/>
                          <a:ea typeface="+mn-ea"/>
                          <a:cs typeface="+mn-cs"/>
                        </a:rPr>
                        <a:t>anexo 5,</a:t>
                      </a:r>
                      <a:r>
                        <a:rPr lang="es-MX" sz="800" b="1" kern="1200" dirty="0">
                          <a:solidFill>
                            <a:srgbClr val="FF0000"/>
                          </a:solidFill>
                          <a:effectLst/>
                          <a:latin typeface="Century Gothic" panose="020B0502020202020204" pitchFamily="34" charset="0"/>
                          <a:ea typeface="+mn-ea"/>
                          <a:cs typeface="+mn-cs"/>
                        </a:rPr>
                        <a:t> </a:t>
                      </a:r>
                      <a:r>
                        <a:rPr lang="es-MX" sz="800" b="1" kern="1200" dirty="0">
                          <a:solidFill>
                            <a:schemeClr val="tx1"/>
                          </a:solidFill>
                          <a:effectLst/>
                          <a:latin typeface="Century Gothic" panose="020B0502020202020204" pitchFamily="34" charset="0"/>
                          <a:ea typeface="+mn-ea"/>
                          <a:cs typeface="+mn-cs"/>
                        </a:rPr>
                        <a:t> </a:t>
                      </a:r>
                      <a:r>
                        <a:rPr lang="es-MX" sz="800" b="0" kern="1200" dirty="0">
                          <a:solidFill>
                            <a:schemeClr val="tx1"/>
                          </a:solidFill>
                          <a:effectLst/>
                          <a:latin typeface="Century Gothic" panose="020B0502020202020204" pitchFamily="34" charset="0"/>
                          <a:ea typeface="+mn-ea"/>
                          <a:cs typeface="+mn-cs"/>
                        </a:rPr>
                        <a:t>analizar el nombre de cada una de las instituciones y después, escribir de qué manera brindan protección a las niñas y los niños para que puedan vivir una vida digna y sin violencia. </a:t>
                      </a:r>
                      <a:endParaRPr lang="es-MX" sz="800" b="1" kern="1200" dirty="0">
                        <a:solidFill>
                          <a:schemeClr val="dk1"/>
                        </a:solidFill>
                        <a:effectLst/>
                        <a:latin typeface="Century Gothic" panose="020B0502020202020204" pitchFamily="34" charset="0"/>
                        <a:ea typeface="+mn-ea"/>
                        <a:cs typeface="+mn-cs"/>
                      </a:endParaRPr>
                    </a:p>
                    <a:p>
                      <a:pPr marL="0" indent="0" algn="just" eaLnBrk="0" hangingPunct="0">
                        <a:buFont typeface="Arial" panose="020B0604020202020204" pitchFamily="34" charset="0"/>
                        <a:buNone/>
                      </a:pPr>
                      <a:r>
                        <a:rPr lang="es-MX" sz="800" b="1" kern="1200" dirty="0">
                          <a:solidFill>
                            <a:schemeClr val="dk1"/>
                          </a:solidFill>
                          <a:effectLst/>
                          <a:latin typeface="Century Gothic" panose="020B0502020202020204" pitchFamily="34" charset="0"/>
                          <a:ea typeface="+mn-ea"/>
                          <a:cs typeface="+mn-cs"/>
                        </a:rPr>
                        <a:t>Desarrollo:</a:t>
                      </a:r>
                    </a:p>
                    <a:p>
                      <a:pPr marL="171450" marR="0" indent="-1714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s-MX" sz="800" kern="1200" dirty="0">
                          <a:solidFill>
                            <a:schemeClr val="dk1"/>
                          </a:solidFill>
                          <a:effectLst/>
                          <a:latin typeface="Century Gothic" panose="020B0502020202020204" pitchFamily="34" charset="0"/>
                          <a:ea typeface="+mn-ea"/>
                          <a:cs typeface="+mn-cs"/>
                        </a:rPr>
                        <a:t>Seguir la clase trabajando con el apartado “Definimos el problema” localizado en la página 192 del libro de P. de aula donde en colectivo darán respuesta a las preguntas que se establecen en el punto 1 del libro de texto. </a:t>
                      </a:r>
                    </a:p>
                    <a:p>
                      <a:pPr marL="0" marR="0" indent="0" algn="just" defTabSz="914400" rtl="0" eaLnBrk="0" fontAlgn="auto" latinLnBrk="0" hangingPunct="0">
                        <a:lnSpc>
                          <a:spcPct val="100000"/>
                        </a:lnSpc>
                        <a:spcBef>
                          <a:spcPts val="0"/>
                        </a:spcBef>
                        <a:spcAft>
                          <a:spcPts val="0"/>
                        </a:spcAft>
                        <a:buClrTx/>
                        <a:buSzTx/>
                        <a:buFont typeface="Arial" panose="020B0604020202020204" pitchFamily="34" charset="0"/>
                        <a:buNone/>
                        <a:tabLst/>
                        <a:defRPr/>
                      </a:pPr>
                      <a:r>
                        <a:rPr lang="es-MX" sz="800" b="1" dirty="0">
                          <a:solidFill>
                            <a:schemeClr val="tx1"/>
                          </a:solidFill>
                          <a:effectLst/>
                          <a:latin typeface="Century Gothic" panose="020B0502020202020204" pitchFamily="34" charset="0"/>
                        </a:rPr>
                        <a:t>Cierre:</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800" b="0" i="0" dirty="0">
                          <a:solidFill>
                            <a:schemeClr val="tx1"/>
                          </a:solidFill>
                          <a:effectLst/>
                          <a:latin typeface="Century Gothic" panose="020B0502020202020204" pitchFamily="34" charset="0"/>
                        </a:rPr>
                        <a:t>Finalizar la case dando lectura al texto del </a:t>
                      </a:r>
                      <a:r>
                        <a:rPr lang="es-MX" sz="800" b="1" i="0" dirty="0">
                          <a:solidFill>
                            <a:schemeClr val="tx1"/>
                          </a:solidFill>
                          <a:effectLst/>
                          <a:latin typeface="Century Gothic" panose="020B0502020202020204" pitchFamily="34" charset="0"/>
                        </a:rPr>
                        <a:t>anexo 6 </a:t>
                      </a:r>
                      <a:r>
                        <a:rPr lang="es-MX" sz="800" b="0" i="0" dirty="0">
                          <a:solidFill>
                            <a:schemeClr val="tx1"/>
                          </a:solidFill>
                          <a:effectLst/>
                          <a:latin typeface="Century Gothic" panose="020B0502020202020204" pitchFamily="34" charset="0"/>
                        </a:rPr>
                        <a:t>que se relaciona con una de las preguntas que se respondieron en el punto anterior y reflexionar sobre  el contenido del mismo texto. </a:t>
                      </a:r>
                    </a:p>
                    <a:p>
                      <a:pPr marL="0" indent="0" algn="just" eaLnBrk="0" hangingPunct="0">
                        <a:buFont typeface="Arial" panose="020B0604020202020204" pitchFamily="34" charset="0"/>
                        <a:buNone/>
                      </a:pPr>
                      <a:endParaRPr lang="es-MX" sz="800" b="0" dirty="0">
                        <a:solidFill>
                          <a:schemeClr val="tx1"/>
                        </a:solidFill>
                        <a:effectLst/>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MX" sz="600" b="1" dirty="0">
                          <a:solidFill>
                            <a:schemeClr val="tx1"/>
                          </a:solidFill>
                          <a:latin typeface="Century Gothic" panose="020B0502020202020204" pitchFamily="34" charset="0"/>
                        </a:rPr>
                        <a:t>Recursos didácticos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30000"/>
                      </a:srgbClr>
                    </a:solidFill>
                  </a:tcPr>
                </a:tc>
                <a:extLst>
                  <a:ext uri="{0D108BD9-81ED-4DB2-BD59-A6C34878D82A}">
                    <a16:rowId xmlns:a16="http://schemas.microsoft.com/office/drawing/2014/main" val="4124628852"/>
                  </a:ext>
                </a:extLst>
              </a:tr>
              <a:tr h="104677">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000" b="1" dirty="0">
                        <a:solidFill>
                          <a:schemeClr val="tx1"/>
                        </a:solidFill>
                        <a:highlight>
                          <a:srgbClr val="FFFF00"/>
                        </a:highlight>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30000"/>
                      </a:srgbClr>
                    </a:solidFill>
                  </a:tcPr>
                </a:tc>
                <a:tc vMerge="1">
                  <a:txBody>
                    <a:bodyPr/>
                    <a:lstStyle/>
                    <a:p>
                      <a:endParaRPr lang="es-ES_tradnl"/>
                    </a:p>
                  </a:txBody>
                  <a:tcPr/>
                </a:tc>
                <a:tc rowSpan="3">
                  <a:txBody>
                    <a:bodyPr/>
                    <a:lstStyle/>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Cuaderno del alumno. </a:t>
                      </a:r>
                    </a:p>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Anexos</a:t>
                      </a:r>
                    </a:p>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Listas de cotejo</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65369261"/>
                  </a:ext>
                </a:extLst>
              </a:tr>
              <a:tr h="340201">
                <a:tc>
                  <a:txBody>
                    <a:bodyPr/>
                    <a:lstStyle/>
                    <a:p>
                      <a:pPr marL="0" indent="0" algn="ctr">
                        <a:buFont typeface="Arial" panose="020B0604020202020204" pitchFamily="34" charset="0"/>
                        <a:buNone/>
                      </a:pPr>
                      <a:r>
                        <a:rPr lang="es-MX" sz="1000" b="1" dirty="0">
                          <a:solidFill>
                            <a:schemeClr val="tx1"/>
                          </a:solidFill>
                          <a:latin typeface="Century Gothic" panose="020B0502020202020204" pitchFamily="34" charset="0"/>
                        </a:rPr>
                        <a:t>SESIÓN 6</a:t>
                      </a:r>
                    </a:p>
                    <a:p>
                      <a:pPr marL="0" indent="0" algn="ctr">
                        <a:buFont typeface="Arial" panose="020B0604020202020204" pitchFamily="34" charset="0"/>
                        <a:buNone/>
                      </a:pPr>
                      <a:r>
                        <a:rPr lang="es-MX" sz="1000" b="1" dirty="0">
                          <a:solidFill>
                            <a:schemeClr val="tx1"/>
                          </a:solidFill>
                          <a:latin typeface="Century Gothic" panose="020B0502020202020204" pitchFamily="34" charset="0"/>
                        </a:rPr>
                        <a:t>DEFINIMOS EL PROBLEMA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30000"/>
                      </a:srgbClr>
                    </a:solidFill>
                  </a:tcPr>
                </a:tc>
                <a:tc vMerge="1">
                  <a:txBody>
                    <a:bodyPr/>
                    <a:lstStyle/>
                    <a:p>
                      <a:endParaRPr lang="es-ES_tradnl"/>
                    </a:p>
                  </a:txBody>
                  <a:tcPr/>
                </a:tc>
                <a:tc vMerge="1">
                  <a:txBody>
                    <a:bodyPr/>
                    <a:lstStyle/>
                    <a:p>
                      <a:pPr algn="ctr"/>
                      <a:endParaRPr lang="es-MX" sz="600" b="1"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C1EB"/>
                    </a:solidFill>
                  </a:tcPr>
                </a:tc>
                <a:extLst>
                  <a:ext uri="{0D108BD9-81ED-4DB2-BD59-A6C34878D82A}">
                    <a16:rowId xmlns:a16="http://schemas.microsoft.com/office/drawing/2014/main" val="2688147640"/>
                  </a:ext>
                </a:extLst>
              </a:tr>
              <a:tr h="104677">
                <a:tc rowSpan="3">
                  <a:txBody>
                    <a:bodyPr/>
                    <a:lstStyle/>
                    <a:p>
                      <a:pPr marL="0" indent="0" algn="ctr">
                        <a:buFont typeface="Arial" panose="020B0604020202020204" pitchFamily="34" charset="0"/>
                        <a:buNone/>
                      </a:pPr>
                      <a:r>
                        <a:rPr lang="es-MX" sz="700" b="1" dirty="0">
                          <a:solidFill>
                            <a:schemeClr val="tx1"/>
                          </a:solidFill>
                          <a:latin typeface="Century Gothic" panose="020B0502020202020204" pitchFamily="34" charset="0"/>
                        </a:rPr>
                        <a:t>Propósito de la sesión:</a:t>
                      </a:r>
                    </a:p>
                    <a:p>
                      <a:pPr marL="0" indent="0" algn="ctr">
                        <a:buFont typeface="Arial" panose="020B0604020202020204" pitchFamily="34" charset="0"/>
                        <a:buNone/>
                      </a:pPr>
                      <a:r>
                        <a:rPr lang="es-MX" sz="700" dirty="0">
                          <a:solidFill>
                            <a:schemeClr val="tx1"/>
                          </a:solidFill>
                          <a:latin typeface="Century Gothic" panose="020B0502020202020204" pitchFamily="34" charset="0"/>
                        </a:rPr>
                        <a:t>*Reflexionar sobre como protegerse en situaciones de riesgo. </a:t>
                      </a:r>
                    </a:p>
                    <a:p>
                      <a:pPr marL="0" indent="0" algn="ctr">
                        <a:buFont typeface="Arial" panose="020B0604020202020204" pitchFamily="34" charset="0"/>
                        <a:buNone/>
                      </a:pPr>
                      <a:endParaRPr lang="es-MX" sz="700" b="1"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30000"/>
                      </a:srgbClr>
                    </a:solidFill>
                  </a:tcPr>
                </a:tc>
                <a:tc vMerge="1">
                  <a:txBody>
                    <a:bodyPr/>
                    <a:lstStyle/>
                    <a:p>
                      <a:endParaRPr lang="es-ES_tradnl"/>
                    </a:p>
                  </a:txBody>
                  <a:tcPr/>
                </a:tc>
                <a:tc vMerge="1">
                  <a:txBody>
                    <a:bodyPr/>
                    <a:lstStyle/>
                    <a:p>
                      <a:pPr marL="171450" indent="-171450" algn="l">
                        <a:buFont typeface="Arial" panose="020B0604020202020204" pitchFamily="34" charset="0"/>
                        <a:buChar char="•"/>
                      </a:pP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7640437"/>
                  </a:ext>
                </a:extLst>
              </a:tr>
              <a:tr h="157016">
                <a:tc vMerge="1">
                  <a:txBody>
                    <a:bodyPr/>
                    <a:lstStyle/>
                    <a:p>
                      <a:pPr marL="0" indent="0" algn="ctr">
                        <a:buFont typeface="Arial" panose="020B0604020202020204" pitchFamily="34" charset="0"/>
                        <a:buNone/>
                      </a:pPr>
                      <a:endParaRPr lang="es-ES_tradnl"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30000"/>
                      </a:srgbClr>
                    </a:solidFill>
                  </a:tcPr>
                </a:tc>
                <a:tc vMerge="1">
                  <a:txBody>
                    <a:bodyPr/>
                    <a:lstStyle/>
                    <a:p>
                      <a:endParaRPr lang="es-ES_tradnl"/>
                    </a:p>
                  </a:txBody>
                  <a:tcPr/>
                </a:tc>
                <a:tc>
                  <a:txBody>
                    <a:bodyPr/>
                    <a:lstStyle/>
                    <a:p>
                      <a:r>
                        <a:rPr lang="es-MX" sz="600" b="1" dirty="0">
                          <a:solidFill>
                            <a:schemeClr val="tx1"/>
                          </a:solidFill>
                          <a:latin typeface="Century Gothic" panose="020B0502020202020204" pitchFamily="34" charset="0"/>
                        </a:rPr>
                        <a:t>Evaluación</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30000"/>
                      </a:srgbClr>
                    </a:solidFill>
                  </a:tcPr>
                </a:tc>
                <a:extLst>
                  <a:ext uri="{0D108BD9-81ED-4DB2-BD59-A6C34878D82A}">
                    <a16:rowId xmlns:a16="http://schemas.microsoft.com/office/drawing/2014/main" val="3577303997"/>
                  </a:ext>
                </a:extLst>
              </a:tr>
              <a:tr h="706572">
                <a:tc vMerge="1">
                  <a:txBody>
                    <a:bodyPr/>
                    <a:lstStyle/>
                    <a:p>
                      <a:pPr marL="0" indent="0" algn="ctr">
                        <a:buFont typeface="Arial" panose="020B0604020202020204" pitchFamily="34" charset="0"/>
                        <a:buNone/>
                      </a:pPr>
                      <a:endParaRPr lang="es-ES_tradnl"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30000"/>
                      </a:srgbClr>
                    </a:solidFill>
                  </a:tcPr>
                </a:tc>
                <a:tc vMerge="1">
                  <a:txBody>
                    <a:bodyPr/>
                    <a:lstStyle/>
                    <a:p>
                      <a:endParaRPr lang="es-ES_tradnl"/>
                    </a:p>
                  </a:txBody>
                  <a:tcPr/>
                </a:tc>
                <a:tc>
                  <a:txBody>
                    <a:bodyPr/>
                    <a:lstStyle/>
                    <a:p>
                      <a:pPr algn="l"/>
                      <a:r>
                        <a:rPr lang="es-MX" sz="600" dirty="0">
                          <a:solidFill>
                            <a:schemeClr val="tx1"/>
                          </a:solidFill>
                          <a:latin typeface="Century Gothic" panose="020B0502020202020204" pitchFamily="34" charset="0"/>
                        </a:rPr>
                        <a:t>*Listas de cotejo</a:t>
                      </a:r>
                    </a:p>
                    <a:p>
                      <a:pPr algn="l"/>
                      <a:r>
                        <a:rPr lang="es-MX" sz="600" dirty="0">
                          <a:solidFill>
                            <a:schemeClr val="tx1"/>
                          </a:solidFill>
                          <a:latin typeface="Century Gothic" panose="020B0502020202020204" pitchFamily="34" charset="0"/>
                        </a:rPr>
                        <a:t>*Trabajos diarios</a:t>
                      </a:r>
                    </a:p>
                    <a:p>
                      <a:pPr algn="l"/>
                      <a:r>
                        <a:rPr lang="es-MX" sz="600" dirty="0">
                          <a:solidFill>
                            <a:schemeClr val="tx1"/>
                          </a:solidFill>
                          <a:latin typeface="Century Gothic" panose="020B0502020202020204" pitchFamily="34" charset="0"/>
                        </a:rPr>
                        <a:t>*Participaciones</a:t>
                      </a:r>
                    </a:p>
                    <a:p>
                      <a:pPr algn="l"/>
                      <a:r>
                        <a:rPr lang="es-MX" sz="600" dirty="0">
                          <a:solidFill>
                            <a:schemeClr val="tx1"/>
                          </a:solidFill>
                          <a:latin typeface="Century Gothic" panose="020B0502020202020204" pitchFamily="34" charset="0"/>
                        </a:rPr>
                        <a:t>*Observación directa. </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5264016"/>
                  </a:ext>
                </a:extLst>
              </a:tr>
            </a:tbl>
          </a:graphicData>
        </a:graphic>
      </p:graphicFrame>
    </p:spTree>
    <p:extLst>
      <p:ext uri="{BB962C8B-B14F-4D97-AF65-F5344CB8AC3E}">
        <p14:creationId xmlns:p14="http://schemas.microsoft.com/office/powerpoint/2010/main" val="928163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2">
            <a:extLst>
              <a:ext uri="{FF2B5EF4-FFF2-40B4-BE49-F238E27FC236}">
                <a16:creationId xmlns:a16="http://schemas.microsoft.com/office/drawing/2014/main" id="{6C71C2AB-4A76-341C-CB4B-B380EA433149}"/>
              </a:ext>
            </a:extLst>
          </p:cNvPr>
          <p:cNvGraphicFramePr>
            <a:graphicFrameLocks noGrp="1"/>
          </p:cNvGraphicFramePr>
          <p:nvPr>
            <p:extLst>
              <p:ext uri="{D42A27DB-BD31-4B8C-83A1-F6EECF244321}">
                <p14:modId xmlns:p14="http://schemas.microsoft.com/office/powerpoint/2010/main" val="1298898023"/>
              </p:ext>
            </p:extLst>
          </p:nvPr>
        </p:nvGraphicFramePr>
        <p:xfrm>
          <a:off x="45720" y="468313"/>
          <a:ext cx="6766559" cy="7719664"/>
        </p:xfrm>
        <a:graphic>
          <a:graphicData uri="http://schemas.openxmlformats.org/drawingml/2006/table">
            <a:tbl>
              <a:tblPr firstRow="1" bandRow="1">
                <a:tableStyleId>{5C22544A-7EE6-4342-B048-85BDC9FD1C3A}</a:tableStyleId>
              </a:tblPr>
              <a:tblGrid>
                <a:gridCol w="1313411">
                  <a:extLst>
                    <a:ext uri="{9D8B030D-6E8A-4147-A177-3AD203B41FA5}">
                      <a16:colId xmlns:a16="http://schemas.microsoft.com/office/drawing/2014/main" val="4048562965"/>
                    </a:ext>
                  </a:extLst>
                </a:gridCol>
                <a:gridCol w="2067948">
                  <a:extLst>
                    <a:ext uri="{9D8B030D-6E8A-4147-A177-3AD203B41FA5}">
                      <a16:colId xmlns:a16="http://schemas.microsoft.com/office/drawing/2014/main" val="3943128233"/>
                    </a:ext>
                  </a:extLst>
                </a:gridCol>
                <a:gridCol w="2645496">
                  <a:extLst>
                    <a:ext uri="{9D8B030D-6E8A-4147-A177-3AD203B41FA5}">
                      <a16:colId xmlns:a16="http://schemas.microsoft.com/office/drawing/2014/main" val="1583954287"/>
                    </a:ext>
                  </a:extLst>
                </a:gridCol>
                <a:gridCol w="739704">
                  <a:extLst>
                    <a:ext uri="{9D8B030D-6E8A-4147-A177-3AD203B41FA5}">
                      <a16:colId xmlns:a16="http://schemas.microsoft.com/office/drawing/2014/main" val="3012672027"/>
                    </a:ext>
                  </a:extLst>
                </a:gridCol>
              </a:tblGrid>
              <a:tr h="435242">
                <a:tc gridSpan="4">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LUNES 17 DE FEBRERO DE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ctr"/>
                      <a:endParaRPr lang="es-MX"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solidFill>
                  </a:tcPr>
                </a:tc>
                <a:tc hMerge="1">
                  <a:txBody>
                    <a:bodyPr/>
                    <a:lstStyle/>
                    <a:p>
                      <a:endParaRPr lang="es-ES_tradnl"/>
                    </a:p>
                  </a:txBody>
                  <a:tcPr/>
                </a:tc>
                <a:tc hMerge="1">
                  <a:txBody>
                    <a:bodyPr/>
                    <a:lstStyle/>
                    <a:p>
                      <a:pPr marL="0" indent="0" algn="ctr">
                        <a:buFont typeface="Arial" panose="020B0604020202020204" pitchFamily="34" charset="0"/>
                        <a:buNone/>
                      </a:pPr>
                      <a:endParaRPr lang="es-MX" sz="7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3FF"/>
                    </a:solidFill>
                  </a:tcPr>
                </a:tc>
                <a:extLst>
                  <a:ext uri="{0D108BD9-81ED-4DB2-BD59-A6C34878D82A}">
                    <a16:rowId xmlns:a16="http://schemas.microsoft.com/office/drawing/2014/main" val="3426017343"/>
                  </a:ext>
                </a:extLst>
              </a:tr>
              <a:tr h="435242">
                <a:tc>
                  <a:txBody>
                    <a:bodyPr/>
                    <a:lstStyle/>
                    <a:p>
                      <a:pPr algn="ctr"/>
                      <a:r>
                        <a:rPr lang="es-MX" sz="1200" dirty="0">
                          <a:solidFill>
                            <a:schemeClr val="tx1"/>
                          </a:solidFill>
                          <a:latin typeface="Century Gothic" panose="020B0502020202020204" pitchFamily="34" charset="0"/>
                        </a:rPr>
                        <a:t>CAMPO FORMATIVO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algn="ctr"/>
                      <a:r>
                        <a:rPr lang="es-MX" sz="1200" dirty="0">
                          <a:solidFill>
                            <a:schemeClr val="tx1"/>
                          </a:solidFill>
                          <a:latin typeface="Century Gothic" panose="020B0502020202020204" pitchFamily="34" charset="0"/>
                        </a:rPr>
                        <a:t>SECUENCIA DE ACTIVIDADES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solidFill>
                  </a:tcPr>
                </a:tc>
                <a:tc hMerge="1">
                  <a:txBody>
                    <a:bodyPr/>
                    <a:lstStyle/>
                    <a:p>
                      <a:endParaRPr lang="es-ES_tradnl"/>
                    </a:p>
                  </a:txBody>
                  <a:tcPr/>
                </a:tc>
                <a:tc>
                  <a:txBody>
                    <a:bodyPr/>
                    <a:lstStyle/>
                    <a:p>
                      <a:pPr marL="0" indent="0" algn="ctr">
                        <a:buFont typeface="Arial" panose="020B0604020202020204" pitchFamily="34" charset="0"/>
                        <a:buNone/>
                      </a:pPr>
                      <a:endParaRPr lang="es-MX" sz="7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3FF"/>
                    </a:solidFill>
                  </a:tcPr>
                </a:tc>
                <a:extLst>
                  <a:ext uri="{0D108BD9-81ED-4DB2-BD59-A6C34878D82A}">
                    <a16:rowId xmlns:a16="http://schemas.microsoft.com/office/drawing/2014/main" val="2140087110"/>
                  </a:ext>
                </a:extLst>
              </a:tr>
              <a:tr h="261145">
                <a:tc row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1000" b="1" dirty="0">
                          <a:solidFill>
                            <a:schemeClr val="tx1"/>
                          </a:solidFill>
                          <a:latin typeface="Century Gothic" panose="020B0502020202020204" pitchFamily="34" charset="0"/>
                        </a:rPr>
                        <a:t>DE LO HUMANO Y LO COMUNITARIO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60000"/>
                      </a:srgbClr>
                    </a:solidFill>
                  </a:tcPr>
                </a:tc>
                <a:tc rowSpan="6" gridSpan="2">
                  <a:txBody>
                    <a:bodyPr/>
                    <a:lstStyle/>
                    <a:p>
                      <a:pPr marL="0" indent="0" algn="just" eaLnBrk="0" hangingPunct="0">
                        <a:buFont typeface="Arial" panose="020B0604020202020204" pitchFamily="34" charset="0"/>
                        <a:buNone/>
                      </a:pPr>
                      <a:r>
                        <a:rPr lang="es-MX" sz="900" b="1" kern="1200" dirty="0">
                          <a:solidFill>
                            <a:schemeClr val="dk1"/>
                          </a:solidFill>
                          <a:effectLst/>
                          <a:latin typeface="Century Gothic" panose="020B0502020202020204" pitchFamily="34" charset="0"/>
                          <a:ea typeface="+mn-ea"/>
                          <a:cs typeface="+mn-cs"/>
                        </a:rPr>
                        <a:t>Inicio:</a:t>
                      </a:r>
                    </a:p>
                    <a:p>
                      <a:pPr marL="171450" indent="-171450" algn="just" eaLnBrk="0" hangingPunct="0">
                        <a:buFont typeface="Arial" panose="020B0604020202020204" pitchFamily="34" charset="0"/>
                        <a:buChar char="•"/>
                      </a:pPr>
                      <a:r>
                        <a:rPr lang="es-MX" sz="900" b="0" kern="1200" dirty="0">
                          <a:solidFill>
                            <a:schemeClr val="dk1"/>
                          </a:solidFill>
                          <a:effectLst/>
                          <a:latin typeface="Century Gothic" panose="020B0502020202020204" pitchFamily="34" charset="0"/>
                          <a:ea typeface="+mn-ea"/>
                          <a:cs typeface="+mn-cs"/>
                        </a:rPr>
                        <a:t>Dar inicio a la clase trabajando con la recuperación de saberes previos entregando a los alumnos el material del </a:t>
                      </a:r>
                      <a:r>
                        <a:rPr lang="es-MX" sz="900" b="1" kern="1200" dirty="0">
                          <a:solidFill>
                            <a:schemeClr val="dk1"/>
                          </a:solidFill>
                          <a:effectLst/>
                          <a:latin typeface="Century Gothic" panose="020B0502020202020204" pitchFamily="34" charset="0"/>
                          <a:ea typeface="+mn-ea"/>
                          <a:cs typeface="+mn-cs"/>
                        </a:rPr>
                        <a:t>anexo 7 </a:t>
                      </a:r>
                      <a:r>
                        <a:rPr lang="es-MX" sz="900" b="0" kern="1200" dirty="0">
                          <a:solidFill>
                            <a:schemeClr val="dk1"/>
                          </a:solidFill>
                          <a:effectLst/>
                          <a:latin typeface="Century Gothic" panose="020B0502020202020204" pitchFamily="34" charset="0"/>
                          <a:ea typeface="+mn-ea"/>
                          <a:cs typeface="+mn-cs"/>
                        </a:rPr>
                        <a:t>para que analicen cada dibujo, lo recorten y escriban a un costado lo que significa cada ícono. </a:t>
                      </a:r>
                    </a:p>
                    <a:p>
                      <a:pPr marL="0" marR="0" indent="0" algn="just" defTabSz="914400" rtl="0" eaLnBrk="0" fontAlgn="auto" latinLnBrk="0" hangingPunct="0">
                        <a:lnSpc>
                          <a:spcPct val="100000"/>
                        </a:lnSpc>
                        <a:spcBef>
                          <a:spcPts val="0"/>
                        </a:spcBef>
                        <a:spcAft>
                          <a:spcPts val="0"/>
                        </a:spcAft>
                        <a:buClrTx/>
                        <a:buSzTx/>
                        <a:buFont typeface="Arial" panose="020B0604020202020204" pitchFamily="34" charset="0"/>
                        <a:buNone/>
                        <a:tabLst/>
                        <a:defRPr/>
                      </a:pPr>
                      <a:r>
                        <a:rPr lang="es-MX" sz="900" b="1" kern="1200" dirty="0">
                          <a:solidFill>
                            <a:schemeClr val="dk1"/>
                          </a:solidFill>
                          <a:effectLst/>
                          <a:latin typeface="Century Gothic" panose="020B0502020202020204" pitchFamily="34" charset="0"/>
                          <a:ea typeface="+mn-ea"/>
                          <a:cs typeface="+mn-cs"/>
                        </a:rPr>
                        <a:t>Desarrollo:</a:t>
                      </a:r>
                    </a:p>
                    <a:p>
                      <a:pPr marL="171450" marR="0" indent="-1714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s-MX" sz="900" kern="1200" dirty="0">
                          <a:solidFill>
                            <a:schemeClr val="dk1"/>
                          </a:solidFill>
                          <a:effectLst/>
                          <a:latin typeface="Century Gothic" panose="020B0502020202020204" pitchFamily="34" charset="0"/>
                          <a:ea typeface="+mn-ea"/>
                          <a:cs typeface="+mn-cs"/>
                        </a:rPr>
                        <a:t>Continuar la clase trabajando con el apartado “Organicemos las actividades” localizado en la página 311 del libro de Proyectos Escolares donde los alumnos trabajarán con el punto 1 y responderán las preguntas que se localizan en el </a:t>
                      </a:r>
                      <a:r>
                        <a:rPr lang="es-MX" sz="900" b="1" kern="1200" dirty="0">
                          <a:solidFill>
                            <a:schemeClr val="dk1"/>
                          </a:solidFill>
                          <a:effectLst/>
                          <a:latin typeface="Century Gothic" panose="020B0502020202020204" pitchFamily="34" charset="0"/>
                          <a:ea typeface="+mn-ea"/>
                          <a:cs typeface="+mn-cs"/>
                        </a:rPr>
                        <a:t>anexo 8.</a:t>
                      </a:r>
                      <a:r>
                        <a:rPr lang="es-MX" sz="900" b="1" kern="1200" dirty="0">
                          <a:solidFill>
                            <a:srgbClr val="FF0000"/>
                          </a:solidFill>
                          <a:effectLst/>
                          <a:latin typeface="Century Gothic" panose="020B0502020202020204" pitchFamily="34" charset="0"/>
                          <a:ea typeface="+mn-ea"/>
                          <a:cs typeface="+mn-cs"/>
                        </a:rPr>
                        <a:t> </a:t>
                      </a:r>
                      <a:r>
                        <a:rPr lang="es-MX" sz="900" b="1" kern="1200" dirty="0">
                          <a:solidFill>
                            <a:schemeClr val="dk1"/>
                          </a:solidFill>
                          <a:effectLst/>
                          <a:latin typeface="Century Gothic" panose="020B0502020202020204" pitchFamily="34" charset="0"/>
                          <a:ea typeface="+mn-ea"/>
                          <a:cs typeface="+mn-cs"/>
                        </a:rPr>
                        <a:t> </a:t>
                      </a:r>
                      <a:endParaRPr lang="es-MX" sz="900" b="1" kern="1200" dirty="0">
                        <a:solidFill>
                          <a:srgbClr val="FF0000"/>
                        </a:solidFill>
                        <a:effectLst/>
                        <a:latin typeface="Century Gothic" panose="020B0502020202020204" pitchFamily="34" charset="0"/>
                        <a:ea typeface="+mn-ea"/>
                        <a:cs typeface="+mn-cs"/>
                      </a:endParaRPr>
                    </a:p>
                    <a:p>
                      <a:pPr marL="0" marR="0" indent="0" algn="just" defTabSz="914400" rtl="0" eaLnBrk="0" fontAlgn="auto" latinLnBrk="0" hangingPunct="0">
                        <a:lnSpc>
                          <a:spcPct val="100000"/>
                        </a:lnSpc>
                        <a:spcBef>
                          <a:spcPts val="0"/>
                        </a:spcBef>
                        <a:spcAft>
                          <a:spcPts val="0"/>
                        </a:spcAft>
                        <a:buClrTx/>
                        <a:buSzTx/>
                        <a:buFont typeface="Arial" panose="020B0604020202020204" pitchFamily="34" charset="0"/>
                        <a:buNone/>
                        <a:tabLst/>
                        <a:defRPr/>
                      </a:pPr>
                      <a:r>
                        <a:rPr lang="es-MX" sz="900" b="1" dirty="0">
                          <a:solidFill>
                            <a:schemeClr val="tx1"/>
                          </a:solidFill>
                          <a:effectLst/>
                          <a:latin typeface="Century Gothic" panose="020B0502020202020204" pitchFamily="34" charset="0"/>
                        </a:rPr>
                        <a:t>Cierre:</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900" b="0" dirty="0">
                          <a:solidFill>
                            <a:schemeClr val="tx1"/>
                          </a:solidFill>
                          <a:effectLst/>
                          <a:latin typeface="Century Gothic" panose="020B0502020202020204" pitchFamily="34" charset="0"/>
                        </a:rPr>
                        <a:t>Terminar la clase solucionando las actividades del punto 2 donde los alumnos definirán las actividades que se realizarán en el rally y completarán la tabla para organizar las actividades. </a:t>
                      </a:r>
                    </a:p>
                    <a:p>
                      <a:pPr marL="0" indent="0" algn="just" eaLnBrk="0" hangingPunct="0">
                        <a:buFont typeface="Arial" panose="020B0604020202020204" pitchFamily="34" charset="0"/>
                        <a:buNone/>
                      </a:pPr>
                      <a:endParaRPr lang="es-MX" sz="900" b="0" dirty="0">
                        <a:solidFill>
                          <a:schemeClr val="tx1"/>
                        </a:solidFill>
                        <a:effectLst/>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6" hMerge="1">
                  <a:txBody>
                    <a:bodyPr/>
                    <a:lstStyle/>
                    <a:p>
                      <a:endParaRPr lang="es-ES_tradnl"/>
                    </a:p>
                  </a:txBody>
                  <a:tcPr/>
                </a:tc>
                <a:tc>
                  <a:txBody>
                    <a:bodyPr/>
                    <a:lstStyle/>
                    <a:p>
                      <a:pPr algn="ctr"/>
                      <a:r>
                        <a:rPr lang="es-MX" sz="600" b="1" dirty="0">
                          <a:solidFill>
                            <a:schemeClr val="tx1"/>
                          </a:solidFill>
                          <a:latin typeface="Century Gothic" panose="020B0502020202020204" pitchFamily="34" charset="0"/>
                        </a:rPr>
                        <a:t>Recursos didácticos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3FF">
                        <a:alpha val="30000"/>
                      </a:srgbClr>
                    </a:solidFill>
                  </a:tcPr>
                </a:tc>
                <a:extLst>
                  <a:ext uri="{0D108BD9-81ED-4DB2-BD59-A6C34878D82A}">
                    <a16:rowId xmlns:a16="http://schemas.microsoft.com/office/drawing/2014/main" val="1050918498"/>
                  </a:ext>
                </a:extLst>
              </a:tr>
              <a:tr h="173986">
                <a:tc v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MX" sz="10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60000"/>
                      </a:srgbClr>
                    </a:solidFill>
                  </a:tcPr>
                </a:tc>
                <a:tc gridSpan="2" vMerge="1">
                  <a:txBody>
                    <a:bodyPr/>
                    <a:lstStyle/>
                    <a:p>
                      <a:endParaRPr lang="es-ES_tradnl"/>
                    </a:p>
                  </a:txBody>
                  <a:tcPr/>
                </a:tc>
                <a:tc hMerge="1" vMerge="1">
                  <a:txBody>
                    <a:bodyPr/>
                    <a:lstStyle/>
                    <a:p>
                      <a:endParaRPr lang="es-ES_tradnl"/>
                    </a:p>
                  </a:txBody>
                  <a:tcPr/>
                </a:tc>
                <a:tc rowSpan="2">
                  <a:txBody>
                    <a:bodyPr/>
                    <a:lstStyle/>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Cuaderno del alumno. </a:t>
                      </a:r>
                    </a:p>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Anexos</a:t>
                      </a:r>
                    </a:p>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Listas de cotejo</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0901597"/>
                  </a:ext>
                </a:extLst>
              </a:tr>
              <a:tr h="348304">
                <a:tc rowSpan="2">
                  <a:txBody>
                    <a:bodyPr/>
                    <a:lstStyle/>
                    <a:p>
                      <a:pPr marL="0" indent="0" algn="ctr">
                        <a:buFont typeface="Arial" panose="020B0604020202020204" pitchFamily="34" charset="0"/>
                        <a:buNone/>
                      </a:pPr>
                      <a:r>
                        <a:rPr lang="es-MX" sz="1000" b="1" dirty="0">
                          <a:solidFill>
                            <a:schemeClr val="tx1"/>
                          </a:solidFill>
                          <a:latin typeface="Century Gothic" panose="020B0502020202020204" pitchFamily="34" charset="0"/>
                        </a:rPr>
                        <a:t>SESIÓN 5</a:t>
                      </a:r>
                    </a:p>
                    <a:p>
                      <a:pPr marL="0" indent="0" algn="ctr">
                        <a:buFont typeface="Arial" panose="020B0604020202020204" pitchFamily="34" charset="0"/>
                        <a:buNone/>
                      </a:pPr>
                      <a:r>
                        <a:rPr lang="es-MX" sz="1000" b="1" dirty="0">
                          <a:solidFill>
                            <a:schemeClr val="tx1"/>
                          </a:solidFill>
                          <a:latin typeface="Century Gothic" panose="020B0502020202020204" pitchFamily="34" charset="0"/>
                        </a:rPr>
                        <a:t>ORGANICEMOS LAS ACTIVIDADES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30000"/>
                      </a:srgbClr>
                    </a:solidFill>
                  </a:tcPr>
                </a:tc>
                <a:tc gridSpan="2" vMerge="1">
                  <a:txBody>
                    <a:bodyPr/>
                    <a:lstStyle/>
                    <a:p>
                      <a:endParaRPr lang="es-ES_tradnl"/>
                    </a:p>
                  </a:txBody>
                  <a:tcPr/>
                </a:tc>
                <a:tc hMerge="1" vMerge="1">
                  <a:txBody>
                    <a:bodyPr/>
                    <a:lstStyle/>
                    <a:p>
                      <a:endParaRPr lang="es-ES_tradnl"/>
                    </a:p>
                  </a:txBody>
                  <a:tcPr/>
                </a:tc>
                <a:tc vMerge="1">
                  <a:txBody>
                    <a:bodyPr/>
                    <a:lstStyle/>
                    <a:p>
                      <a:pPr algn="ctr"/>
                      <a:endParaRPr lang="es-MX" sz="600" b="1"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55864"/>
                  </a:ext>
                </a:extLst>
              </a:tr>
              <a:tr h="144970">
                <a:tc vMerge="1">
                  <a:txBody>
                    <a:bodyPr/>
                    <a:lstStyle/>
                    <a:p>
                      <a:pPr marL="0" indent="0" algn="ctr">
                        <a:buFont typeface="Arial" panose="020B0604020202020204" pitchFamily="34" charset="0"/>
                        <a:buNone/>
                      </a:pPr>
                      <a:endParaRPr lang="es-ES_tradnl"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30000"/>
                      </a:srgbClr>
                    </a:solidFill>
                  </a:tcPr>
                </a:tc>
                <a:tc gridSpan="2" vMerge="1">
                  <a:txBody>
                    <a:bodyPr/>
                    <a:lstStyle/>
                    <a:p>
                      <a:endParaRPr lang="es-ES_tradnl"/>
                    </a:p>
                  </a:txBody>
                  <a:tcPr/>
                </a:tc>
                <a:tc hMerge="1" vMerge="1">
                  <a:txBody>
                    <a:bodyPr/>
                    <a:lstStyle/>
                    <a:p>
                      <a:endParaRPr lang="es-ES_tradnl"/>
                    </a:p>
                  </a:txBody>
                  <a:tcPr/>
                </a:tc>
                <a:tc rowSpan="2">
                  <a:txBody>
                    <a:bodyPr/>
                    <a:lstStyle/>
                    <a:p>
                      <a:r>
                        <a:rPr lang="es-MX" sz="600" b="1" dirty="0">
                          <a:solidFill>
                            <a:schemeClr val="tx1"/>
                          </a:solidFill>
                          <a:latin typeface="Century Gothic" panose="020B0502020202020204" pitchFamily="34" charset="0"/>
                        </a:rPr>
                        <a:t>Evaluación</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3FF">
                        <a:alpha val="30000"/>
                      </a:srgbClr>
                    </a:solidFill>
                  </a:tcPr>
                </a:tc>
                <a:extLst>
                  <a:ext uri="{0D108BD9-81ED-4DB2-BD59-A6C34878D82A}">
                    <a16:rowId xmlns:a16="http://schemas.microsoft.com/office/drawing/2014/main" val="3514365615"/>
                  </a:ext>
                </a:extLst>
              </a:tr>
              <a:tr h="0">
                <a:tc rowSpan="2">
                  <a:txBody>
                    <a:bodyPr/>
                    <a:lstStyle/>
                    <a:p>
                      <a:pPr marL="0" indent="0" algn="ctr">
                        <a:buFont typeface="Arial" panose="020B0604020202020204" pitchFamily="34" charset="0"/>
                        <a:buNone/>
                      </a:pPr>
                      <a:r>
                        <a:rPr lang="es-MX" sz="800" b="1" dirty="0">
                          <a:solidFill>
                            <a:schemeClr val="tx1"/>
                          </a:solidFill>
                          <a:latin typeface="Century Gothic" panose="020B0502020202020204" pitchFamily="34" charset="0"/>
                        </a:rPr>
                        <a:t>Propósito de la sesión:</a:t>
                      </a:r>
                    </a:p>
                    <a:p>
                      <a:pPr marL="0" indent="0" algn="ctr">
                        <a:buFont typeface="Arial" panose="020B0604020202020204" pitchFamily="34" charset="0"/>
                        <a:buNone/>
                      </a:pPr>
                      <a:r>
                        <a:rPr lang="es-MX" sz="800" dirty="0">
                          <a:solidFill>
                            <a:schemeClr val="tx1"/>
                          </a:solidFill>
                          <a:latin typeface="Century Gothic" panose="020B0502020202020204" pitchFamily="34" charset="0"/>
                        </a:rPr>
                        <a:t>*Organizar las actividades </a:t>
                      </a:r>
                    </a:p>
                    <a:p>
                      <a:pPr marL="0" indent="0" algn="ctr">
                        <a:buFont typeface="Arial" panose="020B0604020202020204" pitchFamily="34" charset="0"/>
                        <a:buNone/>
                      </a:pPr>
                      <a:r>
                        <a:rPr lang="es-MX" sz="800" dirty="0">
                          <a:solidFill>
                            <a:schemeClr val="tx1"/>
                          </a:solidFill>
                          <a:latin typeface="Century Gothic" panose="020B0502020202020204" pitchFamily="34" charset="0"/>
                        </a:rPr>
                        <a:t>del rally. </a:t>
                      </a:r>
                    </a:p>
                    <a:p>
                      <a:pPr marL="0" indent="0" algn="ctr">
                        <a:buFont typeface="Arial" panose="020B0604020202020204" pitchFamily="34" charset="0"/>
                        <a:buNone/>
                      </a:pPr>
                      <a:endParaRPr lang="es-MX" sz="800" b="1"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b="1"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30000"/>
                      </a:srgbClr>
                    </a:solidFill>
                  </a:tcPr>
                </a:tc>
                <a:tc gridSpan="2" vMerge="1">
                  <a:txBody>
                    <a:bodyPr/>
                    <a:lstStyle/>
                    <a:p>
                      <a:endParaRPr lang="es-ES_tradnl"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vMerge="1">
                  <a:txBody>
                    <a:bodyPr/>
                    <a:lstStyle/>
                    <a:p>
                      <a:endParaRPr lang="es-ES_tradnl"/>
                    </a:p>
                  </a:txBody>
                  <a:tcPr/>
                </a:tc>
                <a:tc vMerge="1">
                  <a:txBody>
                    <a:bodyPr/>
                    <a:lstStyle/>
                    <a:p>
                      <a:pPr marL="171450" indent="-171450" algn="l">
                        <a:buFont typeface="Arial" panose="020B0604020202020204" pitchFamily="34" charset="0"/>
                        <a:buChar char="•"/>
                      </a:pPr>
                      <a:endParaRPr lang="es-ES_tradnl"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455885"/>
                  </a:ext>
                </a:extLst>
              </a:tr>
              <a:tr h="1644356">
                <a:tc vMerge="1">
                  <a:txBody>
                    <a:bodyPr/>
                    <a:lstStyle/>
                    <a:p>
                      <a:pPr marL="0" indent="0" algn="ctr">
                        <a:buFont typeface="Arial" panose="020B0604020202020204" pitchFamily="34" charset="0"/>
                        <a:buNone/>
                      </a:pPr>
                      <a:endParaRPr lang="es-ES_tradnl"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30000"/>
                      </a:srgbClr>
                    </a:solidFill>
                  </a:tcPr>
                </a:tc>
                <a:tc gridSpan="2" vMerge="1">
                  <a:txBody>
                    <a:bodyPr/>
                    <a:lstStyle/>
                    <a:p>
                      <a:endParaRPr lang="es-ES_tradnl"/>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vMerge="1">
                  <a:txBody>
                    <a:bodyPr/>
                    <a:lstStyle/>
                    <a:p>
                      <a:endParaRPr lang="es-ES_tradnl"/>
                    </a:p>
                  </a:txBody>
                  <a:tcPr/>
                </a:tc>
                <a:tc>
                  <a:txBody>
                    <a:bodyPr/>
                    <a:lstStyle/>
                    <a:p>
                      <a:pPr marL="0" indent="0" algn="l">
                        <a:buFont typeface="Arial" panose="020B0604020202020204" pitchFamily="34" charset="0"/>
                        <a:buNone/>
                      </a:pPr>
                      <a:r>
                        <a:rPr lang="es-MX" sz="600" dirty="0">
                          <a:solidFill>
                            <a:schemeClr val="tx1"/>
                          </a:solidFill>
                          <a:latin typeface="Century Gothic" panose="020B0502020202020204" pitchFamily="34" charset="0"/>
                        </a:rPr>
                        <a:t>*Listas de cotejo</a:t>
                      </a:r>
                    </a:p>
                    <a:p>
                      <a:pPr marL="0" indent="0" algn="l">
                        <a:buFont typeface="Arial" panose="020B0604020202020204" pitchFamily="34" charset="0"/>
                        <a:buNone/>
                      </a:pPr>
                      <a:r>
                        <a:rPr lang="es-MX" sz="600" dirty="0">
                          <a:solidFill>
                            <a:schemeClr val="tx1"/>
                          </a:solidFill>
                          <a:latin typeface="Century Gothic" panose="020B0502020202020204" pitchFamily="34" charset="0"/>
                        </a:rPr>
                        <a:t>*Trabajos diarios</a:t>
                      </a:r>
                    </a:p>
                    <a:p>
                      <a:pPr marL="0" indent="0" algn="l">
                        <a:buFont typeface="Arial" panose="020B0604020202020204" pitchFamily="34" charset="0"/>
                        <a:buNone/>
                      </a:pPr>
                      <a:r>
                        <a:rPr lang="es-MX" sz="600" dirty="0">
                          <a:solidFill>
                            <a:schemeClr val="tx1"/>
                          </a:solidFill>
                          <a:latin typeface="Century Gothic" panose="020B0502020202020204" pitchFamily="34" charset="0"/>
                        </a:rPr>
                        <a:t>*Participaciones</a:t>
                      </a:r>
                    </a:p>
                    <a:p>
                      <a:pPr marL="0" indent="0" algn="l">
                        <a:buFont typeface="Arial" panose="020B0604020202020204" pitchFamily="34" charset="0"/>
                        <a:buNone/>
                      </a:pPr>
                      <a:r>
                        <a:rPr lang="es-MX" sz="600" dirty="0">
                          <a:solidFill>
                            <a:schemeClr val="tx1"/>
                          </a:solidFill>
                          <a:latin typeface="Century Gothic" panose="020B0502020202020204" pitchFamily="34" charset="0"/>
                        </a:rPr>
                        <a:t>*Observación directa. </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9481840"/>
                  </a:ext>
                </a:extLst>
              </a:tr>
              <a:tr h="348193">
                <a:tc gridSpan="2">
                  <a:txBody>
                    <a:bodyPr/>
                    <a:lstStyle/>
                    <a:p>
                      <a:pPr marL="0" indent="0" algn="ctr">
                        <a:buFont typeface="Arial" panose="020B0604020202020204" pitchFamily="34" charset="0"/>
                        <a:buNone/>
                      </a:pPr>
                      <a:r>
                        <a:rPr lang="es-MX" sz="900" b="1" i="0" dirty="0">
                          <a:solidFill>
                            <a:schemeClr val="tx1"/>
                          </a:solidFill>
                          <a:latin typeface="Century Gothic" panose="020B0502020202020204" pitchFamily="34" charset="0"/>
                        </a:rPr>
                        <a:t>ADECUACIONES CURRICULARES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F25E">
                        <a:alpha val="50000"/>
                      </a:srgbClr>
                    </a:solidFill>
                  </a:tcPr>
                </a:tc>
                <a:tc hMerge="1">
                  <a:txBody>
                    <a:bodyPr/>
                    <a:lstStyle/>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indent="0" algn="ctr">
                        <a:buFont typeface="Arial" panose="020B0604020202020204" pitchFamily="34" charset="0"/>
                        <a:buNone/>
                      </a:pPr>
                      <a:r>
                        <a:rPr lang="es-MX" sz="900" b="1" i="0" dirty="0">
                          <a:solidFill>
                            <a:schemeClr val="tx1"/>
                          </a:solidFill>
                          <a:effectLst/>
                          <a:latin typeface="Century Gothic" panose="020B0502020202020204" pitchFamily="34" charset="0"/>
                        </a:rPr>
                        <a:t>OBSERVACIONES REALIZADAS POR LA AUTORIDAD ESCOLAR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88F">
                        <a:alpha val="50000"/>
                      </a:srgbClr>
                    </a:solidFill>
                  </a:tcPr>
                </a:tc>
                <a:tc hMerge="1">
                  <a:txBody>
                    <a:bodyPr/>
                    <a:lstStyle/>
                    <a:p>
                      <a:pPr marL="0" indent="0" algn="l">
                        <a:buFont typeface="Arial" panose="020B0604020202020204" pitchFamily="34" charset="0"/>
                        <a:buNone/>
                      </a:pP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5406635"/>
                  </a:ext>
                </a:extLst>
              </a:tr>
              <a:tr h="3568981">
                <a:tc gridSpan="2">
                  <a:txBody>
                    <a:bodyPr/>
                    <a:lstStyle/>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gridSpan="2">
                  <a:txBody>
                    <a:bodyPr/>
                    <a:lstStyle/>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11349678"/>
                  </a:ext>
                </a:extLst>
              </a:tr>
            </a:tbl>
          </a:graphicData>
        </a:graphic>
      </p:graphicFrame>
      <p:pic>
        <p:nvPicPr>
          <p:cNvPr id="2" name="Imagen 1">
            <a:extLst>
              <a:ext uri="{FF2B5EF4-FFF2-40B4-BE49-F238E27FC236}">
                <a16:creationId xmlns:a16="http://schemas.microsoft.com/office/drawing/2014/main" id="{62DEE93B-F48F-BF71-5691-AD20B45E72D6}"/>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63379" y="0"/>
            <a:ext cx="1777878" cy="166550"/>
          </a:xfrm>
          <a:prstGeom prst="rect">
            <a:avLst/>
          </a:prstGeom>
        </p:spPr>
      </p:pic>
      <p:pic>
        <p:nvPicPr>
          <p:cNvPr id="3" name="Imagen 2">
            <a:extLst>
              <a:ext uri="{FF2B5EF4-FFF2-40B4-BE49-F238E27FC236}">
                <a16:creationId xmlns:a16="http://schemas.microsoft.com/office/drawing/2014/main" id="{008416B1-ACE0-D134-07B1-D3D5D0A02BBA}"/>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115"/>
          <a:stretch/>
        </p:blipFill>
        <p:spPr>
          <a:xfrm rot="10800000">
            <a:off x="1651121" y="-1"/>
            <a:ext cx="1777878" cy="174234"/>
          </a:xfrm>
          <a:prstGeom prst="rect">
            <a:avLst/>
          </a:prstGeom>
        </p:spPr>
      </p:pic>
      <p:pic>
        <p:nvPicPr>
          <p:cNvPr id="4" name="Imagen 3">
            <a:extLst>
              <a:ext uri="{FF2B5EF4-FFF2-40B4-BE49-F238E27FC236}">
                <a16:creationId xmlns:a16="http://schemas.microsoft.com/office/drawing/2014/main" id="{BFB6AA24-D1BC-8FFA-9C4D-ABF399C27147}"/>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3380990" y="-1"/>
            <a:ext cx="1777878" cy="166549"/>
          </a:xfrm>
          <a:prstGeom prst="rect">
            <a:avLst/>
          </a:prstGeom>
        </p:spPr>
      </p:pic>
      <p:pic>
        <p:nvPicPr>
          <p:cNvPr id="5" name="Imagen 4">
            <a:extLst>
              <a:ext uri="{FF2B5EF4-FFF2-40B4-BE49-F238E27FC236}">
                <a16:creationId xmlns:a16="http://schemas.microsoft.com/office/drawing/2014/main" id="{4BE4D72C-0098-0C4B-C761-7BEA31FD4149}"/>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5095490" y="0"/>
            <a:ext cx="1777878" cy="166548"/>
          </a:xfrm>
          <a:prstGeom prst="rect">
            <a:avLst/>
          </a:prstGeom>
        </p:spPr>
      </p:pic>
      <p:pic>
        <p:nvPicPr>
          <p:cNvPr id="7" name="Imagen 6">
            <a:extLst>
              <a:ext uri="{FF2B5EF4-FFF2-40B4-BE49-F238E27FC236}">
                <a16:creationId xmlns:a16="http://schemas.microsoft.com/office/drawing/2014/main" id="{746864FE-986E-EC32-4299-ABFFC3C969E2}"/>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78747" y="8977450"/>
            <a:ext cx="1777878" cy="166550"/>
          </a:xfrm>
          <a:prstGeom prst="rect">
            <a:avLst/>
          </a:prstGeom>
        </p:spPr>
      </p:pic>
      <p:pic>
        <p:nvPicPr>
          <p:cNvPr id="8" name="Imagen 7">
            <a:extLst>
              <a:ext uri="{FF2B5EF4-FFF2-40B4-BE49-F238E27FC236}">
                <a16:creationId xmlns:a16="http://schemas.microsoft.com/office/drawing/2014/main" id="{684D0FCF-0515-8223-655F-19A4C1C70A80}"/>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115"/>
          <a:stretch/>
        </p:blipFill>
        <p:spPr>
          <a:xfrm rot="10800000">
            <a:off x="1635753" y="8977449"/>
            <a:ext cx="1777878" cy="174234"/>
          </a:xfrm>
          <a:prstGeom prst="rect">
            <a:avLst/>
          </a:prstGeom>
        </p:spPr>
      </p:pic>
      <p:pic>
        <p:nvPicPr>
          <p:cNvPr id="9" name="Imagen 8">
            <a:extLst>
              <a:ext uri="{FF2B5EF4-FFF2-40B4-BE49-F238E27FC236}">
                <a16:creationId xmlns:a16="http://schemas.microsoft.com/office/drawing/2014/main" id="{DB4172B7-0BC2-D126-C7C5-5339A4291E1B}"/>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3365622" y="8977449"/>
            <a:ext cx="1777878" cy="166549"/>
          </a:xfrm>
          <a:prstGeom prst="rect">
            <a:avLst/>
          </a:prstGeom>
        </p:spPr>
      </p:pic>
      <p:pic>
        <p:nvPicPr>
          <p:cNvPr id="10" name="Imagen 9">
            <a:extLst>
              <a:ext uri="{FF2B5EF4-FFF2-40B4-BE49-F238E27FC236}">
                <a16:creationId xmlns:a16="http://schemas.microsoft.com/office/drawing/2014/main" id="{9D3D77E1-6BB9-1400-55E5-F484BB7AE31E}"/>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5080122" y="8977450"/>
            <a:ext cx="1777878" cy="166548"/>
          </a:xfrm>
          <a:prstGeom prst="rect">
            <a:avLst/>
          </a:prstGeom>
        </p:spPr>
      </p:pic>
    </p:spTree>
    <p:extLst>
      <p:ext uri="{BB962C8B-B14F-4D97-AF65-F5344CB8AC3E}">
        <p14:creationId xmlns:p14="http://schemas.microsoft.com/office/powerpoint/2010/main" val="1667779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86CEE59B-1F38-EDDE-188B-E3C68AE5A908}"/>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63379" y="0"/>
            <a:ext cx="1777878" cy="166550"/>
          </a:xfrm>
          <a:prstGeom prst="rect">
            <a:avLst/>
          </a:prstGeom>
        </p:spPr>
      </p:pic>
      <p:pic>
        <p:nvPicPr>
          <p:cNvPr id="13" name="Imagen 12">
            <a:extLst>
              <a:ext uri="{FF2B5EF4-FFF2-40B4-BE49-F238E27FC236}">
                <a16:creationId xmlns:a16="http://schemas.microsoft.com/office/drawing/2014/main" id="{1A280AE9-DE1E-9969-F0C9-45104DB238A3}"/>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115"/>
          <a:stretch/>
        </p:blipFill>
        <p:spPr>
          <a:xfrm rot="10800000">
            <a:off x="1651121" y="-1"/>
            <a:ext cx="1777878" cy="174234"/>
          </a:xfrm>
          <a:prstGeom prst="rect">
            <a:avLst/>
          </a:prstGeom>
        </p:spPr>
      </p:pic>
      <p:pic>
        <p:nvPicPr>
          <p:cNvPr id="14" name="Imagen 13">
            <a:extLst>
              <a:ext uri="{FF2B5EF4-FFF2-40B4-BE49-F238E27FC236}">
                <a16:creationId xmlns:a16="http://schemas.microsoft.com/office/drawing/2014/main" id="{F2564A4B-083F-328C-AC7F-D68680FB03CC}"/>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3380990" y="-1"/>
            <a:ext cx="1777878" cy="166549"/>
          </a:xfrm>
          <a:prstGeom prst="rect">
            <a:avLst/>
          </a:prstGeom>
        </p:spPr>
      </p:pic>
      <p:pic>
        <p:nvPicPr>
          <p:cNvPr id="15" name="Imagen 14">
            <a:extLst>
              <a:ext uri="{FF2B5EF4-FFF2-40B4-BE49-F238E27FC236}">
                <a16:creationId xmlns:a16="http://schemas.microsoft.com/office/drawing/2014/main" id="{6DC824CC-6DF5-A4E7-4B69-4167C7AA0DA6}"/>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5095490" y="0"/>
            <a:ext cx="1777878" cy="166548"/>
          </a:xfrm>
          <a:prstGeom prst="rect">
            <a:avLst/>
          </a:prstGeom>
        </p:spPr>
      </p:pic>
      <p:pic>
        <p:nvPicPr>
          <p:cNvPr id="16" name="Imagen 15">
            <a:extLst>
              <a:ext uri="{FF2B5EF4-FFF2-40B4-BE49-F238E27FC236}">
                <a16:creationId xmlns:a16="http://schemas.microsoft.com/office/drawing/2014/main" id="{B4378B72-BCF7-9953-EC85-BA43BFF860BC}"/>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78747" y="8977450"/>
            <a:ext cx="1777878" cy="166550"/>
          </a:xfrm>
          <a:prstGeom prst="rect">
            <a:avLst/>
          </a:prstGeom>
        </p:spPr>
      </p:pic>
      <p:pic>
        <p:nvPicPr>
          <p:cNvPr id="17" name="Imagen 16">
            <a:extLst>
              <a:ext uri="{FF2B5EF4-FFF2-40B4-BE49-F238E27FC236}">
                <a16:creationId xmlns:a16="http://schemas.microsoft.com/office/drawing/2014/main" id="{A6806B03-47A7-8935-DFBB-8518C05A0DE6}"/>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115"/>
          <a:stretch/>
        </p:blipFill>
        <p:spPr>
          <a:xfrm rot="10800000">
            <a:off x="1635753" y="8977449"/>
            <a:ext cx="1777878" cy="174234"/>
          </a:xfrm>
          <a:prstGeom prst="rect">
            <a:avLst/>
          </a:prstGeom>
        </p:spPr>
      </p:pic>
      <p:pic>
        <p:nvPicPr>
          <p:cNvPr id="18" name="Imagen 17">
            <a:extLst>
              <a:ext uri="{FF2B5EF4-FFF2-40B4-BE49-F238E27FC236}">
                <a16:creationId xmlns:a16="http://schemas.microsoft.com/office/drawing/2014/main" id="{2DD7CE24-C9DA-6FE7-B6AF-1E6958EC0DA1}"/>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3365622" y="8977449"/>
            <a:ext cx="1777878" cy="166549"/>
          </a:xfrm>
          <a:prstGeom prst="rect">
            <a:avLst/>
          </a:prstGeom>
        </p:spPr>
      </p:pic>
      <p:pic>
        <p:nvPicPr>
          <p:cNvPr id="19" name="Imagen 18">
            <a:extLst>
              <a:ext uri="{FF2B5EF4-FFF2-40B4-BE49-F238E27FC236}">
                <a16:creationId xmlns:a16="http://schemas.microsoft.com/office/drawing/2014/main" id="{0154E8CE-E493-CD4E-831F-2AACD6B64389}"/>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5080122" y="8977450"/>
            <a:ext cx="1777878" cy="166548"/>
          </a:xfrm>
          <a:prstGeom prst="rect">
            <a:avLst/>
          </a:prstGeom>
        </p:spPr>
      </p:pic>
      <p:graphicFrame>
        <p:nvGraphicFramePr>
          <p:cNvPr id="2" name="Tabla 2">
            <a:extLst>
              <a:ext uri="{FF2B5EF4-FFF2-40B4-BE49-F238E27FC236}">
                <a16:creationId xmlns:a16="http://schemas.microsoft.com/office/drawing/2014/main" id="{BEBCCE1C-1D4C-8032-652C-E6F382FA9AF0}"/>
              </a:ext>
            </a:extLst>
          </p:cNvPr>
          <p:cNvGraphicFramePr>
            <a:graphicFrameLocks noGrp="1"/>
          </p:cNvGraphicFramePr>
          <p:nvPr>
            <p:extLst>
              <p:ext uri="{D42A27DB-BD31-4B8C-83A1-F6EECF244321}">
                <p14:modId xmlns:p14="http://schemas.microsoft.com/office/powerpoint/2010/main" val="2578001305"/>
              </p:ext>
            </p:extLst>
          </p:nvPr>
        </p:nvGraphicFramePr>
        <p:xfrm>
          <a:off x="30351" y="468313"/>
          <a:ext cx="6766559" cy="7196241"/>
        </p:xfrm>
        <a:graphic>
          <a:graphicData uri="http://schemas.openxmlformats.org/drawingml/2006/table">
            <a:tbl>
              <a:tblPr firstRow="1" bandRow="1">
                <a:tableStyleId>{5C22544A-7EE6-4342-B048-85BDC9FD1C3A}</a:tableStyleId>
              </a:tblPr>
              <a:tblGrid>
                <a:gridCol w="1313411">
                  <a:extLst>
                    <a:ext uri="{9D8B030D-6E8A-4147-A177-3AD203B41FA5}">
                      <a16:colId xmlns:a16="http://schemas.microsoft.com/office/drawing/2014/main" val="4048562965"/>
                    </a:ext>
                  </a:extLst>
                </a:gridCol>
                <a:gridCol w="4713444">
                  <a:extLst>
                    <a:ext uri="{9D8B030D-6E8A-4147-A177-3AD203B41FA5}">
                      <a16:colId xmlns:a16="http://schemas.microsoft.com/office/drawing/2014/main" val="3943128233"/>
                    </a:ext>
                  </a:extLst>
                </a:gridCol>
                <a:gridCol w="739704">
                  <a:extLst>
                    <a:ext uri="{9D8B030D-6E8A-4147-A177-3AD203B41FA5}">
                      <a16:colId xmlns:a16="http://schemas.microsoft.com/office/drawing/2014/main" val="3012672027"/>
                    </a:ext>
                  </a:extLst>
                </a:gridCol>
              </a:tblGrid>
              <a:tr h="287863">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MARTES 18 DE FEBRERO DE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ctr"/>
                      <a:endParaRPr lang="es-MX"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solidFill>
                  </a:tcPr>
                </a:tc>
                <a:tc hMerge="1">
                  <a:txBody>
                    <a:bodyPr/>
                    <a:lstStyle/>
                    <a:p>
                      <a:pPr marL="0" indent="0" algn="ctr">
                        <a:buFont typeface="Arial" panose="020B0604020202020204" pitchFamily="34" charset="0"/>
                        <a:buNone/>
                      </a:pPr>
                      <a:endParaRPr lang="es-MX" sz="7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3FF"/>
                    </a:solidFill>
                  </a:tcPr>
                </a:tc>
                <a:extLst>
                  <a:ext uri="{0D108BD9-81ED-4DB2-BD59-A6C34878D82A}">
                    <a16:rowId xmlns:a16="http://schemas.microsoft.com/office/drawing/2014/main" val="36772256"/>
                  </a:ext>
                </a:extLst>
              </a:tr>
              <a:tr h="287863">
                <a:tc>
                  <a:txBody>
                    <a:bodyPr/>
                    <a:lstStyle/>
                    <a:p>
                      <a:pPr algn="ctr"/>
                      <a:r>
                        <a:rPr lang="es-MX" sz="1200" dirty="0">
                          <a:solidFill>
                            <a:schemeClr val="tx1"/>
                          </a:solidFill>
                          <a:latin typeface="Century Gothic" panose="020B0502020202020204" pitchFamily="34" charset="0"/>
                        </a:rPr>
                        <a:t>CAMPO FORMATIVO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s-MX" sz="1200" dirty="0">
                          <a:solidFill>
                            <a:schemeClr val="tx1"/>
                          </a:solidFill>
                          <a:latin typeface="Century Gothic" panose="020B0502020202020204" pitchFamily="34" charset="0"/>
                        </a:rPr>
                        <a:t>SECUENCIA DE ACTIVIDADES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solidFill>
                  </a:tcPr>
                </a:tc>
                <a:tc>
                  <a:txBody>
                    <a:bodyPr/>
                    <a:lstStyle/>
                    <a:p>
                      <a:pPr marL="0" indent="0" algn="ctr">
                        <a:buFont typeface="Arial" panose="020B0604020202020204" pitchFamily="34" charset="0"/>
                        <a:buNone/>
                      </a:pPr>
                      <a:endParaRPr lang="es-MX" sz="7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3FF"/>
                    </a:solidFill>
                  </a:tcPr>
                </a:tc>
                <a:extLst>
                  <a:ext uri="{0D108BD9-81ED-4DB2-BD59-A6C34878D82A}">
                    <a16:rowId xmlns:a16="http://schemas.microsoft.com/office/drawing/2014/main" val="2140087110"/>
                  </a:ext>
                </a:extLst>
              </a:tr>
              <a:tr h="261693">
                <a:tc rowSpan="2">
                  <a:txBody>
                    <a:bodyPr/>
                    <a:lstStyle/>
                    <a:p>
                      <a:pPr algn="ctr"/>
                      <a:r>
                        <a:rPr lang="es-MX" sz="1000" b="1" dirty="0">
                          <a:solidFill>
                            <a:schemeClr val="tx1"/>
                          </a:solidFill>
                          <a:latin typeface="Century Gothic" panose="020B0502020202020204" pitchFamily="34" charset="0"/>
                        </a:rPr>
                        <a:t>LENGUAJES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60000"/>
                      </a:srgbClr>
                    </a:solidFill>
                  </a:tcPr>
                </a:tc>
                <a:tc rowSpan="6">
                  <a:txBody>
                    <a:bodyPr/>
                    <a:lstStyle/>
                    <a:p>
                      <a:pPr marL="0" indent="0" algn="just" eaLnBrk="0" hangingPunct="0">
                        <a:buFont typeface="Arial" panose="020B0604020202020204" pitchFamily="34" charset="0"/>
                        <a:buNone/>
                      </a:pPr>
                      <a:r>
                        <a:rPr lang="es-MX" sz="800" b="1" kern="1200" dirty="0">
                          <a:solidFill>
                            <a:schemeClr val="dk1"/>
                          </a:solidFill>
                          <a:effectLst/>
                          <a:latin typeface="Century Gothic" panose="020B0502020202020204" pitchFamily="34" charset="0"/>
                          <a:ea typeface="+mn-ea"/>
                          <a:cs typeface="+mn-cs"/>
                        </a:rPr>
                        <a:t>Inicio:</a:t>
                      </a:r>
                    </a:p>
                    <a:p>
                      <a:pPr marL="171450" marR="0" lvl="0" indent="-1714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s-MX" sz="800" kern="1200" dirty="0">
                          <a:solidFill>
                            <a:schemeClr val="tx1"/>
                          </a:solidFill>
                          <a:effectLst/>
                          <a:latin typeface="Century Gothic" panose="020B0502020202020204" pitchFamily="34" charset="0"/>
                          <a:ea typeface="+mn-ea"/>
                          <a:cs typeface="+mn-cs"/>
                        </a:rPr>
                        <a:t>Dar inicio a la clase trabajando con la recuperación de saberes previos proporcionando el material del </a:t>
                      </a:r>
                      <a:r>
                        <a:rPr lang="es-MX" sz="800" b="1" kern="1200" dirty="0">
                          <a:solidFill>
                            <a:schemeClr val="tx1"/>
                          </a:solidFill>
                          <a:effectLst/>
                          <a:latin typeface="Century Gothic" panose="020B0502020202020204" pitchFamily="34" charset="0"/>
                          <a:ea typeface="+mn-ea"/>
                          <a:cs typeface="+mn-cs"/>
                        </a:rPr>
                        <a:t>anexo 9 </a:t>
                      </a:r>
                      <a:r>
                        <a:rPr lang="es-MX" sz="800" kern="1200" dirty="0">
                          <a:solidFill>
                            <a:schemeClr val="tx1"/>
                          </a:solidFill>
                          <a:effectLst/>
                          <a:latin typeface="Century Gothic" panose="020B0502020202020204" pitchFamily="34" charset="0"/>
                          <a:ea typeface="+mn-ea"/>
                          <a:cs typeface="+mn-cs"/>
                        </a:rPr>
                        <a:t>para que los alumnos escriban algunas diferencias entre las cartas que son enviadas de manera postal y las de manera electrónica.</a:t>
                      </a:r>
                    </a:p>
                    <a:p>
                      <a:pPr marL="0" marR="0" lvl="0" indent="0" algn="just" defTabSz="914400" rtl="0" eaLnBrk="0" fontAlgn="auto" latinLnBrk="0" hangingPunct="0">
                        <a:lnSpc>
                          <a:spcPct val="100000"/>
                        </a:lnSpc>
                        <a:spcBef>
                          <a:spcPts val="0"/>
                        </a:spcBef>
                        <a:spcAft>
                          <a:spcPts val="0"/>
                        </a:spcAft>
                        <a:buClrTx/>
                        <a:buSzTx/>
                        <a:buFont typeface="Arial" panose="020B0604020202020204" pitchFamily="34" charset="0"/>
                        <a:buNone/>
                        <a:tabLst/>
                        <a:defRPr/>
                      </a:pPr>
                      <a:r>
                        <a:rPr lang="es-MX" sz="800" b="1" kern="1200" dirty="0">
                          <a:solidFill>
                            <a:schemeClr val="dk1"/>
                          </a:solidFill>
                          <a:effectLst/>
                          <a:latin typeface="Century Gothic" panose="020B0502020202020204" pitchFamily="34" charset="0"/>
                          <a:ea typeface="+mn-ea"/>
                          <a:cs typeface="+mn-cs"/>
                        </a:rPr>
                        <a:t>Desarrollo:</a:t>
                      </a:r>
                      <a:endParaRPr lang="es-MX" sz="800" kern="1200" dirty="0">
                        <a:solidFill>
                          <a:schemeClr val="dk1"/>
                        </a:solidFill>
                        <a:effectLst/>
                        <a:latin typeface="Century Gothic" panose="020B0502020202020204" pitchFamily="34" charset="0"/>
                        <a:ea typeface="+mn-ea"/>
                        <a:cs typeface="+mn-cs"/>
                      </a:endParaRP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800" kern="1200" dirty="0">
                          <a:solidFill>
                            <a:schemeClr val="dk1"/>
                          </a:solidFill>
                          <a:effectLst/>
                          <a:latin typeface="Century Gothic" panose="020B0502020202020204" pitchFamily="34" charset="0"/>
                          <a:ea typeface="+mn-ea"/>
                          <a:cs typeface="+mn-cs"/>
                        </a:rPr>
                        <a:t>Trabajar ahora con el apartado “Lo construimos” localizado en la página 81 del libro de P. comunitarios  donde los alumnos darán lectura al punto 1 del libro de texto y elaborarán en su cuaderno la carta que ahí se requiere.</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800" kern="1200" dirty="0">
                          <a:solidFill>
                            <a:schemeClr val="dk1"/>
                          </a:solidFill>
                          <a:effectLst/>
                          <a:latin typeface="Century Gothic" panose="020B0502020202020204" pitchFamily="34" charset="0"/>
                          <a:ea typeface="+mn-ea"/>
                          <a:cs typeface="+mn-cs"/>
                        </a:rPr>
                        <a:t>Seguir las recomendaciones de la página 82 para que se intercambie la carta con otro estudiante y se realicen las actividades que se establecen en el libro de texto. </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800" kern="1200" dirty="0">
                          <a:solidFill>
                            <a:schemeClr val="dk1"/>
                          </a:solidFill>
                          <a:effectLst/>
                          <a:latin typeface="Century Gothic" panose="020B0502020202020204" pitchFamily="34" charset="0"/>
                          <a:ea typeface="+mn-ea"/>
                          <a:cs typeface="+mn-cs"/>
                        </a:rPr>
                        <a:t>Realizar en una hoja blanca la versión final de la carta siguiendo las recomendaciones que se dieron con anterioridad. </a:t>
                      </a:r>
                      <a:endParaRPr lang="es-MX" sz="800" dirty="0">
                        <a:solidFill>
                          <a:schemeClr val="tx1"/>
                        </a:solidFill>
                        <a:effectLst/>
                        <a:latin typeface="Century Gothic" panose="020B0502020202020204" pitchFamily="34" charset="0"/>
                      </a:endParaRPr>
                    </a:p>
                    <a:p>
                      <a:pPr marL="0" indent="0" algn="just" eaLnBrk="0" hangingPunct="0">
                        <a:buFont typeface="Arial" panose="020B0604020202020204" pitchFamily="34" charset="0"/>
                        <a:buNone/>
                      </a:pPr>
                      <a:r>
                        <a:rPr lang="es-MX" sz="800" b="1" dirty="0">
                          <a:solidFill>
                            <a:schemeClr val="tx1"/>
                          </a:solidFill>
                          <a:effectLst/>
                          <a:latin typeface="Century Gothic" panose="020B0502020202020204" pitchFamily="34" charset="0"/>
                        </a:rPr>
                        <a:t>Cierre:</a:t>
                      </a:r>
                    </a:p>
                    <a:p>
                      <a:pPr marL="171450" marR="0" indent="-1714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s-MX" sz="800" b="0" dirty="0">
                          <a:solidFill>
                            <a:schemeClr val="tx1"/>
                          </a:solidFill>
                          <a:effectLst/>
                          <a:latin typeface="Century Gothic" panose="020B0502020202020204" pitchFamily="34" charset="0"/>
                        </a:rPr>
                        <a:t>Finalizar las actividades del día utilizando el sobre que llevaron a clase para que se identifiquen los datos del destinatario y se escriban en el sobre para el envío de las cartas. </a:t>
                      </a:r>
                      <a:endParaRPr lang="es-MX" sz="800" b="1" dirty="0">
                        <a:solidFill>
                          <a:srgbClr val="FF2F92"/>
                        </a:solidFill>
                        <a:effectLst/>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 typeface="Arial" panose="020B0604020202020204" pitchFamily="34" charset="0"/>
                        <a:buNone/>
                      </a:pPr>
                      <a:r>
                        <a:rPr lang="es-MX" sz="700" b="1" dirty="0">
                          <a:solidFill>
                            <a:schemeClr val="tx1"/>
                          </a:solidFill>
                          <a:latin typeface="Century Gothic" panose="020B0502020202020204" pitchFamily="34" charset="0"/>
                        </a:rPr>
                        <a:t>Recursos didácticos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30000"/>
                      </a:srgbClr>
                    </a:solidFill>
                  </a:tcPr>
                </a:tc>
                <a:extLst>
                  <a:ext uri="{0D108BD9-81ED-4DB2-BD59-A6C34878D82A}">
                    <a16:rowId xmlns:a16="http://schemas.microsoft.com/office/drawing/2014/main" val="219818577"/>
                  </a:ext>
                </a:extLst>
              </a:tr>
              <a:tr h="0">
                <a:tc vMerge="1">
                  <a:txBody>
                    <a:bodyPr/>
                    <a:lstStyle/>
                    <a:p>
                      <a:pPr algn="ctr"/>
                      <a:endParaRPr lang="es-MX" sz="10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60000"/>
                      </a:srgbClr>
                    </a:solidFill>
                  </a:tcPr>
                </a:tc>
                <a:tc vMerge="1">
                  <a:txBody>
                    <a:bodyPr/>
                    <a:lstStyle/>
                    <a:p>
                      <a:endParaRPr lang="es-ES_tradnl"/>
                    </a:p>
                  </a:txBody>
                  <a:tcPr/>
                </a:tc>
                <a:tc rowSpan="2">
                  <a:txBody>
                    <a:bodyPr/>
                    <a:lstStyle/>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Cuaderno del alumno. </a:t>
                      </a:r>
                    </a:p>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Anexos</a:t>
                      </a:r>
                    </a:p>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Listas de cotejo</a:t>
                      </a:r>
                      <a:endParaRPr lang="es-MX" sz="6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5306982"/>
                  </a:ext>
                </a:extLst>
              </a:tr>
              <a:tr h="409986">
                <a:tc rowSpan="3">
                  <a:txBody>
                    <a:bodyPr/>
                    <a:lstStyle/>
                    <a:p>
                      <a:pPr marL="0" indent="0" algn="ctr">
                        <a:buFont typeface="Arial" panose="020B0604020202020204" pitchFamily="34" charset="0"/>
                        <a:buNone/>
                      </a:pPr>
                      <a:r>
                        <a:rPr lang="es-MX" sz="1000" b="1" dirty="0">
                          <a:solidFill>
                            <a:schemeClr val="tx1"/>
                          </a:solidFill>
                          <a:latin typeface="Century Gothic" panose="020B0502020202020204" pitchFamily="34" charset="0"/>
                        </a:rPr>
                        <a:t>SESIÓN 7</a:t>
                      </a:r>
                    </a:p>
                    <a:p>
                      <a:pPr marL="0" indent="0" algn="ctr">
                        <a:buFont typeface="Arial" panose="020B0604020202020204" pitchFamily="34" charset="0"/>
                        <a:buNone/>
                      </a:pPr>
                      <a:r>
                        <a:rPr lang="es-MX" sz="1000" b="1" dirty="0">
                          <a:solidFill>
                            <a:schemeClr val="tx1"/>
                          </a:solidFill>
                          <a:latin typeface="Century Gothic" panose="020B0502020202020204" pitchFamily="34" charset="0"/>
                        </a:rPr>
                        <a:t>LO CONSTRUIMOS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30000"/>
                      </a:srgbClr>
                    </a:solidFill>
                  </a:tcPr>
                </a:tc>
                <a:tc vMerge="1">
                  <a:txBody>
                    <a:bodyPr/>
                    <a:lstStyle/>
                    <a:p>
                      <a:endParaRPr lang="es-ES_tradnl"/>
                    </a:p>
                  </a:txBody>
                  <a:tcPr/>
                </a:tc>
                <a:tc vMerge="1">
                  <a:txBody>
                    <a:bodyPr/>
                    <a:lstStyle/>
                    <a:p>
                      <a:pPr marL="0" indent="0" algn="ctr">
                        <a:buFont typeface="Arial" panose="020B0604020202020204" pitchFamily="34" charset="0"/>
                        <a:buNone/>
                      </a:pPr>
                      <a:endParaRPr lang="es-MX" sz="700" b="1"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C1EB"/>
                    </a:solidFill>
                  </a:tcPr>
                </a:tc>
                <a:extLst>
                  <a:ext uri="{0D108BD9-81ED-4DB2-BD59-A6C34878D82A}">
                    <a16:rowId xmlns:a16="http://schemas.microsoft.com/office/drawing/2014/main" val="3831049299"/>
                  </a:ext>
                </a:extLst>
              </a:tr>
              <a:tr h="170101">
                <a:tc vMerge="1">
                  <a:txBody>
                    <a:bodyPr/>
                    <a:lstStyle/>
                    <a:p>
                      <a:pPr marL="0" indent="0" algn="ctr">
                        <a:buFont typeface="Arial" panose="020B0604020202020204" pitchFamily="34" charset="0"/>
                        <a:buNone/>
                      </a:pPr>
                      <a:endParaRPr lang="es-MX" sz="10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30000"/>
                      </a:srgbClr>
                    </a:solidFill>
                  </a:tcPr>
                </a:tc>
                <a:tc vMerge="1">
                  <a:txBody>
                    <a:bodyPr/>
                    <a:lstStyle/>
                    <a:p>
                      <a:endParaRPr lang="es-ES_tradnl"/>
                    </a:p>
                  </a:txBody>
                  <a:tcPr/>
                </a:tc>
                <a:tc>
                  <a:txBody>
                    <a:bodyPr/>
                    <a:lstStyle/>
                    <a:p>
                      <a:r>
                        <a:rPr lang="es-MX" sz="700" b="1" dirty="0">
                          <a:solidFill>
                            <a:schemeClr val="tx1"/>
                          </a:solidFill>
                          <a:latin typeface="Century Gothic" panose="020B0502020202020204" pitchFamily="34" charset="0"/>
                        </a:rPr>
                        <a:t>Evaluación</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30000"/>
                      </a:srgbClr>
                    </a:solidFill>
                  </a:tcPr>
                </a:tc>
                <a:extLst>
                  <a:ext uri="{0D108BD9-81ED-4DB2-BD59-A6C34878D82A}">
                    <a16:rowId xmlns:a16="http://schemas.microsoft.com/office/drawing/2014/main" val="1890306103"/>
                  </a:ext>
                </a:extLst>
              </a:tr>
              <a:tr h="0">
                <a:tc vMerge="1">
                  <a:txBody>
                    <a:bodyPr/>
                    <a:lstStyle/>
                    <a:p>
                      <a:pPr marL="0" indent="0" algn="ctr">
                        <a:buFont typeface="Arial" panose="020B0604020202020204" pitchFamily="34" charset="0"/>
                        <a:buNone/>
                      </a:pPr>
                      <a:endParaRPr lang="es-MX" sz="10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30000"/>
                      </a:srgbClr>
                    </a:solidFill>
                  </a:tcPr>
                </a:tc>
                <a:tc vMerge="1">
                  <a:txBody>
                    <a:bodyPr/>
                    <a:lstStyle/>
                    <a:p>
                      <a:endParaRPr lang="es-ES_tradnl"/>
                    </a:p>
                  </a:txBody>
                  <a:tcPr/>
                </a:tc>
                <a:tc rowSpan="2">
                  <a:txBody>
                    <a:bodyPr/>
                    <a:lstStyle/>
                    <a:p>
                      <a:pPr marL="0" indent="0" algn="l">
                        <a:buFont typeface="Arial" panose="020B0604020202020204" pitchFamily="34" charset="0"/>
                        <a:buNone/>
                      </a:pPr>
                      <a:r>
                        <a:rPr lang="es-MX" sz="600" dirty="0">
                          <a:solidFill>
                            <a:schemeClr val="tx1"/>
                          </a:solidFill>
                          <a:latin typeface="Century Gothic" panose="020B0502020202020204" pitchFamily="34" charset="0"/>
                        </a:rPr>
                        <a:t>*Listas de cotejo</a:t>
                      </a:r>
                    </a:p>
                    <a:p>
                      <a:pPr marL="0" indent="0" algn="l">
                        <a:buFont typeface="Arial" panose="020B0604020202020204" pitchFamily="34" charset="0"/>
                        <a:buNone/>
                      </a:pPr>
                      <a:r>
                        <a:rPr lang="es-MX" sz="600" dirty="0">
                          <a:solidFill>
                            <a:schemeClr val="tx1"/>
                          </a:solidFill>
                          <a:latin typeface="Century Gothic" panose="020B0502020202020204" pitchFamily="34" charset="0"/>
                        </a:rPr>
                        <a:t>*Trabajos diarios</a:t>
                      </a:r>
                    </a:p>
                    <a:p>
                      <a:pPr marL="0" indent="0" algn="l">
                        <a:buFont typeface="Arial" panose="020B0604020202020204" pitchFamily="34" charset="0"/>
                        <a:buNone/>
                      </a:pPr>
                      <a:r>
                        <a:rPr lang="es-MX" sz="600" dirty="0">
                          <a:solidFill>
                            <a:schemeClr val="tx1"/>
                          </a:solidFill>
                          <a:latin typeface="Century Gothic" panose="020B0502020202020204" pitchFamily="34" charset="0"/>
                        </a:rPr>
                        <a:t>*Participaciones</a:t>
                      </a:r>
                    </a:p>
                    <a:p>
                      <a:pPr marL="0" indent="0" algn="l">
                        <a:buFont typeface="Arial" panose="020B0604020202020204" pitchFamily="34" charset="0"/>
                        <a:buNone/>
                      </a:pPr>
                      <a:r>
                        <a:rPr lang="es-MX" sz="600" dirty="0">
                          <a:solidFill>
                            <a:schemeClr val="tx1"/>
                          </a:solidFill>
                          <a:latin typeface="Century Gothic" panose="020B0502020202020204" pitchFamily="34" charset="0"/>
                        </a:rPr>
                        <a:t>*Observación directa.</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3364298"/>
                  </a:ext>
                </a:extLst>
              </a:tr>
              <a:tr h="0">
                <a:tc>
                  <a:txBody>
                    <a:bodyPr/>
                    <a:lstStyle/>
                    <a:p>
                      <a:pPr marL="0" indent="0" algn="ctr">
                        <a:buFont typeface="Arial" panose="020B0604020202020204" pitchFamily="34" charset="0"/>
                        <a:buNone/>
                      </a:pPr>
                      <a:r>
                        <a:rPr lang="es-MX" sz="900" b="1" dirty="0">
                          <a:solidFill>
                            <a:schemeClr val="tx1"/>
                          </a:solidFill>
                          <a:latin typeface="Century Gothic" panose="020B0502020202020204" pitchFamily="34" charset="0"/>
                        </a:rPr>
                        <a:t>Propósito de la sesión:</a:t>
                      </a:r>
                    </a:p>
                    <a:p>
                      <a:pPr marL="0" indent="0" algn="ctr">
                        <a:buFont typeface="Arial" panose="020B0604020202020204" pitchFamily="34" charset="0"/>
                        <a:buNone/>
                      </a:pPr>
                      <a:r>
                        <a:rPr lang="es-MX" sz="800" dirty="0">
                          <a:solidFill>
                            <a:schemeClr val="tx1"/>
                          </a:solidFill>
                          <a:latin typeface="Century Gothic" panose="020B0502020202020204" pitchFamily="34" charset="0"/>
                        </a:rPr>
                        <a:t>*Elaborar la versión final de la carta y guardarla en el sobre con los datos correctos.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30000"/>
                      </a:srgbClr>
                    </a:solidFill>
                  </a:tcPr>
                </a:tc>
                <a:tc vMerge="1">
                  <a:txBody>
                    <a:bodyPr/>
                    <a:lstStyle/>
                    <a:p>
                      <a:endParaRPr lang="es-MX"/>
                    </a:p>
                  </a:txBody>
                  <a:tcPr/>
                </a:tc>
                <a:tc vMerge="1">
                  <a:txBody>
                    <a:bodyPr/>
                    <a:lstStyle/>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Cuaderno del alumno. </a:t>
                      </a:r>
                    </a:p>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Anexos</a:t>
                      </a:r>
                    </a:p>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Listas de cotejo</a:t>
                      </a:r>
                      <a:endParaRPr lang="es-MX" sz="600" dirty="0">
                        <a:solidFill>
                          <a:schemeClr val="tx1"/>
                        </a:solidFill>
                        <a:latin typeface="Century Gothic" panose="020B0502020202020204" pitchFamily="34" charset="0"/>
                      </a:endParaRPr>
                    </a:p>
                    <a:p>
                      <a:pPr marL="0" indent="0" algn="l">
                        <a:buFont typeface="Arial" panose="020B0604020202020204" pitchFamily="34" charset="0"/>
                        <a:buNone/>
                      </a:pPr>
                      <a:endParaRPr lang="es-MX" sz="6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3173461"/>
                  </a:ext>
                </a:extLst>
              </a:tr>
              <a:tr h="174726">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000" b="1" dirty="0">
                          <a:solidFill>
                            <a:schemeClr val="tx1"/>
                          </a:solidFill>
                          <a:latin typeface="Century Gothic" panose="020B0502020202020204" pitchFamily="34" charset="0"/>
                        </a:rPr>
                        <a:t>SABERES Y PENSAMIENTO 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alpha val="60000"/>
                      </a:srgbClr>
                    </a:solidFill>
                  </a:tcPr>
                </a:tc>
                <a:tc rowSpan="6">
                  <a:txBody>
                    <a:bodyPr/>
                    <a:lstStyle/>
                    <a:p>
                      <a:pPr marL="0" indent="0" algn="just" eaLnBrk="0" hangingPunct="0">
                        <a:buFont typeface="Arial" panose="020B0604020202020204" pitchFamily="34" charset="0"/>
                        <a:buNone/>
                      </a:pPr>
                      <a:r>
                        <a:rPr lang="es-MX" sz="800" b="1" kern="1200" dirty="0">
                          <a:solidFill>
                            <a:schemeClr val="dk1"/>
                          </a:solidFill>
                          <a:effectLst/>
                          <a:latin typeface="Century Gothic" panose="020B0502020202020204" pitchFamily="34" charset="0"/>
                          <a:ea typeface="+mn-ea"/>
                          <a:cs typeface="+mn-cs"/>
                        </a:rPr>
                        <a:t>Inicio:</a:t>
                      </a:r>
                    </a:p>
                    <a:p>
                      <a:pPr marL="171450" indent="-171450" algn="just" eaLnBrk="0" hangingPunct="0">
                        <a:buFont typeface="Arial" panose="020B0604020202020204" pitchFamily="34" charset="0"/>
                        <a:buChar char="•"/>
                      </a:pPr>
                      <a:r>
                        <a:rPr lang="es-MX" sz="800" kern="1200" dirty="0">
                          <a:solidFill>
                            <a:schemeClr val="dk1"/>
                          </a:solidFill>
                          <a:effectLst/>
                          <a:latin typeface="Century Gothic" panose="020B0502020202020204" pitchFamily="34" charset="0"/>
                          <a:ea typeface="+mn-ea"/>
                          <a:cs typeface="+mn-cs"/>
                        </a:rPr>
                        <a:t>Dar inicio a la clase proporcionando el material del </a:t>
                      </a:r>
                      <a:r>
                        <a:rPr lang="es-MX" sz="800" b="1" kern="1200" dirty="0">
                          <a:solidFill>
                            <a:schemeClr val="dk1"/>
                          </a:solidFill>
                          <a:effectLst/>
                          <a:latin typeface="Century Gothic" panose="020B0502020202020204" pitchFamily="34" charset="0"/>
                          <a:ea typeface="+mn-ea"/>
                          <a:cs typeface="+mn-cs"/>
                        </a:rPr>
                        <a:t>anexo 10 </a:t>
                      </a:r>
                      <a:r>
                        <a:rPr lang="es-MX" sz="800" kern="1200" dirty="0">
                          <a:solidFill>
                            <a:schemeClr val="dk1"/>
                          </a:solidFill>
                          <a:effectLst/>
                          <a:latin typeface="Century Gothic" panose="020B0502020202020204" pitchFamily="34" charset="0"/>
                          <a:ea typeface="+mn-ea"/>
                          <a:cs typeface="+mn-cs"/>
                        </a:rPr>
                        <a:t>para que los alumnos clasifiquen las mezclas que se muestran en el anexo. </a:t>
                      </a:r>
                    </a:p>
                    <a:p>
                      <a:pPr marL="171450" indent="-171450" algn="just" eaLnBrk="0" hangingPunct="0">
                        <a:buFont typeface="Arial" panose="020B0604020202020204" pitchFamily="34" charset="0"/>
                        <a:buChar char="•"/>
                      </a:pPr>
                      <a:r>
                        <a:rPr lang="es-MX" sz="800" kern="1200" dirty="0">
                          <a:solidFill>
                            <a:schemeClr val="dk1"/>
                          </a:solidFill>
                          <a:effectLst/>
                          <a:latin typeface="Century Gothic" panose="020B0502020202020204" pitchFamily="34" charset="0"/>
                          <a:ea typeface="+mn-ea"/>
                          <a:cs typeface="+mn-cs"/>
                        </a:rPr>
                        <a:t>Compartir las clasificaciones y realizar correcciones en caso de ser necesario. </a:t>
                      </a:r>
                    </a:p>
                    <a:p>
                      <a:pPr marL="0" indent="0" algn="just" eaLnBrk="0" hangingPunct="0">
                        <a:buFont typeface="Arial" panose="020B0604020202020204" pitchFamily="34" charset="0"/>
                        <a:buNone/>
                      </a:pPr>
                      <a:r>
                        <a:rPr lang="es-MX" sz="800" b="1" kern="1200" dirty="0">
                          <a:solidFill>
                            <a:schemeClr val="dk1"/>
                          </a:solidFill>
                          <a:effectLst/>
                          <a:latin typeface="Century Gothic" panose="020B0502020202020204" pitchFamily="34" charset="0"/>
                          <a:ea typeface="+mn-ea"/>
                          <a:cs typeface="+mn-cs"/>
                        </a:rPr>
                        <a:t>Desarrollo:</a:t>
                      </a:r>
                    </a:p>
                    <a:p>
                      <a:pPr marL="171450" indent="-171450" algn="just" eaLnBrk="0" hangingPunct="0">
                        <a:buFont typeface="Arial" panose="020B0604020202020204" pitchFamily="34" charset="0"/>
                        <a:buChar char="•"/>
                      </a:pPr>
                      <a:r>
                        <a:rPr lang="es-MX" sz="800" b="0" kern="1200" dirty="0">
                          <a:solidFill>
                            <a:schemeClr val="tx1"/>
                          </a:solidFill>
                          <a:effectLst/>
                          <a:latin typeface="Century Gothic" panose="020B0502020202020204" pitchFamily="34" charset="0"/>
                          <a:ea typeface="+mn-ea"/>
                          <a:cs typeface="+mn-cs"/>
                        </a:rPr>
                        <a:t>Retomar el trabajo dando solución a la siguiente pregunta de nuestra indagación ¿cómo se podría conservar el agua de frutas de Samín? Localizado en la página 133 y 134 del libro de P. Escolares donde se organizará al grupo en comunidades y realizarán la entrevista con las preguntas que se plantean o incluso pueden agregar más si así lo desean. </a:t>
                      </a:r>
                    </a:p>
                    <a:p>
                      <a:pPr marL="0" indent="0" algn="just" eaLnBrk="0" hangingPunct="0">
                        <a:buFont typeface="Arial" panose="020B0604020202020204" pitchFamily="34" charset="0"/>
                        <a:buNone/>
                      </a:pPr>
                      <a:r>
                        <a:rPr lang="es-MX" sz="800" b="1" dirty="0">
                          <a:solidFill>
                            <a:schemeClr val="tx1"/>
                          </a:solidFill>
                          <a:effectLst/>
                          <a:latin typeface="Century Gothic" panose="020B0502020202020204" pitchFamily="34" charset="0"/>
                        </a:rPr>
                        <a:t>Cierre:</a:t>
                      </a:r>
                    </a:p>
                    <a:p>
                      <a:pPr marL="171450" indent="-171450" algn="just">
                        <a:buFont typeface="Arial" panose="020B0604020202020204" pitchFamily="34" charset="0"/>
                        <a:buChar char="•"/>
                      </a:pPr>
                      <a:r>
                        <a:rPr lang="es-MX" sz="800" dirty="0">
                          <a:solidFill>
                            <a:schemeClr val="tx1"/>
                          </a:solidFill>
                          <a:latin typeface="Century Gothic" panose="020B0502020202020204" pitchFamily="34" charset="0"/>
                        </a:rPr>
                        <a:t>Entregar a los estudiantes el </a:t>
                      </a:r>
                      <a:r>
                        <a:rPr lang="es-MX" sz="800" b="1" dirty="0">
                          <a:solidFill>
                            <a:schemeClr val="tx1"/>
                          </a:solidFill>
                          <a:latin typeface="Century Gothic" panose="020B0502020202020204" pitchFamily="34" charset="0"/>
                        </a:rPr>
                        <a:t>anexo 11 </a:t>
                      </a:r>
                      <a:r>
                        <a:rPr lang="es-MX" sz="800" dirty="0">
                          <a:solidFill>
                            <a:schemeClr val="tx1"/>
                          </a:solidFill>
                          <a:latin typeface="Century Gothic" panose="020B0502020202020204" pitchFamily="34" charset="0"/>
                        </a:rPr>
                        <a:t>donde encontraremos una tabla de equivalencias de cuánto vale cierta fracción de un litro y con la información entregada realizar los cálculos que ahí se solicitan. Mencionar a los alumnos que hay ciertas equivalencias que se deben aprender porque son básicas y de uso constante en nuestra vida cotidiana.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MX" sz="600" b="1" dirty="0">
                          <a:solidFill>
                            <a:schemeClr val="tx1"/>
                          </a:solidFill>
                          <a:latin typeface="Century Gothic" panose="020B0502020202020204" pitchFamily="34" charset="0"/>
                        </a:rPr>
                        <a:t>Recursos didácticos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alpha val="30000"/>
                      </a:srgbClr>
                    </a:solidFill>
                  </a:tcPr>
                </a:tc>
                <a:extLst>
                  <a:ext uri="{0D108BD9-81ED-4DB2-BD59-A6C34878D82A}">
                    <a16:rowId xmlns:a16="http://schemas.microsoft.com/office/drawing/2014/main" val="3958579737"/>
                  </a:ext>
                </a:extLst>
              </a:tr>
              <a:tr h="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0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alpha val="60000"/>
                      </a:srgbClr>
                    </a:solidFill>
                  </a:tcPr>
                </a:tc>
                <a:tc vMerge="1">
                  <a:txBody>
                    <a:bodyPr/>
                    <a:lstStyle/>
                    <a:p>
                      <a:endParaRPr lang="es-ES_tradnl"/>
                    </a:p>
                  </a:txBody>
                  <a:tcPr/>
                </a:tc>
                <a:tc rowSpan="2">
                  <a:txBody>
                    <a:bodyPr/>
                    <a:lstStyle/>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Cuaderno del alumno. </a:t>
                      </a:r>
                    </a:p>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Anexos</a:t>
                      </a:r>
                    </a:p>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Listas de cotejo</a:t>
                      </a:r>
                      <a:endParaRPr lang="es-MX" sz="600" b="1"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9462389"/>
                  </a:ext>
                </a:extLst>
              </a:tr>
              <a:tr h="476334">
                <a:tc rowSpan="2">
                  <a:txBody>
                    <a:bodyPr/>
                    <a:lstStyle/>
                    <a:p>
                      <a:pPr marL="0" indent="0" algn="ctr">
                        <a:buFont typeface="Arial" panose="020B0604020202020204" pitchFamily="34" charset="0"/>
                        <a:buNone/>
                      </a:pPr>
                      <a:r>
                        <a:rPr lang="es-MX" sz="1000" b="1" dirty="0">
                          <a:solidFill>
                            <a:schemeClr val="tx1"/>
                          </a:solidFill>
                          <a:latin typeface="Century Gothic" panose="020B0502020202020204" pitchFamily="34" charset="0"/>
                        </a:rPr>
                        <a:t>SESIÓN 7</a:t>
                      </a:r>
                    </a:p>
                    <a:p>
                      <a:pPr algn="ctr"/>
                      <a:r>
                        <a:rPr lang="es-MX" sz="1000" b="1" dirty="0">
                          <a:solidFill>
                            <a:schemeClr val="tx1"/>
                          </a:solidFill>
                          <a:latin typeface="Century Gothic" panose="020B0502020202020204" pitchFamily="34" charset="0"/>
                        </a:rPr>
                        <a:t>INDAGAMOS</a:t>
                      </a:r>
                      <a:endParaRPr lang="es-MX" sz="1000" kern="1200" dirty="0">
                        <a:solidFill>
                          <a:schemeClr val="dk1"/>
                        </a:solidFill>
                        <a:effectLst/>
                        <a:latin typeface="Century Gothic" panose="020B0502020202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alpha val="30000"/>
                      </a:srgbClr>
                    </a:solidFill>
                  </a:tcPr>
                </a:tc>
                <a:tc vMerge="1">
                  <a:txBody>
                    <a:bodyPr/>
                    <a:lstStyle/>
                    <a:p>
                      <a:endParaRPr lang="es-ES_tradnl"/>
                    </a:p>
                  </a:txBody>
                  <a:tcPr/>
                </a:tc>
                <a:tc vMerge="1">
                  <a:txBody>
                    <a:bodyPr/>
                    <a:lstStyle/>
                    <a:p>
                      <a:pPr marL="171450" indent="-171450" algn="l">
                        <a:buFont typeface="Arial" panose="020B0604020202020204" pitchFamily="34" charset="0"/>
                        <a:buChar char="•"/>
                      </a:pPr>
                      <a:r>
                        <a:rPr lang="es-MX" sz="600" kern="1200" dirty="0">
                          <a:solidFill>
                            <a:schemeClr val="dk1"/>
                          </a:solidFill>
                          <a:effectLst/>
                          <a:latin typeface="Century Gothic" panose="020B0502020202020204" pitchFamily="34" charset="0"/>
                          <a:ea typeface="+mn-ea"/>
                          <a:cs typeface="+mn-cs"/>
                        </a:rPr>
                        <a:t>Cuaderno del alumno. </a:t>
                      </a:r>
                    </a:p>
                    <a:p>
                      <a:pPr marL="171450" indent="-171450" algn="l">
                        <a:buFont typeface="Arial" panose="020B0604020202020204" pitchFamily="34" charset="0"/>
                        <a:buChar char="•"/>
                      </a:pPr>
                      <a:r>
                        <a:rPr lang="es-MX" sz="600" kern="1200" dirty="0">
                          <a:solidFill>
                            <a:schemeClr val="dk1"/>
                          </a:solidFill>
                          <a:effectLst/>
                          <a:latin typeface="Century Gothic" panose="020B0502020202020204" pitchFamily="34" charset="0"/>
                          <a:ea typeface="+mn-ea"/>
                          <a:cs typeface="+mn-cs"/>
                        </a:rPr>
                        <a:t>Anexos</a:t>
                      </a:r>
                    </a:p>
                    <a:p>
                      <a:pPr marL="171450" indent="-171450" algn="l">
                        <a:buFont typeface="Arial" panose="020B0604020202020204" pitchFamily="34" charset="0"/>
                        <a:buChar char="•"/>
                      </a:pPr>
                      <a:r>
                        <a:rPr lang="es-MX" sz="600" kern="1200" dirty="0">
                          <a:solidFill>
                            <a:schemeClr val="dk1"/>
                          </a:solidFill>
                          <a:effectLst/>
                          <a:latin typeface="Century Gothic" panose="020B0502020202020204" pitchFamily="34" charset="0"/>
                          <a:ea typeface="+mn-ea"/>
                          <a:cs typeface="+mn-cs"/>
                        </a:rPr>
                        <a:t>Listas de cotejo</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4179934"/>
                  </a:ext>
                </a:extLst>
              </a:tr>
              <a:tr h="183950">
                <a:tc vMerge="1">
                  <a:txBody>
                    <a:bodyPr/>
                    <a:lstStyle/>
                    <a:p>
                      <a:pPr marL="0" indent="0" algn="ctr">
                        <a:buFont typeface="Arial" panose="020B0604020202020204" pitchFamily="34" charset="0"/>
                        <a:buNone/>
                      </a:pPr>
                      <a:endParaRPr lang="es-MX" sz="10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alpha val="30000"/>
                      </a:srgbClr>
                    </a:solidFill>
                  </a:tcPr>
                </a:tc>
                <a:tc vMerge="1">
                  <a:txBody>
                    <a:bodyPr/>
                    <a:lstStyle/>
                    <a:p>
                      <a:endParaRPr lang="es-ES_tradnl"/>
                    </a:p>
                  </a:txBody>
                  <a:tcPr/>
                </a:tc>
                <a:tc rowSpan="2">
                  <a:txBody>
                    <a:bodyPr/>
                    <a:lstStyle/>
                    <a:p>
                      <a:r>
                        <a:rPr lang="es-MX" sz="600" b="1" dirty="0">
                          <a:solidFill>
                            <a:schemeClr val="tx1"/>
                          </a:solidFill>
                          <a:latin typeface="Century Gothic" panose="020B0502020202020204" pitchFamily="34" charset="0"/>
                        </a:rPr>
                        <a:t>Evaluación</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alpha val="30000"/>
                      </a:srgbClr>
                    </a:solidFill>
                  </a:tcPr>
                </a:tc>
                <a:extLst>
                  <a:ext uri="{0D108BD9-81ED-4DB2-BD59-A6C34878D82A}">
                    <a16:rowId xmlns:a16="http://schemas.microsoft.com/office/drawing/2014/main" val="1996951574"/>
                  </a:ext>
                </a:extLst>
              </a:tr>
              <a:tr h="0">
                <a:tc rowSpan="2">
                  <a:txBody>
                    <a:bodyPr/>
                    <a:lstStyle/>
                    <a:p>
                      <a:pPr marL="0" indent="0" algn="ctr">
                        <a:buFont typeface="Arial" panose="020B0604020202020204" pitchFamily="34" charset="0"/>
                        <a:buNone/>
                      </a:pPr>
                      <a:r>
                        <a:rPr lang="es-MX" sz="800" b="1" dirty="0">
                          <a:solidFill>
                            <a:schemeClr val="tx1"/>
                          </a:solidFill>
                          <a:latin typeface="Century Gothic" panose="020B0502020202020204" pitchFamily="34" charset="0"/>
                        </a:rPr>
                        <a:t>Propósito de la sesión:</a:t>
                      </a:r>
                    </a:p>
                    <a:p>
                      <a:pPr marL="0" indent="0" algn="ctr">
                        <a:buFont typeface="Arial" panose="020B0604020202020204" pitchFamily="34" charset="0"/>
                        <a:buNone/>
                      </a:pPr>
                      <a:r>
                        <a:rPr lang="es-MX" sz="800" dirty="0">
                          <a:solidFill>
                            <a:schemeClr val="tx1"/>
                          </a:solidFill>
                          <a:latin typeface="Century Gothic" panose="020B0502020202020204" pitchFamily="34" charset="0"/>
                        </a:rPr>
                        <a:t>*Realizar las actividades para resolver la siguiente pregunta de indagación. </a:t>
                      </a: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alpha val="30000"/>
                      </a:srgbClr>
                    </a:solidFill>
                  </a:tcPr>
                </a:tc>
                <a:tc vMerge="1">
                  <a:txBody>
                    <a:bodyPr/>
                    <a:lstStyle/>
                    <a:p>
                      <a:endParaRPr lang="es-ES_tradnl"/>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pPr marL="171450" indent="-171450" algn="l">
                        <a:buFont typeface="Arial" panose="020B0604020202020204" pitchFamily="34" charset="0"/>
                        <a:buChar char="•"/>
                      </a:pPr>
                      <a:endParaRPr lang="es-ES_tradnl"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1715769"/>
                  </a:ext>
                </a:extLst>
              </a:tr>
              <a:tr h="0">
                <a:tc vMerge="1">
                  <a:txBody>
                    <a:bodyPr/>
                    <a:lstStyle/>
                    <a:p>
                      <a:pPr marL="0" indent="0" algn="ctr">
                        <a:buFont typeface="Arial" panose="020B0604020202020204" pitchFamily="34" charset="0"/>
                        <a:buNone/>
                      </a:pPr>
                      <a:endParaRPr lang="es-MX"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999E">
                        <a:alpha val="30000"/>
                      </a:srgbClr>
                    </a:solidFill>
                  </a:tcPr>
                </a:tc>
                <a:tc vMerge="1">
                  <a:txBody>
                    <a:bodyPr/>
                    <a:lstStyle/>
                    <a:p>
                      <a:endParaRPr lang="es-ES_tradnl"/>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indent="0" algn="l">
                        <a:buFont typeface="Arial" panose="020B0604020202020204" pitchFamily="34" charset="0"/>
                        <a:buNone/>
                      </a:pPr>
                      <a:r>
                        <a:rPr lang="es-MX" sz="600" dirty="0">
                          <a:solidFill>
                            <a:schemeClr val="tx1"/>
                          </a:solidFill>
                          <a:latin typeface="Century Gothic" panose="020B0502020202020204" pitchFamily="34" charset="0"/>
                        </a:rPr>
                        <a:t>*Listas de cotejo</a:t>
                      </a:r>
                    </a:p>
                    <a:p>
                      <a:pPr marL="0" indent="0" algn="l">
                        <a:buFont typeface="Arial" panose="020B0604020202020204" pitchFamily="34" charset="0"/>
                        <a:buNone/>
                      </a:pPr>
                      <a:r>
                        <a:rPr lang="es-MX" sz="600" dirty="0">
                          <a:solidFill>
                            <a:schemeClr val="tx1"/>
                          </a:solidFill>
                          <a:latin typeface="Century Gothic" panose="020B0502020202020204" pitchFamily="34" charset="0"/>
                        </a:rPr>
                        <a:t>*Trabajos diarios</a:t>
                      </a:r>
                    </a:p>
                    <a:p>
                      <a:pPr marL="0" indent="0" algn="l">
                        <a:buFont typeface="Arial" panose="020B0604020202020204" pitchFamily="34" charset="0"/>
                        <a:buNone/>
                      </a:pPr>
                      <a:r>
                        <a:rPr lang="es-MX" sz="600" dirty="0">
                          <a:solidFill>
                            <a:schemeClr val="tx1"/>
                          </a:solidFill>
                          <a:latin typeface="Century Gothic" panose="020B0502020202020204" pitchFamily="34" charset="0"/>
                        </a:rPr>
                        <a:t>*Participaciones</a:t>
                      </a:r>
                    </a:p>
                    <a:p>
                      <a:pPr marL="0" indent="0" algn="l">
                        <a:buFont typeface="Arial" panose="020B0604020202020204" pitchFamily="34" charset="0"/>
                        <a:buNone/>
                      </a:pPr>
                      <a:r>
                        <a:rPr lang="es-MX" sz="600" dirty="0">
                          <a:solidFill>
                            <a:schemeClr val="tx1"/>
                          </a:solidFill>
                          <a:latin typeface="Century Gothic" panose="020B0502020202020204" pitchFamily="34" charset="0"/>
                        </a:rPr>
                        <a:t>*Observación directa. </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4142790"/>
                  </a:ext>
                </a:extLst>
              </a:tr>
              <a:tr h="235524">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000" b="1" dirty="0">
                          <a:solidFill>
                            <a:schemeClr val="tx1"/>
                          </a:solidFill>
                          <a:latin typeface="Century Gothic" panose="020B0502020202020204" pitchFamily="34" charset="0"/>
                        </a:rPr>
                        <a:t>ÉTICA, NATURALEZA Y 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60000"/>
                      </a:srgbClr>
                    </a:solidFill>
                  </a:tcPr>
                </a:tc>
                <a:tc rowSpan="6">
                  <a:txBody>
                    <a:bodyPr/>
                    <a:lstStyle/>
                    <a:p>
                      <a:pPr marL="0" indent="0" algn="just" eaLnBrk="0" hangingPunct="0">
                        <a:buFont typeface="Arial" panose="020B0604020202020204" pitchFamily="34" charset="0"/>
                        <a:buNone/>
                      </a:pPr>
                      <a:r>
                        <a:rPr lang="es-MX" sz="800" b="1" kern="1200" dirty="0">
                          <a:solidFill>
                            <a:schemeClr val="dk1"/>
                          </a:solidFill>
                          <a:effectLst/>
                          <a:latin typeface="Century Gothic" panose="020B0502020202020204" pitchFamily="34" charset="0"/>
                          <a:ea typeface="+mn-ea"/>
                          <a:cs typeface="+mn-cs"/>
                        </a:rPr>
                        <a:t>Inicio:</a:t>
                      </a:r>
                    </a:p>
                    <a:p>
                      <a:pPr marL="171450" indent="-171450" algn="just" eaLnBrk="0" hangingPunct="0">
                        <a:buFont typeface="Arial" panose="020B0604020202020204" pitchFamily="34" charset="0"/>
                        <a:buChar char="•"/>
                      </a:pPr>
                      <a:r>
                        <a:rPr lang="es-MX" sz="800" kern="1200" dirty="0">
                          <a:solidFill>
                            <a:schemeClr val="dk1"/>
                          </a:solidFill>
                          <a:effectLst/>
                          <a:latin typeface="Century Gothic" panose="020B0502020202020204" pitchFamily="34" charset="0"/>
                          <a:ea typeface="+mn-ea"/>
                          <a:cs typeface="+mn-cs"/>
                        </a:rPr>
                        <a:t>Comenzar la clase trabajando con el </a:t>
                      </a:r>
                      <a:r>
                        <a:rPr lang="es-MX" sz="800" b="1" kern="1200" dirty="0">
                          <a:solidFill>
                            <a:schemeClr val="dk1"/>
                          </a:solidFill>
                          <a:effectLst/>
                          <a:latin typeface="Century Gothic" panose="020B0502020202020204" pitchFamily="34" charset="0"/>
                          <a:ea typeface="+mn-ea"/>
                          <a:cs typeface="+mn-cs"/>
                        </a:rPr>
                        <a:t>anexo 12 </a:t>
                      </a:r>
                      <a:r>
                        <a:rPr lang="es-MX" sz="800" kern="1200" dirty="0">
                          <a:solidFill>
                            <a:schemeClr val="dk1"/>
                          </a:solidFill>
                          <a:effectLst/>
                          <a:latin typeface="Century Gothic" panose="020B0502020202020204" pitchFamily="34" charset="0"/>
                          <a:ea typeface="+mn-ea"/>
                          <a:cs typeface="+mn-cs"/>
                        </a:rPr>
                        <a:t>donde los estudiantes tendrán que leer cada una de las situaciones que se presentan y posteriormente, escribirán a un costado como se sentirían en esa situación y explicarán su elección. </a:t>
                      </a:r>
                    </a:p>
                    <a:p>
                      <a:pPr marL="0" indent="0" algn="just" eaLnBrk="0" hangingPunct="0">
                        <a:buFont typeface="Arial" panose="020B0604020202020204" pitchFamily="34" charset="0"/>
                        <a:buNone/>
                      </a:pPr>
                      <a:r>
                        <a:rPr lang="es-MX" sz="800" b="1" kern="1200" dirty="0">
                          <a:solidFill>
                            <a:schemeClr val="dk1"/>
                          </a:solidFill>
                          <a:effectLst/>
                          <a:latin typeface="Century Gothic" panose="020B0502020202020204" pitchFamily="34" charset="0"/>
                          <a:ea typeface="+mn-ea"/>
                          <a:cs typeface="+mn-cs"/>
                        </a:rPr>
                        <a:t>Desarrollo:</a:t>
                      </a:r>
                    </a:p>
                    <a:p>
                      <a:pPr marL="171450" marR="0" indent="-1714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s-MX" sz="800" kern="1200" dirty="0">
                          <a:solidFill>
                            <a:schemeClr val="dk1"/>
                          </a:solidFill>
                          <a:effectLst/>
                          <a:latin typeface="Century Gothic" panose="020B0502020202020204" pitchFamily="34" charset="0"/>
                          <a:ea typeface="+mn-ea"/>
                          <a:cs typeface="+mn-cs"/>
                        </a:rPr>
                        <a:t>Seguir  la clase dando lectura al texto que se presenta en el punto 2  de la página 193 del libro de P. de aula donde los alumnos darán lectura al texto y comentarán su opinión al respecto. </a:t>
                      </a:r>
                    </a:p>
                    <a:p>
                      <a:pPr marL="0" marR="0" indent="0" algn="just" defTabSz="914400" rtl="0" eaLnBrk="0" fontAlgn="auto" latinLnBrk="0" hangingPunct="0">
                        <a:lnSpc>
                          <a:spcPct val="100000"/>
                        </a:lnSpc>
                        <a:spcBef>
                          <a:spcPts val="0"/>
                        </a:spcBef>
                        <a:spcAft>
                          <a:spcPts val="0"/>
                        </a:spcAft>
                        <a:buClrTx/>
                        <a:buSzTx/>
                        <a:buFont typeface="Arial" panose="020B0604020202020204" pitchFamily="34" charset="0"/>
                        <a:buNone/>
                        <a:tabLst/>
                        <a:defRPr/>
                      </a:pPr>
                      <a:r>
                        <a:rPr lang="es-MX" sz="800" b="1" dirty="0">
                          <a:solidFill>
                            <a:schemeClr val="tx1"/>
                          </a:solidFill>
                          <a:effectLst/>
                          <a:latin typeface="Century Gothic" panose="020B0502020202020204" pitchFamily="34" charset="0"/>
                        </a:rPr>
                        <a:t>Cierre:</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800" b="0" i="0" dirty="0">
                          <a:solidFill>
                            <a:schemeClr val="tx1"/>
                          </a:solidFill>
                          <a:effectLst/>
                          <a:latin typeface="Century Gothic" panose="020B0502020202020204" pitchFamily="34" charset="0"/>
                        </a:rPr>
                        <a:t>Terminar la clase establezcan acuerdos a partir de sus investigaciones para definir qué situaciones de riesgo</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800" b="0" i="0" dirty="0">
                          <a:solidFill>
                            <a:schemeClr val="tx1"/>
                          </a:solidFill>
                          <a:effectLst/>
                          <a:latin typeface="Century Gothic" panose="020B0502020202020204" pitchFamily="34" charset="0"/>
                        </a:rPr>
                        <a:t>(maltrato, abuso o explotación infantil) les interesa abordar para desarrollar su fanzine y proponer acciones de prevención.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MX" sz="600" b="1" dirty="0">
                          <a:solidFill>
                            <a:schemeClr val="tx1"/>
                          </a:solidFill>
                          <a:latin typeface="Century Gothic" panose="020B0502020202020204" pitchFamily="34" charset="0"/>
                        </a:rPr>
                        <a:t>Recursos didácticos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30000"/>
                      </a:srgbClr>
                    </a:solidFill>
                  </a:tcPr>
                </a:tc>
                <a:extLst>
                  <a:ext uri="{0D108BD9-81ED-4DB2-BD59-A6C34878D82A}">
                    <a16:rowId xmlns:a16="http://schemas.microsoft.com/office/drawing/2014/main" val="4124628852"/>
                  </a:ext>
                </a:extLst>
              </a:tr>
              <a:tr h="104677">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000" b="1" dirty="0">
                        <a:solidFill>
                          <a:schemeClr val="tx1"/>
                        </a:solidFill>
                        <a:highlight>
                          <a:srgbClr val="FFFF00"/>
                        </a:highlight>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30000"/>
                      </a:srgbClr>
                    </a:solidFill>
                  </a:tcPr>
                </a:tc>
                <a:tc vMerge="1">
                  <a:txBody>
                    <a:bodyPr/>
                    <a:lstStyle/>
                    <a:p>
                      <a:endParaRPr lang="es-ES_tradnl"/>
                    </a:p>
                  </a:txBody>
                  <a:tcPr/>
                </a:tc>
                <a:tc rowSpan="3">
                  <a:txBody>
                    <a:bodyPr/>
                    <a:lstStyle/>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Cuaderno del alumno. </a:t>
                      </a:r>
                    </a:p>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Anexos</a:t>
                      </a:r>
                    </a:p>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Listas de cotejo</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65369261"/>
                  </a:ext>
                </a:extLst>
              </a:tr>
              <a:tr h="340201">
                <a:tc>
                  <a:txBody>
                    <a:bodyPr/>
                    <a:lstStyle/>
                    <a:p>
                      <a:pPr marL="0" indent="0" algn="ctr">
                        <a:buFont typeface="Arial" panose="020B0604020202020204" pitchFamily="34" charset="0"/>
                        <a:buNone/>
                      </a:pPr>
                      <a:r>
                        <a:rPr lang="es-MX" sz="1000" b="1" dirty="0">
                          <a:solidFill>
                            <a:schemeClr val="tx1"/>
                          </a:solidFill>
                          <a:latin typeface="Century Gothic" panose="020B0502020202020204" pitchFamily="34" charset="0"/>
                        </a:rPr>
                        <a:t>SESIÓN 7</a:t>
                      </a:r>
                    </a:p>
                    <a:p>
                      <a:pPr marL="0" indent="0" algn="ctr">
                        <a:buFont typeface="Arial" panose="020B0604020202020204" pitchFamily="34" charset="0"/>
                        <a:buNone/>
                      </a:pPr>
                      <a:r>
                        <a:rPr lang="es-MX" sz="1000" b="1" dirty="0">
                          <a:solidFill>
                            <a:schemeClr val="tx1"/>
                          </a:solidFill>
                          <a:latin typeface="Century Gothic" panose="020B0502020202020204" pitchFamily="34" charset="0"/>
                        </a:rPr>
                        <a:t>DEFINIMOS EL PROBLEMA</a:t>
                      </a:r>
                      <a:endParaRPr lang="es-ES_tradnl"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30000"/>
                      </a:srgbClr>
                    </a:solidFill>
                  </a:tcPr>
                </a:tc>
                <a:tc vMerge="1">
                  <a:txBody>
                    <a:bodyPr/>
                    <a:lstStyle/>
                    <a:p>
                      <a:endParaRPr lang="es-ES_tradnl"/>
                    </a:p>
                  </a:txBody>
                  <a:tcPr/>
                </a:tc>
                <a:tc vMerge="1">
                  <a:txBody>
                    <a:bodyPr/>
                    <a:lstStyle/>
                    <a:p>
                      <a:pPr algn="ctr"/>
                      <a:endParaRPr lang="es-MX" sz="600" b="1"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C1EB"/>
                    </a:solidFill>
                  </a:tcPr>
                </a:tc>
                <a:extLst>
                  <a:ext uri="{0D108BD9-81ED-4DB2-BD59-A6C34878D82A}">
                    <a16:rowId xmlns:a16="http://schemas.microsoft.com/office/drawing/2014/main" val="2688147640"/>
                  </a:ext>
                </a:extLst>
              </a:tr>
              <a:tr h="104677">
                <a:tc rowSpan="3">
                  <a:txBody>
                    <a:bodyPr/>
                    <a:lstStyle/>
                    <a:p>
                      <a:pPr marL="0" indent="0" algn="ctr">
                        <a:buFont typeface="Arial" panose="020B0604020202020204" pitchFamily="34" charset="0"/>
                        <a:buNone/>
                      </a:pPr>
                      <a:r>
                        <a:rPr lang="es-MX" sz="800" b="1" dirty="0">
                          <a:solidFill>
                            <a:schemeClr val="tx1"/>
                          </a:solidFill>
                          <a:latin typeface="Century Gothic" panose="020B0502020202020204" pitchFamily="34" charset="0"/>
                        </a:rPr>
                        <a:t>Propósito de la sesión:</a:t>
                      </a:r>
                    </a:p>
                    <a:p>
                      <a:pPr marL="0" indent="0" algn="ctr">
                        <a:buFont typeface="Arial" panose="020B0604020202020204" pitchFamily="34" charset="0"/>
                        <a:buNone/>
                      </a:pPr>
                      <a:r>
                        <a:rPr lang="es-MX" sz="800" dirty="0">
                          <a:solidFill>
                            <a:schemeClr val="tx1"/>
                          </a:solidFill>
                          <a:latin typeface="Century Gothic" panose="020B0502020202020204" pitchFamily="34" charset="0"/>
                        </a:rPr>
                        <a:t>*Reconocer situaciones de riesgo y como actuar frente a ellos.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30000"/>
                      </a:srgbClr>
                    </a:solidFill>
                  </a:tcPr>
                </a:tc>
                <a:tc vMerge="1">
                  <a:txBody>
                    <a:bodyPr/>
                    <a:lstStyle/>
                    <a:p>
                      <a:endParaRPr lang="es-ES_tradnl"/>
                    </a:p>
                  </a:txBody>
                  <a:tcPr/>
                </a:tc>
                <a:tc vMerge="1">
                  <a:txBody>
                    <a:bodyPr/>
                    <a:lstStyle/>
                    <a:p>
                      <a:pPr marL="171450" indent="-171450" algn="l">
                        <a:buFont typeface="Arial" panose="020B0604020202020204" pitchFamily="34" charset="0"/>
                        <a:buChar char="•"/>
                      </a:pP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7640437"/>
                  </a:ext>
                </a:extLst>
              </a:tr>
              <a:tr h="157016">
                <a:tc vMerge="1">
                  <a:txBody>
                    <a:bodyPr/>
                    <a:lstStyle/>
                    <a:p>
                      <a:pPr marL="0" indent="0" algn="ctr">
                        <a:buFont typeface="Arial" panose="020B0604020202020204" pitchFamily="34" charset="0"/>
                        <a:buNone/>
                      </a:pPr>
                      <a:endParaRPr lang="es-ES_tradnl"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30000"/>
                      </a:srgbClr>
                    </a:solidFill>
                  </a:tcPr>
                </a:tc>
                <a:tc vMerge="1">
                  <a:txBody>
                    <a:bodyPr/>
                    <a:lstStyle/>
                    <a:p>
                      <a:endParaRPr lang="es-ES_tradnl"/>
                    </a:p>
                  </a:txBody>
                  <a:tcPr/>
                </a:tc>
                <a:tc>
                  <a:txBody>
                    <a:bodyPr/>
                    <a:lstStyle/>
                    <a:p>
                      <a:r>
                        <a:rPr lang="es-MX" sz="600" b="1" dirty="0">
                          <a:solidFill>
                            <a:schemeClr val="tx1"/>
                          </a:solidFill>
                          <a:latin typeface="Century Gothic" panose="020B0502020202020204" pitchFamily="34" charset="0"/>
                        </a:rPr>
                        <a:t>Evaluación</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30000"/>
                      </a:srgbClr>
                    </a:solidFill>
                  </a:tcPr>
                </a:tc>
                <a:extLst>
                  <a:ext uri="{0D108BD9-81ED-4DB2-BD59-A6C34878D82A}">
                    <a16:rowId xmlns:a16="http://schemas.microsoft.com/office/drawing/2014/main" val="3577303997"/>
                  </a:ext>
                </a:extLst>
              </a:tr>
              <a:tr h="706572">
                <a:tc vMerge="1">
                  <a:txBody>
                    <a:bodyPr/>
                    <a:lstStyle/>
                    <a:p>
                      <a:pPr marL="0" indent="0" algn="ctr">
                        <a:buFont typeface="Arial" panose="020B0604020202020204" pitchFamily="34" charset="0"/>
                        <a:buNone/>
                      </a:pPr>
                      <a:endParaRPr lang="es-ES_tradnl"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30000"/>
                      </a:srgbClr>
                    </a:solidFill>
                  </a:tcPr>
                </a:tc>
                <a:tc vMerge="1">
                  <a:txBody>
                    <a:bodyPr/>
                    <a:lstStyle/>
                    <a:p>
                      <a:endParaRPr lang="es-ES_tradnl"/>
                    </a:p>
                  </a:txBody>
                  <a:tcPr/>
                </a:tc>
                <a:tc>
                  <a:txBody>
                    <a:bodyPr/>
                    <a:lstStyle/>
                    <a:p>
                      <a:pPr algn="l"/>
                      <a:r>
                        <a:rPr lang="es-MX" sz="600" dirty="0">
                          <a:solidFill>
                            <a:schemeClr val="tx1"/>
                          </a:solidFill>
                          <a:latin typeface="Century Gothic" panose="020B0502020202020204" pitchFamily="34" charset="0"/>
                        </a:rPr>
                        <a:t>*Listas de cotejo</a:t>
                      </a:r>
                    </a:p>
                    <a:p>
                      <a:pPr algn="l"/>
                      <a:r>
                        <a:rPr lang="es-MX" sz="600" dirty="0">
                          <a:solidFill>
                            <a:schemeClr val="tx1"/>
                          </a:solidFill>
                          <a:latin typeface="Century Gothic" panose="020B0502020202020204" pitchFamily="34" charset="0"/>
                        </a:rPr>
                        <a:t>*Trabajos diarios</a:t>
                      </a:r>
                    </a:p>
                    <a:p>
                      <a:pPr algn="l"/>
                      <a:r>
                        <a:rPr lang="es-MX" sz="600" dirty="0">
                          <a:solidFill>
                            <a:schemeClr val="tx1"/>
                          </a:solidFill>
                          <a:latin typeface="Century Gothic" panose="020B0502020202020204" pitchFamily="34" charset="0"/>
                        </a:rPr>
                        <a:t>*Participaciones</a:t>
                      </a:r>
                    </a:p>
                    <a:p>
                      <a:pPr algn="l"/>
                      <a:r>
                        <a:rPr lang="es-MX" sz="600" dirty="0">
                          <a:solidFill>
                            <a:schemeClr val="tx1"/>
                          </a:solidFill>
                          <a:latin typeface="Century Gothic" panose="020B0502020202020204" pitchFamily="34" charset="0"/>
                        </a:rPr>
                        <a:t>*Observación directa. </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5264016"/>
                  </a:ext>
                </a:extLst>
              </a:tr>
            </a:tbl>
          </a:graphicData>
        </a:graphic>
      </p:graphicFrame>
    </p:spTree>
    <p:extLst>
      <p:ext uri="{BB962C8B-B14F-4D97-AF65-F5344CB8AC3E}">
        <p14:creationId xmlns:p14="http://schemas.microsoft.com/office/powerpoint/2010/main" val="3006356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2">
            <a:extLst>
              <a:ext uri="{FF2B5EF4-FFF2-40B4-BE49-F238E27FC236}">
                <a16:creationId xmlns:a16="http://schemas.microsoft.com/office/drawing/2014/main" id="{6C71C2AB-4A76-341C-CB4B-B380EA433149}"/>
              </a:ext>
            </a:extLst>
          </p:cNvPr>
          <p:cNvGraphicFramePr>
            <a:graphicFrameLocks noGrp="1"/>
          </p:cNvGraphicFramePr>
          <p:nvPr>
            <p:extLst>
              <p:ext uri="{D42A27DB-BD31-4B8C-83A1-F6EECF244321}">
                <p14:modId xmlns:p14="http://schemas.microsoft.com/office/powerpoint/2010/main" val="2537948641"/>
              </p:ext>
            </p:extLst>
          </p:nvPr>
        </p:nvGraphicFramePr>
        <p:xfrm>
          <a:off x="45720" y="468313"/>
          <a:ext cx="6766559" cy="7690648"/>
        </p:xfrm>
        <a:graphic>
          <a:graphicData uri="http://schemas.openxmlformats.org/drawingml/2006/table">
            <a:tbl>
              <a:tblPr firstRow="1" bandRow="1">
                <a:tableStyleId>{5C22544A-7EE6-4342-B048-85BDC9FD1C3A}</a:tableStyleId>
              </a:tblPr>
              <a:tblGrid>
                <a:gridCol w="1313411">
                  <a:extLst>
                    <a:ext uri="{9D8B030D-6E8A-4147-A177-3AD203B41FA5}">
                      <a16:colId xmlns:a16="http://schemas.microsoft.com/office/drawing/2014/main" val="4048562965"/>
                    </a:ext>
                  </a:extLst>
                </a:gridCol>
                <a:gridCol w="2067948">
                  <a:extLst>
                    <a:ext uri="{9D8B030D-6E8A-4147-A177-3AD203B41FA5}">
                      <a16:colId xmlns:a16="http://schemas.microsoft.com/office/drawing/2014/main" val="3943128233"/>
                    </a:ext>
                  </a:extLst>
                </a:gridCol>
                <a:gridCol w="2645496">
                  <a:extLst>
                    <a:ext uri="{9D8B030D-6E8A-4147-A177-3AD203B41FA5}">
                      <a16:colId xmlns:a16="http://schemas.microsoft.com/office/drawing/2014/main" val="1583954287"/>
                    </a:ext>
                  </a:extLst>
                </a:gridCol>
                <a:gridCol w="739704">
                  <a:extLst>
                    <a:ext uri="{9D8B030D-6E8A-4147-A177-3AD203B41FA5}">
                      <a16:colId xmlns:a16="http://schemas.microsoft.com/office/drawing/2014/main" val="3012672027"/>
                    </a:ext>
                  </a:extLst>
                </a:gridCol>
              </a:tblGrid>
              <a:tr h="435242">
                <a:tc gridSpan="4">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MARTES  18 DE FEBRERO DE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ctr"/>
                      <a:endParaRPr lang="es-MX" sz="12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solidFill>
                  </a:tcPr>
                </a:tc>
                <a:tc hMerge="1">
                  <a:txBody>
                    <a:bodyPr/>
                    <a:lstStyle/>
                    <a:p>
                      <a:endParaRPr lang="es-ES_tradnl"/>
                    </a:p>
                  </a:txBody>
                  <a:tcPr/>
                </a:tc>
                <a:tc hMerge="1">
                  <a:txBody>
                    <a:bodyPr/>
                    <a:lstStyle/>
                    <a:p>
                      <a:pPr marL="0" indent="0" algn="ctr">
                        <a:buFont typeface="Arial" panose="020B0604020202020204" pitchFamily="34" charset="0"/>
                        <a:buNone/>
                      </a:pPr>
                      <a:endParaRPr lang="es-MX" sz="7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3FF"/>
                    </a:solidFill>
                  </a:tcPr>
                </a:tc>
                <a:extLst>
                  <a:ext uri="{0D108BD9-81ED-4DB2-BD59-A6C34878D82A}">
                    <a16:rowId xmlns:a16="http://schemas.microsoft.com/office/drawing/2014/main" val="2767847042"/>
                  </a:ext>
                </a:extLst>
              </a:tr>
              <a:tr h="180273">
                <a:tc>
                  <a:txBody>
                    <a:bodyPr/>
                    <a:lstStyle/>
                    <a:p>
                      <a:pPr algn="ctr"/>
                      <a:r>
                        <a:rPr lang="es-MX" sz="1200" dirty="0">
                          <a:solidFill>
                            <a:schemeClr val="tx1"/>
                          </a:solidFill>
                          <a:latin typeface="Century Gothic" panose="020B0502020202020204" pitchFamily="34" charset="0"/>
                        </a:rPr>
                        <a:t>CAMPO FORMATIVO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algn="ctr"/>
                      <a:r>
                        <a:rPr lang="es-MX" sz="1200" dirty="0">
                          <a:solidFill>
                            <a:schemeClr val="tx1"/>
                          </a:solidFill>
                          <a:latin typeface="Century Gothic" panose="020B0502020202020204" pitchFamily="34" charset="0"/>
                        </a:rPr>
                        <a:t>SECUENCIA DE ACTIVIDADES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solidFill>
                  </a:tcPr>
                </a:tc>
                <a:tc hMerge="1">
                  <a:txBody>
                    <a:bodyPr/>
                    <a:lstStyle/>
                    <a:p>
                      <a:endParaRPr lang="es-ES_tradnl"/>
                    </a:p>
                  </a:txBody>
                  <a:tcPr/>
                </a:tc>
                <a:tc>
                  <a:txBody>
                    <a:bodyPr/>
                    <a:lstStyle/>
                    <a:p>
                      <a:pPr marL="0" indent="0" algn="ctr">
                        <a:buFont typeface="Arial" panose="020B0604020202020204" pitchFamily="34" charset="0"/>
                        <a:buNone/>
                      </a:pPr>
                      <a:endParaRPr lang="es-MX" sz="7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3FF"/>
                    </a:solidFill>
                  </a:tcPr>
                </a:tc>
                <a:extLst>
                  <a:ext uri="{0D108BD9-81ED-4DB2-BD59-A6C34878D82A}">
                    <a16:rowId xmlns:a16="http://schemas.microsoft.com/office/drawing/2014/main" val="2140087110"/>
                  </a:ext>
                </a:extLst>
              </a:tr>
              <a:tr h="261145">
                <a:tc row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1000" b="1" dirty="0">
                          <a:solidFill>
                            <a:schemeClr val="tx1"/>
                          </a:solidFill>
                          <a:latin typeface="Century Gothic" panose="020B0502020202020204" pitchFamily="34" charset="0"/>
                        </a:rPr>
                        <a:t>DE LO HUMANO Y LO COMUNITARIO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60000"/>
                      </a:srgbClr>
                    </a:solidFill>
                  </a:tcPr>
                </a:tc>
                <a:tc rowSpan="6" gridSpan="2">
                  <a:txBody>
                    <a:bodyPr/>
                    <a:lstStyle/>
                    <a:p>
                      <a:pPr marL="0" indent="0" algn="just" eaLnBrk="0" hangingPunct="0">
                        <a:buFont typeface="Arial" panose="020B0604020202020204" pitchFamily="34" charset="0"/>
                        <a:buNone/>
                      </a:pPr>
                      <a:r>
                        <a:rPr lang="es-MX" sz="800" b="1" kern="1200" dirty="0">
                          <a:solidFill>
                            <a:schemeClr val="dk1"/>
                          </a:solidFill>
                          <a:effectLst/>
                          <a:latin typeface="Century Gothic" panose="020B0502020202020204" pitchFamily="34" charset="0"/>
                          <a:ea typeface="+mn-ea"/>
                          <a:cs typeface="+mn-cs"/>
                        </a:rPr>
                        <a:t>Inicio:</a:t>
                      </a:r>
                    </a:p>
                    <a:p>
                      <a:pPr marL="171450" indent="-171450" algn="just">
                        <a:buFont typeface="Arial" panose="020B0604020202020204" pitchFamily="34" charset="0"/>
                        <a:buChar char="•"/>
                      </a:pPr>
                      <a:r>
                        <a:rPr lang="es-MX" sz="800" b="0" dirty="0">
                          <a:solidFill>
                            <a:schemeClr val="tx1"/>
                          </a:solidFill>
                          <a:effectLst/>
                          <a:latin typeface="Century Gothic" panose="020B0502020202020204" pitchFamily="34" charset="0"/>
                        </a:rPr>
                        <a:t>Comenzar la clase solucionando los ejercicios del apartado “Creatividad en marcha” localizado en la página 312 en los puntos 1,2 y 3 donde los alumnos utilizarán la tabla del </a:t>
                      </a:r>
                      <a:r>
                        <a:rPr lang="es-MX" sz="800" b="1" dirty="0">
                          <a:solidFill>
                            <a:schemeClr val="tx1"/>
                          </a:solidFill>
                          <a:effectLst/>
                          <a:latin typeface="Century Gothic" panose="020B0502020202020204" pitchFamily="34" charset="0"/>
                        </a:rPr>
                        <a:t>anexo 13 </a:t>
                      </a:r>
                      <a:r>
                        <a:rPr lang="es-MX" sz="800" b="0" dirty="0">
                          <a:solidFill>
                            <a:schemeClr val="tx1"/>
                          </a:solidFill>
                          <a:effectLst/>
                          <a:latin typeface="Century Gothic" panose="020B0502020202020204" pitchFamily="34" charset="0"/>
                        </a:rPr>
                        <a:t>para definir los juegos del rally y los detalles que se solicitan. </a:t>
                      </a:r>
                    </a:p>
                    <a:p>
                      <a:pPr marL="0" indent="0" algn="just">
                        <a:buFont typeface="Arial" panose="020B0604020202020204" pitchFamily="34" charset="0"/>
                        <a:buNone/>
                      </a:pPr>
                      <a:r>
                        <a:rPr lang="es-MX" sz="800" b="1" kern="1200" dirty="0">
                          <a:solidFill>
                            <a:schemeClr val="dk1"/>
                          </a:solidFill>
                          <a:effectLst/>
                          <a:latin typeface="Century Gothic" panose="020B0502020202020204" pitchFamily="34" charset="0"/>
                          <a:ea typeface="+mn-ea"/>
                          <a:cs typeface="+mn-cs"/>
                        </a:rPr>
                        <a:t>Desarrollo:</a:t>
                      </a:r>
                    </a:p>
                    <a:p>
                      <a:pPr marL="171450" marR="0" lvl="0" indent="-1714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s-MX" sz="800" b="0" dirty="0">
                          <a:solidFill>
                            <a:schemeClr val="tx1"/>
                          </a:solidFill>
                          <a:effectLst/>
                          <a:latin typeface="Century Gothic" panose="020B0502020202020204" pitchFamily="34" charset="0"/>
                        </a:rPr>
                        <a:t>Seguir la clase analizando la propuesta de rally establecida en las páginas 313 y 314 finalizando en el registro de la tabla que se localiza en la página 314 del libro de P. escolares</a:t>
                      </a:r>
                      <a:endParaRPr lang="es-MX" sz="800" b="0" kern="1200" dirty="0">
                        <a:solidFill>
                          <a:schemeClr val="dk1"/>
                        </a:solidFill>
                        <a:effectLst/>
                        <a:latin typeface="Century Gothic" panose="020B0502020202020204" pitchFamily="34" charset="0"/>
                        <a:ea typeface="+mn-ea"/>
                        <a:cs typeface="+mn-cs"/>
                      </a:endParaRPr>
                    </a:p>
                    <a:p>
                      <a:pPr marL="0" marR="0" lvl="0" indent="0" algn="just" defTabSz="914400" rtl="0" eaLnBrk="0" fontAlgn="auto" latinLnBrk="0" hangingPunct="0">
                        <a:lnSpc>
                          <a:spcPct val="100000"/>
                        </a:lnSpc>
                        <a:spcBef>
                          <a:spcPts val="0"/>
                        </a:spcBef>
                        <a:spcAft>
                          <a:spcPts val="0"/>
                        </a:spcAft>
                        <a:buClrTx/>
                        <a:buSzTx/>
                        <a:buFont typeface="Arial" panose="020B0604020202020204" pitchFamily="34" charset="0"/>
                        <a:buNone/>
                        <a:tabLst/>
                        <a:defRPr/>
                      </a:pPr>
                      <a:r>
                        <a:rPr lang="es-MX" sz="800" b="1" dirty="0">
                          <a:solidFill>
                            <a:schemeClr val="tx1"/>
                          </a:solidFill>
                          <a:effectLst/>
                          <a:latin typeface="Century Gothic" panose="020B0502020202020204" pitchFamily="34" charset="0"/>
                        </a:rPr>
                        <a:t>Cierre:</a:t>
                      </a:r>
                    </a:p>
                    <a:p>
                      <a:pPr marL="171450" marR="0" lvl="0" indent="-1714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s-MX" sz="800" kern="1200" dirty="0">
                          <a:solidFill>
                            <a:schemeClr val="dk1"/>
                          </a:solidFill>
                          <a:effectLst/>
                          <a:latin typeface="Century Gothic" panose="020B0502020202020204" pitchFamily="34" charset="0"/>
                          <a:ea typeface="+mn-ea"/>
                          <a:cs typeface="+mn-cs"/>
                        </a:rPr>
                        <a:t>Finalizar la sesión formando al grupo en pequeñas comunidades trabajando con la página 315 del libro de P. escolares  donde los alumnos completarán el esquema sobre los juegos que eligieron para planear y definir lo que necesitan en cada uno.</a:t>
                      </a:r>
                    </a:p>
                    <a:p>
                      <a:pPr marL="171450" marR="0" lvl="0" indent="-1714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s-MX" sz="800" kern="1200" dirty="0">
                          <a:solidFill>
                            <a:schemeClr val="dk1"/>
                          </a:solidFill>
                          <a:effectLst/>
                          <a:latin typeface="Century Gothic" panose="020B0502020202020204" pitchFamily="34" charset="0"/>
                          <a:ea typeface="+mn-ea"/>
                          <a:cs typeface="+mn-cs"/>
                        </a:rPr>
                        <a:t>Exponer sus propuestas de juegos en asamblea.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6" hMerge="1">
                  <a:txBody>
                    <a:bodyPr/>
                    <a:lstStyle/>
                    <a:p>
                      <a:endParaRPr lang="es-ES_tradnl"/>
                    </a:p>
                  </a:txBody>
                  <a:tcPr/>
                </a:tc>
                <a:tc>
                  <a:txBody>
                    <a:bodyPr/>
                    <a:lstStyle/>
                    <a:p>
                      <a:pPr algn="ctr"/>
                      <a:r>
                        <a:rPr lang="es-MX" sz="600" b="1" dirty="0">
                          <a:solidFill>
                            <a:schemeClr val="tx1"/>
                          </a:solidFill>
                          <a:latin typeface="Century Gothic" panose="020B0502020202020204" pitchFamily="34" charset="0"/>
                        </a:rPr>
                        <a:t>Recursos didácticos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3FF">
                        <a:alpha val="30000"/>
                      </a:srgbClr>
                    </a:solidFill>
                  </a:tcPr>
                </a:tc>
                <a:extLst>
                  <a:ext uri="{0D108BD9-81ED-4DB2-BD59-A6C34878D82A}">
                    <a16:rowId xmlns:a16="http://schemas.microsoft.com/office/drawing/2014/main" val="1050918498"/>
                  </a:ext>
                </a:extLst>
              </a:tr>
              <a:tr h="173986">
                <a:tc v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MX" sz="10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60000"/>
                      </a:srgbClr>
                    </a:solidFill>
                  </a:tcPr>
                </a:tc>
                <a:tc gridSpan="2" vMerge="1">
                  <a:txBody>
                    <a:bodyPr/>
                    <a:lstStyle/>
                    <a:p>
                      <a:endParaRPr lang="es-ES_tradnl"/>
                    </a:p>
                  </a:txBody>
                  <a:tcPr/>
                </a:tc>
                <a:tc hMerge="1" vMerge="1">
                  <a:txBody>
                    <a:bodyPr/>
                    <a:lstStyle/>
                    <a:p>
                      <a:endParaRPr lang="es-ES_tradnl"/>
                    </a:p>
                  </a:txBody>
                  <a:tcPr/>
                </a:tc>
                <a:tc rowSpan="2">
                  <a:txBody>
                    <a:bodyPr/>
                    <a:lstStyle/>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Cuaderno del alumno. </a:t>
                      </a:r>
                    </a:p>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Anexos</a:t>
                      </a:r>
                    </a:p>
                    <a:p>
                      <a:pPr marL="0" indent="0" algn="l">
                        <a:buFont typeface="Arial" panose="020B0604020202020204" pitchFamily="34" charset="0"/>
                        <a:buNone/>
                      </a:pPr>
                      <a:r>
                        <a:rPr lang="es-MX" sz="600" kern="1200" dirty="0">
                          <a:solidFill>
                            <a:schemeClr val="dk1"/>
                          </a:solidFill>
                          <a:effectLst/>
                          <a:latin typeface="Century Gothic" panose="020B0502020202020204" pitchFamily="34" charset="0"/>
                          <a:ea typeface="+mn-ea"/>
                          <a:cs typeface="+mn-cs"/>
                        </a:rPr>
                        <a:t>Listas de cotejo</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0901597"/>
                  </a:ext>
                </a:extLst>
              </a:tr>
              <a:tr h="348304">
                <a:tc rowSpan="2">
                  <a:txBody>
                    <a:bodyPr/>
                    <a:lstStyle/>
                    <a:p>
                      <a:pPr marL="0" indent="0" algn="ctr">
                        <a:buFont typeface="Arial" panose="020B0604020202020204" pitchFamily="34" charset="0"/>
                        <a:buNone/>
                      </a:pPr>
                      <a:r>
                        <a:rPr lang="es-MX" sz="1000" b="1" dirty="0">
                          <a:solidFill>
                            <a:schemeClr val="tx1"/>
                          </a:solidFill>
                          <a:latin typeface="Century Gothic" panose="020B0502020202020204" pitchFamily="34" charset="0"/>
                        </a:rPr>
                        <a:t>SESIÓN 6</a:t>
                      </a:r>
                    </a:p>
                    <a:p>
                      <a:pPr algn="ctr"/>
                      <a:r>
                        <a:rPr lang="es-MX" sz="900" b="1" dirty="0">
                          <a:solidFill>
                            <a:schemeClr val="tx1"/>
                          </a:solidFill>
                          <a:latin typeface="Century Gothic" panose="020B0502020202020204" pitchFamily="34" charset="0"/>
                        </a:rPr>
                        <a:t>CREATIVIDAD EN MARCHA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30000"/>
                      </a:srgbClr>
                    </a:solidFill>
                  </a:tcPr>
                </a:tc>
                <a:tc gridSpan="2" vMerge="1">
                  <a:txBody>
                    <a:bodyPr/>
                    <a:lstStyle/>
                    <a:p>
                      <a:endParaRPr lang="es-ES_tradnl"/>
                    </a:p>
                  </a:txBody>
                  <a:tcPr/>
                </a:tc>
                <a:tc hMerge="1" vMerge="1">
                  <a:txBody>
                    <a:bodyPr/>
                    <a:lstStyle/>
                    <a:p>
                      <a:endParaRPr lang="es-ES_tradnl"/>
                    </a:p>
                  </a:txBody>
                  <a:tcPr/>
                </a:tc>
                <a:tc vMerge="1">
                  <a:txBody>
                    <a:bodyPr/>
                    <a:lstStyle/>
                    <a:p>
                      <a:pPr algn="ctr"/>
                      <a:endParaRPr lang="es-MX" sz="600" b="1"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55864"/>
                  </a:ext>
                </a:extLst>
              </a:tr>
              <a:tr h="144970">
                <a:tc vMerge="1">
                  <a:txBody>
                    <a:bodyPr/>
                    <a:lstStyle/>
                    <a:p>
                      <a:pPr marL="0" indent="0" algn="ctr">
                        <a:buFont typeface="Arial" panose="020B0604020202020204" pitchFamily="34" charset="0"/>
                        <a:buNone/>
                      </a:pPr>
                      <a:endParaRPr lang="es-ES_tradnl"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30000"/>
                      </a:srgbClr>
                    </a:solidFill>
                  </a:tcPr>
                </a:tc>
                <a:tc gridSpan="2" vMerge="1">
                  <a:txBody>
                    <a:bodyPr/>
                    <a:lstStyle/>
                    <a:p>
                      <a:endParaRPr lang="es-ES_tradnl"/>
                    </a:p>
                  </a:txBody>
                  <a:tcPr/>
                </a:tc>
                <a:tc hMerge="1" vMerge="1">
                  <a:txBody>
                    <a:bodyPr/>
                    <a:lstStyle/>
                    <a:p>
                      <a:endParaRPr lang="es-ES_tradnl"/>
                    </a:p>
                  </a:txBody>
                  <a:tcPr/>
                </a:tc>
                <a:tc rowSpan="2">
                  <a:txBody>
                    <a:bodyPr/>
                    <a:lstStyle/>
                    <a:p>
                      <a:r>
                        <a:rPr lang="es-MX" sz="600" b="1" dirty="0">
                          <a:solidFill>
                            <a:schemeClr val="tx1"/>
                          </a:solidFill>
                          <a:latin typeface="Century Gothic" panose="020B0502020202020204" pitchFamily="34" charset="0"/>
                        </a:rPr>
                        <a:t>Evaluación</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3FF">
                        <a:alpha val="30000"/>
                      </a:srgbClr>
                    </a:solidFill>
                  </a:tcPr>
                </a:tc>
                <a:extLst>
                  <a:ext uri="{0D108BD9-81ED-4DB2-BD59-A6C34878D82A}">
                    <a16:rowId xmlns:a16="http://schemas.microsoft.com/office/drawing/2014/main" val="3514365615"/>
                  </a:ext>
                </a:extLst>
              </a:tr>
              <a:tr h="0">
                <a:tc rowSpan="2">
                  <a:txBody>
                    <a:bodyPr/>
                    <a:lstStyle/>
                    <a:p>
                      <a:pPr marL="0" indent="0" algn="ctr">
                        <a:buFont typeface="Arial" panose="020B0604020202020204" pitchFamily="34" charset="0"/>
                        <a:buNone/>
                      </a:pPr>
                      <a:r>
                        <a:rPr lang="es-MX" sz="800" b="1" dirty="0">
                          <a:solidFill>
                            <a:schemeClr val="tx1"/>
                          </a:solidFill>
                          <a:latin typeface="Century Gothic" panose="020B0502020202020204" pitchFamily="34" charset="0"/>
                        </a:rPr>
                        <a:t>Propósito de la sesión:</a:t>
                      </a:r>
                    </a:p>
                    <a:p>
                      <a:pPr marL="0" indent="0" algn="ctr">
                        <a:buFont typeface="Arial" panose="020B0604020202020204" pitchFamily="34" charset="0"/>
                        <a:buNone/>
                      </a:pPr>
                      <a:r>
                        <a:rPr lang="es-MX" sz="800" dirty="0">
                          <a:solidFill>
                            <a:schemeClr val="tx1"/>
                          </a:solidFill>
                          <a:latin typeface="Century Gothic" panose="020B0502020202020204" pitchFamily="34" charset="0"/>
                        </a:rPr>
                        <a:t>*Reconocer la organización de un rally de juegos.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30000"/>
                      </a:srgbClr>
                    </a:solidFill>
                  </a:tcPr>
                </a:tc>
                <a:tc gridSpan="2" vMerge="1">
                  <a:txBody>
                    <a:bodyPr/>
                    <a:lstStyle/>
                    <a:p>
                      <a:endParaRPr lang="es-ES_tradnl"/>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vMerge="1">
                  <a:txBody>
                    <a:bodyPr/>
                    <a:lstStyle/>
                    <a:p>
                      <a:endParaRPr lang="es-ES_tradnl"/>
                    </a:p>
                  </a:txBody>
                  <a:tcPr/>
                </a:tc>
                <a:tc vMerge="1">
                  <a:txBody>
                    <a:bodyPr/>
                    <a:lstStyle/>
                    <a:p>
                      <a:pPr marL="171450" indent="-171450" algn="l">
                        <a:buFont typeface="Arial" panose="020B0604020202020204" pitchFamily="34" charset="0"/>
                        <a:buChar char="•"/>
                      </a:pPr>
                      <a:endParaRPr lang="es-ES_tradnl"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455885"/>
                  </a:ext>
                </a:extLst>
              </a:tr>
              <a:tr h="1644356">
                <a:tc vMerge="1">
                  <a:txBody>
                    <a:bodyPr/>
                    <a:lstStyle/>
                    <a:p>
                      <a:pPr marL="0" indent="0" algn="ctr">
                        <a:buFont typeface="Arial" panose="020B0604020202020204" pitchFamily="34" charset="0"/>
                        <a:buNone/>
                      </a:pPr>
                      <a:endParaRPr lang="es-ES_tradnl"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A6F9">
                        <a:alpha val="30000"/>
                      </a:srgbClr>
                    </a:solidFill>
                  </a:tcPr>
                </a:tc>
                <a:tc gridSpan="2" vMerge="1">
                  <a:txBody>
                    <a:bodyPr/>
                    <a:lstStyle/>
                    <a:p>
                      <a:endParaRPr lang="es-ES_tradnl"/>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vMerge="1">
                  <a:txBody>
                    <a:bodyPr/>
                    <a:lstStyle/>
                    <a:p>
                      <a:endParaRPr lang="es-ES_tradnl"/>
                    </a:p>
                  </a:txBody>
                  <a:tcPr/>
                </a:tc>
                <a:tc>
                  <a:txBody>
                    <a:bodyPr/>
                    <a:lstStyle/>
                    <a:p>
                      <a:pPr marL="0" indent="0" algn="l">
                        <a:buFont typeface="Arial" panose="020B0604020202020204" pitchFamily="34" charset="0"/>
                        <a:buNone/>
                      </a:pPr>
                      <a:r>
                        <a:rPr lang="es-MX" sz="600" dirty="0">
                          <a:solidFill>
                            <a:schemeClr val="tx1"/>
                          </a:solidFill>
                          <a:latin typeface="Century Gothic" panose="020B0502020202020204" pitchFamily="34" charset="0"/>
                        </a:rPr>
                        <a:t>*Listas de cotejo</a:t>
                      </a:r>
                    </a:p>
                    <a:p>
                      <a:pPr marL="0" indent="0" algn="l">
                        <a:buFont typeface="Arial" panose="020B0604020202020204" pitchFamily="34" charset="0"/>
                        <a:buNone/>
                      </a:pPr>
                      <a:r>
                        <a:rPr lang="es-MX" sz="600" dirty="0">
                          <a:solidFill>
                            <a:schemeClr val="tx1"/>
                          </a:solidFill>
                          <a:latin typeface="Century Gothic" panose="020B0502020202020204" pitchFamily="34" charset="0"/>
                        </a:rPr>
                        <a:t>*Trabajos diarios</a:t>
                      </a:r>
                    </a:p>
                    <a:p>
                      <a:pPr marL="0" indent="0" algn="l">
                        <a:buFont typeface="Arial" panose="020B0604020202020204" pitchFamily="34" charset="0"/>
                        <a:buNone/>
                      </a:pPr>
                      <a:r>
                        <a:rPr lang="es-MX" sz="600" dirty="0">
                          <a:solidFill>
                            <a:schemeClr val="tx1"/>
                          </a:solidFill>
                          <a:latin typeface="Century Gothic" panose="020B0502020202020204" pitchFamily="34" charset="0"/>
                        </a:rPr>
                        <a:t>*Participaciones</a:t>
                      </a:r>
                    </a:p>
                    <a:p>
                      <a:pPr marL="0" indent="0" algn="l">
                        <a:buFont typeface="Arial" panose="020B0604020202020204" pitchFamily="34" charset="0"/>
                        <a:buNone/>
                      </a:pPr>
                      <a:r>
                        <a:rPr lang="es-MX" sz="600" dirty="0">
                          <a:solidFill>
                            <a:schemeClr val="tx1"/>
                          </a:solidFill>
                          <a:latin typeface="Century Gothic" panose="020B0502020202020204" pitchFamily="34" charset="0"/>
                        </a:rPr>
                        <a:t>*Observación directa. </a:t>
                      </a: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9481840"/>
                  </a:ext>
                </a:extLst>
              </a:tr>
              <a:tr h="348193">
                <a:tc gridSpan="2">
                  <a:txBody>
                    <a:bodyPr/>
                    <a:lstStyle/>
                    <a:p>
                      <a:pPr marL="0" indent="0" algn="ctr">
                        <a:buFont typeface="Arial" panose="020B0604020202020204" pitchFamily="34" charset="0"/>
                        <a:buNone/>
                      </a:pPr>
                      <a:r>
                        <a:rPr lang="es-MX" sz="900" b="1" i="0" dirty="0">
                          <a:solidFill>
                            <a:schemeClr val="tx1"/>
                          </a:solidFill>
                          <a:latin typeface="Century Gothic" panose="020B0502020202020204" pitchFamily="34" charset="0"/>
                        </a:rPr>
                        <a:t>ADECUACIONES CURRICULARES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F25E">
                        <a:alpha val="50000"/>
                      </a:srgbClr>
                    </a:solidFill>
                  </a:tcPr>
                </a:tc>
                <a:tc hMerge="1">
                  <a:txBody>
                    <a:bodyPr/>
                    <a:lstStyle/>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indent="0" algn="ctr">
                        <a:buFont typeface="Arial" panose="020B0604020202020204" pitchFamily="34" charset="0"/>
                        <a:buNone/>
                      </a:pPr>
                      <a:r>
                        <a:rPr lang="es-MX" sz="900" b="1" i="0" dirty="0">
                          <a:solidFill>
                            <a:schemeClr val="tx1"/>
                          </a:solidFill>
                          <a:effectLst/>
                          <a:latin typeface="Century Gothic" panose="020B0502020202020204" pitchFamily="34" charset="0"/>
                        </a:rPr>
                        <a:t>OBSERVACIONES REALIZADAS POR LA AUTORIDAD ESCOLAR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88F">
                        <a:alpha val="50000"/>
                      </a:srgbClr>
                    </a:solidFill>
                  </a:tcPr>
                </a:tc>
                <a:tc hMerge="1">
                  <a:txBody>
                    <a:bodyPr/>
                    <a:lstStyle/>
                    <a:p>
                      <a:pPr marL="0" indent="0" algn="l">
                        <a:buFont typeface="Arial" panose="020B0604020202020204" pitchFamily="34" charset="0"/>
                        <a:buNone/>
                      </a:pPr>
                      <a:endParaRPr lang="es-ES_trad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5406635"/>
                  </a:ext>
                </a:extLst>
              </a:tr>
              <a:tr h="3568981">
                <a:tc gridSpan="2">
                  <a:txBody>
                    <a:bodyPr/>
                    <a:lstStyle/>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p>
                      <a:pPr marL="0" indent="0" algn="ctr">
                        <a:buFont typeface="Arial" panose="020B0604020202020204" pitchFamily="34" charset="0"/>
                        <a:buNone/>
                      </a:pPr>
                      <a:endParaRPr lang="es-MX" sz="8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tc>
                <a:tc gridSpan="2">
                  <a:txBody>
                    <a:bodyPr/>
                    <a:lstStyle/>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p>
                      <a:pPr marL="171450" indent="-171450" algn="just">
                        <a:buFont typeface="Arial" panose="020B0604020202020204" pitchFamily="34" charset="0"/>
                        <a:buChar char="•"/>
                      </a:pPr>
                      <a:endParaRPr lang="es-MX" sz="800" b="1" i="1" dirty="0">
                        <a:solidFill>
                          <a:schemeClr val="tx1"/>
                        </a:solidFill>
                        <a:effectLst/>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s-ES_tradnl"/>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11349678"/>
                  </a:ext>
                </a:extLst>
              </a:tr>
            </a:tbl>
          </a:graphicData>
        </a:graphic>
      </p:graphicFrame>
      <p:pic>
        <p:nvPicPr>
          <p:cNvPr id="2" name="Imagen 1">
            <a:extLst>
              <a:ext uri="{FF2B5EF4-FFF2-40B4-BE49-F238E27FC236}">
                <a16:creationId xmlns:a16="http://schemas.microsoft.com/office/drawing/2014/main" id="{62DEE93B-F48F-BF71-5691-AD20B45E72D6}"/>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63379" y="0"/>
            <a:ext cx="1777878" cy="166550"/>
          </a:xfrm>
          <a:prstGeom prst="rect">
            <a:avLst/>
          </a:prstGeom>
        </p:spPr>
      </p:pic>
      <p:pic>
        <p:nvPicPr>
          <p:cNvPr id="3" name="Imagen 2">
            <a:extLst>
              <a:ext uri="{FF2B5EF4-FFF2-40B4-BE49-F238E27FC236}">
                <a16:creationId xmlns:a16="http://schemas.microsoft.com/office/drawing/2014/main" id="{008416B1-ACE0-D134-07B1-D3D5D0A02BBA}"/>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115"/>
          <a:stretch/>
        </p:blipFill>
        <p:spPr>
          <a:xfrm rot="10800000">
            <a:off x="1651121" y="-1"/>
            <a:ext cx="1777878" cy="174234"/>
          </a:xfrm>
          <a:prstGeom prst="rect">
            <a:avLst/>
          </a:prstGeom>
        </p:spPr>
      </p:pic>
      <p:pic>
        <p:nvPicPr>
          <p:cNvPr id="4" name="Imagen 3">
            <a:extLst>
              <a:ext uri="{FF2B5EF4-FFF2-40B4-BE49-F238E27FC236}">
                <a16:creationId xmlns:a16="http://schemas.microsoft.com/office/drawing/2014/main" id="{BFB6AA24-D1BC-8FFA-9C4D-ABF399C27147}"/>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3380990" y="-1"/>
            <a:ext cx="1777878" cy="166549"/>
          </a:xfrm>
          <a:prstGeom prst="rect">
            <a:avLst/>
          </a:prstGeom>
        </p:spPr>
      </p:pic>
      <p:pic>
        <p:nvPicPr>
          <p:cNvPr id="5" name="Imagen 4">
            <a:extLst>
              <a:ext uri="{FF2B5EF4-FFF2-40B4-BE49-F238E27FC236}">
                <a16:creationId xmlns:a16="http://schemas.microsoft.com/office/drawing/2014/main" id="{4BE4D72C-0098-0C4B-C761-7BEA31FD4149}"/>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5095490" y="0"/>
            <a:ext cx="1777878" cy="166548"/>
          </a:xfrm>
          <a:prstGeom prst="rect">
            <a:avLst/>
          </a:prstGeom>
        </p:spPr>
      </p:pic>
      <p:pic>
        <p:nvPicPr>
          <p:cNvPr id="7" name="Imagen 6">
            <a:extLst>
              <a:ext uri="{FF2B5EF4-FFF2-40B4-BE49-F238E27FC236}">
                <a16:creationId xmlns:a16="http://schemas.microsoft.com/office/drawing/2014/main" id="{746864FE-986E-EC32-4299-ABFFC3C969E2}"/>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78747" y="8977450"/>
            <a:ext cx="1777878" cy="166550"/>
          </a:xfrm>
          <a:prstGeom prst="rect">
            <a:avLst/>
          </a:prstGeom>
        </p:spPr>
      </p:pic>
      <p:pic>
        <p:nvPicPr>
          <p:cNvPr id="8" name="Imagen 7">
            <a:extLst>
              <a:ext uri="{FF2B5EF4-FFF2-40B4-BE49-F238E27FC236}">
                <a16:creationId xmlns:a16="http://schemas.microsoft.com/office/drawing/2014/main" id="{684D0FCF-0515-8223-655F-19A4C1C70A80}"/>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115"/>
          <a:stretch/>
        </p:blipFill>
        <p:spPr>
          <a:xfrm rot="10800000">
            <a:off x="1635753" y="8977449"/>
            <a:ext cx="1777878" cy="174234"/>
          </a:xfrm>
          <a:prstGeom prst="rect">
            <a:avLst/>
          </a:prstGeom>
        </p:spPr>
      </p:pic>
      <p:pic>
        <p:nvPicPr>
          <p:cNvPr id="9" name="Imagen 8">
            <a:extLst>
              <a:ext uri="{FF2B5EF4-FFF2-40B4-BE49-F238E27FC236}">
                <a16:creationId xmlns:a16="http://schemas.microsoft.com/office/drawing/2014/main" id="{DB4172B7-0BC2-D126-C7C5-5339A4291E1B}"/>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3365622" y="8977449"/>
            <a:ext cx="1777878" cy="166549"/>
          </a:xfrm>
          <a:prstGeom prst="rect">
            <a:avLst/>
          </a:prstGeom>
        </p:spPr>
      </p:pic>
      <p:pic>
        <p:nvPicPr>
          <p:cNvPr id="10" name="Imagen 9">
            <a:extLst>
              <a:ext uri="{FF2B5EF4-FFF2-40B4-BE49-F238E27FC236}">
                <a16:creationId xmlns:a16="http://schemas.microsoft.com/office/drawing/2014/main" id="{9D3D77E1-6BB9-1400-55E5-F484BB7AE31E}"/>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9743" b="93419"/>
          <a:stretch/>
        </p:blipFill>
        <p:spPr>
          <a:xfrm rot="10800000">
            <a:off x="5080122" y="8977450"/>
            <a:ext cx="1777878" cy="166548"/>
          </a:xfrm>
          <a:prstGeom prst="rect">
            <a:avLst/>
          </a:prstGeom>
        </p:spPr>
      </p:pic>
    </p:spTree>
    <p:extLst>
      <p:ext uri="{BB962C8B-B14F-4D97-AF65-F5344CB8AC3E}">
        <p14:creationId xmlns:p14="http://schemas.microsoft.com/office/powerpoint/2010/main" val="2946404912"/>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ema de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17883</TotalTime>
  <Words>5642</Words>
  <Application>Microsoft Office PowerPoint</Application>
  <PresentationFormat>Presentación en pantalla (4:3)</PresentationFormat>
  <Paragraphs>971</Paragraphs>
  <Slides>15</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15</vt:i4>
      </vt:variant>
    </vt:vector>
  </HeadingPairs>
  <TitlesOfParts>
    <vt:vector size="25" baseType="lpstr">
      <vt:lpstr>APLILIKEBIGFONTS</vt:lpstr>
      <vt:lpstr>Aptos</vt:lpstr>
      <vt:lpstr>Aptos Display</vt:lpstr>
      <vt:lpstr>Arial</vt:lpstr>
      <vt:lpstr>Calibri</vt:lpstr>
      <vt:lpstr>Century Gothic</vt:lpstr>
      <vt:lpstr>KASchoolDays</vt:lpstr>
      <vt:lpstr>KASchoolDaysThin</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Ruudek Juárez</dc:creator>
  <cp:lastModifiedBy>Antonio Ciudad Real Núñez</cp:lastModifiedBy>
  <cp:revision>126</cp:revision>
  <cp:lastPrinted>2025-02-12T07:57:11Z</cp:lastPrinted>
  <dcterms:created xsi:type="dcterms:W3CDTF">2024-08-22T03:16:56Z</dcterms:created>
  <dcterms:modified xsi:type="dcterms:W3CDTF">2025-02-18T08:42:13Z</dcterms:modified>
</cp:coreProperties>
</file>