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4" r:id="rId3"/>
    <p:sldId id="259" r:id="rId4"/>
    <p:sldId id="257" r:id="rId5"/>
    <p:sldId id="258" r:id="rId6"/>
    <p:sldId id="260" r:id="rId7"/>
    <p:sldId id="261" r:id="rId8"/>
    <p:sldId id="262" r:id="rId9"/>
    <p:sldId id="263" r:id="rId10"/>
  </p:sldIdLst>
  <p:sldSz cx="10058400" cy="7772400"/>
  <p:notesSz cx="9388475" cy="7102475"/>
  <p:embeddedFontLst>
    <p:embeddedFont>
      <p:font typeface="Happy Medium" panose="020B0604020202020204" charset="0"/>
      <p:regular r:id="rId11"/>
    </p:embeddedFont>
    <p:embeddedFont>
      <p:font typeface="HelloBigDeal" panose="02000603000000000000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GHotMess" panose="02000603000000000000" pitchFamily="2" charset="0"/>
      <p:regular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301" y="8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71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17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94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983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00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1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7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96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20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54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2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FADA-261C-4F1F-AA1E-9607E57AFEC9}" type="datetimeFigureOut">
              <a:rPr lang="es-MX" smtClean="0"/>
              <a:t>08/09/2024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FCED-F828-4AFB-AE98-149CF1027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3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7669697" y="3511720"/>
            <a:ext cx="11432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2°A</a:t>
            </a:r>
          </a:p>
        </p:txBody>
      </p:sp>
    </p:spTree>
    <p:extLst>
      <p:ext uri="{BB962C8B-B14F-4D97-AF65-F5344CB8AC3E}">
        <p14:creationId xmlns:p14="http://schemas.microsoft.com/office/powerpoint/2010/main" val="341000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2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2" y="625588"/>
            <a:ext cx="2339494" cy="65212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772" y="1877975"/>
            <a:ext cx="2089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¡Bienvenidos!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8460" y="2477268"/>
            <a:ext cx="199565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Iniciamos un nuevo </a:t>
            </a:r>
          </a:p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ciclo escolar que estará lleno de retos, aventuras y muchos aprendizajes.</a:t>
            </a:r>
            <a:endParaRPr lang="es-ES" dirty="0">
              <a:ln w="0"/>
              <a:latin typeface="Happy Medium" panose="00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6154" y="3857692"/>
            <a:ext cx="168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n w="0"/>
                <a:latin typeface="Happy Medium" panose="00000500000000000000" pitchFamily="2" charset="0"/>
              </a:rPr>
              <a:t>Queridas familias: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6222" y="4214047"/>
            <a:ext cx="19401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¡Ninguno es tan bueno, como TODOS nosotros JUNTOS!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28450" y="4627362"/>
            <a:ext cx="1555678" cy="1846684"/>
            <a:chOff x="1565207" y="386479"/>
            <a:chExt cx="1555678" cy="184668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07" y="386479"/>
              <a:ext cx="1555678" cy="1846684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656894" y="760177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Familia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 rot="16200000">
              <a:off x="2289477" y="771570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Alumno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7967" y="1556436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Escuela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 rot="16200000">
              <a:off x="1545601" y="1533558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Maestro</a:t>
              </a: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85" y="625588"/>
            <a:ext cx="2339494" cy="652122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675715" y="1877975"/>
            <a:ext cx="2089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¡Bienvenidos!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722403" y="2477268"/>
            <a:ext cx="199565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Iniciamos un nuevo </a:t>
            </a:r>
          </a:p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ciclo escolar que estará lleno de retos, aventuras y muchos aprendizajes.</a:t>
            </a:r>
            <a:endParaRPr lang="es-ES" dirty="0">
              <a:ln w="0"/>
              <a:latin typeface="Happy Medium" panose="00000500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880097" y="3857692"/>
            <a:ext cx="168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n w="0"/>
                <a:latin typeface="Happy Medium" panose="00000500000000000000" pitchFamily="2" charset="0"/>
              </a:rPr>
              <a:t>Queridas familias: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750165" y="4214047"/>
            <a:ext cx="19401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¡Ninguno es tan bueno, como TODOS nosotros JUNTOS!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942393" y="4627362"/>
            <a:ext cx="1555678" cy="1846684"/>
            <a:chOff x="1565207" y="386479"/>
            <a:chExt cx="1555678" cy="1846684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07" y="386479"/>
              <a:ext cx="1555678" cy="1846684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1656894" y="760177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Familia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 rot="16200000">
              <a:off x="2289477" y="771570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Alumno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287967" y="1556436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Escuela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 rot="16200000">
              <a:off x="1545601" y="1533558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Maestro</a:t>
              </a:r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0" y="625588"/>
            <a:ext cx="2339494" cy="652122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5084890" y="1877975"/>
            <a:ext cx="2089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¡Bienvenidos!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131578" y="2477268"/>
            <a:ext cx="199565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Iniciamos un nuevo </a:t>
            </a:r>
          </a:p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ciclo escolar que estará lleno de retos, aventuras y muchos aprendizajes.</a:t>
            </a:r>
            <a:endParaRPr lang="es-ES" dirty="0">
              <a:ln w="0"/>
              <a:latin typeface="Happy Medium" panose="00000500000000000000" pitchFamily="2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289272" y="3857692"/>
            <a:ext cx="168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n w="0"/>
                <a:latin typeface="Happy Medium" panose="00000500000000000000" pitchFamily="2" charset="0"/>
              </a:rPr>
              <a:t>Queridas familias: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5159340" y="4214047"/>
            <a:ext cx="19401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¡Ninguno es tan bueno, como TODOS nosotros JUNTOS!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5351568" y="4627362"/>
            <a:ext cx="1555678" cy="1846684"/>
            <a:chOff x="1565207" y="386479"/>
            <a:chExt cx="1555678" cy="1846684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07" y="386479"/>
              <a:ext cx="1555678" cy="184668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/>
          </p:nvSpPr>
          <p:spPr>
            <a:xfrm>
              <a:off x="1656894" y="760177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Familia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 rot="16200000">
              <a:off x="2289477" y="771570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Alumno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2287967" y="1556436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Escuela</a:t>
              </a:r>
            </a:p>
          </p:txBody>
        </p:sp>
        <p:sp>
          <p:nvSpPr>
            <p:cNvPr id="36" name="Rectángulo 35"/>
            <p:cNvSpPr/>
            <p:nvPr/>
          </p:nvSpPr>
          <p:spPr>
            <a:xfrm rot="16200000">
              <a:off x="1545601" y="1533558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Maestro</a:t>
              </a:r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03" y="625588"/>
            <a:ext cx="2339494" cy="6521224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7498833" y="1877975"/>
            <a:ext cx="2089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¡Bienvenidos!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7545521" y="2477268"/>
            <a:ext cx="199565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Iniciamos un nuevo </a:t>
            </a:r>
          </a:p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ciclo escolar que estará lleno de retos, aventuras y muchos aprendizajes.</a:t>
            </a:r>
            <a:endParaRPr lang="es-ES" dirty="0">
              <a:ln w="0"/>
              <a:latin typeface="Happy Medium" panose="00000500000000000000" pitchFamily="2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703215" y="3857692"/>
            <a:ext cx="168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n w="0"/>
                <a:latin typeface="Happy Medium" panose="00000500000000000000" pitchFamily="2" charset="0"/>
              </a:rPr>
              <a:t>Queridas familias: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7573283" y="4214047"/>
            <a:ext cx="19401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¡Ninguno es tan bueno, como TODOS nosotros JUNTOS!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7765511" y="4627362"/>
            <a:ext cx="1555678" cy="1846684"/>
            <a:chOff x="1565207" y="386479"/>
            <a:chExt cx="1555678" cy="1846684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07" y="386479"/>
              <a:ext cx="1555678" cy="1846684"/>
            </a:xfrm>
            <a:prstGeom prst="rect">
              <a:avLst/>
            </a:prstGeom>
          </p:spPr>
        </p:pic>
        <p:sp>
          <p:nvSpPr>
            <p:cNvPr id="44" name="Rectángulo 43"/>
            <p:cNvSpPr/>
            <p:nvPr/>
          </p:nvSpPr>
          <p:spPr>
            <a:xfrm>
              <a:off x="1656894" y="760177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Familia</a:t>
              </a:r>
            </a:p>
          </p:txBody>
        </p:sp>
        <p:sp>
          <p:nvSpPr>
            <p:cNvPr id="45" name="Rectángulo 44"/>
            <p:cNvSpPr/>
            <p:nvPr/>
          </p:nvSpPr>
          <p:spPr>
            <a:xfrm rot="16200000">
              <a:off x="2289477" y="771570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Alumno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2287967" y="1556436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Escuela</a:t>
              </a:r>
            </a:p>
          </p:txBody>
        </p:sp>
        <p:sp>
          <p:nvSpPr>
            <p:cNvPr id="47" name="Rectángulo 46"/>
            <p:cNvSpPr/>
            <p:nvPr/>
          </p:nvSpPr>
          <p:spPr>
            <a:xfrm rot="16200000">
              <a:off x="1545601" y="1533558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0"/>
                  <a:latin typeface="Happy Medium" panose="00000500000000000000" pitchFamily="2" charset="0"/>
                </a:rPr>
                <a:t>Maestro</a:t>
              </a:r>
            </a:p>
          </p:txBody>
        </p:sp>
      </p:grpSp>
      <p:sp>
        <p:nvSpPr>
          <p:cNvPr id="48" name="Rectángulo 47"/>
          <p:cNvSpPr/>
          <p:nvPr/>
        </p:nvSpPr>
        <p:spPr>
          <a:xfrm>
            <a:off x="1058036" y="6589955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3463783" y="6589955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5876436" y="6603889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8282183" y="6603889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</p:spTree>
    <p:extLst>
      <p:ext uri="{BB962C8B-B14F-4D97-AF65-F5344CB8AC3E}">
        <p14:creationId xmlns:p14="http://schemas.microsoft.com/office/powerpoint/2010/main" val="133986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51674" y="486697"/>
            <a:ext cx="2339494" cy="6521224"/>
            <a:chOff x="347926" y="486697"/>
            <a:chExt cx="2339494" cy="652122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26" y="486697"/>
              <a:ext cx="2339494" cy="6521224"/>
            </a:xfrm>
            <a:prstGeom prst="rect">
              <a:avLst/>
            </a:prstGeom>
          </p:spPr>
        </p:pic>
        <p:cxnSp>
          <p:nvCxnSpPr>
            <p:cNvPr id="16" name="Conector recto 15"/>
            <p:cNvCxnSpPr/>
            <p:nvPr/>
          </p:nvCxnSpPr>
          <p:spPr>
            <a:xfrm>
              <a:off x="587217" y="3175238"/>
              <a:ext cx="197429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/>
          <p:cNvSpPr/>
          <p:nvPr/>
        </p:nvSpPr>
        <p:spPr>
          <a:xfrm>
            <a:off x="251674" y="2305787"/>
            <a:ext cx="23366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latin typeface="Happy Medium" panose="00000500000000000000" pitchFamily="2" charset="0"/>
                <a:ea typeface="HelloBigDeal" panose="02000603000000000000" pitchFamily="2" charset="0"/>
              </a:rPr>
              <a:t>Maestra</a:t>
            </a:r>
          </a:p>
          <a:p>
            <a:pPr algn="ctr"/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Karla Cecilia </a:t>
            </a:r>
          </a:p>
          <a:p>
            <a:pPr algn="ctr"/>
            <a:r>
              <a:rPr lang="es-ES" sz="1100" dirty="0" err="1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Buentello</a:t>
            </a:r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 Treviño.</a:t>
            </a:r>
            <a:endParaRPr lang="es-ES" sz="1100" b="0" cap="none" spc="0" dirty="0">
              <a:ln w="0"/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6676" y="1827706"/>
            <a:ext cx="19094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Datos del docente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4066" y="2831820"/>
            <a:ext cx="18918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Lic. en Educación Primaria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77583" y="3129544"/>
            <a:ext cx="2087676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Contacto personal: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Únicamente mensajes vía </a:t>
            </a:r>
            <a:r>
              <a:rPr lang="es-ES" sz="1200" dirty="0" err="1">
                <a:ln w="0"/>
                <a:latin typeface="Happy Medium" panose="00000500000000000000" pitchFamily="2" charset="0"/>
              </a:rPr>
              <a:t>Whatsapp</a:t>
            </a:r>
            <a:r>
              <a:rPr lang="es-ES" sz="1200" dirty="0">
                <a:ln w="0"/>
                <a:latin typeface="Happy Medium" panose="00000500000000000000" pitchFamily="2" charset="0"/>
              </a:rPr>
              <a:t>: 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XXXXXXX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Teléfono de la escuela: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XXXXXXX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Llamar solamente en caso de emergencia en horario escolar, después de la hora de salida, dejar su mensaje y será respondido en cuanto sea posible.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¡Gracias por su consideración!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3" y="6040911"/>
            <a:ext cx="1069876" cy="880259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2648177" y="486697"/>
            <a:ext cx="2339494" cy="6521224"/>
            <a:chOff x="347926" y="486697"/>
            <a:chExt cx="2339494" cy="6521224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26" y="486697"/>
              <a:ext cx="2339494" cy="6521224"/>
            </a:xfrm>
            <a:prstGeom prst="rect">
              <a:avLst/>
            </a:prstGeom>
          </p:spPr>
        </p:pic>
        <p:cxnSp>
          <p:nvCxnSpPr>
            <p:cNvPr id="20" name="Conector recto 19"/>
            <p:cNvCxnSpPr/>
            <p:nvPr/>
          </p:nvCxnSpPr>
          <p:spPr>
            <a:xfrm>
              <a:off x="587217" y="3175238"/>
              <a:ext cx="197429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ángulo 20"/>
          <p:cNvSpPr/>
          <p:nvPr/>
        </p:nvSpPr>
        <p:spPr>
          <a:xfrm>
            <a:off x="2648177" y="2305787"/>
            <a:ext cx="23366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latin typeface="Happy Medium" panose="00000500000000000000" pitchFamily="2" charset="0"/>
                <a:ea typeface="HelloBigDeal" panose="02000603000000000000" pitchFamily="2" charset="0"/>
              </a:rPr>
              <a:t>Maestra</a:t>
            </a:r>
          </a:p>
          <a:p>
            <a:pPr algn="ctr"/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Karla Cecilia </a:t>
            </a:r>
          </a:p>
          <a:p>
            <a:pPr algn="ctr"/>
            <a:r>
              <a:rPr lang="es-ES" sz="1100" dirty="0" err="1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Buentello</a:t>
            </a:r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 Treviño.</a:t>
            </a:r>
            <a:endParaRPr lang="es-ES" sz="1100" b="0" cap="none" spc="0" dirty="0">
              <a:ln w="0"/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863179" y="1827706"/>
            <a:ext cx="19094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Datos del docente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870569" y="2831820"/>
            <a:ext cx="18918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Lic. en Educación Primaria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774086" y="3129544"/>
            <a:ext cx="2087676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Contacto personal: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Únicamente mensajes vía </a:t>
            </a:r>
            <a:r>
              <a:rPr lang="es-ES" sz="1200" dirty="0" err="1">
                <a:ln w="0"/>
                <a:latin typeface="Happy Medium" panose="00000500000000000000" pitchFamily="2" charset="0"/>
              </a:rPr>
              <a:t>Whatsapp</a:t>
            </a:r>
            <a:r>
              <a:rPr lang="es-ES" sz="1200" dirty="0">
                <a:ln w="0"/>
                <a:latin typeface="Happy Medium" panose="00000500000000000000" pitchFamily="2" charset="0"/>
              </a:rPr>
              <a:t>: 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XXXXXXX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Teléfono de la escuela: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XXXXXXX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Llamar solamente en caso de emergencia en horario escolar, después de la hora de salida, dejar su mensaje y será respondido en cuanto sea posible.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¡Gracias por su consideración!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96" y="6040911"/>
            <a:ext cx="1069876" cy="880259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>
            <a:off x="5041836" y="486697"/>
            <a:ext cx="2339494" cy="6521224"/>
            <a:chOff x="347926" y="486697"/>
            <a:chExt cx="2339494" cy="6521224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26" y="486697"/>
              <a:ext cx="2339494" cy="6521224"/>
            </a:xfrm>
            <a:prstGeom prst="rect">
              <a:avLst/>
            </a:prstGeom>
          </p:spPr>
        </p:pic>
        <p:cxnSp>
          <p:nvCxnSpPr>
            <p:cNvPr id="28" name="Conector recto 27"/>
            <p:cNvCxnSpPr/>
            <p:nvPr/>
          </p:nvCxnSpPr>
          <p:spPr>
            <a:xfrm>
              <a:off x="587217" y="3175238"/>
              <a:ext cx="197429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28"/>
          <p:cNvSpPr/>
          <p:nvPr/>
        </p:nvSpPr>
        <p:spPr>
          <a:xfrm>
            <a:off x="5041836" y="2305787"/>
            <a:ext cx="23366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latin typeface="Happy Medium" panose="00000500000000000000" pitchFamily="2" charset="0"/>
                <a:ea typeface="HelloBigDeal" panose="02000603000000000000" pitchFamily="2" charset="0"/>
              </a:rPr>
              <a:t>Maestra</a:t>
            </a:r>
          </a:p>
          <a:p>
            <a:pPr algn="ctr"/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Karla Cecilia </a:t>
            </a:r>
          </a:p>
          <a:p>
            <a:pPr algn="ctr"/>
            <a:r>
              <a:rPr lang="es-ES" sz="1100" dirty="0" err="1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Buentello</a:t>
            </a:r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 Treviño.</a:t>
            </a:r>
            <a:endParaRPr lang="es-ES" sz="1100" b="0" cap="none" spc="0" dirty="0">
              <a:ln w="0"/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5256838" y="1827706"/>
            <a:ext cx="19094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Datos del docente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264228" y="2831820"/>
            <a:ext cx="18918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Lic. en Educación Primaria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167745" y="3129544"/>
            <a:ext cx="2087676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Contacto personal: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Únicamente mensajes vía </a:t>
            </a:r>
            <a:r>
              <a:rPr lang="es-ES" sz="1200" dirty="0" err="1">
                <a:ln w="0"/>
                <a:latin typeface="Happy Medium" panose="00000500000000000000" pitchFamily="2" charset="0"/>
              </a:rPr>
              <a:t>Whatsapp</a:t>
            </a:r>
            <a:r>
              <a:rPr lang="es-ES" sz="1200" dirty="0">
                <a:ln w="0"/>
                <a:latin typeface="Happy Medium" panose="00000500000000000000" pitchFamily="2" charset="0"/>
              </a:rPr>
              <a:t>: 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XXXXXXX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Teléfono de la escuela: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XXXXXXX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Llamar solamente en caso de emergencia en horario escolar, después de la hora de salida, dejar su mensaje y será respondido en cuanto sea posible.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¡Gracias por su consideración!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55" y="6040911"/>
            <a:ext cx="1069876" cy="880259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7438339" y="486697"/>
            <a:ext cx="2339494" cy="6521224"/>
            <a:chOff x="347926" y="486697"/>
            <a:chExt cx="2339494" cy="6521224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26" y="486697"/>
              <a:ext cx="2339494" cy="6521224"/>
            </a:xfrm>
            <a:prstGeom prst="rect">
              <a:avLst/>
            </a:prstGeom>
          </p:spPr>
        </p:pic>
        <p:cxnSp>
          <p:nvCxnSpPr>
            <p:cNvPr id="36" name="Conector recto 35"/>
            <p:cNvCxnSpPr/>
            <p:nvPr/>
          </p:nvCxnSpPr>
          <p:spPr>
            <a:xfrm>
              <a:off x="587217" y="3175238"/>
              <a:ext cx="197429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ángulo 36"/>
          <p:cNvSpPr/>
          <p:nvPr/>
        </p:nvSpPr>
        <p:spPr>
          <a:xfrm>
            <a:off x="7438339" y="2305787"/>
            <a:ext cx="23366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latin typeface="Happy Medium" panose="00000500000000000000" pitchFamily="2" charset="0"/>
                <a:ea typeface="HelloBigDeal" panose="02000603000000000000" pitchFamily="2" charset="0"/>
              </a:rPr>
              <a:t>Maestra</a:t>
            </a:r>
          </a:p>
          <a:p>
            <a:pPr algn="ctr"/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Karla Cecilia </a:t>
            </a:r>
          </a:p>
          <a:p>
            <a:pPr algn="ctr"/>
            <a:r>
              <a:rPr lang="es-ES" sz="1100" dirty="0" err="1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Buentello</a:t>
            </a:r>
            <a:r>
              <a:rPr lang="es-ES" sz="1100" dirty="0">
                <a:ln w="0"/>
                <a:latin typeface="HelloBigDeal" panose="02000603000000000000" pitchFamily="2" charset="0"/>
                <a:ea typeface="HelloBigDeal" panose="02000603000000000000" pitchFamily="2" charset="0"/>
              </a:rPr>
              <a:t> Treviño.</a:t>
            </a:r>
            <a:endParaRPr lang="es-ES" sz="1100" b="0" cap="none" spc="0" dirty="0">
              <a:ln w="0"/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7653341" y="1827706"/>
            <a:ext cx="19094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Datos del docente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7660731" y="2831820"/>
            <a:ext cx="18918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Lic. en Educación Primaria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7564248" y="3129544"/>
            <a:ext cx="2087676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Contacto personal: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Únicamente mensajes vía </a:t>
            </a:r>
            <a:r>
              <a:rPr lang="es-ES" sz="1200" dirty="0" err="1">
                <a:ln w="0"/>
                <a:latin typeface="Happy Medium" panose="00000500000000000000" pitchFamily="2" charset="0"/>
              </a:rPr>
              <a:t>Whatsapp</a:t>
            </a:r>
            <a:r>
              <a:rPr lang="es-ES" sz="1200" dirty="0">
                <a:ln w="0"/>
                <a:latin typeface="Happy Medium" panose="00000500000000000000" pitchFamily="2" charset="0"/>
              </a:rPr>
              <a:t>: 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XXXXXXX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Teléfono de la escuela:</a:t>
            </a: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XXXXXXX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Llamar solamente en caso de emergencia en horario escolar, después de la hora de salida, dejar su mensaje y será respondido en cuanto sea posible.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200" dirty="0">
                <a:ln w="0"/>
                <a:latin typeface="Happy Medium" panose="00000500000000000000" pitchFamily="2" charset="0"/>
              </a:rPr>
              <a:t>¡Gracias por su consideración!</a:t>
            </a:r>
          </a:p>
          <a:p>
            <a:pPr algn="ctr"/>
            <a:endParaRPr lang="es-ES" sz="1200" dirty="0">
              <a:ln w="0"/>
              <a:latin typeface="Happy Medium" panose="00000500000000000000" pitchFamily="2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58" y="6040911"/>
            <a:ext cx="1069876" cy="880259"/>
          </a:xfrm>
          <a:prstGeom prst="rect">
            <a:avLst/>
          </a:prstGeom>
        </p:spPr>
      </p:pic>
      <p:sp>
        <p:nvSpPr>
          <p:cNvPr id="42" name="Rectángulo 41"/>
          <p:cNvSpPr/>
          <p:nvPr/>
        </p:nvSpPr>
        <p:spPr>
          <a:xfrm>
            <a:off x="1802956" y="6423208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4208703" y="6423208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6621356" y="6437142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9027103" y="6437142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</p:spTree>
    <p:extLst>
      <p:ext uri="{BB962C8B-B14F-4D97-AF65-F5344CB8AC3E}">
        <p14:creationId xmlns:p14="http://schemas.microsoft.com/office/powerpoint/2010/main" val="241133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8" y="639151"/>
            <a:ext cx="2339494" cy="65212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2758" y="1980160"/>
            <a:ext cx="20104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Aspectos a evaluar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3183" y="2501205"/>
            <a:ext cx="2049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Happy Medium" panose="00000500000000000000" pitchFamily="2" charset="0"/>
              </a:rPr>
              <a:t>Cada trimestre, la calificación del alumno dependerá completamente de su desempeño en cada uno de los siguientes aspectos: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0716"/>
              </p:ext>
            </p:extLst>
          </p:nvPr>
        </p:nvGraphicFramePr>
        <p:xfrm>
          <a:off x="484712" y="3899763"/>
          <a:ext cx="1746563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Trabajo diario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40%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Examen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30%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5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Actitud/</a:t>
                      </a:r>
                    </a:p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Disciplina/ uniforme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5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Asistencia/</a:t>
                      </a:r>
                    </a:p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Puntualidad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Tareas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TOTAL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7" y="5673190"/>
            <a:ext cx="1030348" cy="15007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03" y="625588"/>
            <a:ext cx="2339494" cy="652122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65213" y="1966597"/>
            <a:ext cx="20104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Aspectos a evaluar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745638" y="2487642"/>
            <a:ext cx="2049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Happy Medium" panose="00000500000000000000" pitchFamily="2" charset="0"/>
              </a:rPr>
              <a:t>Cada trimestre, la calificación del alumno dependerá completamente de su desempeño en cada uno de los siguientes aspectos: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038"/>
              </p:ext>
            </p:extLst>
          </p:nvPr>
        </p:nvGraphicFramePr>
        <p:xfrm>
          <a:off x="2897167" y="3886200"/>
          <a:ext cx="1746563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Trabajo diario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40%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Examen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30%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5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Actitud/</a:t>
                      </a:r>
                    </a:p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Disciplina/ uniforme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5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Asistencia/</a:t>
                      </a:r>
                    </a:p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Puntualidad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Tareas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TOTAL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2" y="5659627"/>
            <a:ext cx="1030348" cy="150074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58" y="625588"/>
            <a:ext cx="2339494" cy="652122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177668" y="1966597"/>
            <a:ext cx="20104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Aspectos a evaluar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158093" y="2487642"/>
            <a:ext cx="2049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Happy Medium" panose="00000500000000000000" pitchFamily="2" charset="0"/>
              </a:rPr>
              <a:t>Cada trimestre, la calificación del alumno dependerá completamente de su desempeño en cada uno de los siguientes aspectos: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72576"/>
              </p:ext>
            </p:extLst>
          </p:nvPr>
        </p:nvGraphicFramePr>
        <p:xfrm>
          <a:off x="5309622" y="3886200"/>
          <a:ext cx="1746563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Trabajo diario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40%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Examen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30%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5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Actitud/</a:t>
                      </a:r>
                    </a:p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Disciplina/ uniforme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5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Asistencia/</a:t>
                      </a:r>
                    </a:p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Puntualidad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Tareas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TOTAL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7" y="5659627"/>
            <a:ext cx="1030348" cy="150074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13" y="612025"/>
            <a:ext cx="2339494" cy="652122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7590123" y="1953034"/>
            <a:ext cx="20104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Aspectos a evaluar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570548" y="2474079"/>
            <a:ext cx="2049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Happy Medium" panose="00000500000000000000" pitchFamily="2" charset="0"/>
              </a:rPr>
              <a:t>Cada trimestre, la calificación del alumno dependerá completamente de su desempeño en cada uno de los siguientes aspectos:</a:t>
            </a: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60239"/>
              </p:ext>
            </p:extLst>
          </p:nvPr>
        </p:nvGraphicFramePr>
        <p:xfrm>
          <a:off x="7722077" y="3872637"/>
          <a:ext cx="1746563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Trabajo diario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40%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Examen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30%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5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Actitud/</a:t>
                      </a:r>
                    </a:p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Disciplina/ uniforme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5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Asistencia/</a:t>
                      </a:r>
                    </a:p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Puntualidad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Tareas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1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Happy Medium" panose="00000500000000000000" pitchFamily="2" charset="0"/>
                        </a:rPr>
                        <a:t>TOTAL</a:t>
                      </a:r>
                      <a:endParaRPr lang="es-MX" sz="1100" b="1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Happy Medium" panose="00000500000000000000" pitchFamily="2" charset="0"/>
                        </a:rPr>
                        <a:t>100%</a:t>
                      </a:r>
                      <a:endParaRPr lang="es-MX" sz="1100" dirty="0">
                        <a:solidFill>
                          <a:srgbClr val="000066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52" y="5646064"/>
            <a:ext cx="1030348" cy="1500748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062459" y="743264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468206" y="743264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880859" y="757198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8286606" y="757198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</p:spTree>
    <p:extLst>
      <p:ext uri="{BB962C8B-B14F-4D97-AF65-F5344CB8AC3E}">
        <p14:creationId xmlns:p14="http://schemas.microsoft.com/office/powerpoint/2010/main" val="242792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6" y="366022"/>
            <a:ext cx="2339494" cy="65212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9224" y="1707031"/>
            <a:ext cx="10070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Horarios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59612" y="2237435"/>
            <a:ext cx="144622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Entrada: 8:00 A.M.</a:t>
            </a:r>
          </a:p>
          <a:p>
            <a:pPr algn="ctr"/>
            <a:r>
              <a:rPr lang="es-ES" sz="1400" dirty="0">
                <a:ln w="0"/>
                <a:latin typeface="Happy Medium" panose="00000500000000000000" pitchFamily="2" charset="0"/>
              </a:rPr>
              <a:t>Recreo: 10:30 A.M.</a:t>
            </a:r>
          </a:p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Salida: 12:30 P.M.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7491" y="2918052"/>
            <a:ext cx="1910464" cy="3308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Notas:</a:t>
            </a: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-Ser puntual, llegar al menos 10 minutos antes del timbre.</a:t>
            </a: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-Estar a tiempo en el portón para recoger al alumno en la salida, por lo menos 5 minutos antes.</a:t>
            </a:r>
          </a:p>
          <a:p>
            <a:pPr algn="ctr"/>
            <a:endParaRPr lang="es-ES" sz="11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Por seguridad del alumnado:</a:t>
            </a: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-Dejar al niño(a) en el portón y retirarse (no se le permitirá acompañarlo hasta el aula)</a:t>
            </a: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-No se permite a los alumnos comprar alimentos por la cerca, ni salir de la escuela durante la jornada.</a:t>
            </a:r>
            <a:endParaRPr lang="es-ES" sz="11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-No se permite la entrada de padres de familia, ni personas ajenas sin autorización previa.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379365" y="2944015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6" y="366022"/>
            <a:ext cx="2339494" cy="652122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266844" y="1707031"/>
            <a:ext cx="10070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Horarios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47232" y="2237435"/>
            <a:ext cx="144622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Entrada: 8:00 A.M.</a:t>
            </a:r>
          </a:p>
          <a:p>
            <a:pPr algn="ctr"/>
            <a:r>
              <a:rPr lang="es-ES" sz="1400" dirty="0">
                <a:ln w="0"/>
                <a:latin typeface="Happy Medium" panose="00000500000000000000" pitchFamily="2" charset="0"/>
              </a:rPr>
              <a:t>Recreo: 10:30 A.M.</a:t>
            </a:r>
          </a:p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Salida: 12:30 P.M.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815111" y="2918052"/>
            <a:ext cx="1910464" cy="3308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Notas:</a:t>
            </a: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-Ser puntual, llegar al menos 10 minutos antes del timbre.</a:t>
            </a: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-Estar a tiempo en el portón para recoger al alumno en la salida, por lo menos 5 minutos antes.</a:t>
            </a:r>
          </a:p>
          <a:p>
            <a:pPr algn="ctr"/>
            <a:endParaRPr lang="es-ES" sz="11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Por seguridad del alumnado:</a:t>
            </a: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-Dejar al niño(a) en el portón y retirarse (no se le permitirá acompañarlo hasta el aula)</a:t>
            </a: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-No se permite a los alumnos comprar alimentos por la cerca, ni salir de la escuela durante la jornada.</a:t>
            </a:r>
            <a:endParaRPr lang="es-ES" sz="11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-No se permite la entrada de padres de familia, ni personas ajenas sin autorización previa.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2766985" y="2944015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16" y="366022"/>
            <a:ext cx="2339494" cy="652122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654464" y="1707031"/>
            <a:ext cx="10070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Horarios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434852" y="2237435"/>
            <a:ext cx="144622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Entrada: 8:00 A.M.</a:t>
            </a:r>
          </a:p>
          <a:p>
            <a:pPr algn="ctr"/>
            <a:r>
              <a:rPr lang="es-ES" sz="1400" dirty="0">
                <a:ln w="0"/>
                <a:latin typeface="Happy Medium" panose="00000500000000000000" pitchFamily="2" charset="0"/>
              </a:rPr>
              <a:t>Recreo: 10:30 A.M.</a:t>
            </a:r>
          </a:p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Salida: 12:30 P.M.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202731" y="2918052"/>
            <a:ext cx="1910464" cy="3308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Notas:</a:t>
            </a: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-Ser puntual, llegar al menos 10 minutos antes del timbre.</a:t>
            </a: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-Estar a tiempo en el portón para recoger al alumno en la salida, por lo menos 5 minutos antes.</a:t>
            </a:r>
          </a:p>
          <a:p>
            <a:pPr algn="ctr"/>
            <a:endParaRPr lang="es-ES" sz="11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Por seguridad del alumnado:</a:t>
            </a: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-Dejar al niño(a) en el portón y retirarse (no se le permitirá acompañarlo hasta el aula)</a:t>
            </a: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-No se permite a los alumnos comprar alimentos por la cerca, ni salir de la escuela durante la jornada.</a:t>
            </a:r>
            <a:endParaRPr lang="es-ES" sz="11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-No se permite la entrada de padres de familia, ni personas ajenas sin autorización previa.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5154605" y="2944015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36" y="366022"/>
            <a:ext cx="2339494" cy="652122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042084" y="1707031"/>
            <a:ext cx="10070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Horarios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822472" y="2237435"/>
            <a:ext cx="144622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Entrada: 8:00 A.M.</a:t>
            </a:r>
          </a:p>
          <a:p>
            <a:pPr algn="ctr"/>
            <a:r>
              <a:rPr lang="es-ES" sz="1400" dirty="0">
                <a:ln w="0"/>
                <a:latin typeface="Happy Medium" panose="00000500000000000000" pitchFamily="2" charset="0"/>
              </a:rPr>
              <a:t>Recreo: 10:30 A.M.</a:t>
            </a:r>
          </a:p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Salida: 12:30 P.M.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590351" y="2918052"/>
            <a:ext cx="1910464" cy="3308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Notas:</a:t>
            </a: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-Ser puntual, llegar al menos 10 minutos antes del timbre.</a:t>
            </a: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-Estar a tiempo en el portón para recoger al alumno en la salida, por lo menos 5 minutos antes.</a:t>
            </a:r>
          </a:p>
          <a:p>
            <a:pPr algn="ctr"/>
            <a:endParaRPr lang="es-ES" sz="11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Por seguridad del alumnado:</a:t>
            </a: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-Dejar al niño(a) en el portón y retirarse (no se le permitirá acompañarlo hasta el aula)</a:t>
            </a: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-No se permite a los alumnos comprar alimentos por la cerca, ni salir de la escuela durante la jornada.</a:t>
            </a:r>
            <a:endParaRPr lang="es-ES" sz="11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-No se permite la entrada de padres de familia, ni personas ajenas sin autorización previa.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7542225" y="2944015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1144345" y="6319149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483839" y="6319149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860264" y="6333083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8264095" y="6333083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</p:spTree>
    <p:extLst>
      <p:ext uri="{BB962C8B-B14F-4D97-AF65-F5344CB8AC3E}">
        <p14:creationId xmlns:p14="http://schemas.microsoft.com/office/powerpoint/2010/main" val="49752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9" y="625588"/>
            <a:ext cx="2339494" cy="65212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5152" y="1966597"/>
            <a:ext cx="19447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Sobre la asistencia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1088" y="2500510"/>
            <a:ext cx="2037259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Un alumno que asiste a clases regularmente, tiene más oportunidades de alcanzar sus aprendizajes, enséñales el valor de la responsabilidad, alentándolo a asistir cada día, a tiempo y listo para nuevas aventuras.</a:t>
            </a:r>
          </a:p>
          <a:p>
            <a:pPr algn="ctr"/>
            <a:endParaRPr lang="es-ES" sz="14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En caso de inasistencias:</a:t>
            </a:r>
          </a:p>
          <a:p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-Se justificarán con receta médica o recado firmado, en caso de emergencia familiar.</a:t>
            </a:r>
          </a:p>
          <a:p>
            <a:r>
              <a:rPr lang="es-ES" sz="1100" dirty="0">
                <a:ln w="0"/>
                <a:latin typeface="Happy Medium" panose="00000500000000000000" pitchFamily="2" charset="0"/>
              </a:rPr>
              <a:t>-Revisar con un compañero las actividades realizadas y ponerse al corriente. </a:t>
            </a:r>
          </a:p>
          <a:p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-En caso de haber utilizado copias para trabajar en clase, se le entregarán en cuanto asista.</a:t>
            </a:r>
          </a:p>
          <a:p>
            <a:r>
              <a:rPr lang="es-ES" sz="1100" dirty="0">
                <a:ln w="0"/>
                <a:latin typeface="Happy Medium" panose="00000500000000000000" pitchFamily="2" charset="0"/>
              </a:rPr>
              <a:t>-Al acumularse faltas injustificadas, se dará aviso inmediato a dirección escolar.</a:t>
            </a:r>
            <a:endParaRPr lang="es-ES" sz="1100" b="0" cap="none" spc="0" dirty="0">
              <a:ln w="0"/>
              <a:solidFill>
                <a:schemeClr val="tx1"/>
              </a:solidFill>
              <a:latin typeface="Happy Medium" panose="00000500000000000000" pitchFamily="2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05152" y="4099047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6" y="625588"/>
            <a:ext cx="2339494" cy="652122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89029" y="1966597"/>
            <a:ext cx="19447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Sobre la asistencia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764965" y="2500510"/>
            <a:ext cx="2037259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Un alumno que asiste a clases regularmente, tiene más oportunidades de alcanzar sus aprendizajes, enséñales el valor de la responsabilidad, alentándolo a asistir cada día, a tiempo y listo para nuevas aventuras.</a:t>
            </a:r>
          </a:p>
          <a:p>
            <a:pPr algn="ctr"/>
            <a:endParaRPr lang="es-ES" sz="14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En caso de inasistencias:</a:t>
            </a:r>
          </a:p>
          <a:p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-Se justificarán con receta médica o recado firmado, en caso de emergencia familiar.</a:t>
            </a:r>
          </a:p>
          <a:p>
            <a:r>
              <a:rPr lang="es-ES" sz="1100" dirty="0">
                <a:ln w="0"/>
                <a:latin typeface="Happy Medium" panose="00000500000000000000" pitchFamily="2" charset="0"/>
              </a:rPr>
              <a:t>-Revisar con un compañero las actividades realizadas y ponerse al corriente. </a:t>
            </a:r>
          </a:p>
          <a:p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-En caso de haber utilizado copias para trabajar en clase, se le entregarán en cuanto asista.</a:t>
            </a:r>
          </a:p>
          <a:p>
            <a:r>
              <a:rPr lang="es-ES" sz="1100" dirty="0">
                <a:ln w="0"/>
                <a:latin typeface="Happy Medium" panose="00000500000000000000" pitchFamily="2" charset="0"/>
              </a:rPr>
              <a:t>-Al acumularse faltas injustificadas, se dará aviso inmediato a dirección escolar.</a:t>
            </a:r>
            <a:endParaRPr lang="es-ES" sz="1100" b="0" cap="none" spc="0" dirty="0">
              <a:ln w="0"/>
              <a:solidFill>
                <a:schemeClr val="tx1"/>
              </a:solidFill>
              <a:latin typeface="Happy Medium" panose="00000500000000000000" pitchFamily="2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2789029" y="4099047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97" y="625588"/>
            <a:ext cx="2339494" cy="652122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196970" y="1966597"/>
            <a:ext cx="19447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Sobre la asistencia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172906" y="2500510"/>
            <a:ext cx="2037259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Un alumno que asiste a clases regularmente, tiene más oportunidades de alcanzar sus aprendizajes, enséñales el valor de la responsabilidad, alentándolo a asistir cada día, a tiempo y listo para nuevas aventuras.</a:t>
            </a:r>
          </a:p>
          <a:p>
            <a:pPr algn="ctr"/>
            <a:endParaRPr lang="es-ES" sz="14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En caso de inasistencias:</a:t>
            </a:r>
          </a:p>
          <a:p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-Se justificarán con receta médica o recado firmado, en caso de emergencia familiar.</a:t>
            </a:r>
          </a:p>
          <a:p>
            <a:r>
              <a:rPr lang="es-ES" sz="1100" dirty="0">
                <a:ln w="0"/>
                <a:latin typeface="Happy Medium" panose="00000500000000000000" pitchFamily="2" charset="0"/>
              </a:rPr>
              <a:t>-Revisar con un compañero las actividades realizadas y ponerse al corriente. </a:t>
            </a:r>
          </a:p>
          <a:p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-En caso de haber utilizado copias para trabajar en clase, se le entregarán en cuanto asista.</a:t>
            </a:r>
          </a:p>
          <a:p>
            <a:r>
              <a:rPr lang="es-ES" sz="1100" dirty="0">
                <a:ln w="0"/>
                <a:latin typeface="Happy Medium" panose="00000500000000000000" pitchFamily="2" charset="0"/>
              </a:rPr>
              <a:t>-Al acumularse faltas injustificadas, se dará aviso inmediato a dirección escolar.</a:t>
            </a:r>
            <a:endParaRPr lang="es-ES" sz="1100" b="0" cap="none" spc="0" dirty="0">
              <a:ln w="0"/>
              <a:solidFill>
                <a:schemeClr val="tx1"/>
              </a:solidFill>
              <a:latin typeface="Happy Medium" panose="00000500000000000000" pitchFamily="2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5196970" y="4099047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74" y="625588"/>
            <a:ext cx="2339494" cy="652122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7580847" y="1966597"/>
            <a:ext cx="19447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Sobre la asistencia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556783" y="2500510"/>
            <a:ext cx="2037259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Un alumno que asiste a clases regularmente, tiene más oportunidades de alcanzar sus aprendizajes, enséñales el valor de la responsabilidad, alentándolo a asistir cada día, a tiempo y listo para nuevas aventuras.</a:t>
            </a:r>
          </a:p>
          <a:p>
            <a:pPr algn="ctr"/>
            <a:endParaRPr lang="es-ES" sz="1400" dirty="0">
              <a:ln w="0"/>
              <a:latin typeface="Happy Medium" panose="00000500000000000000" pitchFamily="2" charset="0"/>
            </a:endParaRPr>
          </a:p>
          <a:p>
            <a:pPr algn="ctr"/>
            <a:r>
              <a:rPr lang="es-ES" sz="1100" dirty="0">
                <a:ln w="0"/>
                <a:latin typeface="Happy Medium" panose="00000500000000000000" pitchFamily="2" charset="0"/>
              </a:rPr>
              <a:t>En caso de inasistencias:</a:t>
            </a:r>
          </a:p>
          <a:p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-Se justificarán con receta médica o recado firmado, en caso de emergencia familiar.</a:t>
            </a:r>
          </a:p>
          <a:p>
            <a:r>
              <a:rPr lang="es-ES" sz="1100" dirty="0">
                <a:ln w="0"/>
                <a:latin typeface="Happy Medium" panose="00000500000000000000" pitchFamily="2" charset="0"/>
              </a:rPr>
              <a:t>-Revisar con un compañero las actividades realizadas y ponerse al corriente. </a:t>
            </a:r>
          </a:p>
          <a:p>
            <a:r>
              <a:rPr lang="es-ES" sz="11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-En caso de haber utilizado copias para trabajar en clase, se le entregarán en cuanto asista.</a:t>
            </a:r>
          </a:p>
          <a:p>
            <a:r>
              <a:rPr lang="es-ES" sz="1100" dirty="0">
                <a:ln w="0"/>
                <a:latin typeface="Happy Medium" panose="00000500000000000000" pitchFamily="2" charset="0"/>
              </a:rPr>
              <a:t>-Al acumularse faltas injustificadas, se dará aviso inmediato a dirección escolar.</a:t>
            </a:r>
            <a:endParaRPr lang="es-ES" sz="1100" b="0" cap="none" spc="0" dirty="0">
              <a:ln w="0"/>
              <a:solidFill>
                <a:schemeClr val="tx1"/>
              </a:solidFill>
              <a:latin typeface="Happy Medium" panose="00000500000000000000" pitchFamily="2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7580847" y="4099047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1096038" y="6565896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479915" y="6565896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910047" y="6566325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8293924" y="6565896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</p:spTree>
    <p:extLst>
      <p:ext uri="{BB962C8B-B14F-4D97-AF65-F5344CB8AC3E}">
        <p14:creationId xmlns:p14="http://schemas.microsoft.com/office/powerpoint/2010/main" val="375468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9" y="625588"/>
            <a:ext cx="2339494" cy="65212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8304" y="1966597"/>
            <a:ext cx="1079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Uniforme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6140" y="2521470"/>
            <a:ext cx="20234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LUNES:</a:t>
            </a:r>
            <a:r>
              <a:rPr lang="es-MX" sz="1400" dirty="0">
                <a:latin typeface="Happy Medium" panose="00000500000000000000" pitchFamily="2" charset="0"/>
              </a:rPr>
              <a:t>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Uniforme de gala.</a:t>
            </a:r>
          </a:p>
          <a:p>
            <a:pPr algn="ctr"/>
            <a:endParaRPr lang="es-MX" sz="1400" dirty="0">
              <a:latin typeface="Happy Medium" panose="00000500000000000000" pitchFamily="2" charset="0"/>
            </a:endParaRP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MARTES A VIERNES: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rojo, pantalón de mezclilla y tenis.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56901" y="4145766"/>
            <a:ext cx="19419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LUNES: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Uniforme de gala.</a:t>
            </a: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MARTES Y JUEVES</a:t>
            </a:r>
            <a:r>
              <a:rPr lang="es-MX" sz="1400" dirty="0">
                <a:latin typeface="Happy Medium" panose="00000500000000000000" pitchFamily="2" charset="0"/>
              </a:rPr>
              <a:t>: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</a:t>
            </a:r>
            <a:r>
              <a:rPr lang="es-MX" sz="1400" b="1" dirty="0">
                <a:latin typeface="Happy Medium" panose="00000500000000000000" pitchFamily="2" charset="0"/>
              </a:rPr>
              <a:t>rojo</a:t>
            </a:r>
            <a:r>
              <a:rPr lang="es-MX" sz="1400" dirty="0">
                <a:latin typeface="Happy Medium" panose="00000500000000000000" pitchFamily="2" charset="0"/>
              </a:rPr>
              <a:t>, pantalón de mezclilla y tenis.</a:t>
            </a: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MIÉRCOLES Y VIERNES: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</a:t>
            </a:r>
            <a:r>
              <a:rPr lang="es-MX" sz="1400" b="1" dirty="0">
                <a:latin typeface="Happy Medium" panose="00000500000000000000" pitchFamily="2" charset="0"/>
              </a:rPr>
              <a:t>azul marino</a:t>
            </a:r>
            <a:r>
              <a:rPr lang="es-MX" sz="1400" dirty="0">
                <a:latin typeface="Happy Medium" panose="00000500000000000000" pitchFamily="2" charset="0"/>
              </a:rPr>
              <a:t>, pantalón de mezclilla y tenis.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8508" y="6601191"/>
            <a:ext cx="198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Happy Medium" panose="00000500000000000000" pitchFamily="2" charset="0"/>
              </a:rPr>
              <a:t>No se permiten shorts, vestidos, sandalias o prendas distintas a las indicadas.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456901" y="4153992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73" y="625588"/>
            <a:ext cx="2339494" cy="652122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68558" y="1966597"/>
            <a:ext cx="1079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Uniforme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796394" y="2521470"/>
            <a:ext cx="20234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LUNES:</a:t>
            </a:r>
            <a:r>
              <a:rPr lang="es-MX" sz="1400" dirty="0">
                <a:latin typeface="Happy Medium" panose="00000500000000000000" pitchFamily="2" charset="0"/>
              </a:rPr>
              <a:t>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Uniforme de gala.</a:t>
            </a:r>
          </a:p>
          <a:p>
            <a:pPr algn="ctr"/>
            <a:endParaRPr lang="es-MX" sz="1400" dirty="0">
              <a:latin typeface="Happy Medium" panose="00000500000000000000" pitchFamily="2" charset="0"/>
            </a:endParaRP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MARTES A VIERNES: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rojo, pantalón de mezclilla y tenis.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837155" y="4145766"/>
            <a:ext cx="19419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LUNES: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Uniforme de gala.</a:t>
            </a: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MARTES Y JUEVES</a:t>
            </a:r>
            <a:r>
              <a:rPr lang="es-MX" sz="1400" dirty="0">
                <a:latin typeface="Happy Medium" panose="00000500000000000000" pitchFamily="2" charset="0"/>
              </a:rPr>
              <a:t>: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</a:t>
            </a:r>
            <a:r>
              <a:rPr lang="es-MX" sz="1400" b="1" dirty="0">
                <a:latin typeface="Happy Medium" panose="00000500000000000000" pitchFamily="2" charset="0"/>
              </a:rPr>
              <a:t>rojo</a:t>
            </a:r>
            <a:r>
              <a:rPr lang="es-MX" sz="1400" dirty="0">
                <a:latin typeface="Happy Medium" panose="00000500000000000000" pitchFamily="2" charset="0"/>
              </a:rPr>
              <a:t>, pantalón de mezclilla y tenis.</a:t>
            </a: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MIÉRCOLES Y VIERNES: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</a:t>
            </a:r>
            <a:r>
              <a:rPr lang="es-MX" sz="1400" b="1" dirty="0">
                <a:latin typeface="Happy Medium" panose="00000500000000000000" pitchFamily="2" charset="0"/>
              </a:rPr>
              <a:t>azul marino</a:t>
            </a:r>
            <a:r>
              <a:rPr lang="es-MX" sz="1400" dirty="0">
                <a:latin typeface="Happy Medium" panose="00000500000000000000" pitchFamily="2" charset="0"/>
              </a:rPr>
              <a:t>, pantalón de mezclilla y tenis.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828762" y="6601191"/>
            <a:ext cx="198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Happy Medium" panose="00000500000000000000" pitchFamily="2" charset="0"/>
              </a:rPr>
              <a:t>No se permiten shorts, vestidos, sandalias o prendas distintas a las indicadas.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2837155" y="4153992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6" y="625588"/>
            <a:ext cx="2339494" cy="652122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707511" y="1966597"/>
            <a:ext cx="1079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Uniforme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235347" y="2521470"/>
            <a:ext cx="20234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LUNES:</a:t>
            </a:r>
            <a:r>
              <a:rPr lang="es-MX" sz="1400" dirty="0">
                <a:latin typeface="Happy Medium" panose="00000500000000000000" pitchFamily="2" charset="0"/>
              </a:rPr>
              <a:t>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Uniforme de gala.</a:t>
            </a:r>
          </a:p>
          <a:p>
            <a:pPr algn="ctr"/>
            <a:endParaRPr lang="es-MX" sz="1400" dirty="0">
              <a:latin typeface="Happy Medium" panose="00000500000000000000" pitchFamily="2" charset="0"/>
            </a:endParaRP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MARTES A VIERNES: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rojo, pantalón de mezclilla y tenis.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276108" y="4145766"/>
            <a:ext cx="19419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LUNES: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Uniforme de gala.</a:t>
            </a: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MARTES Y JUEVES</a:t>
            </a:r>
            <a:r>
              <a:rPr lang="es-MX" sz="1400" dirty="0">
                <a:latin typeface="Happy Medium" panose="00000500000000000000" pitchFamily="2" charset="0"/>
              </a:rPr>
              <a:t>: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</a:t>
            </a:r>
            <a:r>
              <a:rPr lang="es-MX" sz="1400" b="1" dirty="0">
                <a:latin typeface="Happy Medium" panose="00000500000000000000" pitchFamily="2" charset="0"/>
              </a:rPr>
              <a:t>rojo</a:t>
            </a:r>
            <a:r>
              <a:rPr lang="es-MX" sz="1400" dirty="0">
                <a:latin typeface="Happy Medium" panose="00000500000000000000" pitchFamily="2" charset="0"/>
              </a:rPr>
              <a:t>, pantalón de mezclilla y tenis.</a:t>
            </a: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MIÉRCOLES Y VIERNES: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</a:t>
            </a:r>
            <a:r>
              <a:rPr lang="es-MX" sz="1400" b="1" dirty="0">
                <a:latin typeface="Happy Medium" panose="00000500000000000000" pitchFamily="2" charset="0"/>
              </a:rPr>
              <a:t>azul marino</a:t>
            </a:r>
            <a:r>
              <a:rPr lang="es-MX" sz="1400" dirty="0">
                <a:latin typeface="Happy Medium" panose="00000500000000000000" pitchFamily="2" charset="0"/>
              </a:rPr>
              <a:t>, pantalón de mezclilla y tenis.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267715" y="6601191"/>
            <a:ext cx="198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Happy Medium" panose="00000500000000000000" pitchFamily="2" charset="0"/>
              </a:rPr>
              <a:t>No se permiten shorts, vestidos, sandalias o prendas distintas a las indicadas.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5276108" y="4153992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80" y="625588"/>
            <a:ext cx="2339494" cy="6521224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8087765" y="1966597"/>
            <a:ext cx="1079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Uniforme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615601" y="2521470"/>
            <a:ext cx="20234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LUNES:</a:t>
            </a:r>
            <a:r>
              <a:rPr lang="es-MX" sz="1400" dirty="0">
                <a:latin typeface="Happy Medium" panose="00000500000000000000" pitchFamily="2" charset="0"/>
              </a:rPr>
              <a:t>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Uniforme de gala.</a:t>
            </a:r>
          </a:p>
          <a:p>
            <a:pPr algn="ctr"/>
            <a:endParaRPr lang="es-MX" sz="1400" dirty="0">
              <a:latin typeface="Happy Medium" panose="00000500000000000000" pitchFamily="2" charset="0"/>
            </a:endParaRP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MARTES A VIERNES: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rojo, pantalón de mezclilla y tenis.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656362" y="4145766"/>
            <a:ext cx="19419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LUNES: 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Uniforme de gala.</a:t>
            </a: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MARTES Y JUEVES</a:t>
            </a:r>
            <a:r>
              <a:rPr lang="es-MX" sz="1400" dirty="0">
                <a:latin typeface="Happy Medium" panose="00000500000000000000" pitchFamily="2" charset="0"/>
              </a:rPr>
              <a:t>: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</a:t>
            </a:r>
            <a:r>
              <a:rPr lang="es-MX" sz="1400" b="1" dirty="0">
                <a:latin typeface="Happy Medium" panose="00000500000000000000" pitchFamily="2" charset="0"/>
              </a:rPr>
              <a:t>rojo</a:t>
            </a:r>
            <a:r>
              <a:rPr lang="es-MX" sz="1400" dirty="0">
                <a:latin typeface="Happy Medium" panose="00000500000000000000" pitchFamily="2" charset="0"/>
              </a:rPr>
              <a:t>, pantalón de mezclilla y tenis.</a:t>
            </a:r>
          </a:p>
          <a:p>
            <a:pPr algn="ctr"/>
            <a:r>
              <a:rPr lang="es-MX" sz="1400" b="1" dirty="0">
                <a:latin typeface="Happy Medium" panose="00000500000000000000" pitchFamily="2" charset="0"/>
              </a:rPr>
              <a:t>MIÉRCOLES Y VIERNES:</a:t>
            </a:r>
          </a:p>
          <a:p>
            <a:pPr algn="ctr"/>
            <a:r>
              <a:rPr lang="es-MX" sz="1400" dirty="0">
                <a:latin typeface="Happy Medium" panose="00000500000000000000" pitchFamily="2" charset="0"/>
              </a:rPr>
              <a:t>Camisa tipo polo color </a:t>
            </a:r>
            <a:r>
              <a:rPr lang="es-MX" sz="1400" b="1" dirty="0">
                <a:latin typeface="Happy Medium" panose="00000500000000000000" pitchFamily="2" charset="0"/>
              </a:rPr>
              <a:t>azul marino</a:t>
            </a:r>
            <a:r>
              <a:rPr lang="es-MX" sz="1400" dirty="0">
                <a:latin typeface="Happy Medium" panose="00000500000000000000" pitchFamily="2" charset="0"/>
              </a:rPr>
              <a:t>, pantalón de mezclilla y tenis.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7647969" y="6601191"/>
            <a:ext cx="198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Happy Medium" panose="00000500000000000000" pitchFamily="2" charset="0"/>
              </a:rPr>
              <a:t>No se permiten shorts, vestidos, sandalias o prendas distintas a las indicadas.</a:t>
            </a:r>
          </a:p>
        </p:txBody>
      </p:sp>
      <p:cxnSp>
        <p:nvCxnSpPr>
          <p:cNvPr id="27" name="Conector recto 26"/>
          <p:cNvCxnSpPr/>
          <p:nvPr/>
        </p:nvCxnSpPr>
        <p:spPr>
          <a:xfrm>
            <a:off x="7656362" y="4153992"/>
            <a:ext cx="197429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1117049" y="780857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3522796" y="780857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5935449" y="794791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8341196" y="794791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</p:spTree>
    <p:extLst>
      <p:ext uri="{BB962C8B-B14F-4D97-AF65-F5344CB8AC3E}">
        <p14:creationId xmlns:p14="http://schemas.microsoft.com/office/powerpoint/2010/main" val="304961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9" y="625588"/>
            <a:ext cx="2339494" cy="65212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1759" y="2014723"/>
            <a:ext cx="20922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Expediente del alumno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47987" y="2466771"/>
            <a:ext cx="1955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Happy Medium" panose="00000500000000000000" pitchFamily="2" charset="0"/>
              </a:rPr>
              <a:t>Para integrarlo, es necesario entregar:</a:t>
            </a:r>
          </a:p>
          <a:p>
            <a:pPr algn="ctr"/>
            <a:endParaRPr lang="es-MX" sz="1200" dirty="0">
              <a:latin typeface="Happy Medium" panose="00000500000000000000" pitchFamily="2" charset="0"/>
            </a:endParaRPr>
          </a:p>
        </p:txBody>
      </p:sp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99869"/>
              </p:ext>
            </p:extLst>
          </p:nvPr>
        </p:nvGraphicFramePr>
        <p:xfrm>
          <a:off x="540271" y="2919783"/>
          <a:ext cx="1775189" cy="2308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acta de nacimiento.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CURP.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INE de padre/madre/tutor.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</a:t>
                      </a:r>
                      <a:r>
                        <a:rPr lang="es-MX" sz="1050" baseline="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 de comprobante de domicilio.</a:t>
                      </a:r>
                      <a:endParaRPr lang="es-MX" sz="1050" dirty="0">
                        <a:solidFill>
                          <a:schemeClr val="tx1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Llenar formato de ficha del alumno.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En caso de alguna enfermedad o diagnóstico</a:t>
                      </a:r>
                      <a:r>
                        <a:rPr lang="es-MX" sz="1050" baseline="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 médico, incluir copias.</a:t>
                      </a:r>
                      <a:endParaRPr lang="es-MX" sz="1050" dirty="0">
                        <a:solidFill>
                          <a:schemeClr val="tx1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Rectángulo 29"/>
          <p:cNvSpPr/>
          <p:nvPr/>
        </p:nvSpPr>
        <p:spPr>
          <a:xfrm>
            <a:off x="525212" y="5223232"/>
            <a:ext cx="180124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dirty="0">
                <a:latin typeface="Happy Medium" panose="00000500000000000000" pitchFamily="2" charset="0"/>
              </a:rPr>
              <a:t>*Es de suma importancia proporcionar los documentos solicitados lo antes posible, para que el expediente del alumno esté listo y poder integrar evaluaciones y observaciones durante el ciclo escolar.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66" y="625588"/>
            <a:ext cx="2339494" cy="6521224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2787506" y="2014723"/>
            <a:ext cx="20922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Expediente del alumno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2853734" y="2466771"/>
            <a:ext cx="1955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Happy Medium" panose="00000500000000000000" pitchFamily="2" charset="0"/>
              </a:rPr>
              <a:t>Para integrarlo, es necesario entregar:</a:t>
            </a:r>
          </a:p>
          <a:p>
            <a:pPr algn="ctr"/>
            <a:endParaRPr lang="es-MX" sz="1200" dirty="0">
              <a:latin typeface="Happy Medium" panose="00000500000000000000" pitchFamily="2" charset="0"/>
            </a:endParaRPr>
          </a:p>
        </p:txBody>
      </p:sp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77650"/>
              </p:ext>
            </p:extLst>
          </p:nvPr>
        </p:nvGraphicFramePr>
        <p:xfrm>
          <a:off x="2946018" y="2919783"/>
          <a:ext cx="1775189" cy="2308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acta de nacimiento.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CURP.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INE de padre/madre/tutor.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</a:t>
                      </a:r>
                      <a:r>
                        <a:rPr lang="es-MX" sz="1050" baseline="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 de comprobante de domicilio.</a:t>
                      </a:r>
                      <a:endParaRPr lang="es-MX" sz="1050" dirty="0">
                        <a:solidFill>
                          <a:schemeClr val="tx1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Llenar formato de ficha del alumno.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En caso de alguna enfermedad o diagnóstico</a:t>
                      </a:r>
                      <a:r>
                        <a:rPr lang="es-MX" sz="1050" baseline="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 médico, incluir copias.</a:t>
                      </a:r>
                      <a:endParaRPr lang="es-MX" sz="1050" dirty="0">
                        <a:solidFill>
                          <a:schemeClr val="tx1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" name="Rectángulo 34"/>
          <p:cNvSpPr/>
          <p:nvPr/>
        </p:nvSpPr>
        <p:spPr>
          <a:xfrm>
            <a:off x="2930959" y="5223232"/>
            <a:ext cx="180124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dirty="0">
                <a:latin typeface="Happy Medium" panose="00000500000000000000" pitchFamily="2" charset="0"/>
              </a:rPr>
              <a:t>*Es de suma importancia proporcionar los documentos solicitados lo antes posible, para que el expediente del alumno esté listo y poder integrar evaluaciones y observaciones durante el ciclo escolar.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19" y="625588"/>
            <a:ext cx="2339494" cy="6521224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5200159" y="2014723"/>
            <a:ext cx="20922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Expediente del alumno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5266387" y="2466771"/>
            <a:ext cx="1955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Happy Medium" panose="00000500000000000000" pitchFamily="2" charset="0"/>
              </a:rPr>
              <a:t>Para integrarlo, es necesario entregar:</a:t>
            </a:r>
          </a:p>
          <a:p>
            <a:pPr algn="ctr"/>
            <a:endParaRPr lang="es-MX" sz="1200" dirty="0">
              <a:latin typeface="Happy Medium" panose="00000500000000000000" pitchFamily="2" charset="0"/>
            </a:endParaRPr>
          </a:p>
        </p:txBody>
      </p:sp>
      <p:graphicFrame>
        <p:nvGraphicFramePr>
          <p:cNvPr id="39" name="Tab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69415"/>
              </p:ext>
            </p:extLst>
          </p:nvPr>
        </p:nvGraphicFramePr>
        <p:xfrm>
          <a:off x="5358671" y="2919783"/>
          <a:ext cx="1775189" cy="2308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acta de nacimiento.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CURP.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INE de padre/madre/tutor.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</a:t>
                      </a:r>
                      <a:r>
                        <a:rPr lang="es-MX" sz="1050" baseline="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 de comprobante de domicilio.</a:t>
                      </a:r>
                      <a:endParaRPr lang="es-MX" sz="1050" dirty="0">
                        <a:solidFill>
                          <a:schemeClr val="tx1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Llenar formato de ficha del alumno.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En caso de alguna enfermedad o diagnóstico</a:t>
                      </a:r>
                      <a:r>
                        <a:rPr lang="es-MX" sz="1050" baseline="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 médico, incluir copias.</a:t>
                      </a:r>
                      <a:endParaRPr lang="es-MX" sz="1050" dirty="0">
                        <a:solidFill>
                          <a:schemeClr val="tx1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Rectángulo 39"/>
          <p:cNvSpPr/>
          <p:nvPr/>
        </p:nvSpPr>
        <p:spPr>
          <a:xfrm>
            <a:off x="5343612" y="5223232"/>
            <a:ext cx="180124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dirty="0">
                <a:latin typeface="Happy Medium" panose="00000500000000000000" pitchFamily="2" charset="0"/>
              </a:rPr>
              <a:t>*Es de suma importancia proporcionar los documentos solicitados lo antes posible, para que el expediente del alumno esté listo y poder integrar evaluaciones y observaciones durante el ciclo escolar.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66" y="625588"/>
            <a:ext cx="2339494" cy="6521224"/>
          </a:xfrm>
          <a:prstGeom prst="rect">
            <a:avLst/>
          </a:prstGeom>
        </p:spPr>
      </p:pic>
      <p:sp>
        <p:nvSpPr>
          <p:cNvPr id="42" name="Rectángulo 41"/>
          <p:cNvSpPr/>
          <p:nvPr/>
        </p:nvSpPr>
        <p:spPr>
          <a:xfrm>
            <a:off x="7605906" y="2014723"/>
            <a:ext cx="20922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latin typeface="Happy Medium" panose="00000500000000000000" pitchFamily="2" charset="0"/>
              </a:rPr>
              <a:t>Expediente del alumno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7672134" y="2466771"/>
            <a:ext cx="1955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Happy Medium" panose="00000500000000000000" pitchFamily="2" charset="0"/>
              </a:rPr>
              <a:t>Para integrarlo, es necesario entregar:</a:t>
            </a:r>
          </a:p>
          <a:p>
            <a:pPr algn="ctr"/>
            <a:endParaRPr lang="es-MX" sz="1200" dirty="0">
              <a:latin typeface="Happy Medium" panose="00000500000000000000" pitchFamily="2" charset="0"/>
            </a:endParaRPr>
          </a:p>
        </p:txBody>
      </p:sp>
      <p:graphicFrame>
        <p:nvGraphicFramePr>
          <p:cNvPr id="44" name="Tab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63084"/>
              </p:ext>
            </p:extLst>
          </p:nvPr>
        </p:nvGraphicFramePr>
        <p:xfrm>
          <a:off x="7764418" y="2919783"/>
          <a:ext cx="1775189" cy="2308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acta de nacimiento.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CURP.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 de INE de padre/madre/tutor.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Copia</a:t>
                      </a:r>
                      <a:r>
                        <a:rPr lang="es-MX" sz="1050" baseline="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 de comprobante de domicilio.</a:t>
                      </a:r>
                      <a:endParaRPr lang="es-MX" sz="1050" dirty="0">
                        <a:solidFill>
                          <a:schemeClr val="tx1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348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Llenar formato de ficha del alumno.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En caso de alguna enfermedad o diagnóstico</a:t>
                      </a:r>
                      <a:r>
                        <a:rPr lang="es-MX" sz="1050" baseline="0" dirty="0">
                          <a:solidFill>
                            <a:schemeClr val="tx1"/>
                          </a:solidFill>
                          <a:latin typeface="Happy Medium" panose="00000500000000000000" pitchFamily="2" charset="0"/>
                        </a:rPr>
                        <a:t> médico, incluir copias.</a:t>
                      </a:r>
                      <a:endParaRPr lang="es-MX" sz="1050" dirty="0">
                        <a:solidFill>
                          <a:schemeClr val="tx1"/>
                        </a:solidFill>
                        <a:latin typeface="Happy Medium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" name="Rectángulo 44"/>
          <p:cNvSpPr/>
          <p:nvPr/>
        </p:nvSpPr>
        <p:spPr>
          <a:xfrm>
            <a:off x="7749359" y="5223232"/>
            <a:ext cx="180124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dirty="0">
                <a:latin typeface="Happy Medium" panose="00000500000000000000" pitchFamily="2" charset="0"/>
              </a:rPr>
              <a:t>*Es de suma importancia proporcionar los documentos solicitados lo antes posible, para que el expediente del alumno esté listo y poder integrar evaluaciones y observaciones durante el ciclo escolar.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1144345" y="6565896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3550092" y="6565896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5962745" y="6579830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8368492" y="6579830"/>
            <a:ext cx="562975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00" b="0" cap="none" spc="0" dirty="0">
                <a:ln w="0"/>
                <a:solidFill>
                  <a:schemeClr val="bg1">
                    <a:lumMod val="75000"/>
                  </a:schemeClr>
                </a:solidFill>
                <a:latin typeface="AGHotMess" panose="02000603000000000000" pitchFamily="2" charset="0"/>
                <a:ea typeface="AGHotMess" panose="02000603000000000000" pitchFamily="2" charset="0"/>
              </a:rPr>
              <a:t>DIDÁCTIK</a:t>
            </a:r>
          </a:p>
        </p:txBody>
      </p:sp>
    </p:spTree>
    <p:extLst>
      <p:ext uri="{BB962C8B-B14F-4D97-AF65-F5344CB8AC3E}">
        <p14:creationId xmlns:p14="http://schemas.microsoft.com/office/powerpoint/2010/main" val="1787277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2161</Words>
  <Application>Microsoft Office PowerPoint</Application>
  <PresentationFormat>Personalizado</PresentationFormat>
  <Paragraphs>357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Happy Medium</vt:lpstr>
      <vt:lpstr>HelloBigDeal</vt:lpstr>
      <vt:lpstr>Calibri</vt:lpstr>
      <vt:lpstr>AGHotMess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Antonio Ciudad Real Núñez</cp:lastModifiedBy>
  <cp:revision>7</cp:revision>
  <cp:lastPrinted>2024-08-15T17:38:35Z</cp:lastPrinted>
  <dcterms:created xsi:type="dcterms:W3CDTF">2024-08-15T17:07:02Z</dcterms:created>
  <dcterms:modified xsi:type="dcterms:W3CDTF">2024-09-08T08:09:24Z</dcterms:modified>
</cp:coreProperties>
</file>