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61" r:id="rId3"/>
    <p:sldId id="258" r:id="rId4"/>
    <p:sldId id="257" r:id="rId5"/>
    <p:sldId id="270" r:id="rId6"/>
    <p:sldId id="272" r:id="rId7"/>
    <p:sldId id="271" r:id="rId8"/>
    <p:sldId id="275" r:id="rId9"/>
    <p:sldId id="274" r:id="rId10"/>
    <p:sldId id="276" r:id="rId11"/>
    <p:sldId id="277" r:id="rId12"/>
    <p:sldId id="278" r:id="rId13"/>
    <p:sldId id="279" r:id="rId14"/>
    <p:sldId id="280" r:id="rId15"/>
    <p:sldId id="281" r:id="rId16"/>
    <p:sldId id="267" r:id="rId17"/>
  </p:sldIdLst>
  <p:sldSz cx="18288000" cy="10287000"/>
  <p:notesSz cx="6858000" cy="9144000"/>
  <p:embeddedFontLst>
    <p:embeddedFont>
      <p:font typeface="Apricots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AN Headline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144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7" d="100"/>
        <a:sy n="16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7A47F-74E1-47DC-9E0B-E4666D1D7516}" type="datetimeFigureOut">
              <a:rPr lang="es-MX" smtClean="0"/>
              <a:t>23/09/2024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CF482-0B5F-41AD-8F8D-99817C12BB0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274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CF482-0B5F-41AD-8F8D-99817C12BB05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1533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CF482-0B5F-41AD-8F8D-99817C12BB05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763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3.wdp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cs.google.com/document/d/1wJChmlKtcfBxXSTX4oaRK2KiCq9S7urs/edit?usp=drive_link&amp;ouid=111857839696042773296&amp;rtpof=true&amp;sd=true" TargetMode="External"/><Relationship Id="rId11" Type="http://schemas.microsoft.com/office/2007/relationships/hdphoto" Target="../media/hdphoto15.wdp"/><Relationship Id="rId5" Type="http://schemas.openxmlformats.org/officeDocument/2006/relationships/image" Target="../media/image18.svg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svg"/><Relationship Id="rId10" Type="http://schemas.microsoft.com/office/2007/relationships/hdphoto" Target="../media/hdphoto13.wdp"/><Relationship Id="rId4" Type="http://schemas.openxmlformats.org/officeDocument/2006/relationships/image" Target="../media/image1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12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microsoft.com/office/2007/relationships/hdphoto" Target="../media/hdphoto20.wdp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hyperlink" Target="https://drive.google.com/drive/folders/1Xu2hiRAIjEbvO6sHfDx3_ZRmYL72aWpj?usp=drive_lin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hyperlink" Target="https://drive.google.com/drive/folders/1LsICyGJD--y1VeB-Ns0GP6wGtXESfH-4?usp=drive_link" TargetMode="External"/><Relationship Id="rId12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8.svg"/><Relationship Id="rId10" Type="http://schemas.openxmlformats.org/officeDocument/2006/relationships/hyperlink" Target="https://drive.google.com/drive/folders/1JOWhASbNR_Fv_cay8b8r4ZomdrFMo41m?usp=drive_link" TargetMode="External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hyperlink" Target="https://docs.google.com/document/d/1wJChmlKtcfBxXSTX4oaRK2KiCq9S7urs/edit?usp=drive_link&amp;ouid=111857839696042773296&amp;rtpof=true&amp;sd=tru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microsoft.com/office/2007/relationships/hdphoto" Target="../media/hdphoto9.wdp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94418">
            <a:off x="3142567" y="3966417"/>
            <a:ext cx="5688151" cy="5098005"/>
          </a:xfrm>
          <a:custGeom>
            <a:avLst/>
            <a:gdLst/>
            <a:ahLst/>
            <a:cxnLst/>
            <a:rect l="l" t="t" r="r" b="b"/>
            <a:pathLst>
              <a:path w="5688151" h="5098005">
                <a:moveTo>
                  <a:pt x="0" y="0"/>
                </a:moveTo>
                <a:lnTo>
                  <a:pt x="5688150" y="0"/>
                </a:lnTo>
                <a:lnTo>
                  <a:pt x="5688150" y="5098005"/>
                </a:lnTo>
                <a:lnTo>
                  <a:pt x="0" y="509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72141">
            <a:off x="-768930" y="-861764"/>
            <a:ext cx="8049203" cy="5983317"/>
          </a:xfrm>
          <a:custGeom>
            <a:avLst/>
            <a:gdLst/>
            <a:ahLst/>
            <a:cxnLst/>
            <a:rect l="l" t="t" r="r" b="b"/>
            <a:pathLst>
              <a:path w="8049203" h="5983317">
                <a:moveTo>
                  <a:pt x="0" y="0"/>
                </a:moveTo>
                <a:lnTo>
                  <a:pt x="8049203" y="0"/>
                </a:lnTo>
                <a:lnTo>
                  <a:pt x="8049203" y="5983317"/>
                </a:lnTo>
                <a:lnTo>
                  <a:pt x="0" y="5983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5" t="-3754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45505" y="-469289"/>
            <a:ext cx="6607058" cy="2778041"/>
          </a:xfrm>
          <a:custGeom>
            <a:avLst/>
            <a:gdLst/>
            <a:ahLst/>
            <a:cxnLst/>
            <a:rect l="l" t="t" r="r" b="b"/>
            <a:pathLst>
              <a:path w="6607058" h="2778041">
                <a:moveTo>
                  <a:pt x="0" y="0"/>
                </a:moveTo>
                <a:lnTo>
                  <a:pt x="6607059" y="0"/>
                </a:lnTo>
                <a:lnTo>
                  <a:pt x="6607059" y="2778042"/>
                </a:lnTo>
                <a:lnTo>
                  <a:pt x="0" y="2778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7513" r="-2446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9351" y="4397542"/>
            <a:ext cx="4591197" cy="6324545"/>
          </a:xfrm>
          <a:custGeom>
            <a:avLst/>
            <a:gdLst/>
            <a:ahLst/>
            <a:cxnLst/>
            <a:rect l="l" t="t" r="r" b="b"/>
            <a:pathLst>
              <a:path w="4591197" h="6324545">
                <a:moveTo>
                  <a:pt x="0" y="0"/>
                </a:moveTo>
                <a:lnTo>
                  <a:pt x="4591198" y="0"/>
                </a:lnTo>
                <a:lnTo>
                  <a:pt x="4591198" y="6324545"/>
                </a:lnTo>
                <a:lnTo>
                  <a:pt x="0" y="63245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5464" b="-3012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740274" y="3803064"/>
            <a:ext cx="7773646" cy="4641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284"/>
              </a:lnSpc>
            </a:pPr>
            <a:r>
              <a:rPr lang="es-ES" sz="4800" dirty="0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Orientaciones para la</a:t>
            </a:r>
          </a:p>
          <a:p>
            <a:pPr algn="r">
              <a:lnSpc>
                <a:spcPts val="9284"/>
              </a:lnSpc>
            </a:pPr>
            <a:r>
              <a:rPr lang="es-ES" sz="4800" dirty="0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Primera Sesión</a:t>
            </a:r>
          </a:p>
          <a:p>
            <a:pPr algn="r">
              <a:lnSpc>
                <a:spcPts val="9284"/>
              </a:lnSpc>
            </a:pPr>
            <a:r>
              <a:rPr lang="es-ES" sz="4800" dirty="0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Ordinaria del Consejo</a:t>
            </a:r>
          </a:p>
          <a:p>
            <a:pPr algn="r">
              <a:lnSpc>
                <a:spcPts val="9284"/>
              </a:lnSpc>
            </a:pPr>
            <a:r>
              <a:rPr lang="es-ES" sz="4800" dirty="0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Técnico Escolar</a:t>
            </a:r>
            <a:endParaRPr lang="en-US" sz="4800" dirty="0">
              <a:solidFill>
                <a:srgbClr val="FFFFFF"/>
              </a:solidFill>
              <a:latin typeface="TAN Headline"/>
              <a:ea typeface="TAN Headline"/>
              <a:cs typeface="TAN Headline"/>
              <a:sym typeface="TAN Headline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9740274" y="8587869"/>
            <a:ext cx="8452419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3DF0389-CFD2-F430-52E2-7B5ECBFDBDD6}"/>
              </a:ext>
            </a:extLst>
          </p:cNvPr>
          <p:cNvSpPr txBox="1"/>
          <p:nvPr/>
        </p:nvSpPr>
        <p:spPr>
          <a:xfrm>
            <a:off x="13247670" y="8892669"/>
            <a:ext cx="510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1" i="0" u="none" strike="noStrike" baseline="0" dirty="0">
                <a:solidFill>
                  <a:srgbClr val="FFFFFF"/>
                </a:solidFill>
                <a:latin typeface="Montserrat-Medium"/>
              </a:rPr>
              <a:t>septiembre de 2024</a:t>
            </a:r>
            <a:endParaRPr lang="es-MX" sz="32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026FBFD-B627-6FA3-8D94-81C531CF38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8"/>
          <a:stretch/>
        </p:blipFill>
        <p:spPr>
          <a:xfrm>
            <a:off x="13031176" y="1394331"/>
            <a:ext cx="4798647" cy="129539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0E07E48-E0FE-5073-186D-AAAD680070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822"/>
          <a:stretch/>
        </p:blipFill>
        <p:spPr>
          <a:xfrm>
            <a:off x="14706600" y="98934"/>
            <a:ext cx="1447801" cy="12953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16456" y="495300"/>
            <a:ext cx="3628162" cy="3582810"/>
          </a:xfrm>
          <a:custGeom>
            <a:avLst/>
            <a:gdLst/>
            <a:ahLst/>
            <a:cxnLst/>
            <a:rect l="l" t="t" r="r" b="b"/>
            <a:pathLst>
              <a:path w="3628162" h="3582810">
                <a:moveTo>
                  <a:pt x="0" y="0"/>
                </a:moveTo>
                <a:lnTo>
                  <a:pt x="3628162" y="0"/>
                </a:lnTo>
                <a:lnTo>
                  <a:pt x="3628162" y="3582810"/>
                </a:lnTo>
                <a:lnTo>
                  <a:pt x="0" y="35828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15800" y="495300"/>
            <a:ext cx="5528819" cy="4291745"/>
          </a:xfrm>
          <a:custGeom>
            <a:avLst/>
            <a:gdLst/>
            <a:ahLst/>
            <a:cxnLst/>
            <a:rect l="l" t="t" r="r" b="b"/>
            <a:pathLst>
              <a:path w="5528819" h="4291745">
                <a:moveTo>
                  <a:pt x="0" y="0"/>
                </a:moveTo>
                <a:lnTo>
                  <a:pt x="5528818" y="0"/>
                </a:lnTo>
                <a:lnTo>
                  <a:pt x="5528818" y="4291745"/>
                </a:lnTo>
                <a:lnTo>
                  <a:pt x="0" y="42917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00000">
            <a:off x="-315051" y="4218925"/>
            <a:ext cx="4389583" cy="8229600"/>
          </a:xfrm>
          <a:custGeom>
            <a:avLst/>
            <a:gdLst/>
            <a:ahLst/>
            <a:cxnLst/>
            <a:rect l="l" t="t" r="r" b="b"/>
            <a:pathLst>
              <a:path w="4389583" h="8229600">
                <a:moveTo>
                  <a:pt x="0" y="0"/>
                </a:moveTo>
                <a:lnTo>
                  <a:pt x="4389583" y="0"/>
                </a:lnTo>
                <a:lnTo>
                  <a:pt x="43895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62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191676" y="5869925"/>
            <a:ext cx="3939102" cy="4927600"/>
          </a:xfrm>
          <a:custGeom>
            <a:avLst/>
            <a:gdLst/>
            <a:ahLst/>
            <a:cxnLst/>
            <a:rect l="l" t="t" r="r" b="b"/>
            <a:pathLst>
              <a:path w="3939102" h="4927600">
                <a:moveTo>
                  <a:pt x="0" y="0"/>
                </a:moveTo>
                <a:lnTo>
                  <a:pt x="3939102" y="0"/>
                </a:lnTo>
                <a:lnTo>
                  <a:pt x="3939102" y="4927600"/>
                </a:lnTo>
                <a:lnTo>
                  <a:pt x="0" y="4927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2692" b="-67010"/>
            </a:stretch>
          </a:blipFill>
        </p:spPr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DE2308D-7752-CD13-13EC-7397C6562379}"/>
              </a:ext>
            </a:extLst>
          </p:cNvPr>
          <p:cNvSpPr/>
          <p:nvPr/>
        </p:nvSpPr>
        <p:spPr>
          <a:xfrm>
            <a:off x="777875" y="532379"/>
            <a:ext cx="113379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SESIÓN PARA DOCENTES</a:t>
            </a:r>
            <a:endParaRPr lang="es-E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9F069D2-AD86-1257-B0AF-E608548B61E8}"/>
              </a:ext>
            </a:extLst>
          </p:cNvPr>
          <p:cNvSpPr txBox="1"/>
          <p:nvPr/>
        </p:nvSpPr>
        <p:spPr>
          <a:xfrm>
            <a:off x="2065337" y="2326816"/>
            <a:ext cx="8763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800" b="1" i="0" u="none" strike="noStrike" baseline="0" dirty="0">
                <a:solidFill>
                  <a:schemeClr val="bg1"/>
                </a:solidFill>
                <a:latin typeface="Nunito-ExtraLight"/>
              </a:rPr>
              <a:t>Enriquecer el diagnóstico socioeducativo de la escuela  a partir  del diagnóstico  del contexto y de los aprendizajes.</a:t>
            </a:r>
            <a:endParaRPr lang="es-MX" sz="2800" b="1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1C58B02-3CD2-37F9-9759-9D3AD11385D2}"/>
              </a:ext>
            </a:extLst>
          </p:cNvPr>
          <p:cNvSpPr txBox="1"/>
          <p:nvPr/>
        </p:nvSpPr>
        <p:spPr>
          <a:xfrm>
            <a:off x="3443583" y="4657520"/>
            <a:ext cx="8763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3200" b="1" i="0" u="none" strike="noStrike" baseline="0" dirty="0">
                <a:solidFill>
                  <a:schemeClr val="bg1"/>
                </a:solidFill>
                <a:latin typeface="Nunito-ExtraLight"/>
              </a:rPr>
              <a:t>Acordar primeras </a:t>
            </a:r>
            <a:r>
              <a:rPr lang="es-ES" sz="3200" b="1" dirty="0">
                <a:solidFill>
                  <a:schemeClr val="bg1"/>
                </a:solidFill>
                <a:latin typeface="Nunito-ExtraLight"/>
              </a:rPr>
              <a:t>acciones en el</a:t>
            </a:r>
            <a:r>
              <a:rPr lang="es-ES" sz="3200" b="1" i="0" u="none" strike="noStrike" baseline="0" dirty="0">
                <a:solidFill>
                  <a:schemeClr val="bg1"/>
                </a:solidFill>
                <a:latin typeface="Nunito-ExtraLight"/>
              </a:rPr>
              <a:t> Programa de Mejora </a:t>
            </a:r>
            <a:r>
              <a:rPr lang="es-ES" sz="3200" b="1" dirty="0">
                <a:solidFill>
                  <a:schemeClr val="bg1"/>
                </a:solidFill>
                <a:latin typeface="Nunito-ExtraLight"/>
              </a:rPr>
              <a:t>C</a:t>
            </a:r>
            <a:r>
              <a:rPr lang="es-ES" sz="3200" b="1" i="0" u="none" strike="noStrike" baseline="0" dirty="0">
                <a:solidFill>
                  <a:schemeClr val="bg1"/>
                </a:solidFill>
                <a:latin typeface="Nunito-ExtraLight"/>
              </a:rPr>
              <a:t>ontinua a partir del diagnóstico socioeducativo.</a:t>
            </a:r>
            <a:endParaRPr lang="es-MX" sz="3200" b="1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4BADA3-D2D7-6378-65B2-B410EBE92B38}"/>
              </a:ext>
            </a:extLst>
          </p:cNvPr>
          <p:cNvSpPr txBox="1"/>
          <p:nvPr/>
        </p:nvSpPr>
        <p:spPr>
          <a:xfrm>
            <a:off x="5181600" y="7256507"/>
            <a:ext cx="61365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3200" b="1" i="0" u="none" strike="noStrike" baseline="0" dirty="0">
                <a:solidFill>
                  <a:schemeClr val="bg1"/>
                </a:solidFill>
                <a:latin typeface="Nunito-ExtraLight"/>
              </a:rPr>
              <a:t>Continuar con  el Programa Analítico.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6D89ACE-E87C-3238-4DB9-06189A2753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313" l="10000" r="90000">
                        <a14:foregroundMark x1="63667" y1="90313" x2="37500" y2="90313"/>
                        <a14:foregroundMark x1="37500" y1="90313" x2="37500" y2="9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4378547"/>
            <a:ext cx="8077204" cy="646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9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99227">
            <a:off x="13753694" y="6722778"/>
            <a:ext cx="5836414" cy="7128444"/>
          </a:xfrm>
          <a:custGeom>
            <a:avLst/>
            <a:gdLst/>
            <a:ahLst/>
            <a:cxnLst/>
            <a:rect l="l" t="t" r="r" b="b"/>
            <a:pathLst>
              <a:path w="5836414" h="7128444">
                <a:moveTo>
                  <a:pt x="0" y="0"/>
                </a:moveTo>
                <a:lnTo>
                  <a:pt x="5836413" y="0"/>
                </a:lnTo>
                <a:lnTo>
                  <a:pt x="5836413" y="7128444"/>
                </a:lnTo>
                <a:lnTo>
                  <a:pt x="0" y="71284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670202">
            <a:off x="12225249" y="6378139"/>
            <a:ext cx="2642968" cy="8229600"/>
          </a:xfrm>
          <a:custGeom>
            <a:avLst/>
            <a:gdLst/>
            <a:ahLst/>
            <a:cxnLst/>
            <a:rect l="l" t="t" r="r" b="b"/>
            <a:pathLst>
              <a:path w="2642968" h="8229600">
                <a:moveTo>
                  <a:pt x="0" y="0"/>
                </a:moveTo>
                <a:lnTo>
                  <a:pt x="2642967" y="0"/>
                </a:lnTo>
                <a:lnTo>
                  <a:pt x="26429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91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64956" y="341611"/>
            <a:ext cx="15203146" cy="1063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284"/>
              </a:lnSpc>
            </a:pPr>
            <a:r>
              <a:rPr lang="en-US" sz="4400" dirty="0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PERFECCIONAMIENTO DEL DIAGNÓSTICO</a:t>
            </a:r>
          </a:p>
        </p:txBody>
      </p:sp>
      <p:sp>
        <p:nvSpPr>
          <p:cNvPr id="17" name="Freeform 17"/>
          <p:cNvSpPr/>
          <p:nvPr/>
        </p:nvSpPr>
        <p:spPr>
          <a:xfrm>
            <a:off x="9369613" y="9174367"/>
            <a:ext cx="3832875" cy="2518738"/>
          </a:xfrm>
          <a:custGeom>
            <a:avLst/>
            <a:gdLst/>
            <a:ahLst/>
            <a:cxnLst/>
            <a:rect l="l" t="t" r="r" b="b"/>
            <a:pathLst>
              <a:path w="3832875" h="2518738">
                <a:moveTo>
                  <a:pt x="0" y="0"/>
                </a:moveTo>
                <a:lnTo>
                  <a:pt x="3832875" y="0"/>
                </a:lnTo>
                <a:lnTo>
                  <a:pt x="3832875" y="2518739"/>
                </a:lnTo>
                <a:lnTo>
                  <a:pt x="0" y="2518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2174"/>
            </a:stretch>
          </a:blipFill>
        </p:spPr>
      </p:sp>
      <p:sp>
        <p:nvSpPr>
          <p:cNvPr id="18" name="AutoShape 18"/>
          <p:cNvSpPr/>
          <p:nvPr/>
        </p:nvSpPr>
        <p:spPr>
          <a:xfrm>
            <a:off x="693693" y="1257300"/>
            <a:ext cx="17351839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736CD853-1F14-77A3-CC37-DFE449E8249A}"/>
              </a:ext>
            </a:extLst>
          </p:cNvPr>
          <p:cNvSpPr txBox="1"/>
          <p:nvPr/>
        </p:nvSpPr>
        <p:spPr>
          <a:xfrm>
            <a:off x="849419" y="2115562"/>
            <a:ext cx="11219949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0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Cada grado o grupo expone los aspectos más relevantes de su diagnóstico.</a:t>
            </a:r>
            <a:endParaRPr lang="en-US" sz="4000" b="1" dirty="0">
              <a:solidFill>
                <a:srgbClr val="FFFFFF"/>
              </a:solidFill>
              <a:latin typeface="Arial" panose="020B0604020202020204" pitchFamily="34" charset="0"/>
              <a:ea typeface="Prompt Light"/>
              <a:cs typeface="Arial" panose="020B0604020202020204" pitchFamily="34" charset="0"/>
              <a:sym typeface="Prompt Light"/>
            </a:endParaRP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6683787C-DF15-84BE-CE2F-48B5BA833A06}"/>
              </a:ext>
            </a:extLst>
          </p:cNvPr>
          <p:cNvSpPr txBox="1"/>
          <p:nvPr/>
        </p:nvSpPr>
        <p:spPr>
          <a:xfrm>
            <a:off x="5135019" y="5746114"/>
            <a:ext cx="8411714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0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Realizar la revisión general del diagnóstico de escuela.</a:t>
            </a:r>
            <a:endParaRPr lang="en-US" sz="4000" b="1" dirty="0">
              <a:solidFill>
                <a:srgbClr val="FFFFFF"/>
              </a:solidFill>
              <a:latin typeface="Arial" panose="020B0604020202020204" pitchFamily="34" charset="0"/>
              <a:ea typeface="Prompt Light"/>
              <a:cs typeface="Arial" panose="020B0604020202020204" pitchFamily="34" charset="0"/>
              <a:sym typeface="Prompt Ligh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2187849-7569-C38D-3F24-4D87F4FFB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78" y="4329335"/>
            <a:ext cx="5644161" cy="56441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5AB1F39-8579-3F2C-7E18-2321FD6246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78" b="93284" l="1149" r="92529">
                        <a14:foregroundMark x1="21552" y1="17164" x2="50000" y2="31592"/>
                        <a14:foregroundMark x1="50000" y1="31592" x2="50000" y2="31592"/>
                        <a14:foregroundMark x1="55747" y1="19900" x2="34483" y2="10448"/>
                        <a14:foregroundMark x1="57759" y1="13184" x2="83046" y2="18905"/>
                        <a14:foregroundMark x1="83046" y1="18905" x2="81322" y2="47015"/>
                        <a14:foregroundMark x1="81322" y1="47015" x2="85920" y2="64925"/>
                        <a14:foregroundMark x1="85920" y1="64925" x2="82759" y2="78607"/>
                        <a14:foregroundMark x1="82759" y1="78607" x2="60057" y2="71144"/>
                        <a14:foregroundMark x1="60057" y1="71144" x2="48563" y2="53980"/>
                        <a14:foregroundMark x1="48563" y1="53980" x2="47701" y2="41791"/>
                        <a14:foregroundMark x1="62644" y1="42537" x2="49138" y2="47761"/>
                        <a14:foregroundMark x1="49138" y1="47761" x2="27011" y2="48507"/>
                        <a14:foregroundMark x1="41092" y1="50249" x2="59195" y2="62189"/>
                        <a14:foregroundMark x1="59195" y1="62189" x2="83333" y2="68408"/>
                        <a14:foregroundMark x1="83333" y1="43284" x2="87644" y2="51990"/>
                        <a14:foregroundMark x1="90805" y1="50249" x2="79885" y2="39055"/>
                        <a14:foregroundMark x1="75862" y1="39055" x2="61782" y2="58209"/>
                        <a14:foregroundMark x1="58621" y1="52736" x2="62069" y2="27612"/>
                        <a14:foregroundMark x1="66379" y1="38308" x2="68966" y2="53483"/>
                        <a14:foregroundMark x1="77586" y1="60448" x2="70690" y2="28109"/>
                        <a14:foregroundMark x1="72989" y1="26368" x2="83333" y2="35075"/>
                        <a14:foregroundMark x1="80747" y1="23632" x2="65230" y2="10448"/>
                        <a14:foregroundMark x1="65230" y1="10448" x2="44540" y2="12687"/>
                        <a14:foregroundMark x1="44540" y1="12687" x2="15805" y2="31592"/>
                        <a14:foregroundMark x1="15805" y1="31592" x2="20115" y2="65174"/>
                        <a14:foregroundMark x1="20115" y1="65174" x2="20977" y2="64925"/>
                        <a14:foregroundMark x1="21839" y1="58458" x2="17529" y2="48010"/>
                        <a14:foregroundMark x1="12069" y1="37313" x2="1724" y2="28109"/>
                        <a14:foregroundMark x1="10632" y1="21393" x2="19253" y2="20896"/>
                        <a14:foregroundMark x1="41379" y1="16667" x2="21552" y2="19900"/>
                        <a14:foregroundMark x1="32471" y1="17164" x2="14368" y2="19652"/>
                        <a14:foregroundMark x1="14368" y1="19652" x2="13793" y2="19900"/>
                        <a14:foregroundMark x1="18678" y1="17164" x2="41379" y2="12935"/>
                        <a14:foregroundMark x1="41379" y1="12935" x2="44540" y2="13184"/>
                        <a14:foregroundMark x1="61207" y1="7711" x2="61207" y2="7711"/>
                        <a14:foregroundMark x1="64943" y1="4975" x2="64943" y2="4975"/>
                        <a14:foregroundMark x1="69828" y1="5721" x2="71264" y2="6965"/>
                        <a14:foregroundMark x1="92529" y1="74627" x2="91954" y2="71393"/>
                        <a14:foregroundMark x1="92529" y1="71393" x2="92529" y2="71393"/>
                        <a14:foregroundMark x1="89368" y1="75124" x2="89368" y2="75124"/>
                        <a14:foregroundMark x1="89368" y1="75124" x2="89368" y2="75124"/>
                        <a14:foregroundMark x1="89655" y1="82836" x2="89655" y2="82836"/>
                        <a14:foregroundMark x1="87931" y1="81592" x2="84770" y2="81592"/>
                        <a14:foregroundMark x1="80172" y1="80597" x2="69540" y2="77861"/>
                        <a14:foregroundMark x1="65517" y1="77363" x2="57184" y2="78607"/>
                        <a14:foregroundMark x1="53736" y1="78109" x2="50000" y2="78607"/>
                        <a14:foregroundMark x1="48276" y1="77861" x2="48563" y2="80597"/>
                        <a14:foregroundMark x1="48563" y1="81592" x2="48563" y2="81592"/>
                        <a14:foregroundMark x1="47414" y1="84080" x2="47414" y2="84080"/>
                        <a14:foregroundMark x1="45115" y1="85572" x2="43103" y2="87562"/>
                        <a14:foregroundMark x1="43103" y1="86816" x2="43103" y2="88806"/>
                        <a14:foregroundMark x1="44253" y1="89801" x2="44253" y2="89801"/>
                        <a14:foregroundMark x1="45115" y1="90547" x2="45115" y2="90547"/>
                        <a14:foregroundMark x1="45402" y1="91045" x2="45402" y2="91045"/>
                        <a14:foregroundMark x1="38793" y1="93284" x2="38793" y2="93284"/>
                        <a14:foregroundMark x1="38793" y1="93284" x2="38793" y2="93284"/>
                        <a14:foregroundMark x1="38793" y1="93284" x2="38793" y2="93284"/>
                        <a14:foregroundMark x1="36494" y1="93035" x2="29598" y2="76119"/>
                        <a14:foregroundMark x1="28161" y1="74627" x2="18678" y2="64925"/>
                        <a14:foregroundMark x1="16092" y1="56716" x2="11494" y2="47264"/>
                        <a14:foregroundMark x1="9195" y1="40547" x2="1149" y2="29104"/>
                        <a14:foregroundMark x1="68103" y1="82090" x2="56322" y2="86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847" y="1920970"/>
            <a:ext cx="1657350" cy="191452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F101CD9-A5CE-3CDF-3F70-58730F9F59C7}"/>
              </a:ext>
            </a:extLst>
          </p:cNvPr>
          <p:cNvSpPr txBox="1"/>
          <p:nvPr/>
        </p:nvSpPr>
        <p:spPr>
          <a:xfrm>
            <a:off x="13201239" y="2679751"/>
            <a:ext cx="31488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FF00"/>
                </a:solidFill>
              </a:rPr>
              <a:t>Tiempo estimado</a:t>
            </a:r>
          </a:p>
          <a:p>
            <a:pPr algn="ctr"/>
            <a:r>
              <a:rPr lang="es-MX" sz="3200" b="1" dirty="0">
                <a:solidFill>
                  <a:srgbClr val="FFFF00"/>
                </a:solidFill>
              </a:rPr>
              <a:t>1 </a:t>
            </a:r>
            <a:r>
              <a:rPr lang="es-MX" sz="3200" b="1" dirty="0" err="1">
                <a:solidFill>
                  <a:srgbClr val="FFFF00"/>
                </a:solidFill>
              </a:rPr>
              <a:t>hr</a:t>
            </a:r>
            <a:r>
              <a:rPr lang="es-MX" sz="32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683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99227">
            <a:off x="13753694" y="6722778"/>
            <a:ext cx="5836414" cy="7128444"/>
          </a:xfrm>
          <a:custGeom>
            <a:avLst/>
            <a:gdLst/>
            <a:ahLst/>
            <a:cxnLst/>
            <a:rect l="l" t="t" r="r" b="b"/>
            <a:pathLst>
              <a:path w="5836414" h="7128444">
                <a:moveTo>
                  <a:pt x="0" y="0"/>
                </a:moveTo>
                <a:lnTo>
                  <a:pt x="5836413" y="0"/>
                </a:lnTo>
                <a:lnTo>
                  <a:pt x="5836413" y="7128444"/>
                </a:lnTo>
                <a:lnTo>
                  <a:pt x="0" y="71284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670202">
            <a:off x="12225249" y="6378139"/>
            <a:ext cx="2642968" cy="8229600"/>
          </a:xfrm>
          <a:custGeom>
            <a:avLst/>
            <a:gdLst/>
            <a:ahLst/>
            <a:cxnLst/>
            <a:rect l="l" t="t" r="r" b="b"/>
            <a:pathLst>
              <a:path w="2642968" h="8229600">
                <a:moveTo>
                  <a:pt x="0" y="0"/>
                </a:moveTo>
                <a:lnTo>
                  <a:pt x="2642967" y="0"/>
                </a:lnTo>
                <a:lnTo>
                  <a:pt x="26429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91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64956" y="341611"/>
            <a:ext cx="17775444" cy="1021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284"/>
              </a:lnSpc>
            </a:pPr>
            <a:r>
              <a:rPr lang="en-US" sz="3600" dirty="0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PROBLEMÁTICAS PARA EL PROGRAMA DE MEJORA CONTINUA</a:t>
            </a:r>
          </a:p>
        </p:txBody>
      </p:sp>
      <p:sp>
        <p:nvSpPr>
          <p:cNvPr id="17" name="Freeform 17"/>
          <p:cNvSpPr/>
          <p:nvPr/>
        </p:nvSpPr>
        <p:spPr>
          <a:xfrm>
            <a:off x="9369613" y="9174367"/>
            <a:ext cx="3832875" cy="2518738"/>
          </a:xfrm>
          <a:custGeom>
            <a:avLst/>
            <a:gdLst/>
            <a:ahLst/>
            <a:cxnLst/>
            <a:rect l="l" t="t" r="r" b="b"/>
            <a:pathLst>
              <a:path w="3832875" h="2518738">
                <a:moveTo>
                  <a:pt x="0" y="0"/>
                </a:moveTo>
                <a:lnTo>
                  <a:pt x="3832875" y="0"/>
                </a:lnTo>
                <a:lnTo>
                  <a:pt x="3832875" y="2518739"/>
                </a:lnTo>
                <a:lnTo>
                  <a:pt x="0" y="2518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2174"/>
            </a:stretch>
          </a:blipFill>
        </p:spPr>
      </p:sp>
      <p:sp>
        <p:nvSpPr>
          <p:cNvPr id="18" name="AutoShape 18"/>
          <p:cNvSpPr/>
          <p:nvPr/>
        </p:nvSpPr>
        <p:spPr>
          <a:xfrm>
            <a:off x="664956" y="1344746"/>
            <a:ext cx="17351839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736CD853-1F14-77A3-CC37-DFE449E8249A}"/>
              </a:ext>
            </a:extLst>
          </p:cNvPr>
          <p:cNvSpPr txBox="1"/>
          <p:nvPr/>
        </p:nvSpPr>
        <p:spPr>
          <a:xfrm>
            <a:off x="914400" y="1741607"/>
            <a:ext cx="11506200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Revisión de las problemáticas de escuela o comunidad .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ea typeface="Prompt Light"/>
              <a:cs typeface="Arial" panose="020B0604020202020204" pitchFamily="34" charset="0"/>
              <a:sym typeface="Prompt Light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958D2B00-755F-F736-5833-0E945F192276}"/>
              </a:ext>
            </a:extLst>
          </p:cNvPr>
          <p:cNvSpPr txBox="1"/>
          <p:nvPr/>
        </p:nvSpPr>
        <p:spPr>
          <a:xfrm>
            <a:off x="487455" y="4914900"/>
            <a:ext cx="10232036" cy="2921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Priorizar y seleccionar la(s) problemática(s) a trabajar durante el ciclo escolar.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ea typeface="Prompt Light"/>
              <a:cs typeface="Arial" panose="020B0604020202020204" pitchFamily="34" charset="0"/>
              <a:sym typeface="Prompt Ligh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33A78F0-3F69-9467-8EAE-22BA28D311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791" y="5227561"/>
            <a:ext cx="7363463" cy="490897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98F9419-3DFF-1C35-110F-9531D10D27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78" b="93284" l="1149" r="92529">
                        <a14:foregroundMark x1="21552" y1="17164" x2="50000" y2="31592"/>
                        <a14:foregroundMark x1="50000" y1="31592" x2="50000" y2="31592"/>
                        <a14:foregroundMark x1="55747" y1="19900" x2="34483" y2="10448"/>
                        <a14:foregroundMark x1="57759" y1="13184" x2="83046" y2="18905"/>
                        <a14:foregroundMark x1="83046" y1="18905" x2="81322" y2="47015"/>
                        <a14:foregroundMark x1="81322" y1="47015" x2="85920" y2="64925"/>
                        <a14:foregroundMark x1="85920" y1="64925" x2="82759" y2="78607"/>
                        <a14:foregroundMark x1="82759" y1="78607" x2="60057" y2="71144"/>
                        <a14:foregroundMark x1="60057" y1="71144" x2="48563" y2="53980"/>
                        <a14:foregroundMark x1="48563" y1="53980" x2="47701" y2="41791"/>
                        <a14:foregroundMark x1="62644" y1="42537" x2="49138" y2="47761"/>
                        <a14:foregroundMark x1="49138" y1="47761" x2="27011" y2="48507"/>
                        <a14:foregroundMark x1="41092" y1="50249" x2="59195" y2="62189"/>
                        <a14:foregroundMark x1="59195" y1="62189" x2="83333" y2="68408"/>
                        <a14:foregroundMark x1="83333" y1="43284" x2="87644" y2="51990"/>
                        <a14:foregroundMark x1="90805" y1="50249" x2="79885" y2="39055"/>
                        <a14:foregroundMark x1="75862" y1="39055" x2="61782" y2="58209"/>
                        <a14:foregroundMark x1="58621" y1="52736" x2="62069" y2="27612"/>
                        <a14:foregroundMark x1="66379" y1="38308" x2="68966" y2="53483"/>
                        <a14:foregroundMark x1="77586" y1="60448" x2="70690" y2="28109"/>
                        <a14:foregroundMark x1="72989" y1="26368" x2="83333" y2="35075"/>
                        <a14:foregroundMark x1="80747" y1="23632" x2="65230" y2="10448"/>
                        <a14:foregroundMark x1="65230" y1="10448" x2="44540" y2="12687"/>
                        <a14:foregroundMark x1="44540" y1="12687" x2="15805" y2="31592"/>
                        <a14:foregroundMark x1="15805" y1="31592" x2="20115" y2="65174"/>
                        <a14:foregroundMark x1="20115" y1="65174" x2="20977" y2="64925"/>
                        <a14:foregroundMark x1="21839" y1="58458" x2="17529" y2="48010"/>
                        <a14:foregroundMark x1="12069" y1="37313" x2="1724" y2="28109"/>
                        <a14:foregroundMark x1="10632" y1="21393" x2="19253" y2="20896"/>
                        <a14:foregroundMark x1="41379" y1="16667" x2="21552" y2="19900"/>
                        <a14:foregroundMark x1="32471" y1="17164" x2="14368" y2="19652"/>
                        <a14:foregroundMark x1="14368" y1="19652" x2="13793" y2="19900"/>
                        <a14:foregroundMark x1="18678" y1="17164" x2="41379" y2="12935"/>
                        <a14:foregroundMark x1="41379" y1="12935" x2="44540" y2="13184"/>
                        <a14:foregroundMark x1="61207" y1="7711" x2="61207" y2="7711"/>
                        <a14:foregroundMark x1="64943" y1="4975" x2="64943" y2="4975"/>
                        <a14:foregroundMark x1="69828" y1="5721" x2="71264" y2="6965"/>
                        <a14:foregroundMark x1="92529" y1="74627" x2="91954" y2="71393"/>
                        <a14:foregroundMark x1="92529" y1="71393" x2="92529" y2="71393"/>
                        <a14:foregroundMark x1="89368" y1="75124" x2="89368" y2="75124"/>
                        <a14:foregroundMark x1="89368" y1="75124" x2="89368" y2="75124"/>
                        <a14:foregroundMark x1="89655" y1="82836" x2="89655" y2="82836"/>
                        <a14:foregroundMark x1="87931" y1="81592" x2="84770" y2="81592"/>
                        <a14:foregroundMark x1="80172" y1="80597" x2="69540" y2="77861"/>
                        <a14:foregroundMark x1="65517" y1="77363" x2="57184" y2="78607"/>
                        <a14:foregroundMark x1="53736" y1="78109" x2="50000" y2="78607"/>
                        <a14:foregroundMark x1="48276" y1="77861" x2="48563" y2="80597"/>
                        <a14:foregroundMark x1="48563" y1="81592" x2="48563" y2="81592"/>
                        <a14:foregroundMark x1="47414" y1="84080" x2="47414" y2="84080"/>
                        <a14:foregroundMark x1="45115" y1="85572" x2="43103" y2="87562"/>
                        <a14:foregroundMark x1="43103" y1="86816" x2="43103" y2="88806"/>
                        <a14:foregroundMark x1="44253" y1="89801" x2="44253" y2="89801"/>
                        <a14:foregroundMark x1="45115" y1="90547" x2="45115" y2="90547"/>
                        <a14:foregroundMark x1="45402" y1="91045" x2="45402" y2="91045"/>
                        <a14:foregroundMark x1="38793" y1="93284" x2="38793" y2="93284"/>
                        <a14:foregroundMark x1="38793" y1="93284" x2="38793" y2="93284"/>
                        <a14:foregroundMark x1="38793" y1="93284" x2="38793" y2="93284"/>
                        <a14:foregroundMark x1="36494" y1="93035" x2="29598" y2="76119"/>
                        <a14:foregroundMark x1="28161" y1="74627" x2="18678" y2="64925"/>
                        <a14:foregroundMark x1="16092" y1="56716" x2="11494" y2="47264"/>
                        <a14:foregroundMark x1="9195" y1="40547" x2="1149" y2="29104"/>
                        <a14:foregroundMark x1="68103" y1="82090" x2="56322" y2="86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885" y="1482054"/>
            <a:ext cx="1657350" cy="191452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F877EF20-1A5B-F92F-C1A3-25CC5D579B10}"/>
              </a:ext>
            </a:extLst>
          </p:cNvPr>
          <p:cNvSpPr txBox="1"/>
          <p:nvPr/>
        </p:nvSpPr>
        <p:spPr>
          <a:xfrm>
            <a:off x="13172277" y="2240835"/>
            <a:ext cx="31488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FF00"/>
                </a:solidFill>
              </a:rPr>
              <a:t>Tiempo estimado</a:t>
            </a:r>
          </a:p>
          <a:p>
            <a:pPr algn="ctr"/>
            <a:r>
              <a:rPr lang="es-MX" sz="3200" b="1" dirty="0">
                <a:solidFill>
                  <a:srgbClr val="FFFF00"/>
                </a:solidFill>
              </a:rPr>
              <a:t>30 min.</a:t>
            </a:r>
          </a:p>
        </p:txBody>
      </p:sp>
    </p:spTree>
    <p:extLst>
      <p:ext uri="{BB962C8B-B14F-4D97-AF65-F5344CB8AC3E}">
        <p14:creationId xmlns:p14="http://schemas.microsoft.com/office/powerpoint/2010/main" val="12872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8571525">
            <a:off x="15620965" y="-2455415"/>
            <a:ext cx="2642968" cy="8229600"/>
          </a:xfrm>
          <a:custGeom>
            <a:avLst/>
            <a:gdLst/>
            <a:ahLst/>
            <a:cxnLst/>
            <a:rect l="l" t="t" r="r" b="b"/>
            <a:pathLst>
              <a:path w="2642968" h="8229600">
                <a:moveTo>
                  <a:pt x="0" y="0"/>
                </a:moveTo>
                <a:lnTo>
                  <a:pt x="2642967" y="0"/>
                </a:lnTo>
                <a:lnTo>
                  <a:pt x="26429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91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64956" y="341611"/>
            <a:ext cx="15203146" cy="1049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284"/>
              </a:lnSpc>
            </a:pPr>
            <a:r>
              <a:rPr lang="en-US" sz="4400" dirty="0" err="1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Planeación</a:t>
            </a:r>
            <a:r>
              <a:rPr lang="en-US" sz="4400" dirty="0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 del </a:t>
            </a:r>
            <a:r>
              <a:rPr lang="en-US" sz="4400" dirty="0" err="1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Programa</a:t>
            </a:r>
            <a:r>
              <a:rPr lang="en-US" sz="4400" dirty="0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 de </a:t>
            </a:r>
            <a:r>
              <a:rPr lang="en-US" sz="4400" dirty="0" err="1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Mejora</a:t>
            </a:r>
            <a:r>
              <a:rPr lang="en-US" sz="4400" dirty="0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 Continua</a:t>
            </a:r>
          </a:p>
        </p:txBody>
      </p:sp>
      <p:sp>
        <p:nvSpPr>
          <p:cNvPr id="17" name="Freeform 17"/>
          <p:cNvSpPr/>
          <p:nvPr/>
        </p:nvSpPr>
        <p:spPr>
          <a:xfrm>
            <a:off x="15599261" y="-495300"/>
            <a:ext cx="3832875" cy="2518738"/>
          </a:xfrm>
          <a:custGeom>
            <a:avLst/>
            <a:gdLst/>
            <a:ahLst/>
            <a:cxnLst/>
            <a:rect l="l" t="t" r="r" b="b"/>
            <a:pathLst>
              <a:path w="3832875" h="2518738">
                <a:moveTo>
                  <a:pt x="0" y="0"/>
                </a:moveTo>
                <a:lnTo>
                  <a:pt x="3832875" y="0"/>
                </a:lnTo>
                <a:lnTo>
                  <a:pt x="3832875" y="2518739"/>
                </a:lnTo>
                <a:lnTo>
                  <a:pt x="0" y="2518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2174"/>
            </a:stretch>
          </a:blipFill>
        </p:spPr>
      </p:sp>
      <p:sp>
        <p:nvSpPr>
          <p:cNvPr id="18" name="AutoShape 18"/>
          <p:cNvSpPr/>
          <p:nvPr/>
        </p:nvSpPr>
        <p:spPr>
          <a:xfrm>
            <a:off x="664956" y="1344746"/>
            <a:ext cx="17351839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736CD853-1F14-77A3-CC37-DFE449E8249A}"/>
              </a:ext>
            </a:extLst>
          </p:cNvPr>
          <p:cNvSpPr txBox="1"/>
          <p:nvPr/>
        </p:nvSpPr>
        <p:spPr>
          <a:xfrm>
            <a:off x="664956" y="2293752"/>
            <a:ext cx="11069844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Construir el plan de acción para resolver el problema seleccionado.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ea typeface="Prompt Light"/>
              <a:cs typeface="Arial" panose="020B0604020202020204" pitchFamily="34" charset="0"/>
              <a:sym typeface="Prompt Light"/>
            </a:endParaRPr>
          </a:p>
        </p:txBody>
      </p:sp>
      <p:pic>
        <p:nvPicPr>
          <p:cNvPr id="6" name="Imagen 5">
            <a:hlinkClick r:id="rId6"/>
            <a:extLst>
              <a:ext uri="{FF2B5EF4-FFF2-40B4-BE49-F238E27FC236}">
                <a16:creationId xmlns:a16="http://schemas.microsoft.com/office/drawing/2014/main" id="{F42A0616-9447-8A2A-6717-C351A6FC23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84" y="5372100"/>
            <a:ext cx="2921506" cy="292150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D4A3A2C-EFDC-324B-7111-025131BCD2C2}"/>
              </a:ext>
            </a:extLst>
          </p:cNvPr>
          <p:cNvSpPr txBox="1"/>
          <p:nvPr/>
        </p:nvSpPr>
        <p:spPr>
          <a:xfrm>
            <a:off x="3664537" y="6363896"/>
            <a:ext cx="27914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</a:rPr>
              <a:t>PROGRAMA DE MEJORA CONTINUA (PLANEACIÓN)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5BBFEE5-6B7E-E5F9-04C6-3507A54D5C0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79" b="92705" l="3056" r="95278">
                        <a14:foregroundMark x1="5556" y1="64742" x2="7500" y2="73556"/>
                        <a14:foregroundMark x1="11667" y1="84195" x2="7222" y2="77508"/>
                        <a14:foregroundMark x1="3333" y1="72948" x2="3333" y2="72948"/>
                        <a14:foregroundMark x1="77778" y1="81155" x2="82500" y2="75076"/>
                        <a14:foregroundMark x1="82500" y1="75076" x2="85000" y2="67477"/>
                        <a14:foregroundMark x1="83056" y1="57143" x2="76389" y2="89362"/>
                        <a14:foregroundMark x1="76389" y1="89362" x2="67778" y2="90274"/>
                        <a14:foregroundMark x1="73611" y1="93313" x2="82222" y2="93313"/>
                        <a14:foregroundMark x1="82222" y1="93313" x2="89444" y2="87234"/>
                        <a14:foregroundMark x1="89444" y1="87234" x2="89167" y2="80547"/>
                        <a14:foregroundMark x1="95278" y1="37386" x2="84722" y2="30395"/>
                        <a14:foregroundMark x1="65000" y1="30395" x2="56389" y2="36474"/>
                        <a14:foregroundMark x1="49444" y1="29179" x2="38056" y2="28875"/>
                        <a14:foregroundMark x1="43611" y1="43465" x2="43611" y2="43465"/>
                        <a14:foregroundMark x1="36944" y1="43769" x2="35833" y2="43769"/>
                        <a14:foregroundMark x1="26111" y1="31307" x2="26111" y2="31307"/>
                        <a14:foregroundMark x1="40278" y1="11246" x2="40278" y2="11246"/>
                        <a14:foregroundMark x1="81944" y1="9119" x2="81944" y2="6079"/>
                        <a14:foregroundMark x1="70000" y1="11246" x2="70000" y2="11246"/>
                        <a14:foregroundMark x1="71111" y1="16109" x2="71111" y2="16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218" y="5339135"/>
            <a:ext cx="5414077" cy="494786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4FD16B8-6978-5457-E90F-F5952DC108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6944" y1="19075" x2="59444" y2="34971"/>
                        <a14:foregroundMark x1="59444" y1="34971" x2="69167" y2="58382"/>
                        <a14:foregroundMark x1="69167" y1="58382" x2="68056" y2="76301"/>
                        <a14:foregroundMark x1="61667" y1="63584" x2="56944" y2="53468"/>
                        <a14:foregroundMark x1="71944" y1="34393" x2="62222" y2="34104"/>
                        <a14:foregroundMark x1="60556" y1="31214" x2="66111" y2="42775"/>
                        <a14:foregroundMark x1="65278" y1="54046" x2="56944" y2="76301"/>
                        <a14:foregroundMark x1="56944" y1="76301" x2="56944" y2="76879"/>
                        <a14:foregroundMark x1="61667" y1="21387" x2="46944" y2="18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41" y="5737384"/>
            <a:ext cx="5666961" cy="544657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40C9AE9-157A-3A60-5C31-1D47BA766F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78" b="93284" l="1149" r="92529">
                        <a14:foregroundMark x1="21552" y1="17164" x2="50000" y2="31592"/>
                        <a14:foregroundMark x1="50000" y1="31592" x2="50000" y2="31592"/>
                        <a14:foregroundMark x1="55747" y1="19900" x2="34483" y2="10448"/>
                        <a14:foregroundMark x1="57759" y1="13184" x2="83046" y2="18905"/>
                        <a14:foregroundMark x1="83046" y1="18905" x2="81322" y2="47015"/>
                        <a14:foregroundMark x1="81322" y1="47015" x2="85920" y2="64925"/>
                        <a14:foregroundMark x1="85920" y1="64925" x2="82759" y2="78607"/>
                        <a14:foregroundMark x1="82759" y1="78607" x2="60057" y2="71144"/>
                        <a14:foregroundMark x1="60057" y1="71144" x2="48563" y2="53980"/>
                        <a14:foregroundMark x1="48563" y1="53980" x2="47701" y2="41791"/>
                        <a14:foregroundMark x1="62644" y1="42537" x2="49138" y2="47761"/>
                        <a14:foregroundMark x1="49138" y1="47761" x2="27011" y2="48507"/>
                        <a14:foregroundMark x1="41092" y1="50249" x2="59195" y2="62189"/>
                        <a14:foregroundMark x1="59195" y1="62189" x2="83333" y2="68408"/>
                        <a14:foregroundMark x1="83333" y1="43284" x2="87644" y2="51990"/>
                        <a14:foregroundMark x1="90805" y1="50249" x2="79885" y2="39055"/>
                        <a14:foregroundMark x1="75862" y1="39055" x2="61782" y2="58209"/>
                        <a14:foregroundMark x1="58621" y1="52736" x2="62069" y2="27612"/>
                        <a14:foregroundMark x1="66379" y1="38308" x2="68966" y2="53483"/>
                        <a14:foregroundMark x1="77586" y1="60448" x2="70690" y2="28109"/>
                        <a14:foregroundMark x1="72989" y1="26368" x2="83333" y2="35075"/>
                        <a14:foregroundMark x1="80747" y1="23632" x2="65230" y2="10448"/>
                        <a14:foregroundMark x1="65230" y1="10448" x2="44540" y2="12687"/>
                        <a14:foregroundMark x1="44540" y1="12687" x2="15805" y2="31592"/>
                        <a14:foregroundMark x1="15805" y1="31592" x2="20115" y2="65174"/>
                        <a14:foregroundMark x1="20115" y1="65174" x2="20977" y2="64925"/>
                        <a14:foregroundMark x1="21839" y1="58458" x2="17529" y2="48010"/>
                        <a14:foregroundMark x1="12069" y1="37313" x2="1724" y2="28109"/>
                        <a14:foregroundMark x1="10632" y1="21393" x2="19253" y2="20896"/>
                        <a14:foregroundMark x1="41379" y1="16667" x2="21552" y2="19900"/>
                        <a14:foregroundMark x1="32471" y1="17164" x2="14368" y2="19652"/>
                        <a14:foregroundMark x1="14368" y1="19652" x2="13793" y2="19900"/>
                        <a14:foregroundMark x1="18678" y1="17164" x2="41379" y2="12935"/>
                        <a14:foregroundMark x1="41379" y1="12935" x2="44540" y2="13184"/>
                        <a14:foregroundMark x1="61207" y1="7711" x2="61207" y2="7711"/>
                        <a14:foregroundMark x1="64943" y1="4975" x2="64943" y2="4975"/>
                        <a14:foregroundMark x1="69828" y1="5721" x2="71264" y2="6965"/>
                        <a14:foregroundMark x1="92529" y1="74627" x2="91954" y2="71393"/>
                        <a14:foregroundMark x1="92529" y1="71393" x2="92529" y2="71393"/>
                        <a14:foregroundMark x1="89368" y1="75124" x2="89368" y2="75124"/>
                        <a14:foregroundMark x1="89368" y1="75124" x2="89368" y2="75124"/>
                        <a14:foregroundMark x1="89655" y1="82836" x2="89655" y2="82836"/>
                        <a14:foregroundMark x1="87931" y1="81592" x2="84770" y2="81592"/>
                        <a14:foregroundMark x1="80172" y1="80597" x2="69540" y2="77861"/>
                        <a14:foregroundMark x1="65517" y1="77363" x2="57184" y2="78607"/>
                        <a14:foregroundMark x1="53736" y1="78109" x2="50000" y2="78607"/>
                        <a14:foregroundMark x1="48276" y1="77861" x2="48563" y2="80597"/>
                        <a14:foregroundMark x1="48563" y1="81592" x2="48563" y2="81592"/>
                        <a14:foregroundMark x1="47414" y1="84080" x2="47414" y2="84080"/>
                        <a14:foregroundMark x1="45115" y1="85572" x2="43103" y2="87562"/>
                        <a14:foregroundMark x1="43103" y1="86816" x2="43103" y2="88806"/>
                        <a14:foregroundMark x1="44253" y1="89801" x2="44253" y2="89801"/>
                        <a14:foregroundMark x1="45115" y1="90547" x2="45115" y2="90547"/>
                        <a14:foregroundMark x1="45402" y1="91045" x2="45402" y2="91045"/>
                        <a14:foregroundMark x1="38793" y1="93284" x2="38793" y2="93284"/>
                        <a14:foregroundMark x1="38793" y1="93284" x2="38793" y2="93284"/>
                        <a14:foregroundMark x1="38793" y1="93284" x2="38793" y2="93284"/>
                        <a14:foregroundMark x1="36494" y1="93035" x2="29598" y2="76119"/>
                        <a14:foregroundMark x1="28161" y1="74627" x2="18678" y2="64925"/>
                        <a14:foregroundMark x1="16092" y1="56716" x2="11494" y2="47264"/>
                        <a14:foregroundMark x1="9195" y1="40547" x2="1149" y2="29104"/>
                        <a14:foregroundMark x1="68103" y1="82090" x2="56322" y2="86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386" y="3484909"/>
            <a:ext cx="1657350" cy="191452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7D7D92B6-8AF5-E4B0-6B74-8F62FD9E803A}"/>
              </a:ext>
            </a:extLst>
          </p:cNvPr>
          <p:cNvSpPr txBox="1"/>
          <p:nvPr/>
        </p:nvSpPr>
        <p:spPr>
          <a:xfrm>
            <a:off x="13404586" y="1842235"/>
            <a:ext cx="23980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FF00"/>
                </a:solidFill>
              </a:rPr>
              <a:t>Tiempo estimado</a:t>
            </a:r>
          </a:p>
          <a:p>
            <a:pPr algn="ctr"/>
            <a:r>
              <a:rPr lang="es-MX" sz="3200" b="1" dirty="0">
                <a:solidFill>
                  <a:srgbClr val="FFFF00"/>
                </a:solidFill>
              </a:rPr>
              <a:t>1 </a:t>
            </a:r>
            <a:r>
              <a:rPr lang="es-MX" sz="3200" b="1" dirty="0" err="1">
                <a:solidFill>
                  <a:srgbClr val="FFFF00"/>
                </a:solidFill>
              </a:rPr>
              <a:t>hr</a:t>
            </a:r>
            <a:r>
              <a:rPr lang="es-MX" sz="32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8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99227">
            <a:off x="-1489731" y="7782082"/>
            <a:ext cx="5836414" cy="7128444"/>
          </a:xfrm>
          <a:custGeom>
            <a:avLst/>
            <a:gdLst/>
            <a:ahLst/>
            <a:cxnLst/>
            <a:rect l="l" t="t" r="r" b="b"/>
            <a:pathLst>
              <a:path w="5836414" h="7128444">
                <a:moveTo>
                  <a:pt x="0" y="0"/>
                </a:moveTo>
                <a:lnTo>
                  <a:pt x="5836413" y="0"/>
                </a:lnTo>
                <a:lnTo>
                  <a:pt x="5836413" y="7128444"/>
                </a:lnTo>
                <a:lnTo>
                  <a:pt x="0" y="71284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670202">
            <a:off x="2979725" y="5593039"/>
            <a:ext cx="2642968" cy="8229600"/>
          </a:xfrm>
          <a:custGeom>
            <a:avLst/>
            <a:gdLst/>
            <a:ahLst/>
            <a:cxnLst/>
            <a:rect l="l" t="t" r="r" b="b"/>
            <a:pathLst>
              <a:path w="2642968" h="8229600">
                <a:moveTo>
                  <a:pt x="0" y="0"/>
                </a:moveTo>
                <a:lnTo>
                  <a:pt x="2642967" y="0"/>
                </a:lnTo>
                <a:lnTo>
                  <a:pt x="26429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91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64956" y="341611"/>
            <a:ext cx="17775444" cy="1021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284"/>
              </a:lnSpc>
            </a:pPr>
            <a:r>
              <a:rPr lang="en-US" sz="3600" dirty="0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PROBLEMÁTICAS PARA EL PROGRAMA ANALÍTICO</a:t>
            </a:r>
          </a:p>
        </p:txBody>
      </p:sp>
      <p:sp>
        <p:nvSpPr>
          <p:cNvPr id="17" name="Freeform 17"/>
          <p:cNvSpPr/>
          <p:nvPr/>
        </p:nvSpPr>
        <p:spPr>
          <a:xfrm>
            <a:off x="-487960" y="8359797"/>
            <a:ext cx="3832875" cy="2518738"/>
          </a:xfrm>
          <a:custGeom>
            <a:avLst/>
            <a:gdLst/>
            <a:ahLst/>
            <a:cxnLst/>
            <a:rect l="l" t="t" r="r" b="b"/>
            <a:pathLst>
              <a:path w="3832875" h="2518738">
                <a:moveTo>
                  <a:pt x="0" y="0"/>
                </a:moveTo>
                <a:lnTo>
                  <a:pt x="3832875" y="0"/>
                </a:lnTo>
                <a:lnTo>
                  <a:pt x="3832875" y="2518739"/>
                </a:lnTo>
                <a:lnTo>
                  <a:pt x="0" y="2518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2174"/>
            </a:stretch>
          </a:blipFill>
        </p:spPr>
      </p:sp>
      <p:sp>
        <p:nvSpPr>
          <p:cNvPr id="18" name="AutoShape 18"/>
          <p:cNvSpPr/>
          <p:nvPr/>
        </p:nvSpPr>
        <p:spPr>
          <a:xfrm>
            <a:off x="664956" y="1344746"/>
            <a:ext cx="17351839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736CD853-1F14-77A3-CC37-DFE449E8249A}"/>
              </a:ext>
            </a:extLst>
          </p:cNvPr>
          <p:cNvSpPr txBox="1"/>
          <p:nvPr/>
        </p:nvSpPr>
        <p:spPr>
          <a:xfrm>
            <a:off x="667454" y="2205248"/>
            <a:ext cx="10287000" cy="2390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6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Analizar la redacción  de las problematizaciones en el boceto del programa.</a:t>
            </a: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ea typeface="Prompt Light"/>
              <a:cs typeface="Arial" panose="020B0604020202020204" pitchFamily="34" charset="0"/>
              <a:sym typeface="Prompt Light"/>
            </a:endParaRP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93C9D1D2-50E6-AFB9-F3D4-C34AEA0A534D}"/>
              </a:ext>
            </a:extLst>
          </p:cNvPr>
          <p:cNvSpPr txBox="1"/>
          <p:nvPr/>
        </p:nvSpPr>
        <p:spPr>
          <a:xfrm>
            <a:off x="664956" y="5237349"/>
            <a:ext cx="10287000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6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Anexar las sugerencias de problematizaciones de los docente.</a:t>
            </a: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ea typeface="Prompt Light"/>
              <a:cs typeface="Arial" panose="020B0604020202020204" pitchFamily="34" charset="0"/>
              <a:sym typeface="Prompt Light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4E62218-E741-A99A-CCAA-FFC735D5F8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93284" l="1149" r="92529">
                        <a14:foregroundMark x1="21552" y1="17164" x2="50000" y2="31592"/>
                        <a14:foregroundMark x1="50000" y1="31592" x2="50000" y2="31592"/>
                        <a14:foregroundMark x1="55747" y1="19900" x2="34483" y2="10448"/>
                        <a14:foregroundMark x1="57759" y1="13184" x2="83046" y2="18905"/>
                        <a14:foregroundMark x1="83046" y1="18905" x2="81322" y2="47015"/>
                        <a14:foregroundMark x1="81322" y1="47015" x2="85920" y2="64925"/>
                        <a14:foregroundMark x1="85920" y1="64925" x2="82759" y2="78607"/>
                        <a14:foregroundMark x1="82759" y1="78607" x2="60057" y2="71144"/>
                        <a14:foregroundMark x1="60057" y1="71144" x2="48563" y2="53980"/>
                        <a14:foregroundMark x1="48563" y1="53980" x2="47701" y2="41791"/>
                        <a14:foregroundMark x1="62644" y1="42537" x2="49138" y2="47761"/>
                        <a14:foregroundMark x1="49138" y1="47761" x2="27011" y2="48507"/>
                        <a14:foregroundMark x1="41092" y1="50249" x2="59195" y2="62189"/>
                        <a14:foregroundMark x1="59195" y1="62189" x2="83333" y2="68408"/>
                        <a14:foregroundMark x1="83333" y1="43284" x2="87644" y2="51990"/>
                        <a14:foregroundMark x1="90805" y1="50249" x2="79885" y2="39055"/>
                        <a14:foregroundMark x1="75862" y1="39055" x2="61782" y2="58209"/>
                        <a14:foregroundMark x1="58621" y1="52736" x2="62069" y2="27612"/>
                        <a14:foregroundMark x1="66379" y1="38308" x2="68966" y2="53483"/>
                        <a14:foregroundMark x1="77586" y1="60448" x2="70690" y2="28109"/>
                        <a14:foregroundMark x1="72989" y1="26368" x2="83333" y2="35075"/>
                        <a14:foregroundMark x1="80747" y1="23632" x2="65230" y2="10448"/>
                        <a14:foregroundMark x1="65230" y1="10448" x2="44540" y2="12687"/>
                        <a14:foregroundMark x1="44540" y1="12687" x2="15805" y2="31592"/>
                        <a14:foregroundMark x1="15805" y1="31592" x2="20115" y2="65174"/>
                        <a14:foregroundMark x1="20115" y1="65174" x2="20977" y2="64925"/>
                        <a14:foregroundMark x1="21839" y1="58458" x2="17529" y2="48010"/>
                        <a14:foregroundMark x1="12069" y1="37313" x2="1724" y2="28109"/>
                        <a14:foregroundMark x1="10632" y1="21393" x2="19253" y2="20896"/>
                        <a14:foregroundMark x1="41379" y1="16667" x2="21552" y2="19900"/>
                        <a14:foregroundMark x1="32471" y1="17164" x2="14368" y2="19652"/>
                        <a14:foregroundMark x1="14368" y1="19652" x2="13793" y2="19900"/>
                        <a14:foregroundMark x1="18678" y1="17164" x2="41379" y2="12935"/>
                        <a14:foregroundMark x1="41379" y1="12935" x2="44540" y2="13184"/>
                        <a14:foregroundMark x1="61207" y1="7711" x2="61207" y2="7711"/>
                        <a14:foregroundMark x1="64943" y1="4975" x2="64943" y2="4975"/>
                        <a14:foregroundMark x1="69828" y1="5721" x2="71264" y2="6965"/>
                        <a14:foregroundMark x1="92529" y1="74627" x2="91954" y2="71393"/>
                        <a14:foregroundMark x1="92529" y1="71393" x2="92529" y2="71393"/>
                        <a14:foregroundMark x1="89368" y1="75124" x2="89368" y2="75124"/>
                        <a14:foregroundMark x1="89368" y1="75124" x2="89368" y2="75124"/>
                        <a14:foregroundMark x1="89655" y1="82836" x2="89655" y2="82836"/>
                        <a14:foregroundMark x1="87931" y1="81592" x2="84770" y2="81592"/>
                        <a14:foregroundMark x1="80172" y1="80597" x2="69540" y2="77861"/>
                        <a14:foregroundMark x1="65517" y1="77363" x2="57184" y2="78607"/>
                        <a14:foregroundMark x1="53736" y1="78109" x2="50000" y2="78607"/>
                        <a14:foregroundMark x1="48276" y1="77861" x2="48563" y2="80597"/>
                        <a14:foregroundMark x1="48563" y1="81592" x2="48563" y2="81592"/>
                        <a14:foregroundMark x1="47414" y1="84080" x2="47414" y2="84080"/>
                        <a14:foregroundMark x1="45115" y1="85572" x2="43103" y2="87562"/>
                        <a14:foregroundMark x1="43103" y1="86816" x2="43103" y2="88806"/>
                        <a14:foregroundMark x1="44253" y1="89801" x2="44253" y2="89801"/>
                        <a14:foregroundMark x1="45115" y1="90547" x2="45115" y2="90547"/>
                        <a14:foregroundMark x1="45402" y1="91045" x2="45402" y2="91045"/>
                        <a14:foregroundMark x1="38793" y1="93284" x2="38793" y2="93284"/>
                        <a14:foregroundMark x1="38793" y1="93284" x2="38793" y2="93284"/>
                        <a14:foregroundMark x1="38793" y1="93284" x2="38793" y2="93284"/>
                        <a14:foregroundMark x1="36494" y1="93035" x2="29598" y2="76119"/>
                        <a14:foregroundMark x1="28161" y1="74627" x2="18678" y2="64925"/>
                        <a14:foregroundMark x1="16092" y1="56716" x2="11494" y2="47264"/>
                        <a14:foregroundMark x1="9195" y1="40547" x2="1149" y2="29104"/>
                        <a14:foregroundMark x1="68103" y1="82090" x2="56322" y2="86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26" y="1669802"/>
            <a:ext cx="1657350" cy="191452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01FFEABF-6D6A-7C8F-4A92-2CD3BCEED3AF}"/>
              </a:ext>
            </a:extLst>
          </p:cNvPr>
          <p:cNvSpPr txBox="1"/>
          <p:nvPr/>
        </p:nvSpPr>
        <p:spPr>
          <a:xfrm>
            <a:off x="13404586" y="1842235"/>
            <a:ext cx="23980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FF00"/>
                </a:solidFill>
              </a:rPr>
              <a:t>Tiempo estimado</a:t>
            </a:r>
          </a:p>
          <a:p>
            <a:pPr algn="ctr"/>
            <a:r>
              <a:rPr lang="es-MX" sz="3200" b="1" dirty="0">
                <a:solidFill>
                  <a:srgbClr val="FFFF00"/>
                </a:solidFill>
              </a:rPr>
              <a:t>30 min.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96CA708-64F8-C9D8-A5AA-42A69AC835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89" b="96278" l="1469" r="96450">
                        <a14:foregroundMark x1="16279" y1="8189" x2="16524" y2="94045"/>
                        <a14:foregroundMark x1="7466" y1="73697" x2="5263" y2="73697"/>
                        <a14:foregroundMark x1="1591" y1="75434" x2="1591" y2="75434"/>
                        <a14:foregroundMark x1="93390" y1="60546" x2="72093" y2="69479"/>
                        <a14:foregroundMark x1="70012" y1="96526" x2="70012" y2="96526"/>
                        <a14:foregroundMark x1="96450" y1="62035" x2="96450" y2="62035"/>
                        <a14:foregroundMark x1="67319" y1="32010" x2="65239" y2="32258"/>
                        <a14:foregroundMark x1="46512" y1="53102" x2="46512" y2="53102"/>
                        <a14:foregroundMark x1="43452" y1="55087" x2="43452" y2="55087"/>
                        <a14:foregroundMark x1="43207" y1="55087" x2="43819" y2="56079"/>
                        <a14:foregroundMark x1="30355" y1="49628" x2="30355" y2="49628"/>
                        <a14:foregroundMark x1="88739" y1="38710" x2="88739" y2="38710"/>
                        <a14:foregroundMark x1="90698" y1="32754" x2="90698" y2="32754"/>
                        <a14:foregroundMark x1="91187" y1="32754" x2="89106" y2="32010"/>
                        <a14:foregroundMark x1="91799" y1="32010" x2="93390" y2="39702"/>
                        <a14:foregroundMark x1="30355" y1="51117" x2="29743" y2="511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3266" y="6162464"/>
            <a:ext cx="778192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0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99227">
            <a:off x="13753694" y="6722778"/>
            <a:ext cx="5836414" cy="7128444"/>
          </a:xfrm>
          <a:custGeom>
            <a:avLst/>
            <a:gdLst/>
            <a:ahLst/>
            <a:cxnLst/>
            <a:rect l="l" t="t" r="r" b="b"/>
            <a:pathLst>
              <a:path w="5836414" h="7128444">
                <a:moveTo>
                  <a:pt x="0" y="0"/>
                </a:moveTo>
                <a:lnTo>
                  <a:pt x="5836413" y="0"/>
                </a:lnTo>
                <a:lnTo>
                  <a:pt x="5836413" y="7128444"/>
                </a:lnTo>
                <a:lnTo>
                  <a:pt x="0" y="71284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670202">
            <a:off x="12225249" y="6378139"/>
            <a:ext cx="2642968" cy="8229600"/>
          </a:xfrm>
          <a:custGeom>
            <a:avLst/>
            <a:gdLst/>
            <a:ahLst/>
            <a:cxnLst/>
            <a:rect l="l" t="t" r="r" b="b"/>
            <a:pathLst>
              <a:path w="2642968" h="8229600">
                <a:moveTo>
                  <a:pt x="0" y="0"/>
                </a:moveTo>
                <a:lnTo>
                  <a:pt x="2642967" y="0"/>
                </a:lnTo>
                <a:lnTo>
                  <a:pt x="26429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91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64956" y="134590"/>
            <a:ext cx="15203146" cy="1049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284"/>
              </a:lnSpc>
            </a:pPr>
            <a:r>
              <a:rPr lang="en-US" sz="4400" dirty="0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SEGMENTOS DEL PROGRAMA ANALÍTICO</a:t>
            </a:r>
          </a:p>
        </p:txBody>
      </p:sp>
      <p:sp>
        <p:nvSpPr>
          <p:cNvPr id="17" name="Freeform 17"/>
          <p:cNvSpPr/>
          <p:nvPr/>
        </p:nvSpPr>
        <p:spPr>
          <a:xfrm>
            <a:off x="9369613" y="9174367"/>
            <a:ext cx="3832875" cy="2518738"/>
          </a:xfrm>
          <a:custGeom>
            <a:avLst/>
            <a:gdLst/>
            <a:ahLst/>
            <a:cxnLst/>
            <a:rect l="l" t="t" r="r" b="b"/>
            <a:pathLst>
              <a:path w="3832875" h="2518738">
                <a:moveTo>
                  <a:pt x="0" y="0"/>
                </a:moveTo>
                <a:lnTo>
                  <a:pt x="3832875" y="0"/>
                </a:lnTo>
                <a:lnTo>
                  <a:pt x="3832875" y="2518739"/>
                </a:lnTo>
                <a:lnTo>
                  <a:pt x="0" y="2518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2174"/>
            </a:stretch>
          </a:blipFill>
        </p:spPr>
      </p:sp>
      <p:sp>
        <p:nvSpPr>
          <p:cNvPr id="18" name="AutoShape 18"/>
          <p:cNvSpPr/>
          <p:nvPr/>
        </p:nvSpPr>
        <p:spPr>
          <a:xfrm>
            <a:off x="664956" y="1344746"/>
            <a:ext cx="17351839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736CD853-1F14-77A3-CC37-DFE449E8249A}"/>
              </a:ext>
            </a:extLst>
          </p:cNvPr>
          <p:cNvSpPr txBox="1"/>
          <p:nvPr/>
        </p:nvSpPr>
        <p:spPr>
          <a:xfrm>
            <a:off x="547902" y="1729900"/>
            <a:ext cx="12288088" cy="3937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Cada docente elabora sus segmentos de programa analítico que trabajarán durante el  periodo de la 1era sesión a la 2da sesión del CTE, para octubre.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ea typeface="Prompt Light"/>
              <a:cs typeface="Arial" panose="020B0604020202020204" pitchFamily="34" charset="0"/>
              <a:sym typeface="Prompt Light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F5A8A3E-8408-D7A5-D131-A15B4F2ACF1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2404" y="4991100"/>
            <a:ext cx="2658219" cy="27932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B3549C-8BB1-E496-1CED-F399123993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90000" l="10000" r="90000">
                        <a14:foregroundMark x1="22500" y1="11667" x2="33611" y2="20556"/>
                        <a14:foregroundMark x1="33611" y1="20556" x2="33611" y2="20556"/>
                        <a14:foregroundMark x1="33611" y1="20278" x2="16389" y2="19722"/>
                        <a14:foregroundMark x1="16667" y1="16667" x2="16667" y2="24722"/>
                        <a14:foregroundMark x1="16667" y1="24722" x2="16667" y2="24722"/>
                        <a14:foregroundMark x1="14538" y1="15556" x2="19722" y2="16667"/>
                        <a14:foregroundMark x1="11944" y1="15000" x2="14538" y2="15556"/>
                        <a14:foregroundMark x1="24167" y1="11389" x2="24167" y2="11389"/>
                        <a14:foregroundMark x1="25833" y1="11389" x2="25833" y2="11389"/>
                        <a14:foregroundMark x1="25278" y1="8889" x2="25278" y2="8889"/>
                        <a14:foregroundMark x1="51667" y1="9444" x2="51667" y2="9444"/>
                        <a14:foregroundMark x1="79444" y1="8889" x2="79444" y2="8889"/>
                        <a14:foregroundMark x1="79722" y1="28333" x2="53611" y2="34722"/>
                        <a14:foregroundMark x1="71667" y1="39167" x2="73889" y2="36111"/>
                        <a14:foregroundMark x1="79722" y1="29444" x2="77500" y2="36389"/>
                        <a14:foregroundMark x1="66944" y1="41944" x2="41389" y2="28333"/>
                        <a14:foregroundMark x1="41389" y1="28333" x2="39167" y2="31111"/>
                        <a14:foregroundMark x1="46111" y1="26111" x2="45000" y2="23889"/>
                        <a14:foregroundMark x1="18611" y1="36389" x2="11389" y2="34167"/>
                        <a14:foregroundMark x1="36111" y1="56111" x2="51667" y2="73333"/>
                        <a14:foregroundMark x1="47778" y1="61111" x2="35833" y2="55833"/>
                        <a14:foregroundMark x1="35556" y1="65278" x2="28056" y2="63889"/>
                        <a14:foregroundMark x1="33333" y1="74722" x2="33333" y2="74722"/>
                        <a14:foregroundMark x1="26111" y1="82500" x2="26111" y2="82500"/>
                        <a14:foregroundMark x1="28889" y1="80000" x2="30278" y2="80556"/>
                        <a14:foregroundMark x1="34167" y1="79444" x2="27778" y2="85000"/>
                        <a14:foregroundMark x1="27778" y1="85000" x2="17500" y2="77500"/>
                        <a14:foregroundMark x1="17500" y1="77500" x2="14444" y2="69722"/>
                        <a14:foregroundMark x1="14444" y1="69722" x2="14722" y2="69444"/>
                        <a14:foregroundMark x1="15556" y1="78889" x2="15556" y2="78889"/>
                        <a14:foregroundMark x1="72222" y1="63333" x2="75556" y2="61111"/>
                        <a14:foregroundMark x1="30833" y1="12222" x2="30833" y2="12222"/>
                        <a14:foregroundMark x1="17778" y1="11389" x2="16667" y2="11389"/>
                        <a14:backgroundMark x1="12222" y1="15556" x2="12222" y2="1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99" y="4991100"/>
            <a:ext cx="5940249" cy="594024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14DEF53-2B47-03AA-D8EE-708BF79A0A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78" b="93284" l="1149" r="92529">
                        <a14:foregroundMark x1="21552" y1="17164" x2="50000" y2="31592"/>
                        <a14:foregroundMark x1="50000" y1="31592" x2="50000" y2="31592"/>
                        <a14:foregroundMark x1="55747" y1="19900" x2="34483" y2="10448"/>
                        <a14:foregroundMark x1="57759" y1="13184" x2="83046" y2="18905"/>
                        <a14:foregroundMark x1="83046" y1="18905" x2="81322" y2="47015"/>
                        <a14:foregroundMark x1="81322" y1="47015" x2="85920" y2="64925"/>
                        <a14:foregroundMark x1="85920" y1="64925" x2="82759" y2="78607"/>
                        <a14:foregroundMark x1="82759" y1="78607" x2="60057" y2="71144"/>
                        <a14:foregroundMark x1="60057" y1="71144" x2="48563" y2="53980"/>
                        <a14:foregroundMark x1="48563" y1="53980" x2="47701" y2="41791"/>
                        <a14:foregroundMark x1="62644" y1="42537" x2="49138" y2="47761"/>
                        <a14:foregroundMark x1="49138" y1="47761" x2="27011" y2="48507"/>
                        <a14:foregroundMark x1="41092" y1="50249" x2="59195" y2="62189"/>
                        <a14:foregroundMark x1="59195" y1="62189" x2="83333" y2="68408"/>
                        <a14:foregroundMark x1="83333" y1="43284" x2="87644" y2="51990"/>
                        <a14:foregroundMark x1="90805" y1="50249" x2="79885" y2="39055"/>
                        <a14:foregroundMark x1="75862" y1="39055" x2="61782" y2="58209"/>
                        <a14:foregroundMark x1="58621" y1="52736" x2="62069" y2="27612"/>
                        <a14:foregroundMark x1="66379" y1="38308" x2="68966" y2="53483"/>
                        <a14:foregroundMark x1="77586" y1="60448" x2="70690" y2="28109"/>
                        <a14:foregroundMark x1="72989" y1="26368" x2="83333" y2="35075"/>
                        <a14:foregroundMark x1="80747" y1="23632" x2="65230" y2="10448"/>
                        <a14:foregroundMark x1="65230" y1="10448" x2="44540" y2="12687"/>
                        <a14:foregroundMark x1="44540" y1="12687" x2="15805" y2="31592"/>
                        <a14:foregroundMark x1="15805" y1="31592" x2="20115" y2="65174"/>
                        <a14:foregroundMark x1="20115" y1="65174" x2="20977" y2="64925"/>
                        <a14:foregroundMark x1="21839" y1="58458" x2="17529" y2="48010"/>
                        <a14:foregroundMark x1="12069" y1="37313" x2="1724" y2="28109"/>
                        <a14:foregroundMark x1="10632" y1="21393" x2="19253" y2="20896"/>
                        <a14:foregroundMark x1="41379" y1="16667" x2="21552" y2="19900"/>
                        <a14:foregroundMark x1="32471" y1="17164" x2="14368" y2="19652"/>
                        <a14:foregroundMark x1="14368" y1="19652" x2="13793" y2="19900"/>
                        <a14:foregroundMark x1="18678" y1="17164" x2="41379" y2="12935"/>
                        <a14:foregroundMark x1="41379" y1="12935" x2="44540" y2="13184"/>
                        <a14:foregroundMark x1="61207" y1="7711" x2="61207" y2="7711"/>
                        <a14:foregroundMark x1="64943" y1="4975" x2="64943" y2="4975"/>
                        <a14:foregroundMark x1="69828" y1="5721" x2="71264" y2="6965"/>
                        <a14:foregroundMark x1="92529" y1="74627" x2="91954" y2="71393"/>
                        <a14:foregroundMark x1="92529" y1="71393" x2="92529" y2="71393"/>
                        <a14:foregroundMark x1="89368" y1="75124" x2="89368" y2="75124"/>
                        <a14:foregroundMark x1="89368" y1="75124" x2="89368" y2="75124"/>
                        <a14:foregroundMark x1="89655" y1="82836" x2="89655" y2="82836"/>
                        <a14:foregroundMark x1="87931" y1="81592" x2="84770" y2="81592"/>
                        <a14:foregroundMark x1="80172" y1="80597" x2="69540" y2="77861"/>
                        <a14:foregroundMark x1="65517" y1="77363" x2="57184" y2="78607"/>
                        <a14:foregroundMark x1="53736" y1="78109" x2="50000" y2="78607"/>
                        <a14:foregroundMark x1="48276" y1="77861" x2="48563" y2="80597"/>
                        <a14:foregroundMark x1="48563" y1="81592" x2="48563" y2="81592"/>
                        <a14:foregroundMark x1="47414" y1="84080" x2="47414" y2="84080"/>
                        <a14:foregroundMark x1="45115" y1="85572" x2="43103" y2="87562"/>
                        <a14:foregroundMark x1="43103" y1="86816" x2="43103" y2="88806"/>
                        <a14:foregroundMark x1="44253" y1="89801" x2="44253" y2="89801"/>
                        <a14:foregroundMark x1="45115" y1="90547" x2="45115" y2="90547"/>
                        <a14:foregroundMark x1="45402" y1="91045" x2="45402" y2="91045"/>
                        <a14:foregroundMark x1="38793" y1="93284" x2="38793" y2="93284"/>
                        <a14:foregroundMark x1="38793" y1="93284" x2="38793" y2="93284"/>
                        <a14:foregroundMark x1="38793" y1="93284" x2="38793" y2="93284"/>
                        <a14:foregroundMark x1="36494" y1="93035" x2="29598" y2="76119"/>
                        <a14:foregroundMark x1="28161" y1="74627" x2="18678" y2="64925"/>
                        <a14:foregroundMark x1="16092" y1="56716" x2="11494" y2="47264"/>
                        <a14:foregroundMark x1="9195" y1="40547" x2="1149" y2="29104"/>
                        <a14:foregroundMark x1="68103" y1="82090" x2="56322" y2="86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6953" y="1949073"/>
            <a:ext cx="1657350" cy="191452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A5BCE29-5312-B845-4292-06800A89F05F}"/>
              </a:ext>
            </a:extLst>
          </p:cNvPr>
          <p:cNvSpPr txBox="1"/>
          <p:nvPr/>
        </p:nvSpPr>
        <p:spPr>
          <a:xfrm>
            <a:off x="13948931" y="2328361"/>
            <a:ext cx="23980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FF00"/>
                </a:solidFill>
              </a:rPr>
              <a:t>Tiempo estimado</a:t>
            </a:r>
          </a:p>
          <a:p>
            <a:pPr algn="ctr"/>
            <a:r>
              <a:rPr lang="es-MX" sz="3200" b="1" dirty="0">
                <a:solidFill>
                  <a:srgbClr val="FFFF00"/>
                </a:solidFill>
              </a:rPr>
              <a:t>Tiempo restante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77288EC-758D-A44E-1D35-3AB5BAA56569}"/>
              </a:ext>
            </a:extLst>
          </p:cNvPr>
          <p:cNvSpPr txBox="1"/>
          <p:nvPr/>
        </p:nvSpPr>
        <p:spPr>
          <a:xfrm>
            <a:off x="717261" y="6719884"/>
            <a:ext cx="61331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solidFill>
                  <a:srgbClr val="FF0000"/>
                </a:solidFill>
              </a:rPr>
              <a:t>Importante apoyarse con los docentes  de mayor experiencia y/o el directivo</a:t>
            </a:r>
          </a:p>
        </p:txBody>
      </p:sp>
    </p:spTree>
    <p:extLst>
      <p:ext uri="{BB962C8B-B14F-4D97-AF65-F5344CB8AC3E}">
        <p14:creationId xmlns:p14="http://schemas.microsoft.com/office/powerpoint/2010/main" val="372755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79500" y="-686226"/>
            <a:ext cx="7920575" cy="7309702"/>
          </a:xfrm>
          <a:custGeom>
            <a:avLst/>
            <a:gdLst/>
            <a:ahLst/>
            <a:cxnLst/>
            <a:rect l="l" t="t" r="r" b="b"/>
            <a:pathLst>
              <a:path w="7920575" h="7309702">
                <a:moveTo>
                  <a:pt x="0" y="0"/>
                </a:moveTo>
                <a:lnTo>
                  <a:pt x="7920575" y="0"/>
                </a:lnTo>
                <a:lnTo>
                  <a:pt x="7920575" y="7309702"/>
                </a:lnTo>
                <a:lnTo>
                  <a:pt x="0" y="7309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5403" t="-4821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263018"/>
            <a:ext cx="11424810" cy="2583436"/>
          </a:xfrm>
          <a:custGeom>
            <a:avLst/>
            <a:gdLst/>
            <a:ahLst/>
            <a:cxnLst/>
            <a:rect l="l" t="t" r="r" b="b"/>
            <a:pathLst>
              <a:path w="11424810" h="2583436">
                <a:moveTo>
                  <a:pt x="0" y="0"/>
                </a:moveTo>
                <a:lnTo>
                  <a:pt x="11424810" y="0"/>
                </a:lnTo>
                <a:lnTo>
                  <a:pt x="11424810" y="2583436"/>
                </a:lnTo>
                <a:lnTo>
                  <a:pt x="0" y="2583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166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40025" y="6049315"/>
            <a:ext cx="4611716" cy="4605985"/>
          </a:xfrm>
          <a:custGeom>
            <a:avLst/>
            <a:gdLst/>
            <a:ahLst/>
            <a:cxnLst/>
            <a:rect l="l" t="t" r="r" b="b"/>
            <a:pathLst>
              <a:path w="4611716" h="4605985">
                <a:moveTo>
                  <a:pt x="0" y="0"/>
                </a:moveTo>
                <a:lnTo>
                  <a:pt x="4611715" y="0"/>
                </a:lnTo>
                <a:lnTo>
                  <a:pt x="4611715" y="4605985"/>
                </a:lnTo>
                <a:lnTo>
                  <a:pt x="0" y="46059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1015" b="-16543"/>
            </a:stretch>
          </a:blipFill>
        </p:spPr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A096FCA4-A0A5-3283-DC57-9A2677D5EC46}"/>
              </a:ext>
            </a:extLst>
          </p:cNvPr>
          <p:cNvSpPr txBox="1"/>
          <p:nvPr/>
        </p:nvSpPr>
        <p:spPr>
          <a:xfrm>
            <a:off x="4648200" y="1964178"/>
            <a:ext cx="8166538" cy="2704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19"/>
              </a:lnSpc>
            </a:pPr>
            <a:r>
              <a:rPr lang="en-US" sz="16514" dirty="0">
                <a:solidFill>
                  <a:srgbClr val="FE6359"/>
                </a:solidFill>
                <a:latin typeface="Apricots"/>
                <a:ea typeface="Apricots"/>
                <a:cs typeface="Apricots"/>
                <a:sym typeface="Apricots"/>
              </a:rPr>
              <a:t>Gracias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96B32F3-09A8-1430-D995-0F7EAD78AB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598" r="89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5600700"/>
            <a:ext cx="5917945" cy="46170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0FE7750-304E-4E73-25F4-F11EA72FEC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932" r="100000">
                        <a14:foregroundMark x1="37671" y1="58608" x2="46918" y2="60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0" y="5441305"/>
            <a:ext cx="5182942" cy="484569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7DC1647-A9B6-FC00-BEAC-EE25167D2664}"/>
              </a:ext>
            </a:extLst>
          </p:cNvPr>
          <p:cNvSpPr txBox="1"/>
          <p:nvPr/>
        </p:nvSpPr>
        <p:spPr>
          <a:xfrm>
            <a:off x="15528483" y="924490"/>
            <a:ext cx="1879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CAPETA CON MATERIALES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11" name="Imagen 10">
            <a:hlinkClick r:id="rId9"/>
            <a:extLst>
              <a:ext uri="{FF2B5EF4-FFF2-40B4-BE49-F238E27FC236}">
                <a16:creationId xmlns:a16="http://schemas.microsoft.com/office/drawing/2014/main" id="{3B11BDE6-3A05-4303-835D-A01C66CCA4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435" y1="20898" x2="48152" y2="31641"/>
                        <a14:foregroundMark x1="54022" y1="38281" x2="51522" y2="28125"/>
                        <a14:foregroundMark x1="51522" y1="28125" x2="49565" y2="23828"/>
                        <a14:foregroundMark x1="50217" y1="23242" x2="26767" y2="17845"/>
                        <a14:foregroundMark x1="50217" y1="24414" x2="55761" y2="26367"/>
                        <a14:foregroundMark x1="55870" y1="24219" x2="54130" y2="25000"/>
                        <a14:foregroundMark x1="39130" y1="25000" x2="35435" y2="26367"/>
                        <a14:foregroundMark x1="35109" y1="24805" x2="31413" y2="23633"/>
                        <a14:foregroundMark x1="31522" y1="22461" x2="36739" y2="25781"/>
                        <a14:backgroundMark x1="24130" y1="12500" x2="24565" y2="199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95056" y="703102"/>
            <a:ext cx="1981158" cy="1102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16456" y="495300"/>
            <a:ext cx="3628162" cy="3582810"/>
          </a:xfrm>
          <a:custGeom>
            <a:avLst/>
            <a:gdLst/>
            <a:ahLst/>
            <a:cxnLst/>
            <a:rect l="l" t="t" r="r" b="b"/>
            <a:pathLst>
              <a:path w="3628162" h="3582810">
                <a:moveTo>
                  <a:pt x="0" y="0"/>
                </a:moveTo>
                <a:lnTo>
                  <a:pt x="3628162" y="0"/>
                </a:lnTo>
                <a:lnTo>
                  <a:pt x="3628162" y="3582810"/>
                </a:lnTo>
                <a:lnTo>
                  <a:pt x="0" y="35828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15800" y="495300"/>
            <a:ext cx="5528819" cy="4291745"/>
          </a:xfrm>
          <a:custGeom>
            <a:avLst/>
            <a:gdLst/>
            <a:ahLst/>
            <a:cxnLst/>
            <a:rect l="l" t="t" r="r" b="b"/>
            <a:pathLst>
              <a:path w="5528819" h="4291745">
                <a:moveTo>
                  <a:pt x="0" y="0"/>
                </a:moveTo>
                <a:lnTo>
                  <a:pt x="5528818" y="0"/>
                </a:lnTo>
                <a:lnTo>
                  <a:pt x="5528818" y="4291745"/>
                </a:lnTo>
                <a:lnTo>
                  <a:pt x="0" y="42917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00000">
            <a:off x="-315051" y="4218925"/>
            <a:ext cx="4389583" cy="8229600"/>
          </a:xfrm>
          <a:custGeom>
            <a:avLst/>
            <a:gdLst/>
            <a:ahLst/>
            <a:cxnLst/>
            <a:rect l="l" t="t" r="r" b="b"/>
            <a:pathLst>
              <a:path w="4389583" h="8229600">
                <a:moveTo>
                  <a:pt x="0" y="0"/>
                </a:moveTo>
                <a:lnTo>
                  <a:pt x="4389583" y="0"/>
                </a:lnTo>
                <a:lnTo>
                  <a:pt x="43895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62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191676" y="5869925"/>
            <a:ext cx="3939102" cy="4927600"/>
          </a:xfrm>
          <a:custGeom>
            <a:avLst/>
            <a:gdLst/>
            <a:ahLst/>
            <a:cxnLst/>
            <a:rect l="l" t="t" r="r" b="b"/>
            <a:pathLst>
              <a:path w="3939102" h="4927600">
                <a:moveTo>
                  <a:pt x="0" y="0"/>
                </a:moveTo>
                <a:lnTo>
                  <a:pt x="3939102" y="0"/>
                </a:lnTo>
                <a:lnTo>
                  <a:pt x="3939102" y="4927600"/>
                </a:lnTo>
                <a:lnTo>
                  <a:pt x="0" y="4927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2692" b="-67010"/>
            </a:stretch>
          </a:blipFill>
        </p:spPr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DE2308D-7752-CD13-13EC-7397C6562379}"/>
              </a:ext>
            </a:extLst>
          </p:cNvPr>
          <p:cNvSpPr/>
          <p:nvPr/>
        </p:nvSpPr>
        <p:spPr>
          <a:xfrm>
            <a:off x="777875" y="532379"/>
            <a:ext cx="1133792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SESIÓN PARA DIRECTIVOS Y SUPERVISORES</a:t>
            </a:r>
            <a:endParaRPr lang="es-E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9F069D2-AD86-1257-B0AF-E608548B61E8}"/>
              </a:ext>
            </a:extLst>
          </p:cNvPr>
          <p:cNvSpPr txBox="1"/>
          <p:nvPr/>
        </p:nvSpPr>
        <p:spPr>
          <a:xfrm>
            <a:off x="3860452" y="3586716"/>
            <a:ext cx="8763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400" b="1" i="0" u="none" strike="noStrike" baseline="0" dirty="0">
                <a:solidFill>
                  <a:schemeClr val="bg1"/>
                </a:solidFill>
                <a:latin typeface="Nunito-ExtraLight"/>
              </a:rPr>
              <a:t>Compartir los avances y retos que enfrentaron las escuelas o servicios educativos de la Zona en torno al diagnóstico socioeducativo.</a:t>
            </a:r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1C58B02-3CD2-37F9-9759-9D3AD11385D2}"/>
              </a:ext>
            </a:extLst>
          </p:cNvPr>
          <p:cNvSpPr txBox="1"/>
          <p:nvPr/>
        </p:nvSpPr>
        <p:spPr>
          <a:xfrm>
            <a:off x="4648200" y="5312409"/>
            <a:ext cx="8763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b="1" i="0" u="none" strike="noStrike" baseline="0" dirty="0">
                <a:solidFill>
                  <a:schemeClr val="bg1"/>
                </a:solidFill>
                <a:latin typeface="Nunito-ExtraLight"/>
              </a:rPr>
              <a:t>Identificar estrategias de Acompañamiento para que los colectivos estén en condiciones de enriquecer y completar el diagnóstico socioeducativo y lo recuperen para el diseño de los programas: Analítico y de Mejora continua.</a:t>
            </a:r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4BADA3-D2D7-6378-65B2-B410EBE92B38}"/>
              </a:ext>
            </a:extLst>
          </p:cNvPr>
          <p:cNvSpPr txBox="1"/>
          <p:nvPr/>
        </p:nvSpPr>
        <p:spPr>
          <a:xfrm>
            <a:off x="5715000" y="7667315"/>
            <a:ext cx="8763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b="1" i="0" u="none" strike="noStrike" baseline="0" dirty="0">
                <a:solidFill>
                  <a:schemeClr val="bg1"/>
                </a:solidFill>
                <a:latin typeface="Nunito-ExtraLight"/>
              </a:rPr>
              <a:t>Organizar la Primera Sesión Ordinaria del CTE.</a:t>
            </a:r>
            <a:endParaRPr lang="es-MX" sz="2400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8EFADE9-D35F-79A5-43FF-AD6963CB9A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7" b="95208" l="9585" r="91693">
                        <a14:foregroundMark x1="52396" y1="44089" x2="52396" y2="44089"/>
                        <a14:foregroundMark x1="47604" y1="42652" x2="47604" y2="42652"/>
                        <a14:foregroundMark x1="46645" y1="90575" x2="46645" y2="90575"/>
                        <a14:foregroundMark x1="58147" y1="95527" x2="38339" y2="89936"/>
                        <a14:foregroundMark x1="91853" y1="87061" x2="91853" y2="87061"/>
                        <a14:foregroundMark x1="49201" y1="8307" x2="49201" y2="8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452" y="4278405"/>
            <a:ext cx="5931605" cy="5931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85314" y="-592301"/>
            <a:ext cx="4199273" cy="8229600"/>
          </a:xfrm>
          <a:custGeom>
            <a:avLst/>
            <a:gdLst/>
            <a:ahLst/>
            <a:cxnLst/>
            <a:rect l="l" t="t" r="r" b="b"/>
            <a:pathLst>
              <a:path w="4199273" h="8229600">
                <a:moveTo>
                  <a:pt x="0" y="0"/>
                </a:moveTo>
                <a:lnTo>
                  <a:pt x="4199273" y="0"/>
                </a:lnTo>
                <a:lnTo>
                  <a:pt x="41992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137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524000" y="727878"/>
            <a:ext cx="13954185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 rot="-7508760">
            <a:off x="-4462275" y="5098949"/>
            <a:ext cx="8339809" cy="4180329"/>
          </a:xfrm>
          <a:custGeom>
            <a:avLst/>
            <a:gdLst/>
            <a:ahLst/>
            <a:cxnLst/>
            <a:rect l="l" t="t" r="r" b="b"/>
            <a:pathLst>
              <a:path w="8339809" h="4180329">
                <a:moveTo>
                  <a:pt x="0" y="0"/>
                </a:moveTo>
                <a:lnTo>
                  <a:pt x="8339809" y="0"/>
                </a:lnTo>
                <a:lnTo>
                  <a:pt x="8339809" y="4180329"/>
                </a:lnTo>
                <a:lnTo>
                  <a:pt x="0" y="4180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24000" y="105578"/>
            <a:ext cx="1254194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MATERIALES PARA LA SESIÓN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52940" y="3191637"/>
            <a:ext cx="6134624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2672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Boceto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 de </a:t>
            </a:r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diagnóstico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 de la </a:t>
            </a:r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escuela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 y </a:t>
            </a:r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los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grupos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752940" y="4051029"/>
            <a:ext cx="5902495" cy="1593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Información </a:t>
            </a:r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parcial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obtenida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 o </a:t>
            </a:r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analizada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 de </a:t>
            </a:r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los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instrumentos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 del </a:t>
            </a:r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diagnóstico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.</a:t>
            </a: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3B49D1C1-0588-F557-A2EE-5937DFCA9CAC}"/>
              </a:ext>
            </a:extLst>
          </p:cNvPr>
          <p:cNvSpPr txBox="1"/>
          <p:nvPr/>
        </p:nvSpPr>
        <p:spPr>
          <a:xfrm>
            <a:off x="2767356" y="6973615"/>
            <a:ext cx="5902495" cy="1039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Plan para </a:t>
            </a:r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el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 </a:t>
            </a:r>
            <a:r>
              <a:rPr lang="es-MX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perfeccionamiento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 del </a:t>
            </a:r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diagnóstico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A820A11-050C-02CE-B5C9-6C10FD497E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252" y="990159"/>
            <a:ext cx="1348943" cy="137254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C2E3433-E1F8-2299-23CE-26BAD22F5CD9}"/>
              </a:ext>
            </a:extLst>
          </p:cNvPr>
          <p:cNvSpPr txBox="1"/>
          <p:nvPr/>
        </p:nvSpPr>
        <p:spPr>
          <a:xfrm>
            <a:off x="12830652" y="2442967"/>
            <a:ext cx="4202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00B050"/>
                </a:solidFill>
              </a:rPr>
              <a:t>PROGRAMA ANALÍTICO</a:t>
            </a:r>
            <a:endParaRPr lang="es-MX" sz="3200" b="1" dirty="0">
              <a:solidFill>
                <a:srgbClr val="00B05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C9D62DE-62D2-66ED-DD34-8058E64FA889}"/>
              </a:ext>
            </a:extLst>
          </p:cNvPr>
          <p:cNvSpPr txBox="1"/>
          <p:nvPr/>
        </p:nvSpPr>
        <p:spPr>
          <a:xfrm>
            <a:off x="3817187" y="2400300"/>
            <a:ext cx="6389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00B0F0"/>
                </a:solidFill>
              </a:rPr>
              <a:t>PROGRAMA  DE MEJORA CONTINUA</a:t>
            </a:r>
            <a:endParaRPr lang="es-MX" sz="3200" b="1" dirty="0">
              <a:solidFill>
                <a:srgbClr val="00B0F0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6F48269-177F-6356-EFA9-AF47F977FB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7452" y="951795"/>
            <a:ext cx="1574217" cy="16541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9">
            <a:extLst>
              <a:ext uri="{FF2B5EF4-FFF2-40B4-BE49-F238E27FC236}">
                <a16:creationId xmlns:a16="http://schemas.microsoft.com/office/drawing/2014/main" id="{22AF6113-CD5E-32AC-3D11-B710BB85F787}"/>
              </a:ext>
            </a:extLst>
          </p:cNvPr>
          <p:cNvSpPr txBox="1"/>
          <p:nvPr/>
        </p:nvSpPr>
        <p:spPr>
          <a:xfrm>
            <a:off x="2712218" y="5946314"/>
            <a:ext cx="5902495" cy="485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Boceto de problemáticas.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ea typeface="Prompt Light"/>
              <a:cs typeface="Arial" panose="020B0604020202020204" pitchFamily="34" charset="0"/>
              <a:sym typeface="Prompt Light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17D0B43D-0838-419A-330D-2AB947728BEA}"/>
              </a:ext>
            </a:extLst>
          </p:cNvPr>
          <p:cNvSpPr txBox="1"/>
          <p:nvPr/>
        </p:nvSpPr>
        <p:spPr>
          <a:xfrm>
            <a:off x="11582400" y="3234519"/>
            <a:ext cx="5902495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2672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Boceto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 del diagnóstico de la </a:t>
            </a:r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escuela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.</a:t>
            </a: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66A10BF7-28DE-AF28-87BF-15478E3D0B72}"/>
              </a:ext>
            </a:extLst>
          </p:cNvPr>
          <p:cNvSpPr txBox="1"/>
          <p:nvPr/>
        </p:nvSpPr>
        <p:spPr>
          <a:xfrm>
            <a:off x="11733311" y="5820097"/>
            <a:ext cx="5902495" cy="1593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Segmentos del Programa Analítico de Septiembre de la fase intensiva a la 1era sesión del cte.  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ea typeface="Prompt Light"/>
              <a:cs typeface="Arial" panose="020B0604020202020204" pitchFamily="34" charset="0"/>
              <a:sym typeface="Prompt Light"/>
            </a:endParaRP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AB85D586-EB8A-94CB-CBBC-064D9C515CB6}"/>
              </a:ext>
            </a:extLst>
          </p:cNvPr>
          <p:cNvSpPr txBox="1"/>
          <p:nvPr/>
        </p:nvSpPr>
        <p:spPr>
          <a:xfrm>
            <a:off x="11733312" y="4518914"/>
            <a:ext cx="5902495" cy="485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Problematizaciones del contexto.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ea typeface="Prompt Light"/>
              <a:cs typeface="Arial" panose="020B0604020202020204" pitchFamily="34" charset="0"/>
              <a:sym typeface="Prompt Ligh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1F6A33-B8A7-6A29-E207-E94656D98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378" y="4685809"/>
            <a:ext cx="5524500" cy="552450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858E043-5500-969C-A414-75B693714FC5}"/>
              </a:ext>
            </a:extLst>
          </p:cNvPr>
          <p:cNvSpPr txBox="1"/>
          <p:nvPr/>
        </p:nvSpPr>
        <p:spPr>
          <a:xfrm>
            <a:off x="3040640" y="8403708"/>
            <a:ext cx="53559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b="1" dirty="0">
                <a:solidFill>
                  <a:schemeClr val="bg1">
                    <a:lumMod val="95000"/>
                  </a:schemeClr>
                </a:solidFill>
              </a:rPr>
              <a:t>UN INTRUMENTO DE EVALUACIÓN DE MEJOREDU CONTESTADO CON SU RÚBRICA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99227">
            <a:off x="13753694" y="6722778"/>
            <a:ext cx="5836414" cy="7128444"/>
          </a:xfrm>
          <a:custGeom>
            <a:avLst/>
            <a:gdLst/>
            <a:ahLst/>
            <a:cxnLst/>
            <a:rect l="l" t="t" r="r" b="b"/>
            <a:pathLst>
              <a:path w="5836414" h="7128444">
                <a:moveTo>
                  <a:pt x="0" y="0"/>
                </a:moveTo>
                <a:lnTo>
                  <a:pt x="5836413" y="0"/>
                </a:lnTo>
                <a:lnTo>
                  <a:pt x="5836413" y="7128444"/>
                </a:lnTo>
                <a:lnTo>
                  <a:pt x="0" y="71284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670202">
            <a:off x="12225249" y="6378139"/>
            <a:ext cx="2642968" cy="8229600"/>
          </a:xfrm>
          <a:custGeom>
            <a:avLst/>
            <a:gdLst/>
            <a:ahLst/>
            <a:cxnLst/>
            <a:rect l="l" t="t" r="r" b="b"/>
            <a:pathLst>
              <a:path w="2642968" h="8229600">
                <a:moveTo>
                  <a:pt x="0" y="0"/>
                </a:moveTo>
                <a:lnTo>
                  <a:pt x="2642967" y="0"/>
                </a:lnTo>
                <a:lnTo>
                  <a:pt x="26429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91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64956" y="341611"/>
            <a:ext cx="15203146" cy="111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284"/>
              </a:lnSpc>
            </a:pPr>
            <a:r>
              <a:rPr lang="en-US" sz="6631" dirty="0" err="1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Evaluación</a:t>
            </a:r>
            <a:r>
              <a:rPr lang="en-US" sz="6631" dirty="0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    MEJOREDU</a:t>
            </a:r>
          </a:p>
        </p:txBody>
      </p:sp>
      <p:sp>
        <p:nvSpPr>
          <p:cNvPr id="17" name="Freeform 17"/>
          <p:cNvSpPr/>
          <p:nvPr/>
        </p:nvSpPr>
        <p:spPr>
          <a:xfrm>
            <a:off x="9369613" y="9174367"/>
            <a:ext cx="3832875" cy="2518738"/>
          </a:xfrm>
          <a:custGeom>
            <a:avLst/>
            <a:gdLst/>
            <a:ahLst/>
            <a:cxnLst/>
            <a:rect l="l" t="t" r="r" b="b"/>
            <a:pathLst>
              <a:path w="3832875" h="2518738">
                <a:moveTo>
                  <a:pt x="0" y="0"/>
                </a:moveTo>
                <a:lnTo>
                  <a:pt x="3832875" y="0"/>
                </a:lnTo>
                <a:lnTo>
                  <a:pt x="3832875" y="2518739"/>
                </a:lnTo>
                <a:lnTo>
                  <a:pt x="0" y="2518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2174"/>
            </a:stretch>
          </a:blipFill>
        </p:spPr>
      </p:sp>
      <p:sp>
        <p:nvSpPr>
          <p:cNvPr id="18" name="AutoShape 18"/>
          <p:cNvSpPr/>
          <p:nvPr/>
        </p:nvSpPr>
        <p:spPr>
          <a:xfrm>
            <a:off x="664956" y="1344746"/>
            <a:ext cx="17351839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2672E066-BB8F-E528-B4F5-4CACDBA058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747" y="1747254"/>
            <a:ext cx="3886200" cy="2272329"/>
          </a:xfrm>
          <a:prstGeom prst="rect">
            <a:avLst/>
          </a:prstGeom>
        </p:spPr>
      </p:pic>
      <p:sp>
        <p:nvSpPr>
          <p:cNvPr id="21" name="TextBox 18">
            <a:extLst>
              <a:ext uri="{FF2B5EF4-FFF2-40B4-BE49-F238E27FC236}">
                <a16:creationId xmlns:a16="http://schemas.microsoft.com/office/drawing/2014/main" id="{736CD853-1F14-77A3-CC37-DFE449E8249A}"/>
              </a:ext>
            </a:extLst>
          </p:cNvPr>
          <p:cNvSpPr txBox="1"/>
          <p:nvPr/>
        </p:nvSpPr>
        <p:spPr>
          <a:xfrm>
            <a:off x="1170581" y="2502319"/>
            <a:ext cx="8735419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Evaluación de las pruebas con rúbrica.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ea typeface="Prompt Light"/>
              <a:cs typeface="Arial" panose="020B0604020202020204" pitchFamily="34" charset="0"/>
              <a:sym typeface="Prompt Light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59319E16-B839-F255-6C86-106E821CC4BC}"/>
              </a:ext>
            </a:extLst>
          </p:cNvPr>
          <p:cNvSpPr txBox="1"/>
          <p:nvPr/>
        </p:nvSpPr>
        <p:spPr>
          <a:xfrm>
            <a:off x="1169332" y="5543323"/>
            <a:ext cx="8735419" cy="388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2672"/>
              </a:lnSpc>
              <a:buFont typeface="Arial" panose="020B0604020202020204" pitchFamily="34" charset="0"/>
              <a:buChar char="•"/>
            </a:pPr>
            <a:r>
              <a:rPr lang="es-ES" sz="4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Captura en Programa SICRER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ea typeface="Prompt Light"/>
              <a:cs typeface="Arial" panose="020B0604020202020204" pitchFamily="34" charset="0"/>
              <a:sym typeface="Prompt Light"/>
            </a:endParaRP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FFA8A77C-7954-D4AC-2774-6B3584DA054A}"/>
              </a:ext>
            </a:extLst>
          </p:cNvPr>
          <p:cNvSpPr txBox="1"/>
          <p:nvPr/>
        </p:nvSpPr>
        <p:spPr>
          <a:xfrm>
            <a:off x="1169331" y="7396561"/>
            <a:ext cx="8735419" cy="388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2672"/>
              </a:lnSpc>
              <a:buFont typeface="Arial" panose="020B0604020202020204" pitchFamily="34" charset="0"/>
              <a:buChar char="•"/>
            </a:pPr>
            <a:r>
              <a:rPr lang="es-ES" sz="4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Análisis de resultados.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ea typeface="Prompt Light"/>
              <a:cs typeface="Arial" panose="020B0604020202020204" pitchFamily="34" charset="0"/>
              <a:sym typeface="Prompt Light"/>
            </a:endParaRPr>
          </a:p>
        </p:txBody>
      </p:sp>
      <p:pic>
        <p:nvPicPr>
          <p:cNvPr id="25" name="Imagen 24">
            <a:hlinkClick r:id="rId7"/>
            <a:extLst>
              <a:ext uri="{FF2B5EF4-FFF2-40B4-BE49-F238E27FC236}">
                <a16:creationId xmlns:a16="http://schemas.microsoft.com/office/drawing/2014/main" id="{65BDBA31-18F2-3A3C-1F9B-732B9E2FBE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444" r="97778">
                        <a14:foregroundMark x1="9722" y1="18333" x2="9722" y2="18333"/>
                        <a14:foregroundMark x1="21667" y1="24722" x2="21667" y2="24722"/>
                        <a14:foregroundMark x1="50833" y1="25833" x2="10278" y2="23611"/>
                        <a14:foregroundMark x1="54722" y1="26389" x2="66944" y2="24167"/>
                        <a14:foregroundMark x1="93333" y1="29444" x2="93333" y2="34167"/>
                        <a14:foregroundMark x1="97778" y1="21944" x2="97778" y2="21944"/>
                        <a14:foregroundMark x1="4444" y1="53056" x2="4444" y2="5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92" y="8195111"/>
            <a:ext cx="1314677" cy="1314677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52C668F2-029B-F794-ED4F-32B53E481619}"/>
              </a:ext>
            </a:extLst>
          </p:cNvPr>
          <p:cNvSpPr txBox="1"/>
          <p:nvPr/>
        </p:nvSpPr>
        <p:spPr>
          <a:xfrm>
            <a:off x="1864144" y="8390784"/>
            <a:ext cx="18412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RUBRICAS DE LOS INTRUMENTOS</a:t>
            </a:r>
          </a:p>
        </p:txBody>
      </p:sp>
      <p:pic>
        <p:nvPicPr>
          <p:cNvPr id="28" name="Imagen 27">
            <a:hlinkClick r:id="rId10"/>
            <a:extLst>
              <a:ext uri="{FF2B5EF4-FFF2-40B4-BE49-F238E27FC236}">
                <a16:creationId xmlns:a16="http://schemas.microsoft.com/office/drawing/2014/main" id="{8BF4042C-2E47-6BBD-9FDA-648C311B04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444" r="97778">
                        <a14:foregroundMark x1="9722" y1="18333" x2="9722" y2="18333"/>
                        <a14:foregroundMark x1="21667" y1="24722" x2="21667" y2="24722"/>
                        <a14:foregroundMark x1="50833" y1="25833" x2="10278" y2="23611"/>
                        <a14:foregroundMark x1="54722" y1="26389" x2="66944" y2="24167"/>
                        <a14:foregroundMark x1="93333" y1="29444" x2="93333" y2="34167"/>
                        <a14:foregroundMark x1="97778" y1="21944" x2="97778" y2="21944"/>
                        <a14:foregroundMark x1="4444" y1="53056" x2="4444" y2="5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56" y="8248335"/>
            <a:ext cx="1314677" cy="1314677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26A003DD-20DA-8212-E47D-D46E541C781E}"/>
              </a:ext>
            </a:extLst>
          </p:cNvPr>
          <p:cNvSpPr txBox="1"/>
          <p:nvPr/>
        </p:nvSpPr>
        <p:spPr>
          <a:xfrm>
            <a:off x="6256108" y="8444008"/>
            <a:ext cx="18412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TABLAS CON LA ESTRUCTURA DE LO EIA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8C09AC2-7724-AA71-4D2A-F95643D69880}"/>
              </a:ext>
            </a:extLst>
          </p:cNvPr>
          <p:cNvSpPr txBox="1"/>
          <p:nvPr/>
        </p:nvSpPr>
        <p:spPr>
          <a:xfrm>
            <a:off x="13554228" y="145586"/>
            <a:ext cx="4733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</a:rPr>
              <a:t>IMPORTANTE LLEVAR A LA SESIÓN UN INTRUMENTO CONTESTADO CON SU RÚBRICA 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F6395BF2-25F4-2EEF-2DFD-EF897737E3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2400" l="5000" r="93800">
                        <a14:foregroundMark x1="27000" y1="77600" x2="24800" y2="79600"/>
                        <a14:foregroundMark x1="22400" y1="79800" x2="33800" y2="70200"/>
                        <a14:foregroundMark x1="33800" y1="70200" x2="42600" y2="84000"/>
                        <a14:foregroundMark x1="42600" y1="84000" x2="78400" y2="77600"/>
                        <a14:foregroundMark x1="86200" y1="76000" x2="73600" y2="73200"/>
                        <a14:foregroundMark x1="76200" y1="79600" x2="71800" y2="84000"/>
                        <a14:foregroundMark x1="82200" y1="83400" x2="83600" y2="83000"/>
                        <a14:foregroundMark x1="89600" y1="79200" x2="83400" y2="71600"/>
                        <a14:foregroundMark x1="93800" y1="77000" x2="80600" y2="83200"/>
                        <a14:foregroundMark x1="80600" y1="83200" x2="66600" y2="83400"/>
                        <a14:foregroundMark x1="75400" y1="85800" x2="75400" y2="85800"/>
                        <a14:foregroundMark x1="71000" y1="86800" x2="71000" y2="86800"/>
                        <a14:foregroundMark x1="46600" y1="84000" x2="41800" y2="87400"/>
                        <a14:foregroundMark x1="50400" y1="88400" x2="50400" y2="88400"/>
                        <a14:foregroundMark x1="42800" y1="92400" x2="29000" y2="87800"/>
                        <a14:foregroundMark x1="24600" y1="76000" x2="15400" y2="69800"/>
                        <a14:foregroundMark x1="27400" y1="81200" x2="22600" y2="80800"/>
                        <a14:foregroundMark x1="16000" y1="76400" x2="9400" y2="74200"/>
                        <a14:foregroundMark x1="5600" y1="70800" x2="5600" y2="70800"/>
                        <a14:foregroundMark x1="5000" y1="71000" x2="5000" y2="71000"/>
                        <a14:foregroundMark x1="6600" y1="73600" x2="6600" y2="7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176846"/>
            <a:ext cx="5870492" cy="5870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99227">
            <a:off x="13753694" y="6722778"/>
            <a:ext cx="5836414" cy="7128444"/>
          </a:xfrm>
          <a:custGeom>
            <a:avLst/>
            <a:gdLst/>
            <a:ahLst/>
            <a:cxnLst/>
            <a:rect l="l" t="t" r="r" b="b"/>
            <a:pathLst>
              <a:path w="5836414" h="7128444">
                <a:moveTo>
                  <a:pt x="0" y="0"/>
                </a:moveTo>
                <a:lnTo>
                  <a:pt x="5836413" y="0"/>
                </a:lnTo>
                <a:lnTo>
                  <a:pt x="5836413" y="7128444"/>
                </a:lnTo>
                <a:lnTo>
                  <a:pt x="0" y="71284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670202">
            <a:off x="12225249" y="6378139"/>
            <a:ext cx="2642968" cy="8229600"/>
          </a:xfrm>
          <a:custGeom>
            <a:avLst/>
            <a:gdLst/>
            <a:ahLst/>
            <a:cxnLst/>
            <a:rect l="l" t="t" r="r" b="b"/>
            <a:pathLst>
              <a:path w="2642968" h="8229600">
                <a:moveTo>
                  <a:pt x="0" y="0"/>
                </a:moveTo>
                <a:lnTo>
                  <a:pt x="2642967" y="0"/>
                </a:lnTo>
                <a:lnTo>
                  <a:pt x="26429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91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64956" y="341611"/>
            <a:ext cx="15203146" cy="1063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284"/>
              </a:lnSpc>
            </a:pPr>
            <a:r>
              <a:rPr lang="en-US" sz="4400" dirty="0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PERFECCIONAMIENTO DEL DIAGNÓSTICO</a:t>
            </a:r>
          </a:p>
        </p:txBody>
      </p:sp>
      <p:sp>
        <p:nvSpPr>
          <p:cNvPr id="17" name="Freeform 17"/>
          <p:cNvSpPr/>
          <p:nvPr/>
        </p:nvSpPr>
        <p:spPr>
          <a:xfrm>
            <a:off x="9369613" y="9174367"/>
            <a:ext cx="3832875" cy="2518738"/>
          </a:xfrm>
          <a:custGeom>
            <a:avLst/>
            <a:gdLst/>
            <a:ahLst/>
            <a:cxnLst/>
            <a:rect l="l" t="t" r="r" b="b"/>
            <a:pathLst>
              <a:path w="3832875" h="2518738">
                <a:moveTo>
                  <a:pt x="0" y="0"/>
                </a:moveTo>
                <a:lnTo>
                  <a:pt x="3832875" y="0"/>
                </a:lnTo>
                <a:lnTo>
                  <a:pt x="3832875" y="2518739"/>
                </a:lnTo>
                <a:lnTo>
                  <a:pt x="0" y="2518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2174"/>
            </a:stretch>
          </a:blipFill>
        </p:spPr>
      </p:sp>
      <p:sp>
        <p:nvSpPr>
          <p:cNvPr id="18" name="AutoShape 18"/>
          <p:cNvSpPr/>
          <p:nvPr/>
        </p:nvSpPr>
        <p:spPr>
          <a:xfrm>
            <a:off x="693693" y="1257300"/>
            <a:ext cx="17351839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736CD853-1F14-77A3-CC37-DFE449E8249A}"/>
              </a:ext>
            </a:extLst>
          </p:cNvPr>
          <p:cNvSpPr txBox="1"/>
          <p:nvPr/>
        </p:nvSpPr>
        <p:spPr>
          <a:xfrm>
            <a:off x="849419" y="2115562"/>
            <a:ext cx="8735419" cy="890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Contexto de aula.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ea typeface="Prompt Light"/>
              <a:cs typeface="Arial" panose="020B0604020202020204" pitchFamily="34" charset="0"/>
              <a:sym typeface="Prompt Light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59319E16-B839-F255-6C86-106E821CC4BC}"/>
              </a:ext>
            </a:extLst>
          </p:cNvPr>
          <p:cNvSpPr txBox="1"/>
          <p:nvPr/>
        </p:nvSpPr>
        <p:spPr>
          <a:xfrm>
            <a:off x="897432" y="4372368"/>
            <a:ext cx="8735419" cy="388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2672"/>
              </a:lnSpc>
              <a:buFont typeface="Arial" panose="020B0604020202020204" pitchFamily="34" charset="0"/>
              <a:buChar char="•"/>
            </a:pPr>
            <a:r>
              <a:rPr lang="es-ES" sz="4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Contexto de escuela.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ea typeface="Prompt Light"/>
              <a:cs typeface="Arial" panose="020B0604020202020204" pitchFamily="34" charset="0"/>
              <a:sym typeface="Prompt Light"/>
            </a:endParaRP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FFA8A77C-7954-D4AC-2774-6B3584DA054A}"/>
              </a:ext>
            </a:extLst>
          </p:cNvPr>
          <p:cNvSpPr txBox="1"/>
          <p:nvPr/>
        </p:nvSpPr>
        <p:spPr>
          <a:xfrm>
            <a:off x="897431" y="5953031"/>
            <a:ext cx="8735419" cy="388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2672"/>
              </a:lnSpc>
              <a:buFont typeface="Arial" panose="020B0604020202020204" pitchFamily="34" charset="0"/>
              <a:buChar char="•"/>
            </a:pPr>
            <a:r>
              <a:rPr lang="es-ES" sz="4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Contexto de comunidad.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ea typeface="Prompt Light"/>
              <a:cs typeface="Arial" panose="020B0604020202020204" pitchFamily="34" charset="0"/>
              <a:sym typeface="Prompt Ligh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5BC04A2-DBA7-A64B-FACB-DC7D502822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8629" y="1370479"/>
            <a:ext cx="5004090" cy="447866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4D57BEE-273B-87C8-E8A1-0AB6F137C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2971" y1="28875" x2="42971" y2="30149"/>
                        <a14:foregroundMark x1="55911" y1="74947" x2="53994" y2="77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3251" flipH="1">
            <a:off x="8629405" y="3223187"/>
            <a:ext cx="7950200" cy="59817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5155287-71DD-D553-CC6C-81F1A6EA3C54}"/>
              </a:ext>
            </a:extLst>
          </p:cNvPr>
          <p:cNvSpPr txBox="1"/>
          <p:nvPr/>
        </p:nvSpPr>
        <p:spPr>
          <a:xfrm>
            <a:off x="1338735" y="7886700"/>
            <a:ext cx="5082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>
                <a:solidFill>
                  <a:srgbClr val="FF0000"/>
                </a:solidFill>
              </a:rPr>
              <a:t>Analizar el ejemplo</a:t>
            </a:r>
          </a:p>
        </p:txBody>
      </p:sp>
    </p:spTree>
    <p:extLst>
      <p:ext uri="{BB962C8B-B14F-4D97-AF65-F5344CB8AC3E}">
        <p14:creationId xmlns:p14="http://schemas.microsoft.com/office/powerpoint/2010/main" val="388488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99227">
            <a:off x="13753694" y="6722778"/>
            <a:ext cx="5836414" cy="7128444"/>
          </a:xfrm>
          <a:custGeom>
            <a:avLst/>
            <a:gdLst/>
            <a:ahLst/>
            <a:cxnLst/>
            <a:rect l="l" t="t" r="r" b="b"/>
            <a:pathLst>
              <a:path w="5836414" h="7128444">
                <a:moveTo>
                  <a:pt x="0" y="0"/>
                </a:moveTo>
                <a:lnTo>
                  <a:pt x="5836413" y="0"/>
                </a:lnTo>
                <a:lnTo>
                  <a:pt x="5836413" y="7128444"/>
                </a:lnTo>
                <a:lnTo>
                  <a:pt x="0" y="71284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670202">
            <a:off x="12225249" y="6378139"/>
            <a:ext cx="2642968" cy="8229600"/>
          </a:xfrm>
          <a:custGeom>
            <a:avLst/>
            <a:gdLst/>
            <a:ahLst/>
            <a:cxnLst/>
            <a:rect l="l" t="t" r="r" b="b"/>
            <a:pathLst>
              <a:path w="2642968" h="8229600">
                <a:moveTo>
                  <a:pt x="0" y="0"/>
                </a:moveTo>
                <a:lnTo>
                  <a:pt x="2642967" y="0"/>
                </a:lnTo>
                <a:lnTo>
                  <a:pt x="26429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91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64956" y="341611"/>
            <a:ext cx="17775444" cy="1021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284"/>
              </a:lnSpc>
            </a:pPr>
            <a:r>
              <a:rPr lang="en-US" sz="3600" dirty="0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PROBLEMÁTICAS PARA EL PROGRAMA DE MEJORA CONTINUA</a:t>
            </a:r>
          </a:p>
        </p:txBody>
      </p:sp>
      <p:sp>
        <p:nvSpPr>
          <p:cNvPr id="17" name="Freeform 17"/>
          <p:cNvSpPr/>
          <p:nvPr/>
        </p:nvSpPr>
        <p:spPr>
          <a:xfrm>
            <a:off x="9369613" y="9174367"/>
            <a:ext cx="3832875" cy="2518738"/>
          </a:xfrm>
          <a:custGeom>
            <a:avLst/>
            <a:gdLst/>
            <a:ahLst/>
            <a:cxnLst/>
            <a:rect l="l" t="t" r="r" b="b"/>
            <a:pathLst>
              <a:path w="3832875" h="2518738">
                <a:moveTo>
                  <a:pt x="0" y="0"/>
                </a:moveTo>
                <a:lnTo>
                  <a:pt x="3832875" y="0"/>
                </a:lnTo>
                <a:lnTo>
                  <a:pt x="3832875" y="2518739"/>
                </a:lnTo>
                <a:lnTo>
                  <a:pt x="0" y="2518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2174"/>
            </a:stretch>
          </a:blipFill>
        </p:spPr>
      </p:sp>
      <p:sp>
        <p:nvSpPr>
          <p:cNvPr id="18" name="AutoShape 18"/>
          <p:cNvSpPr/>
          <p:nvPr/>
        </p:nvSpPr>
        <p:spPr>
          <a:xfrm>
            <a:off x="664956" y="1344746"/>
            <a:ext cx="17351839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736CD853-1F14-77A3-CC37-DFE449E8249A}"/>
              </a:ext>
            </a:extLst>
          </p:cNvPr>
          <p:cNvSpPr txBox="1"/>
          <p:nvPr/>
        </p:nvSpPr>
        <p:spPr>
          <a:xfrm>
            <a:off x="914400" y="1741607"/>
            <a:ext cx="13563600" cy="890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Análisis de las problemáticas identificadas.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ea typeface="Prompt Light"/>
              <a:cs typeface="Arial" panose="020B0604020202020204" pitchFamily="34" charset="0"/>
              <a:sym typeface="Prompt Light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39723E5-CE48-33C3-3E73-487F58409001}"/>
              </a:ext>
            </a:extLst>
          </p:cNvPr>
          <p:cNvSpPr txBox="1"/>
          <p:nvPr/>
        </p:nvSpPr>
        <p:spPr>
          <a:xfrm>
            <a:off x="1136601" y="8947875"/>
            <a:ext cx="5082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>
                <a:solidFill>
                  <a:srgbClr val="FF0000"/>
                </a:solidFill>
              </a:rPr>
              <a:t>Analizar el ejemplo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15CCFFD-0098-511C-6579-107E11C95AF5}"/>
              </a:ext>
            </a:extLst>
          </p:cNvPr>
          <p:cNvSpPr txBox="1"/>
          <p:nvPr/>
        </p:nvSpPr>
        <p:spPr>
          <a:xfrm>
            <a:off x="4416527" y="3159278"/>
            <a:ext cx="8104682" cy="2915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MX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 situaciones o problemas que </a:t>
            </a:r>
            <a:r>
              <a:rPr lang="es-ES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impactan en el servicio educativo que se puedan resolver con el Programa de Mejora Continua.</a:t>
            </a:r>
            <a:endParaRPr lang="es-MX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Afectan los procesos de aprendizaje de los estudiantes.</a:t>
            </a:r>
            <a:endParaRPr lang="es-MX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Limitan el acceso y permanencia de los estudiantes</a:t>
            </a:r>
            <a:endParaRPr lang="es-MX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Perturben la convivencia inclusiva, democrática y pacífica.</a:t>
            </a:r>
            <a:endParaRPr lang="es-MX" sz="2000" b="1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1FDFD36-2BDE-C712-9830-451BC17BFE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4611">
            <a:off x="491524" y="3371609"/>
            <a:ext cx="3543782" cy="354378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1540CBC-EA49-BDB0-07AC-D8A6D3A79D1A}"/>
              </a:ext>
            </a:extLst>
          </p:cNvPr>
          <p:cNvSpPr/>
          <p:nvPr/>
        </p:nvSpPr>
        <p:spPr>
          <a:xfrm>
            <a:off x="3031010" y="6698518"/>
            <a:ext cx="109860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Afectan al 50% o más de la población </a:t>
            </a:r>
          </a:p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 de los grupos de la escuela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20E56FD-DF88-06F5-3606-86C37EB40C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26" b="90233" l="4419" r="91744">
                        <a14:foregroundMark x1="17209" y1="16163" x2="17209" y2="16163"/>
                        <a14:foregroundMark x1="35000" y1="17907" x2="35000" y2="17907"/>
                        <a14:foregroundMark x1="44302" y1="10581" x2="44302" y2="10581"/>
                        <a14:foregroundMark x1="54535" y1="9535" x2="54535" y2="9535"/>
                        <a14:foregroundMark x1="45465" y1="7326" x2="45465" y2="7326"/>
                        <a14:foregroundMark x1="40698" y1="18372" x2="40698" y2="18372"/>
                        <a14:foregroundMark x1="50349" y1="23953" x2="49767" y2="23953"/>
                        <a14:foregroundMark x1="54884" y1="17791" x2="54884" y2="17791"/>
                        <a14:foregroundMark x1="52558" y1="22907" x2="53256" y2="22674"/>
                        <a14:foregroundMark x1="65000" y1="28372" x2="65000" y2="28372"/>
                        <a14:foregroundMark x1="71744" y1="41395" x2="71744" y2="41395"/>
                        <a14:foregroundMark x1="77674" y1="63140" x2="66279" y2="79302"/>
                        <a14:foregroundMark x1="66279" y1="79302" x2="58488" y2="83023"/>
                        <a14:foregroundMark x1="58488" y1="83023" x2="49070" y2="84186"/>
                        <a14:foregroundMark x1="69070" y1="78023" x2="75814" y2="78140"/>
                        <a14:foregroundMark x1="78140" y1="88023" x2="78140" y2="88023"/>
                        <a14:foregroundMark x1="73605" y1="87326" x2="70465" y2="90233"/>
                        <a14:foregroundMark x1="48372" y1="85465" x2="35233" y2="85465"/>
                        <a14:foregroundMark x1="29186" y1="86744" x2="26395" y2="87674"/>
                        <a14:foregroundMark x1="21279" y1="85465" x2="21279" y2="85465"/>
                        <a14:foregroundMark x1="19651" y1="85698" x2="13372" y2="87326"/>
                        <a14:foregroundMark x1="30581" y1="35465" x2="30581" y2="35465"/>
                        <a14:foregroundMark x1="25465" y1="23837" x2="22209" y2="27791"/>
                        <a14:foregroundMark x1="13605" y1="29302" x2="12674" y2="29884"/>
                        <a14:foregroundMark x1="15465" y1="38953" x2="11744" y2="41977"/>
                        <a14:foregroundMark x1="10698" y1="39884" x2="8837" y2="37674"/>
                        <a14:foregroundMark x1="18488" y1="37209" x2="18488" y2="37209"/>
                        <a14:foregroundMark x1="13721" y1="50116" x2="9535" y2="55814"/>
                        <a14:foregroundMark x1="26047" y1="50698" x2="27442" y2="52907"/>
                        <a14:foregroundMark x1="4419" y1="54535" x2="4419" y2="54535"/>
                        <a14:foregroundMark x1="64767" y1="18721" x2="64767" y2="18721"/>
                        <a14:foregroundMark x1="75814" y1="25116" x2="77209" y2="25116"/>
                        <a14:foregroundMark x1="83721" y1="36047" x2="83721" y2="36744"/>
                        <a14:foregroundMark x1="91744" y1="48837" x2="91744" y2="48837"/>
                        <a14:foregroundMark x1="79302" y1="53953" x2="79302" y2="53953"/>
                        <a14:foregroundMark x1="89767" y1="60000" x2="89767" y2="60000"/>
                        <a14:foregroundMark x1="88837" y1="24535" x2="88837" y2="24535"/>
                        <a14:foregroundMark x1="74302" y1="16163" x2="74302" y2="16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050" y="2108331"/>
            <a:ext cx="546735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0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99227">
            <a:off x="14379193" y="1229846"/>
            <a:ext cx="5836414" cy="7128444"/>
          </a:xfrm>
          <a:custGeom>
            <a:avLst/>
            <a:gdLst/>
            <a:ahLst/>
            <a:cxnLst/>
            <a:rect l="l" t="t" r="r" b="b"/>
            <a:pathLst>
              <a:path w="5836414" h="7128444">
                <a:moveTo>
                  <a:pt x="0" y="0"/>
                </a:moveTo>
                <a:lnTo>
                  <a:pt x="5836413" y="0"/>
                </a:lnTo>
                <a:lnTo>
                  <a:pt x="5836413" y="7128444"/>
                </a:lnTo>
                <a:lnTo>
                  <a:pt x="0" y="7128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571525">
            <a:off x="15620965" y="-2455415"/>
            <a:ext cx="2642968" cy="8229600"/>
          </a:xfrm>
          <a:custGeom>
            <a:avLst/>
            <a:gdLst/>
            <a:ahLst/>
            <a:cxnLst/>
            <a:rect l="l" t="t" r="r" b="b"/>
            <a:pathLst>
              <a:path w="2642968" h="8229600">
                <a:moveTo>
                  <a:pt x="0" y="0"/>
                </a:moveTo>
                <a:lnTo>
                  <a:pt x="2642967" y="0"/>
                </a:lnTo>
                <a:lnTo>
                  <a:pt x="26429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691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64956" y="341611"/>
            <a:ext cx="15203146" cy="1049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284"/>
              </a:lnSpc>
            </a:pPr>
            <a:r>
              <a:rPr lang="en-US" sz="4400" dirty="0" err="1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Planeación</a:t>
            </a:r>
            <a:r>
              <a:rPr lang="en-US" sz="4400" dirty="0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 del </a:t>
            </a:r>
            <a:r>
              <a:rPr lang="en-US" sz="4400" dirty="0" err="1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Programa</a:t>
            </a:r>
            <a:r>
              <a:rPr lang="en-US" sz="4400" dirty="0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 de </a:t>
            </a:r>
            <a:r>
              <a:rPr lang="en-US" sz="4400" dirty="0" err="1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Mejora</a:t>
            </a:r>
            <a:r>
              <a:rPr lang="en-US" sz="4400" dirty="0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 Continua</a:t>
            </a:r>
          </a:p>
        </p:txBody>
      </p:sp>
      <p:sp>
        <p:nvSpPr>
          <p:cNvPr id="17" name="Freeform 17"/>
          <p:cNvSpPr/>
          <p:nvPr/>
        </p:nvSpPr>
        <p:spPr>
          <a:xfrm>
            <a:off x="15599261" y="-495300"/>
            <a:ext cx="3832875" cy="2518738"/>
          </a:xfrm>
          <a:custGeom>
            <a:avLst/>
            <a:gdLst/>
            <a:ahLst/>
            <a:cxnLst/>
            <a:rect l="l" t="t" r="r" b="b"/>
            <a:pathLst>
              <a:path w="3832875" h="2518738">
                <a:moveTo>
                  <a:pt x="0" y="0"/>
                </a:moveTo>
                <a:lnTo>
                  <a:pt x="3832875" y="0"/>
                </a:lnTo>
                <a:lnTo>
                  <a:pt x="3832875" y="2518739"/>
                </a:lnTo>
                <a:lnTo>
                  <a:pt x="0" y="25187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52174"/>
            </a:stretch>
          </a:blipFill>
        </p:spPr>
      </p:sp>
      <p:sp>
        <p:nvSpPr>
          <p:cNvPr id="18" name="AutoShape 18"/>
          <p:cNvSpPr/>
          <p:nvPr/>
        </p:nvSpPr>
        <p:spPr>
          <a:xfrm>
            <a:off x="664956" y="1344746"/>
            <a:ext cx="17351839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736CD853-1F14-77A3-CC37-DFE449E8249A}"/>
              </a:ext>
            </a:extLst>
          </p:cNvPr>
          <p:cNvSpPr txBox="1"/>
          <p:nvPr/>
        </p:nvSpPr>
        <p:spPr>
          <a:xfrm>
            <a:off x="664956" y="2293752"/>
            <a:ext cx="8735419" cy="2921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Análisis de los ámbitos de acción para la planeación de la resolución de los problemas.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ea typeface="Prompt Light"/>
              <a:cs typeface="Arial" panose="020B0604020202020204" pitchFamily="34" charset="0"/>
              <a:sym typeface="Prompt Light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9B2C0C-49D8-BF9D-8703-CD8BCED7D406}"/>
              </a:ext>
            </a:extLst>
          </p:cNvPr>
          <p:cNvSpPr txBox="1"/>
          <p:nvPr/>
        </p:nvSpPr>
        <p:spPr>
          <a:xfrm>
            <a:off x="1600200" y="8852450"/>
            <a:ext cx="4467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>
                <a:solidFill>
                  <a:srgbClr val="FF0000"/>
                </a:solidFill>
              </a:rPr>
              <a:t>Analizar formato</a:t>
            </a:r>
          </a:p>
        </p:txBody>
      </p:sp>
      <p:pic>
        <p:nvPicPr>
          <p:cNvPr id="6" name="Imagen 5">
            <a:hlinkClick r:id="rId7"/>
            <a:extLst>
              <a:ext uri="{FF2B5EF4-FFF2-40B4-BE49-F238E27FC236}">
                <a16:creationId xmlns:a16="http://schemas.microsoft.com/office/drawing/2014/main" id="{F42A0616-9447-8A2A-6717-C351A6FC2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84" y="5372100"/>
            <a:ext cx="2921506" cy="292150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D4A3A2C-EFDC-324B-7111-025131BCD2C2}"/>
              </a:ext>
            </a:extLst>
          </p:cNvPr>
          <p:cNvSpPr txBox="1"/>
          <p:nvPr/>
        </p:nvSpPr>
        <p:spPr>
          <a:xfrm>
            <a:off x="3664537" y="6363896"/>
            <a:ext cx="27914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</a:rPr>
              <a:t>PROGRAMA DE MEJORA CONTINUA (PLANEACIÓN)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CBC718B-6306-33AF-7241-8EB17E3D0E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7" b="89876" l="100" r="97000">
                        <a14:foregroundMark x1="8300" y1="55062" x2="8300" y2="55062"/>
                        <a14:foregroundMark x1="14900" y1="51687" x2="17900" y2="40675"/>
                        <a14:foregroundMark x1="23700" y1="25400" x2="31400" y2="16341"/>
                        <a14:foregroundMark x1="31400" y1="16341" x2="75200" y2="27886"/>
                        <a14:foregroundMark x1="75200" y1="27886" x2="80500" y2="35702"/>
                        <a14:foregroundMark x1="81600" y1="29485" x2="77700" y2="19716"/>
                        <a14:foregroundMark x1="78800" y1="18295" x2="82700" y2="26998"/>
                        <a14:foregroundMark x1="82700" y1="26998" x2="88300" y2="57194"/>
                        <a14:foregroundMark x1="88300" y1="57194" x2="91900" y2="64831"/>
                        <a14:foregroundMark x1="91900" y1="64831" x2="91900" y2="64831"/>
                        <a14:foregroundMark x1="94400" y1="70160" x2="90800" y2="79929"/>
                        <a14:foregroundMark x1="90800" y1="79929" x2="90800" y2="79929"/>
                        <a14:foregroundMark x1="93800" y1="79574" x2="94900" y2="59680"/>
                        <a14:foregroundMark x1="95600" y1="60924" x2="97000" y2="79396"/>
                        <a14:foregroundMark x1="97000" y1="79396" x2="94500" y2="88810"/>
                        <a14:foregroundMark x1="76900" y1="80639" x2="43700" y2="74778"/>
                        <a14:foregroundMark x1="43700" y1="74778" x2="42600" y2="74067"/>
                        <a14:foregroundMark x1="9400" y1="66430" x2="9400" y2="66430"/>
                        <a14:foregroundMark x1="8100" y1="52220" x2="8100" y2="52220"/>
                        <a14:foregroundMark x1="6600" y1="58970" x2="8900" y2="71758"/>
                        <a14:foregroundMark x1="33300" y1="15631" x2="39700" y2="12433"/>
                        <a14:foregroundMark x1="39700" y1="12433" x2="62300" y2="20604"/>
                        <a14:foregroundMark x1="62300" y1="20604" x2="75800" y2="20249"/>
                        <a14:foregroundMark x1="74100" y1="15808" x2="69800" y2="16341"/>
                        <a14:foregroundMark x1="28000" y1="16341" x2="21800" y2="22202"/>
                        <a14:foregroundMark x1="21800" y1="22202" x2="21800" y2="22202"/>
                        <a14:foregroundMark x1="17900" y1="28242" x2="8400" y2="44583"/>
                        <a14:foregroundMark x1="6200" y1="53464" x2="100" y2="66075"/>
                        <a14:foregroundMark x1="100" y1="66075" x2="100" y2="660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191" y="5496595"/>
            <a:ext cx="9523809" cy="5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3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99227">
            <a:off x="13753694" y="6722778"/>
            <a:ext cx="5836414" cy="7128444"/>
          </a:xfrm>
          <a:custGeom>
            <a:avLst/>
            <a:gdLst/>
            <a:ahLst/>
            <a:cxnLst/>
            <a:rect l="l" t="t" r="r" b="b"/>
            <a:pathLst>
              <a:path w="5836414" h="7128444">
                <a:moveTo>
                  <a:pt x="0" y="0"/>
                </a:moveTo>
                <a:lnTo>
                  <a:pt x="5836413" y="0"/>
                </a:lnTo>
                <a:lnTo>
                  <a:pt x="5836413" y="7128444"/>
                </a:lnTo>
                <a:lnTo>
                  <a:pt x="0" y="71284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670202">
            <a:off x="12225249" y="6378139"/>
            <a:ext cx="2642968" cy="8229600"/>
          </a:xfrm>
          <a:custGeom>
            <a:avLst/>
            <a:gdLst/>
            <a:ahLst/>
            <a:cxnLst/>
            <a:rect l="l" t="t" r="r" b="b"/>
            <a:pathLst>
              <a:path w="2642968" h="8229600">
                <a:moveTo>
                  <a:pt x="0" y="0"/>
                </a:moveTo>
                <a:lnTo>
                  <a:pt x="2642967" y="0"/>
                </a:lnTo>
                <a:lnTo>
                  <a:pt x="26429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91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64956" y="341611"/>
            <a:ext cx="17775444" cy="1021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284"/>
              </a:lnSpc>
            </a:pPr>
            <a:r>
              <a:rPr lang="en-US" sz="3600" dirty="0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PROBLEMÁTICAS PARA EL PROGRAMA ANALÍTICO</a:t>
            </a:r>
          </a:p>
        </p:txBody>
      </p:sp>
      <p:sp>
        <p:nvSpPr>
          <p:cNvPr id="17" name="Freeform 17"/>
          <p:cNvSpPr/>
          <p:nvPr/>
        </p:nvSpPr>
        <p:spPr>
          <a:xfrm>
            <a:off x="9369613" y="9174367"/>
            <a:ext cx="3832875" cy="2518738"/>
          </a:xfrm>
          <a:custGeom>
            <a:avLst/>
            <a:gdLst/>
            <a:ahLst/>
            <a:cxnLst/>
            <a:rect l="l" t="t" r="r" b="b"/>
            <a:pathLst>
              <a:path w="3832875" h="2518738">
                <a:moveTo>
                  <a:pt x="0" y="0"/>
                </a:moveTo>
                <a:lnTo>
                  <a:pt x="3832875" y="0"/>
                </a:lnTo>
                <a:lnTo>
                  <a:pt x="3832875" y="2518739"/>
                </a:lnTo>
                <a:lnTo>
                  <a:pt x="0" y="2518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2174"/>
            </a:stretch>
          </a:blipFill>
        </p:spPr>
      </p:sp>
      <p:sp>
        <p:nvSpPr>
          <p:cNvPr id="18" name="AutoShape 18"/>
          <p:cNvSpPr/>
          <p:nvPr/>
        </p:nvSpPr>
        <p:spPr>
          <a:xfrm>
            <a:off x="664956" y="1344746"/>
            <a:ext cx="17351839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736CD853-1F14-77A3-CC37-DFE449E8249A}"/>
              </a:ext>
            </a:extLst>
          </p:cNvPr>
          <p:cNvSpPr txBox="1"/>
          <p:nvPr/>
        </p:nvSpPr>
        <p:spPr>
          <a:xfrm>
            <a:off x="914400" y="1741607"/>
            <a:ext cx="13563600" cy="890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Análisis de las problematizaciones.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ea typeface="Prompt Light"/>
              <a:cs typeface="Arial" panose="020B0604020202020204" pitchFamily="34" charset="0"/>
              <a:sym typeface="Prompt Light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39723E5-CE48-33C3-3E73-487F58409001}"/>
              </a:ext>
            </a:extLst>
          </p:cNvPr>
          <p:cNvSpPr txBox="1"/>
          <p:nvPr/>
        </p:nvSpPr>
        <p:spPr>
          <a:xfrm>
            <a:off x="1136601" y="8947875"/>
            <a:ext cx="5082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>
                <a:solidFill>
                  <a:srgbClr val="FF0000"/>
                </a:solidFill>
              </a:rPr>
              <a:t>Analizar el ejemplo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15CCFFD-0098-511C-6579-107E11C95AF5}"/>
              </a:ext>
            </a:extLst>
          </p:cNvPr>
          <p:cNvSpPr txBox="1"/>
          <p:nvPr/>
        </p:nvSpPr>
        <p:spPr>
          <a:xfrm>
            <a:off x="3362808" y="6180487"/>
            <a:ext cx="11954868" cy="1694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Situaciones, acontecimientos, características del contexto comunitario de la escuela, intereses de niñas, niños y adolescentes o problemas, </a:t>
            </a:r>
            <a:r>
              <a:rPr lang="es-ES" sz="24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permitan contextualizar, situar y abordar los Contenidos de los Programas Sintéticos.</a:t>
            </a:r>
            <a:endParaRPr lang="es-MX" sz="2400" b="1" dirty="0">
              <a:solidFill>
                <a:srgbClr val="FFFF0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1FDFD36-2BDE-C712-9830-451BC17BFE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4611">
            <a:off x="39088" y="3371609"/>
            <a:ext cx="3543782" cy="354378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0E07D28-28B5-4378-2201-BB3953C6EA18}"/>
              </a:ext>
            </a:extLst>
          </p:cNvPr>
          <p:cNvSpPr txBox="1"/>
          <p:nvPr/>
        </p:nvSpPr>
        <p:spPr>
          <a:xfrm>
            <a:off x="3362808" y="2953704"/>
            <a:ext cx="86667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rgbClr val="FF0000"/>
                </a:solidFill>
              </a:rPr>
              <a:t>PROBLEMATIZAR</a:t>
            </a:r>
            <a:r>
              <a:rPr lang="es-MX" sz="2800" b="1" dirty="0">
                <a:solidFill>
                  <a:schemeClr val="bg1"/>
                </a:solidFill>
              </a:rPr>
              <a:t> es definir, describir, caracterizar y profundizar un problema de la comunidad (aula, escuela y comunidad) para comprender o resolver dicho problema.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7F651F-D6C3-C2F5-5A2D-D471FB80FB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6" b="96970" l="7055" r="95238">
                        <a14:foregroundMark x1="20988" y1="19192" x2="20988" y2="19192"/>
                        <a14:foregroundMark x1="20635" y1="45455" x2="20635" y2="45455"/>
                        <a14:foregroundMark x1="53439" y1="20202" x2="53439" y2="20202"/>
                        <a14:foregroundMark x1="50617" y1="26263" x2="50617" y2="26263"/>
                        <a14:foregroundMark x1="57496" y1="35101" x2="57496" y2="35101"/>
                        <a14:foregroundMark x1="56437" y1="39394" x2="56437" y2="39394"/>
                        <a14:foregroundMark x1="47266" y1="39394" x2="47266" y2="39394"/>
                        <a14:foregroundMark x1="49030" y1="35354" x2="49030" y2="35354"/>
                        <a14:foregroundMark x1="59788" y1="58081" x2="59788" y2="58081"/>
                        <a14:foregroundMark x1="52910" y1="74495" x2="52910" y2="74495"/>
                        <a14:foregroundMark x1="56437" y1="66919" x2="56437" y2="66919"/>
                        <a14:foregroundMark x1="58025" y1="67929" x2="50617" y2="62121"/>
                        <a14:foregroundMark x1="54145" y1="57576" x2="57848" y2="61616"/>
                        <a14:foregroundMark x1="86772" y1="58838" x2="83422" y2="70707"/>
                        <a14:foregroundMark x1="83951" y1="59596" x2="83069" y2="60101"/>
                        <a14:foregroundMark x1="85538" y1="58081" x2="82540" y2="60101"/>
                        <a14:foregroundMark x1="73369" y1="68687" x2="73369" y2="68687"/>
                        <a14:foregroundMark x1="82540" y1="83838" x2="82540" y2="83838"/>
                        <a14:foregroundMark x1="82187" y1="85606" x2="82187" y2="85606"/>
                        <a14:foregroundMark x1="83422" y1="90657" x2="83422" y2="90657"/>
                        <a14:foregroundMark x1="83598" y1="88636" x2="82892" y2="80051"/>
                        <a14:foregroundMark x1="22046" y1="26263" x2="22046" y2="26263"/>
                        <a14:foregroundMark x1="20635" y1="30556" x2="22222" y2="26768"/>
                        <a14:foregroundMark x1="23633" y1="22727" x2="21693" y2="19192"/>
                        <a14:foregroundMark x1="22575" y1="16667" x2="22575" y2="16667"/>
                        <a14:foregroundMark x1="17637" y1="18687" x2="17637" y2="18687"/>
                        <a14:foregroundMark x1="15344" y1="20707" x2="15344" y2="20707"/>
                        <a14:foregroundMark x1="19753" y1="35354" x2="19753" y2="35354"/>
                        <a14:foregroundMark x1="52910" y1="20707" x2="52910" y2="20707"/>
                        <a14:foregroundMark x1="52557" y1="19444" x2="51675" y2="19192"/>
                        <a14:foregroundMark x1="48677" y1="19444" x2="46208" y2="27525"/>
                        <a14:foregroundMark x1="53616" y1="29798" x2="53616" y2="29798"/>
                        <a14:foregroundMark x1="54850" y1="29545" x2="54850" y2="20202"/>
                        <a14:foregroundMark x1="50970" y1="31061" x2="48325" y2="30556"/>
                        <a14:foregroundMark x1="53968" y1="37374" x2="53968" y2="37374"/>
                        <a14:foregroundMark x1="58907" y1="34343" x2="60317" y2="42929"/>
                        <a14:foregroundMark x1="53616" y1="43687" x2="56437" y2="46212"/>
                        <a14:foregroundMark x1="49559" y1="39899" x2="47266" y2="39899"/>
                        <a14:foregroundMark x1="51499" y1="27020" x2="51499" y2="27020"/>
                        <a14:foregroundMark x1="53439" y1="26263" x2="53439" y2="27778"/>
                        <a14:foregroundMark x1="45679" y1="40657" x2="45679" y2="40657"/>
                        <a14:foregroundMark x1="19577" y1="45455" x2="19577" y2="45455"/>
                        <a14:foregroundMark x1="24515" y1="59343" x2="21164" y2="71717"/>
                        <a14:foregroundMark x1="21164" y1="71717" x2="20282" y2="73232"/>
                        <a14:foregroundMark x1="21164" y1="62374" x2="23986" y2="56061"/>
                        <a14:foregroundMark x1="20988" y1="61364" x2="17637" y2="61364"/>
                        <a14:foregroundMark x1="21517" y1="79040" x2="21517" y2="79040"/>
                        <a14:foregroundMark x1="7231" y1="78030" x2="7231" y2="78030"/>
                        <a14:foregroundMark x1="27513" y1="78283" x2="27513" y2="78283"/>
                        <a14:foregroundMark x1="21164" y1="83838" x2="21164" y2="83838"/>
                        <a14:foregroundMark x1="21164" y1="87121" x2="21164" y2="87121"/>
                        <a14:foregroundMark x1="20988" y1="92172" x2="20988" y2="92172"/>
                        <a14:foregroundMark x1="22222" y1="96970" x2="22222" y2="96970"/>
                        <a14:foregroundMark x1="46914" y1="73485" x2="46914" y2="73485"/>
                        <a14:foregroundMark x1="80600" y1="24242" x2="79718" y2="36616"/>
                        <a14:foregroundMark x1="85009" y1="28283" x2="82011" y2="26010"/>
                        <a14:foregroundMark x1="86772" y1="58838" x2="83951" y2="54798"/>
                        <a14:foregroundMark x1="87302" y1="60101" x2="88007" y2="65657"/>
                        <a14:foregroundMark x1="89771" y1="65909" x2="86420" y2="67677"/>
                        <a14:foregroundMark x1="91005" y1="81313" x2="91005" y2="81313"/>
                        <a14:foregroundMark x1="95238" y1="91162" x2="95238" y2="91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731" y="1581747"/>
            <a:ext cx="5865890" cy="409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7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99227">
            <a:off x="13753694" y="6722778"/>
            <a:ext cx="5836414" cy="7128444"/>
          </a:xfrm>
          <a:custGeom>
            <a:avLst/>
            <a:gdLst/>
            <a:ahLst/>
            <a:cxnLst/>
            <a:rect l="l" t="t" r="r" b="b"/>
            <a:pathLst>
              <a:path w="5836414" h="7128444">
                <a:moveTo>
                  <a:pt x="0" y="0"/>
                </a:moveTo>
                <a:lnTo>
                  <a:pt x="5836413" y="0"/>
                </a:lnTo>
                <a:lnTo>
                  <a:pt x="5836413" y="7128444"/>
                </a:lnTo>
                <a:lnTo>
                  <a:pt x="0" y="71284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670202">
            <a:off x="12225249" y="6378139"/>
            <a:ext cx="2642968" cy="8229600"/>
          </a:xfrm>
          <a:custGeom>
            <a:avLst/>
            <a:gdLst/>
            <a:ahLst/>
            <a:cxnLst/>
            <a:rect l="l" t="t" r="r" b="b"/>
            <a:pathLst>
              <a:path w="2642968" h="8229600">
                <a:moveTo>
                  <a:pt x="0" y="0"/>
                </a:moveTo>
                <a:lnTo>
                  <a:pt x="2642967" y="0"/>
                </a:lnTo>
                <a:lnTo>
                  <a:pt x="26429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91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64956" y="134590"/>
            <a:ext cx="15203146" cy="1049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284"/>
              </a:lnSpc>
            </a:pPr>
            <a:r>
              <a:rPr lang="en-US" sz="4400" dirty="0">
                <a:solidFill>
                  <a:srgbClr val="FFFFFF"/>
                </a:solidFill>
                <a:latin typeface="TAN Headline"/>
                <a:ea typeface="TAN Headline"/>
                <a:cs typeface="TAN Headline"/>
                <a:sym typeface="TAN Headline"/>
              </a:rPr>
              <a:t>SEGMENTOS DEL PROGRAMA ANALÍTICO</a:t>
            </a:r>
          </a:p>
        </p:txBody>
      </p:sp>
      <p:sp>
        <p:nvSpPr>
          <p:cNvPr id="17" name="Freeform 17"/>
          <p:cNvSpPr/>
          <p:nvPr/>
        </p:nvSpPr>
        <p:spPr>
          <a:xfrm>
            <a:off x="9369613" y="9174367"/>
            <a:ext cx="3832875" cy="2518738"/>
          </a:xfrm>
          <a:custGeom>
            <a:avLst/>
            <a:gdLst/>
            <a:ahLst/>
            <a:cxnLst/>
            <a:rect l="l" t="t" r="r" b="b"/>
            <a:pathLst>
              <a:path w="3832875" h="2518738">
                <a:moveTo>
                  <a:pt x="0" y="0"/>
                </a:moveTo>
                <a:lnTo>
                  <a:pt x="3832875" y="0"/>
                </a:lnTo>
                <a:lnTo>
                  <a:pt x="3832875" y="2518739"/>
                </a:lnTo>
                <a:lnTo>
                  <a:pt x="0" y="2518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2174"/>
            </a:stretch>
          </a:blipFill>
        </p:spPr>
      </p:sp>
      <p:sp>
        <p:nvSpPr>
          <p:cNvPr id="18" name="AutoShape 18"/>
          <p:cNvSpPr/>
          <p:nvPr/>
        </p:nvSpPr>
        <p:spPr>
          <a:xfrm>
            <a:off x="664956" y="1344746"/>
            <a:ext cx="17351839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736CD853-1F14-77A3-CC37-DFE449E8249A}"/>
              </a:ext>
            </a:extLst>
          </p:cNvPr>
          <p:cNvSpPr txBox="1"/>
          <p:nvPr/>
        </p:nvSpPr>
        <p:spPr>
          <a:xfrm>
            <a:off x="627480" y="2311332"/>
            <a:ext cx="13088519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400" b="1" dirty="0">
                <a:solidFill>
                  <a:srgbClr val="FFFFFF"/>
                </a:solidFill>
                <a:latin typeface="Arial" panose="020B0604020202020204" pitchFamily="34" charset="0"/>
                <a:ea typeface="Prompt Light"/>
                <a:cs typeface="Arial" panose="020B0604020202020204" pitchFamily="34" charset="0"/>
                <a:sym typeface="Prompt Light"/>
              </a:rPr>
              <a:t>Análisis de los segmentos realizados de la fase intensiva a la 1era. Sesión (Septiembre).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ea typeface="Prompt Light"/>
              <a:cs typeface="Arial" panose="020B0604020202020204" pitchFamily="34" charset="0"/>
              <a:sym typeface="Prompt Light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CA72E76-EEFC-70F7-CF19-1E71A313291E}"/>
              </a:ext>
            </a:extLst>
          </p:cNvPr>
          <p:cNvSpPr txBox="1"/>
          <p:nvPr/>
        </p:nvSpPr>
        <p:spPr>
          <a:xfrm>
            <a:off x="8266529" y="5825135"/>
            <a:ext cx="5082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>
                <a:solidFill>
                  <a:srgbClr val="FF0000"/>
                </a:solidFill>
              </a:rPr>
              <a:t>Analizar el ejemplo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D27F412-1774-31FB-AD28-94072129D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73" b="89881" l="6426" r="92068">
                        <a14:foregroundMark x1="13353" y1="36458" x2="10141" y2="71577"/>
                        <a14:foregroundMark x1="10141" y1="71577" x2="10643" y2="73512"/>
                        <a14:foregroundMark x1="10040" y1="68750" x2="9839" y2="44494"/>
                        <a14:foregroundMark x1="9839" y1="44494" x2="9940" y2="44345"/>
                        <a14:foregroundMark x1="6426" y1="45089" x2="6426" y2="45089"/>
                        <a14:foregroundMark x1="17972" y1="82292" x2="22992" y2="81994"/>
                        <a14:foregroundMark x1="22992" y1="81994" x2="51707" y2="83780"/>
                        <a14:foregroundMark x1="51707" y1="83780" x2="54719" y2="83631"/>
                        <a14:foregroundMark x1="81325" y1="81101" x2="69076" y2="79315"/>
                        <a14:foregroundMark x1="75502" y1="83482" x2="75502" y2="83482"/>
                        <a14:foregroundMark x1="92068" y1="59077" x2="92068" y2="59077"/>
                        <a14:foregroundMark x1="51104" y1="80952" x2="35743" y2="76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1" y="5372100"/>
            <a:ext cx="8696325" cy="58674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F5A8A3E-8408-D7A5-D131-A15B4F2ACF1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6020" y="1520964"/>
            <a:ext cx="3916570" cy="41154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50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654</Words>
  <Application>Microsoft Office PowerPoint</Application>
  <PresentationFormat>Personalizado</PresentationFormat>
  <Paragraphs>86</Paragraphs>
  <Slides>16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Nunito-ExtraLight</vt:lpstr>
      <vt:lpstr>Montserrat-Medium</vt:lpstr>
      <vt:lpstr>Arial</vt:lpstr>
      <vt:lpstr>Calibri</vt:lpstr>
      <vt:lpstr>Apricots</vt:lpstr>
      <vt:lpstr>TAN Headline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Proyecto Vibrante Negro</dc:title>
  <dc:creator>maest</dc:creator>
  <cp:lastModifiedBy>maestriatube@outlook.com</cp:lastModifiedBy>
  <cp:revision>10</cp:revision>
  <dcterms:created xsi:type="dcterms:W3CDTF">2006-08-16T00:00:00Z</dcterms:created>
  <dcterms:modified xsi:type="dcterms:W3CDTF">2024-09-23T16:42:50Z</dcterms:modified>
  <dc:identifier>DAGRdLarO60</dc:identifier>
</cp:coreProperties>
</file>