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FB79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72"/>
    <p:restoredTop sz="95545"/>
  </p:normalViewPr>
  <p:slideViewPr>
    <p:cSldViewPr snapToGrid="0" snapToObjects="1" showGuides="1">
      <p:cViewPr varScale="1">
        <p:scale>
          <a:sx n="55" d="100"/>
          <a:sy n="55" d="100"/>
        </p:scale>
        <p:origin x="1842" y="72"/>
      </p:cViewPr>
      <p:guideLst>
        <p:guide orient="horz" pos="288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4512B-B831-FB4D-808A-B7C5E2EA505B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B95FF-C725-CF4E-9759-206EDB8793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84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589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638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32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047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83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30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43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24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931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964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057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A6C7B-51BA-7240-B064-D0E6E7096005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6155E-A3BE-CE44-98ED-4CE0EB4AFF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8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23 Tabla">
            <a:extLst>
              <a:ext uri="{FF2B5EF4-FFF2-40B4-BE49-F238E27FC236}">
                <a16:creationId xmlns:a16="http://schemas.microsoft.com/office/drawing/2014/main" id="{625A647E-DB01-4C40-BE71-F7B8A5B19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354222"/>
              </p:ext>
            </p:extLst>
          </p:nvPr>
        </p:nvGraphicFramePr>
        <p:xfrm>
          <a:off x="92079" y="2292407"/>
          <a:ext cx="6617436" cy="7315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54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>
                          <a:latin typeface="Arial Narrow" panose="020B0606020202030204" pitchFamily="34" charset="0"/>
                        </a:rPr>
                        <a:t>Artículo 32. Faltas leves.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I.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Inasistencia injustificada (A, B, C, D).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II. No entrar a una clase (A, B, C, D).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III. Llegar tarde (A, B, C, D , 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IV. Utilizar dispositivos TIC para fines no educativos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(A,B,C,D,E).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V. Permanecer en áreas que no corresponden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(A, B, C, D, E).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VI. Asistir con personas no autorizadas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(A, B, C, D, E).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24 Tabla">
            <a:extLst>
              <a:ext uri="{FF2B5EF4-FFF2-40B4-BE49-F238E27FC236}">
                <a16:creationId xmlns:a16="http://schemas.microsoft.com/office/drawing/2014/main" id="{C315930B-1CF8-0C46-9960-6C9121F99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232185"/>
              </p:ext>
            </p:extLst>
          </p:nvPr>
        </p:nvGraphicFramePr>
        <p:xfrm>
          <a:off x="92079" y="3092029"/>
          <a:ext cx="6612792" cy="20116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53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3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3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614"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>
                          <a:latin typeface="Arial Narrow" panose="020B0606020202030204" pitchFamily="34" charset="0"/>
                        </a:rPr>
                        <a:t>Artículo 33.  Faltas Moderadas.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900" dirty="0">
                          <a:latin typeface="Arial Narrow" panose="020B0606020202030204" pitchFamily="34" charset="0"/>
                        </a:rPr>
                        <a:t>I. Dañar o hacer mal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uso de mobiliario escolar (A,B,C,D,E,F,G).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dirty="0">
                          <a:latin typeface="Arial Narrow" panose="020B0606020202030204" pitchFamily="34" charset="0"/>
                        </a:rPr>
                        <a:t>II. Usar equipos o dispositivos del plantel sin autorización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(A,B,C,D,E,F,G).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dirty="0">
                          <a:latin typeface="Arial Narrow" panose="020B0606020202030204" pitchFamily="34" charset="0"/>
                        </a:rPr>
                        <a:t>III. Usar prendas o accesorios que perturben el proceso educativo (A,B,C,D,E,F,G,H,I).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 Narrow" panose="020B0606020202030204" pitchFamily="34" charset="0"/>
                        </a:rPr>
                        <a:t>IV. Utilizar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cerillos o encendedores sin autorización (A,B,C,D,E,F).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 Narrow" panose="020B0606020202030204" pitchFamily="34" charset="0"/>
                        </a:rPr>
                        <a:t>V. Realizar apuestas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(A,B,C,D).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 Narrow" panose="020B0606020202030204" pitchFamily="34" charset="0"/>
                        </a:rPr>
                        <a:t>VI. Participar en juegos sin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fines educativos.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dirty="0">
                          <a:latin typeface="Arial Narrow" panose="020B0606020202030204" pitchFamily="34" charset="0"/>
                        </a:rPr>
                        <a:t>VII. Perturbar proceso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educativo: hacer ruido, arrojar objetos, etc. (A,B,C,D,E,F,G,H).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 Narrow" panose="020B0606020202030204" pitchFamily="34" charset="0"/>
                        </a:rPr>
                        <a:t>VIII. Salir de clase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sin autorización (A,B,C,D,E,F,G,H).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 Narrow" panose="020B0606020202030204" pitchFamily="34" charset="0"/>
                        </a:rPr>
                        <a:t>IX.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Ingresar al plantel fuera de los horarios establecidos (A,B,C,D,E,F,G).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 Narrow" panose="020B0606020202030204" pitchFamily="34" charset="0"/>
                        </a:rPr>
                        <a:t>X. Hacer uso de internet para violar la privacidad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de la comunidad escolar (A,B,C,D,E,F).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dirty="0">
                          <a:latin typeface="Arial Narrow" panose="020B0606020202030204" pitchFamily="34" charset="0"/>
                        </a:rPr>
                        <a:t>XI. Incurrir en deshonestidad académica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(A,B,C,D,E,F,G,H,I).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 Narrow" panose="020B0606020202030204" pitchFamily="34" charset="0"/>
                        </a:rPr>
                        <a:t>XII.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Activar injustificadamente alarmas (A,B,C,D,E,F,G,H,I).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 Narrow" panose="020B0606020202030204" pitchFamily="34" charset="0"/>
                        </a:rPr>
                        <a:t>XIII. Realizar una falsa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amenaza de bomba u otra situación (A,B,C,D,E,F,G,H,I).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>
                          <a:latin typeface="Arial Narrow" panose="020B0606020202030204" pitchFamily="34" charset="0"/>
                        </a:rPr>
                        <a:t>XIV. Utilizar expresiones verbales groseras o gestos hacia otra persona</a:t>
                      </a:r>
                      <a:r>
                        <a:rPr lang="es-MX" sz="900" baseline="0" dirty="0">
                          <a:latin typeface="Arial Narrow" panose="020B0606020202030204" pitchFamily="34" charset="0"/>
                        </a:rPr>
                        <a:t> (A,B,C,D,E,F,G,H,I,J,K).</a:t>
                      </a:r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9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25 Tabla">
            <a:extLst>
              <a:ext uri="{FF2B5EF4-FFF2-40B4-BE49-F238E27FC236}">
                <a16:creationId xmlns:a16="http://schemas.microsoft.com/office/drawing/2014/main" id="{23394C0A-D273-734F-972A-B0FDDD781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077672"/>
              </p:ext>
            </p:extLst>
          </p:nvPr>
        </p:nvGraphicFramePr>
        <p:xfrm>
          <a:off x="92079" y="5166573"/>
          <a:ext cx="6613440" cy="27889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5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3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3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>
                          <a:latin typeface="Arial Narrow" panose="020B0606020202030204" pitchFamily="34" charset="0"/>
                        </a:rPr>
                        <a:t>Artículo</a:t>
                      </a:r>
                      <a:r>
                        <a:rPr lang="es-MX" sz="900" b="1" baseline="0" dirty="0">
                          <a:latin typeface="Arial Narrow" panose="020B0606020202030204" pitchFamily="34" charset="0"/>
                        </a:rPr>
                        <a:t> 34. Faltas graves.</a:t>
                      </a:r>
                      <a:endParaRPr lang="es-MX" sz="9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I. Mentir, dar información falsa en un documento oficial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(A,B,C,D,E,F,G,H,I).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II. Tomar o hacer uso de pertenencias de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otros sin autorización (A,B,C,D,E,F,G,H,I).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III. Modificar o cambiar un registro o documento escolar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(A,B,C,D,E,F,G,H).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IV. Provocar combustión de objetos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(D,E,F,G,H).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V. Realizar actos de vandalismo, dañar bienes de la escuela u otros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(D,E,F,G,H).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VI. Insulta,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acosa, hostiga intimida o descalifica a otros por sus creencias, etcétera (D,E,F,G,H,I,J,K,L,M).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VII. Planear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o participar en actos de acoso o violencia escolar -incluye cibernético (D,E,F,G,H,I,J,K,L,M).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VIII. Participa en actos que impliquen violencia, o daños a otra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persona (D,E,F,G,H,I,J,K,L,M).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IX. Desafía indicaciones del docente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(D,E,F,G,H,I,J,K).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X. Agrede a otros físicamente, arroja objetos o escupe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(D,E,F,G,H,I,J,K).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XI . Participa en altercados colectivos que produzcan lesiones o heridas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(D,E,F,G,H,I,J,K,L,M).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XII. Conductas imprudentes que impliquen riesgo o usa objetos que pueden causar daño físico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(D,E,F,G,H,I,K).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XIII. Incita o causa disturbios (D,E,F,G,H,I,J,K)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XIV. Utiliza la fuerza o amenaza para apropiarse de los bienes de otros (D,E,G,H,I,J,K).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XV. Utiliza la fuerza contra algún miembro de la comunidad o intenta infligir  daños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(D,E,F,G,H,I,J,K).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XVI. Participa en un incidente de violencia grupal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(D,E,F,G,H,I,J,K).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XVII. Participa en riñas alrededor del plantel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(D,E,F,G,H,I,J,K).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XVIII. Emite comentarios o realiza acciones con alguna sugerencia sexual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(D,E,F,G,H,I,J,K,L).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XIX.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Coloca o distribuye materiales que contengan acciones violentas u obscenas (D,E,G,H,I,J,K,L)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26 Tabla">
            <a:extLst>
              <a:ext uri="{FF2B5EF4-FFF2-40B4-BE49-F238E27FC236}">
                <a16:creationId xmlns:a16="http://schemas.microsoft.com/office/drawing/2014/main" id="{9079A5F2-E91D-D14B-83A1-0CB1CF531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499199"/>
              </p:ext>
            </p:extLst>
          </p:nvPr>
        </p:nvGraphicFramePr>
        <p:xfrm>
          <a:off x="92079" y="8005425"/>
          <a:ext cx="6609592" cy="5029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52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>
                          <a:latin typeface="Arial Narrow" panose="020B0606020202030204" pitchFamily="34" charset="0"/>
                        </a:rPr>
                        <a:t>Artículo 35. Faltas muy graves.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I. A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gresión sexual (J,K,L,M).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II. Posesión o consumo de sustancias tóxico – adictivas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(J,K,L,M).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900" b="0" dirty="0">
                          <a:latin typeface="Arial Narrow" panose="020B0606020202030204" pitchFamily="34" charset="0"/>
                        </a:rPr>
                        <a:t>III.  Posesión o uso de armas blancas o de fuego</a:t>
                      </a:r>
                      <a:r>
                        <a:rPr lang="es-MX" sz="900" b="0" baseline="0" dirty="0">
                          <a:latin typeface="Arial Narrow" panose="020B0606020202030204" pitchFamily="34" charset="0"/>
                        </a:rPr>
                        <a:t> (K,L,M).</a:t>
                      </a:r>
                      <a:endParaRPr lang="es-MX" sz="9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1" name="Imagen 20">
            <a:extLst>
              <a:ext uri="{FF2B5EF4-FFF2-40B4-BE49-F238E27FC236}">
                <a16:creationId xmlns:a16="http://schemas.microsoft.com/office/drawing/2014/main" id="{B3006FA0-467B-284E-ACAF-DF2526C4A9A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5" y="9062933"/>
            <a:ext cx="6752561" cy="5102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A92D16E9-D332-334C-AAC8-3491F62A539C}"/>
              </a:ext>
            </a:extLst>
          </p:cNvPr>
          <p:cNvSpPr txBox="1"/>
          <p:nvPr/>
        </p:nvSpPr>
        <p:spPr>
          <a:xfrm>
            <a:off x="92079" y="8794355"/>
            <a:ext cx="67123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" dirty="0">
                <a:solidFill>
                  <a:schemeClr val="bg1">
                    <a:lumMod val="50000"/>
                  </a:schemeClr>
                </a:solidFill>
              </a:rPr>
              <a:t>1.Instrumento</a:t>
            </a:r>
            <a:r>
              <a:rPr lang="es-MX" sz="7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MX" sz="7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basado en </a:t>
            </a:r>
            <a:r>
              <a:rPr lang="es-MX" sz="7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Reglamento de Disciplina Escolar de las Escuelas Públicas y Particulares de Educación Básica y Media Superior del Estado de Nuevo León </a:t>
            </a:r>
            <a:r>
              <a:rPr lang="es-MX" sz="7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(POE., 2016), y en </a:t>
            </a:r>
            <a:r>
              <a:rPr lang="es-MX" sz="7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RIDE: Registro de Incidencias en la Disciplina Escolar </a:t>
            </a:r>
            <a:r>
              <a:rPr lang="es-MX" sz="7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(González, M., 2017).</a:t>
            </a:r>
          </a:p>
        </p:txBody>
      </p:sp>
      <p:sp>
        <p:nvSpPr>
          <p:cNvPr id="26" name="17 CuadroTexto">
            <a:extLst>
              <a:ext uri="{FF2B5EF4-FFF2-40B4-BE49-F238E27FC236}">
                <a16:creationId xmlns:a16="http://schemas.microsoft.com/office/drawing/2014/main" id="{ACFB8508-E733-AF42-A332-8D8B1ED82BCD}"/>
              </a:ext>
            </a:extLst>
          </p:cNvPr>
          <p:cNvSpPr txBox="1"/>
          <p:nvPr/>
        </p:nvSpPr>
        <p:spPr>
          <a:xfrm>
            <a:off x="92079" y="1143694"/>
            <a:ext cx="3373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MX" sz="1050" dirty="0"/>
              <a:t>ESCUELA PRIMARIA:		</a:t>
            </a:r>
          </a:p>
          <a:p>
            <a:pPr algn="just">
              <a:spcAft>
                <a:spcPts val="600"/>
              </a:spcAft>
            </a:pPr>
            <a:endParaRPr lang="es-MX" sz="100" dirty="0"/>
          </a:p>
          <a:p>
            <a:pPr algn="just">
              <a:spcAft>
                <a:spcPts val="600"/>
              </a:spcAft>
            </a:pPr>
            <a:r>
              <a:rPr lang="es-MX" sz="1050" dirty="0"/>
              <a:t>ALUMNO:			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3BD5D6D6-CC47-A544-8A53-F69795280E94}"/>
              </a:ext>
            </a:extLst>
          </p:cNvPr>
          <p:cNvSpPr/>
          <p:nvPr/>
        </p:nvSpPr>
        <p:spPr>
          <a:xfrm>
            <a:off x="1765299" y="-10297"/>
            <a:ext cx="3429000" cy="8198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10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SECRETARÍA DE EDUCACIÓN </a:t>
            </a:r>
            <a:endParaRPr lang="es-MX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10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SUBSECRETARÍA DE EDUCACIÓN BÁSICA</a:t>
            </a:r>
            <a:endParaRPr lang="es-MX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10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DIRECCIÓN DE EDUCACIÓN PRIMARIA</a:t>
            </a:r>
            <a:endParaRPr lang="es-MX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10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20__ - 20__</a:t>
            </a:r>
            <a:endParaRPr lang="es-MX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redondeado 28">
            <a:extLst>
              <a:ext uri="{FF2B5EF4-FFF2-40B4-BE49-F238E27FC236}">
                <a16:creationId xmlns:a16="http://schemas.microsoft.com/office/drawing/2014/main" id="{ED88776D-DDE6-D14D-AFB7-E6852B52E57E}"/>
              </a:ext>
            </a:extLst>
          </p:cNvPr>
          <p:cNvSpPr/>
          <p:nvPr/>
        </p:nvSpPr>
        <p:spPr>
          <a:xfrm>
            <a:off x="67918" y="857113"/>
            <a:ext cx="6707774" cy="223280"/>
          </a:xfrm>
          <a:prstGeom prst="roundRect">
            <a:avLst>
              <a:gd name="adj" fmla="val 1207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6694EF29-6BFF-0A43-B2F0-69AA69CEF78D}"/>
              </a:ext>
            </a:extLst>
          </p:cNvPr>
          <p:cNvSpPr/>
          <p:nvPr/>
        </p:nvSpPr>
        <p:spPr>
          <a:xfrm>
            <a:off x="189690" y="1738740"/>
            <a:ext cx="65880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s-MX" sz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s-MX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</a:t>
            </a:r>
            <a:r>
              <a:rPr lang="es-MX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sz="1100" dirty="0"/>
              <a:t>Favor de señalar el recuadro que describa la situación (o situaciones) donde estuvo involucrado el alumno. Describa al reverso las características de la incidencia, medida disciplinaria y acuerdos establecidos.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B70681BC-908F-714A-8565-973C7AF99F60}"/>
              </a:ext>
            </a:extLst>
          </p:cNvPr>
          <p:cNvSpPr/>
          <p:nvPr/>
        </p:nvSpPr>
        <p:spPr>
          <a:xfrm>
            <a:off x="688356" y="821142"/>
            <a:ext cx="5582925" cy="325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s-MX" sz="1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REGISTRO DE INCIDENCIAS EN LA DISCIPLINA ESCOLAR</a:t>
            </a:r>
            <a:r>
              <a:rPr lang="es-MX" sz="1400" b="1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s-MX" sz="1400" baseline="30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17 CuadroTexto">
            <a:extLst>
              <a:ext uri="{FF2B5EF4-FFF2-40B4-BE49-F238E27FC236}">
                <a16:creationId xmlns:a16="http://schemas.microsoft.com/office/drawing/2014/main" id="{8FFA72FD-5E12-6042-8B86-A285371ADB11}"/>
              </a:ext>
            </a:extLst>
          </p:cNvPr>
          <p:cNvSpPr txBox="1"/>
          <p:nvPr/>
        </p:nvSpPr>
        <p:spPr>
          <a:xfrm>
            <a:off x="4820573" y="1128860"/>
            <a:ext cx="187877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s-MX" sz="100" dirty="0"/>
          </a:p>
          <a:p>
            <a:pPr>
              <a:spcAft>
                <a:spcPts val="600"/>
              </a:spcAft>
            </a:pPr>
            <a:r>
              <a:rPr lang="es-MX" sz="1050" dirty="0"/>
              <a:t>FECHA: ____ / ____ / _____</a:t>
            </a:r>
          </a:p>
          <a:p>
            <a:pPr>
              <a:spcAft>
                <a:spcPts val="600"/>
              </a:spcAft>
            </a:pPr>
            <a:r>
              <a:rPr lang="es-MX" sz="1050" dirty="0"/>
              <a:t>GRADO Y GRUPO:________ </a:t>
            </a:r>
            <a:r>
              <a:rPr lang="es-MX" sz="1050" b="1" dirty="0"/>
              <a:t>	</a:t>
            </a:r>
            <a:endParaRPr lang="es-MX" sz="1050" dirty="0"/>
          </a:p>
          <a:p>
            <a:pPr>
              <a:spcAft>
                <a:spcPts val="600"/>
              </a:spcAft>
            </a:pPr>
            <a:endParaRPr lang="es-MX" sz="1050" dirty="0"/>
          </a:p>
        </p:txBody>
      </p:sp>
      <p:cxnSp>
        <p:nvCxnSpPr>
          <p:cNvPr id="33" name="47 Conector recto">
            <a:extLst>
              <a:ext uri="{FF2B5EF4-FFF2-40B4-BE49-F238E27FC236}">
                <a16:creationId xmlns:a16="http://schemas.microsoft.com/office/drawing/2014/main" id="{F4DB122B-9BC9-794C-BB60-44F7AB28955B}"/>
              </a:ext>
            </a:extLst>
          </p:cNvPr>
          <p:cNvCxnSpPr>
            <a:cxnSpLocks/>
          </p:cNvCxnSpPr>
          <p:nvPr/>
        </p:nvCxnSpPr>
        <p:spPr>
          <a:xfrm>
            <a:off x="863302" y="1646243"/>
            <a:ext cx="39783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47 Conector recto">
            <a:extLst>
              <a:ext uri="{FF2B5EF4-FFF2-40B4-BE49-F238E27FC236}">
                <a16:creationId xmlns:a16="http://schemas.microsoft.com/office/drawing/2014/main" id="{E7E35000-B16D-F949-A079-604B9BE81CF7}"/>
              </a:ext>
            </a:extLst>
          </p:cNvPr>
          <p:cNvCxnSpPr>
            <a:cxnSpLocks/>
          </p:cNvCxnSpPr>
          <p:nvPr/>
        </p:nvCxnSpPr>
        <p:spPr>
          <a:xfrm>
            <a:off x="1293913" y="1340682"/>
            <a:ext cx="3553294" cy="82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32 Rectángulo redondeado">
            <a:extLst>
              <a:ext uri="{FF2B5EF4-FFF2-40B4-BE49-F238E27FC236}">
                <a16:creationId xmlns:a16="http://schemas.microsoft.com/office/drawing/2014/main" id="{37EC8527-A0FC-9544-B7B0-0F349854AE63}"/>
              </a:ext>
            </a:extLst>
          </p:cNvPr>
          <p:cNvSpPr/>
          <p:nvPr/>
        </p:nvSpPr>
        <p:spPr>
          <a:xfrm>
            <a:off x="1692813" y="8551165"/>
            <a:ext cx="3545398" cy="241008"/>
          </a:xfrm>
          <a:prstGeom prst="roundRect">
            <a:avLst>
              <a:gd name="adj" fmla="val 385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3FC28B91-0BAC-C347-92EC-590EB587B257}"/>
              </a:ext>
            </a:extLst>
          </p:cNvPr>
          <p:cNvSpPr txBox="1"/>
          <p:nvPr/>
        </p:nvSpPr>
        <p:spPr>
          <a:xfrm>
            <a:off x="1692813" y="8551713"/>
            <a:ext cx="35453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/>
              <a:t>Cantidad de faltas:  </a:t>
            </a:r>
            <a:r>
              <a:rPr lang="es-MX" sz="1050" dirty="0"/>
              <a:t>L (      )     M (      )       G (      )       MG  (    )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82ECEF95-62E1-4203-822F-2543914050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91" y="108745"/>
            <a:ext cx="1282021" cy="553484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8B386D8A-EBFE-4124-A08C-A145054DB5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3554" y="57631"/>
            <a:ext cx="1619646" cy="75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6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23 Tabla">
            <a:extLst>
              <a:ext uri="{FF2B5EF4-FFF2-40B4-BE49-F238E27FC236}">
                <a16:creationId xmlns:a16="http://schemas.microsoft.com/office/drawing/2014/main" id="{CC19A07C-18E7-CB46-BDFE-5ADC718F4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379160"/>
              </p:ext>
            </p:extLst>
          </p:nvPr>
        </p:nvGraphicFramePr>
        <p:xfrm>
          <a:off x="3717032" y="605851"/>
          <a:ext cx="2952328" cy="43053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950" b="1" baseline="0" dirty="0">
                          <a:latin typeface="Arial Narrow" panose="020B0606020202030204" pitchFamily="34" charset="0"/>
                        </a:rPr>
                        <a:t>Medidas disciplinarias contempladas por el Artículo 36.</a:t>
                      </a:r>
                      <a:endParaRPr lang="es-MX" sz="95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A. Diálogo entre alumno, padres y docente.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A1. Exhorto verbal a padres y compromiso de atención.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A2. Exhorto escrito a padres y estrategia de solución</a:t>
                      </a:r>
                      <a:r>
                        <a:rPr lang="es-MX" sz="950" b="0" baseline="0" dirty="0"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es-MX" sz="950" b="0" dirty="0" err="1">
                          <a:latin typeface="Arial Narrow" panose="020B0606020202030204" pitchFamily="34" charset="0"/>
                        </a:rPr>
                        <a:t>Doc</a:t>
                      </a: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A3. Exhorto escrito a padres y estrategia de solución (</a:t>
                      </a:r>
                      <a:r>
                        <a:rPr lang="es-MX" sz="950" b="0" dirty="0" err="1">
                          <a:latin typeface="Arial Narrow" panose="020B0606020202030204" pitchFamily="34" charset="0"/>
                        </a:rPr>
                        <a:t>Dir</a:t>
                      </a: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B.  Exhorto del personal de asistencia educativa (o </a:t>
                      </a:r>
                      <a:r>
                        <a:rPr lang="es-MX" sz="950" b="0" dirty="0" err="1">
                          <a:latin typeface="Arial Narrow" panose="020B0606020202030204" pitchFamily="34" charset="0"/>
                        </a:rPr>
                        <a:t>Dir</a:t>
                      </a: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C.</a:t>
                      </a:r>
                      <a:r>
                        <a:rPr lang="es-MX" sz="950" b="0" baseline="0" dirty="0">
                          <a:latin typeface="Arial Narrow" panose="020B0606020202030204" pitchFamily="34" charset="0"/>
                        </a:rPr>
                        <a:t> Exhorto escrito a padre por personal de asistencia (o Dir) sobre la reincidencia.</a:t>
                      </a:r>
                      <a:endParaRPr lang="es-MX" sz="95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D. Reunión para estrategia conjunta de solución.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E. Firma de carta compromiso.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F.</a:t>
                      </a:r>
                      <a:r>
                        <a:rPr lang="es-MX" sz="950" b="0" baseline="0" dirty="0">
                          <a:latin typeface="Arial Narrow" panose="020B0606020202030204" pitchFamily="34" charset="0"/>
                        </a:rPr>
                        <a:t> Asignación de actividades académicas adicionales sobre el tema que incurre la falta.</a:t>
                      </a:r>
                      <a:endParaRPr lang="es-MX" sz="95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G. Asignación de actividades adicionales (</a:t>
                      </a:r>
                      <a:r>
                        <a:rPr lang="es-MX" sz="950" b="0" dirty="0" err="1">
                          <a:latin typeface="Arial Narrow" panose="020B0606020202030204" pitchFamily="34" charset="0"/>
                        </a:rPr>
                        <a:t>Dir</a:t>
                      </a: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) supervisadas.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H. Actividades</a:t>
                      </a:r>
                      <a:r>
                        <a:rPr lang="es-MX" sz="950" b="0" baseline="0" dirty="0">
                          <a:latin typeface="Arial Narrow" panose="020B0606020202030204" pitchFamily="34" charset="0"/>
                        </a:rPr>
                        <a:t> adicionales al margen del grupo (1-3 días).</a:t>
                      </a:r>
                      <a:endParaRPr lang="es-MX" sz="95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I. </a:t>
                      </a:r>
                      <a:r>
                        <a:rPr lang="es-MX" sz="950" b="0" baseline="0" dirty="0">
                          <a:latin typeface="Arial Narrow" panose="020B0606020202030204" pitchFamily="34" charset="0"/>
                        </a:rPr>
                        <a:t> Actividades </a:t>
                      </a: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adicionales al margen del grupo (4-5 días).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J. Exhorto</a:t>
                      </a:r>
                      <a:r>
                        <a:rPr lang="es-MX" sz="950" b="0" baseline="0" dirty="0">
                          <a:latin typeface="Arial Narrow" panose="020B0606020202030204" pitchFamily="34" charset="0"/>
                        </a:rPr>
                        <a:t> a atención especializada o reparación de daño.</a:t>
                      </a:r>
                      <a:endParaRPr lang="es-MX" sz="95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K. Actividades</a:t>
                      </a:r>
                      <a:r>
                        <a:rPr lang="es-MX" sz="950" b="0" baseline="0" dirty="0">
                          <a:latin typeface="Arial Narrow" panose="020B0606020202030204" pitchFamily="34" charset="0"/>
                        </a:rPr>
                        <a:t> adicionales al margen del grupo (5-10 días).</a:t>
                      </a:r>
                      <a:endParaRPr lang="es-MX" sz="95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L.  Informar a las autoridades</a:t>
                      </a:r>
                      <a:r>
                        <a:rPr lang="es-MX" sz="950" b="0" baseline="0" dirty="0">
                          <a:latin typeface="Arial Narrow" panose="020B0606020202030204" pitchFamily="34" charset="0"/>
                        </a:rPr>
                        <a:t> correspondientes.</a:t>
                      </a:r>
                      <a:endParaRPr lang="es-MX" sz="95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50" b="0" dirty="0">
                          <a:latin typeface="Arial Narrow" panose="020B0606020202030204" pitchFamily="34" charset="0"/>
                        </a:rPr>
                        <a:t>M. Traslado de Plantel Educativo.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cxnSp>
        <p:nvCxnSpPr>
          <p:cNvPr id="12" name="2 Conector recto">
            <a:extLst>
              <a:ext uri="{FF2B5EF4-FFF2-40B4-BE49-F238E27FC236}">
                <a16:creationId xmlns:a16="http://schemas.microsoft.com/office/drawing/2014/main" id="{6A431BDB-C07E-A24C-AE4E-504CD7329D63}"/>
              </a:ext>
            </a:extLst>
          </p:cNvPr>
          <p:cNvCxnSpPr/>
          <p:nvPr/>
        </p:nvCxnSpPr>
        <p:spPr>
          <a:xfrm>
            <a:off x="208720" y="1043608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27 Conector recto">
            <a:extLst>
              <a:ext uri="{FF2B5EF4-FFF2-40B4-BE49-F238E27FC236}">
                <a16:creationId xmlns:a16="http://schemas.microsoft.com/office/drawing/2014/main" id="{431B4D5B-DDEF-E442-8D1D-982EC9E9C59F}"/>
              </a:ext>
            </a:extLst>
          </p:cNvPr>
          <p:cNvCxnSpPr/>
          <p:nvPr/>
        </p:nvCxnSpPr>
        <p:spPr>
          <a:xfrm>
            <a:off x="208720" y="1259632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28 Conector recto">
            <a:extLst>
              <a:ext uri="{FF2B5EF4-FFF2-40B4-BE49-F238E27FC236}">
                <a16:creationId xmlns:a16="http://schemas.microsoft.com/office/drawing/2014/main" id="{28829CA6-9D8B-D347-92FD-10C712518A24}"/>
              </a:ext>
            </a:extLst>
          </p:cNvPr>
          <p:cNvCxnSpPr/>
          <p:nvPr/>
        </p:nvCxnSpPr>
        <p:spPr>
          <a:xfrm>
            <a:off x="208720" y="1475656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29 Conector recto">
            <a:extLst>
              <a:ext uri="{FF2B5EF4-FFF2-40B4-BE49-F238E27FC236}">
                <a16:creationId xmlns:a16="http://schemas.microsoft.com/office/drawing/2014/main" id="{21E66E7F-289F-3547-8330-3650BBAA216E}"/>
              </a:ext>
            </a:extLst>
          </p:cNvPr>
          <p:cNvCxnSpPr/>
          <p:nvPr/>
        </p:nvCxnSpPr>
        <p:spPr>
          <a:xfrm>
            <a:off x="208720" y="1691680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14 CuadroTexto">
            <a:extLst>
              <a:ext uri="{FF2B5EF4-FFF2-40B4-BE49-F238E27FC236}">
                <a16:creationId xmlns:a16="http://schemas.microsoft.com/office/drawing/2014/main" id="{3CD8749F-B9F0-2040-8C26-2B1E2F8ABFEC}"/>
              </a:ext>
            </a:extLst>
          </p:cNvPr>
          <p:cNvSpPr txBox="1"/>
          <p:nvPr/>
        </p:nvSpPr>
        <p:spPr>
          <a:xfrm>
            <a:off x="694766" y="565974"/>
            <a:ext cx="20649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100" b="1" dirty="0"/>
              <a:t>DESCRIPCIÓN DE LA INCIDENCIA</a:t>
            </a:r>
          </a:p>
        </p:txBody>
      </p:sp>
      <p:cxnSp>
        <p:nvCxnSpPr>
          <p:cNvPr id="17" name="15 Conector recto">
            <a:extLst>
              <a:ext uri="{FF2B5EF4-FFF2-40B4-BE49-F238E27FC236}">
                <a16:creationId xmlns:a16="http://schemas.microsoft.com/office/drawing/2014/main" id="{795BCDD0-BB87-C34B-8872-DA242CE6EA9B}"/>
              </a:ext>
            </a:extLst>
          </p:cNvPr>
          <p:cNvCxnSpPr/>
          <p:nvPr/>
        </p:nvCxnSpPr>
        <p:spPr>
          <a:xfrm>
            <a:off x="208720" y="1907704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16 Conector recto">
            <a:extLst>
              <a:ext uri="{FF2B5EF4-FFF2-40B4-BE49-F238E27FC236}">
                <a16:creationId xmlns:a16="http://schemas.microsoft.com/office/drawing/2014/main" id="{1F475EEE-97E3-1544-8CB0-1F81A8881836}"/>
              </a:ext>
            </a:extLst>
          </p:cNvPr>
          <p:cNvCxnSpPr/>
          <p:nvPr/>
        </p:nvCxnSpPr>
        <p:spPr>
          <a:xfrm>
            <a:off x="208720" y="2123728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17 Conector recto">
            <a:extLst>
              <a:ext uri="{FF2B5EF4-FFF2-40B4-BE49-F238E27FC236}">
                <a16:creationId xmlns:a16="http://schemas.microsoft.com/office/drawing/2014/main" id="{493C92E1-690C-894B-97CE-0C0CD7E1394B}"/>
              </a:ext>
            </a:extLst>
          </p:cNvPr>
          <p:cNvCxnSpPr/>
          <p:nvPr/>
        </p:nvCxnSpPr>
        <p:spPr>
          <a:xfrm>
            <a:off x="208720" y="2339752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21 Conector recto">
            <a:extLst>
              <a:ext uri="{FF2B5EF4-FFF2-40B4-BE49-F238E27FC236}">
                <a16:creationId xmlns:a16="http://schemas.microsoft.com/office/drawing/2014/main" id="{51C15626-85E2-054D-8A4A-B797A1BF8F58}"/>
              </a:ext>
            </a:extLst>
          </p:cNvPr>
          <p:cNvCxnSpPr/>
          <p:nvPr/>
        </p:nvCxnSpPr>
        <p:spPr>
          <a:xfrm>
            <a:off x="208720" y="2555776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25 Conector recto">
            <a:extLst>
              <a:ext uri="{FF2B5EF4-FFF2-40B4-BE49-F238E27FC236}">
                <a16:creationId xmlns:a16="http://schemas.microsoft.com/office/drawing/2014/main" id="{AA7850D4-CA1B-8544-A95D-440492BED469}"/>
              </a:ext>
            </a:extLst>
          </p:cNvPr>
          <p:cNvCxnSpPr/>
          <p:nvPr/>
        </p:nvCxnSpPr>
        <p:spPr>
          <a:xfrm>
            <a:off x="208720" y="2771800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26 Conector recto">
            <a:extLst>
              <a:ext uri="{FF2B5EF4-FFF2-40B4-BE49-F238E27FC236}">
                <a16:creationId xmlns:a16="http://schemas.microsoft.com/office/drawing/2014/main" id="{761754AF-575C-7F4A-8745-9AD6F6644A89}"/>
              </a:ext>
            </a:extLst>
          </p:cNvPr>
          <p:cNvCxnSpPr/>
          <p:nvPr/>
        </p:nvCxnSpPr>
        <p:spPr>
          <a:xfrm>
            <a:off x="208720" y="2987824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30 Conector recto">
            <a:extLst>
              <a:ext uri="{FF2B5EF4-FFF2-40B4-BE49-F238E27FC236}">
                <a16:creationId xmlns:a16="http://schemas.microsoft.com/office/drawing/2014/main" id="{1EA71846-BE27-0D4B-ABDA-D4FD1C415B03}"/>
              </a:ext>
            </a:extLst>
          </p:cNvPr>
          <p:cNvCxnSpPr/>
          <p:nvPr/>
        </p:nvCxnSpPr>
        <p:spPr>
          <a:xfrm>
            <a:off x="208720" y="3203848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31 Conector recto">
            <a:extLst>
              <a:ext uri="{FF2B5EF4-FFF2-40B4-BE49-F238E27FC236}">
                <a16:creationId xmlns:a16="http://schemas.microsoft.com/office/drawing/2014/main" id="{0EAF52AF-DDA1-504F-AF93-0E64D16C4C21}"/>
              </a:ext>
            </a:extLst>
          </p:cNvPr>
          <p:cNvCxnSpPr/>
          <p:nvPr/>
        </p:nvCxnSpPr>
        <p:spPr>
          <a:xfrm>
            <a:off x="208720" y="3419872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32 Rectángulo redondeado">
            <a:extLst>
              <a:ext uri="{FF2B5EF4-FFF2-40B4-BE49-F238E27FC236}">
                <a16:creationId xmlns:a16="http://schemas.microsoft.com/office/drawing/2014/main" id="{FDA65648-B5D1-8145-A588-0EBDB266880B}"/>
              </a:ext>
            </a:extLst>
          </p:cNvPr>
          <p:cNvSpPr/>
          <p:nvPr/>
        </p:nvSpPr>
        <p:spPr>
          <a:xfrm>
            <a:off x="116631" y="5057482"/>
            <a:ext cx="6552729" cy="2050739"/>
          </a:xfrm>
          <a:prstGeom prst="roundRect">
            <a:avLst>
              <a:gd name="adj" fmla="val 261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6" name="33 CuadroTexto">
            <a:extLst>
              <a:ext uri="{FF2B5EF4-FFF2-40B4-BE49-F238E27FC236}">
                <a16:creationId xmlns:a16="http://schemas.microsoft.com/office/drawing/2014/main" id="{8A5B41EA-EDC7-1F43-88DB-92A1282272FA}"/>
              </a:ext>
            </a:extLst>
          </p:cNvPr>
          <p:cNvSpPr txBox="1"/>
          <p:nvPr/>
        </p:nvSpPr>
        <p:spPr>
          <a:xfrm>
            <a:off x="82336" y="5092092"/>
            <a:ext cx="1912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100" b="1" dirty="0"/>
              <a:t>ACUERDOS Y COMPROMISOS</a:t>
            </a:r>
          </a:p>
        </p:txBody>
      </p:sp>
      <p:sp>
        <p:nvSpPr>
          <p:cNvPr id="27" name="1 CuadroTexto">
            <a:extLst>
              <a:ext uri="{FF2B5EF4-FFF2-40B4-BE49-F238E27FC236}">
                <a16:creationId xmlns:a16="http://schemas.microsoft.com/office/drawing/2014/main" id="{524800E3-BFBA-BB49-AA3E-06111D1C8DD6}"/>
              </a:ext>
            </a:extLst>
          </p:cNvPr>
          <p:cNvSpPr txBox="1"/>
          <p:nvPr/>
        </p:nvSpPr>
        <p:spPr>
          <a:xfrm>
            <a:off x="612877" y="7701553"/>
            <a:ext cx="612668" cy="3770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050" dirty="0"/>
              <a:t>Alumno</a:t>
            </a:r>
          </a:p>
          <a:p>
            <a:pPr algn="ctr"/>
            <a:r>
              <a:rPr lang="es-MX" sz="800" dirty="0"/>
              <a:t>Nombre</a:t>
            </a:r>
            <a:endParaRPr lang="es-MX" sz="1050" dirty="0"/>
          </a:p>
        </p:txBody>
      </p:sp>
      <p:sp>
        <p:nvSpPr>
          <p:cNvPr id="28" name="34 CuadroTexto">
            <a:extLst>
              <a:ext uri="{FF2B5EF4-FFF2-40B4-BE49-F238E27FC236}">
                <a16:creationId xmlns:a16="http://schemas.microsoft.com/office/drawing/2014/main" id="{67C91DA3-B392-8745-B93F-69AB9052650D}"/>
              </a:ext>
            </a:extLst>
          </p:cNvPr>
          <p:cNvSpPr txBox="1"/>
          <p:nvPr/>
        </p:nvSpPr>
        <p:spPr>
          <a:xfrm>
            <a:off x="400293" y="8495553"/>
            <a:ext cx="1069524" cy="3770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050" dirty="0"/>
              <a:t>Padre de familia</a:t>
            </a:r>
          </a:p>
          <a:p>
            <a:pPr algn="ctr"/>
            <a:r>
              <a:rPr lang="es-MX" sz="800" dirty="0"/>
              <a:t>Nombre y firma</a:t>
            </a:r>
          </a:p>
        </p:txBody>
      </p:sp>
      <p:sp>
        <p:nvSpPr>
          <p:cNvPr id="29" name="35 CuadroTexto">
            <a:extLst>
              <a:ext uri="{FF2B5EF4-FFF2-40B4-BE49-F238E27FC236}">
                <a16:creationId xmlns:a16="http://schemas.microsoft.com/office/drawing/2014/main" id="{B9F9F423-385D-A84D-A090-DE41AF8CE466}"/>
              </a:ext>
            </a:extLst>
          </p:cNvPr>
          <p:cNvSpPr txBox="1"/>
          <p:nvPr/>
        </p:nvSpPr>
        <p:spPr>
          <a:xfrm>
            <a:off x="5250362" y="7674443"/>
            <a:ext cx="841898" cy="3770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050" dirty="0"/>
              <a:t>Docente</a:t>
            </a:r>
          </a:p>
          <a:p>
            <a:pPr algn="ctr"/>
            <a:r>
              <a:rPr lang="es-MX" sz="800" dirty="0"/>
              <a:t>Nombre y firma</a:t>
            </a:r>
            <a:endParaRPr lang="es-MX" sz="1050" dirty="0"/>
          </a:p>
        </p:txBody>
      </p:sp>
      <p:sp>
        <p:nvSpPr>
          <p:cNvPr id="30" name="36 CuadroTexto">
            <a:extLst>
              <a:ext uri="{FF2B5EF4-FFF2-40B4-BE49-F238E27FC236}">
                <a16:creationId xmlns:a16="http://schemas.microsoft.com/office/drawing/2014/main" id="{F6D9CBEF-1D88-AA4D-A190-1E55E70E145D}"/>
              </a:ext>
            </a:extLst>
          </p:cNvPr>
          <p:cNvSpPr txBox="1"/>
          <p:nvPr/>
        </p:nvSpPr>
        <p:spPr>
          <a:xfrm>
            <a:off x="5202929" y="8495553"/>
            <a:ext cx="1143262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050" dirty="0"/>
              <a:t>Directivo </a:t>
            </a:r>
          </a:p>
          <a:p>
            <a:pPr algn="ctr"/>
            <a:r>
              <a:rPr lang="es-MX" sz="700" dirty="0"/>
              <a:t>Nombre y firma</a:t>
            </a:r>
          </a:p>
          <a:p>
            <a:pPr algn="ctr"/>
            <a:r>
              <a:rPr lang="es-MX" sz="700" dirty="0"/>
              <a:t>(solo en casos requeridos)</a:t>
            </a:r>
          </a:p>
        </p:txBody>
      </p:sp>
      <p:cxnSp>
        <p:nvCxnSpPr>
          <p:cNvPr id="31" name="4 Conector recto">
            <a:extLst>
              <a:ext uri="{FF2B5EF4-FFF2-40B4-BE49-F238E27FC236}">
                <a16:creationId xmlns:a16="http://schemas.microsoft.com/office/drawing/2014/main" id="{A97819A1-5B9F-E64C-A48E-FB8994B5A4A8}"/>
              </a:ext>
            </a:extLst>
          </p:cNvPr>
          <p:cNvCxnSpPr/>
          <p:nvPr/>
        </p:nvCxnSpPr>
        <p:spPr>
          <a:xfrm>
            <a:off x="233931" y="7700392"/>
            <a:ext cx="1710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37 Conector recto">
            <a:extLst>
              <a:ext uri="{FF2B5EF4-FFF2-40B4-BE49-F238E27FC236}">
                <a16:creationId xmlns:a16="http://schemas.microsoft.com/office/drawing/2014/main" id="{B1526AFA-65CE-E642-A501-13F1438F5580}"/>
              </a:ext>
            </a:extLst>
          </p:cNvPr>
          <p:cNvCxnSpPr/>
          <p:nvPr/>
        </p:nvCxnSpPr>
        <p:spPr>
          <a:xfrm>
            <a:off x="236184" y="8495553"/>
            <a:ext cx="1710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40 Conector recto">
            <a:extLst>
              <a:ext uri="{FF2B5EF4-FFF2-40B4-BE49-F238E27FC236}">
                <a16:creationId xmlns:a16="http://schemas.microsoft.com/office/drawing/2014/main" id="{1F84F1CE-8FB2-EB42-99F9-1C78E334E715}"/>
              </a:ext>
            </a:extLst>
          </p:cNvPr>
          <p:cNvCxnSpPr/>
          <p:nvPr/>
        </p:nvCxnSpPr>
        <p:spPr>
          <a:xfrm>
            <a:off x="208720" y="3635896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41 Conector recto">
            <a:extLst>
              <a:ext uri="{FF2B5EF4-FFF2-40B4-BE49-F238E27FC236}">
                <a16:creationId xmlns:a16="http://schemas.microsoft.com/office/drawing/2014/main" id="{C38FEAAC-32DF-F94E-BE06-C099B8A27D2F}"/>
              </a:ext>
            </a:extLst>
          </p:cNvPr>
          <p:cNvCxnSpPr/>
          <p:nvPr/>
        </p:nvCxnSpPr>
        <p:spPr>
          <a:xfrm>
            <a:off x="208720" y="3851920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42 Conector recto">
            <a:extLst>
              <a:ext uri="{FF2B5EF4-FFF2-40B4-BE49-F238E27FC236}">
                <a16:creationId xmlns:a16="http://schemas.microsoft.com/office/drawing/2014/main" id="{476A72CA-7341-B147-BED6-BA390DD69D83}"/>
              </a:ext>
            </a:extLst>
          </p:cNvPr>
          <p:cNvCxnSpPr/>
          <p:nvPr/>
        </p:nvCxnSpPr>
        <p:spPr>
          <a:xfrm>
            <a:off x="208720" y="4067944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43 Conector recto">
            <a:extLst>
              <a:ext uri="{FF2B5EF4-FFF2-40B4-BE49-F238E27FC236}">
                <a16:creationId xmlns:a16="http://schemas.microsoft.com/office/drawing/2014/main" id="{9F5E940A-CF6C-EF4B-B882-E420C44268B9}"/>
              </a:ext>
            </a:extLst>
          </p:cNvPr>
          <p:cNvCxnSpPr/>
          <p:nvPr/>
        </p:nvCxnSpPr>
        <p:spPr>
          <a:xfrm>
            <a:off x="208720" y="4283968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44 Conector recto">
            <a:extLst>
              <a:ext uri="{FF2B5EF4-FFF2-40B4-BE49-F238E27FC236}">
                <a16:creationId xmlns:a16="http://schemas.microsoft.com/office/drawing/2014/main" id="{16E7A674-FA70-8343-A8A3-8C69B069C502}"/>
              </a:ext>
            </a:extLst>
          </p:cNvPr>
          <p:cNvCxnSpPr/>
          <p:nvPr/>
        </p:nvCxnSpPr>
        <p:spPr>
          <a:xfrm>
            <a:off x="208720" y="4499992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45 Conector recto">
            <a:extLst>
              <a:ext uri="{FF2B5EF4-FFF2-40B4-BE49-F238E27FC236}">
                <a16:creationId xmlns:a16="http://schemas.microsoft.com/office/drawing/2014/main" id="{F7A7F74A-0DAB-E34F-8182-E1C1DF9385E2}"/>
              </a:ext>
            </a:extLst>
          </p:cNvPr>
          <p:cNvCxnSpPr/>
          <p:nvPr/>
        </p:nvCxnSpPr>
        <p:spPr>
          <a:xfrm>
            <a:off x="208720" y="4716016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46 Conector recto">
            <a:extLst>
              <a:ext uri="{FF2B5EF4-FFF2-40B4-BE49-F238E27FC236}">
                <a16:creationId xmlns:a16="http://schemas.microsoft.com/office/drawing/2014/main" id="{A65A7B7E-C902-CD4A-8FEC-C58880925171}"/>
              </a:ext>
            </a:extLst>
          </p:cNvPr>
          <p:cNvCxnSpPr/>
          <p:nvPr/>
        </p:nvCxnSpPr>
        <p:spPr>
          <a:xfrm>
            <a:off x="208720" y="4932040"/>
            <a:ext cx="3027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4" name="Imagen 43">
            <a:extLst>
              <a:ext uri="{FF2B5EF4-FFF2-40B4-BE49-F238E27FC236}">
                <a16:creationId xmlns:a16="http://schemas.microsoft.com/office/drawing/2014/main" id="{F7C6A002-ECD1-3F4F-8DBB-216816AEF5D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5" y="9062933"/>
            <a:ext cx="6752561" cy="5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0 Imagen">
            <a:extLst>
              <a:ext uri="{FF2B5EF4-FFF2-40B4-BE49-F238E27FC236}">
                <a16:creationId xmlns:a16="http://schemas.microsoft.com/office/drawing/2014/main" id="{6B50ACD5-0430-E04F-BD33-E6D1F906E79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425" y="8681795"/>
            <a:ext cx="1058176" cy="324895"/>
          </a:xfrm>
          <a:prstGeom prst="rect">
            <a:avLst/>
          </a:prstGeom>
        </p:spPr>
      </p:pic>
      <p:sp>
        <p:nvSpPr>
          <p:cNvPr id="46" name="Rectángulo redondeado 45">
            <a:extLst>
              <a:ext uri="{FF2B5EF4-FFF2-40B4-BE49-F238E27FC236}">
                <a16:creationId xmlns:a16="http://schemas.microsoft.com/office/drawing/2014/main" id="{78885833-732E-0046-84DF-454FBF911F2D}"/>
              </a:ext>
            </a:extLst>
          </p:cNvPr>
          <p:cNvSpPr/>
          <p:nvPr/>
        </p:nvSpPr>
        <p:spPr>
          <a:xfrm>
            <a:off x="116632" y="139725"/>
            <a:ext cx="6602126" cy="223280"/>
          </a:xfrm>
          <a:prstGeom prst="roundRect">
            <a:avLst>
              <a:gd name="adj" fmla="val 1207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6025E7F1-960C-D641-9C9C-A71F2691B021}"/>
              </a:ext>
            </a:extLst>
          </p:cNvPr>
          <p:cNvSpPr/>
          <p:nvPr/>
        </p:nvSpPr>
        <p:spPr>
          <a:xfrm>
            <a:off x="116631" y="103754"/>
            <a:ext cx="6602126" cy="292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s-MX" sz="1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DESCRIPCIÓN DE LA INCIDENCIA, MEDIDAS DISCIPLINARIAS, ACUERDOS Y COMPROMISOS</a:t>
            </a:r>
            <a:endParaRPr lang="es-MX" sz="1200" baseline="30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3" name="4 Conector recto">
            <a:extLst>
              <a:ext uri="{FF2B5EF4-FFF2-40B4-BE49-F238E27FC236}">
                <a16:creationId xmlns:a16="http://schemas.microsoft.com/office/drawing/2014/main" id="{ED45CD68-36AC-C449-8A0C-E843A7F53765}"/>
              </a:ext>
            </a:extLst>
          </p:cNvPr>
          <p:cNvCxnSpPr/>
          <p:nvPr/>
        </p:nvCxnSpPr>
        <p:spPr>
          <a:xfrm>
            <a:off x="4815962" y="7697815"/>
            <a:ext cx="1710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37 Conector recto">
            <a:extLst>
              <a:ext uri="{FF2B5EF4-FFF2-40B4-BE49-F238E27FC236}">
                <a16:creationId xmlns:a16="http://schemas.microsoft.com/office/drawing/2014/main" id="{1BCDDEDF-B157-1943-A999-20F9826E9890}"/>
              </a:ext>
            </a:extLst>
          </p:cNvPr>
          <p:cNvCxnSpPr/>
          <p:nvPr/>
        </p:nvCxnSpPr>
        <p:spPr>
          <a:xfrm>
            <a:off x="4818215" y="8492976"/>
            <a:ext cx="17106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14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1708</TotalTime>
  <Words>1434</Words>
  <Application>Microsoft Office PowerPoint</Application>
  <PresentationFormat>Carta (216 x 279 mm)</PresentationFormat>
  <Paragraphs>90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marioclocks@outlook.com</dc:creator>
  <cp:lastModifiedBy>JOSE SÁNCHEZ</cp:lastModifiedBy>
  <cp:revision>48</cp:revision>
  <dcterms:created xsi:type="dcterms:W3CDTF">2019-05-12T01:24:41Z</dcterms:created>
  <dcterms:modified xsi:type="dcterms:W3CDTF">2019-12-03T00:54:17Z</dcterms:modified>
</cp:coreProperties>
</file>