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7" r:id="rId2"/>
    <p:sldId id="295" r:id="rId3"/>
    <p:sldId id="29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FF6600"/>
    <a:srgbClr val="CC66FF"/>
    <a:srgbClr val="00FF00"/>
    <a:srgbClr val="FF3399"/>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2342"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E6ECD474-1508-4954-87D2-4F1518C11FB1}" type="datetimeFigureOut">
              <a:rPr lang="es-MX" smtClean="0"/>
              <a:t>27/09/2022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E5823C8-D82B-423A-827A-4DB1EAF4BB94}" type="slidenum">
              <a:rPr lang="es-MX" smtClean="0"/>
              <a:t>‹Nº›</a:t>
            </a:fld>
            <a:endParaRPr lang="es-MX"/>
          </a:p>
        </p:txBody>
      </p:sp>
    </p:spTree>
    <p:extLst>
      <p:ext uri="{BB962C8B-B14F-4D97-AF65-F5344CB8AC3E}">
        <p14:creationId xmlns:p14="http://schemas.microsoft.com/office/powerpoint/2010/main" val="1293916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6ECD474-1508-4954-87D2-4F1518C11FB1}" type="datetimeFigureOut">
              <a:rPr lang="es-MX" smtClean="0"/>
              <a:t>27/09/2022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E5823C8-D82B-423A-827A-4DB1EAF4BB94}" type="slidenum">
              <a:rPr lang="es-MX" smtClean="0"/>
              <a:t>‹Nº›</a:t>
            </a:fld>
            <a:endParaRPr lang="es-MX"/>
          </a:p>
        </p:txBody>
      </p:sp>
    </p:spTree>
    <p:extLst>
      <p:ext uri="{BB962C8B-B14F-4D97-AF65-F5344CB8AC3E}">
        <p14:creationId xmlns:p14="http://schemas.microsoft.com/office/powerpoint/2010/main" val="2268644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6ECD474-1508-4954-87D2-4F1518C11FB1}" type="datetimeFigureOut">
              <a:rPr lang="es-MX" smtClean="0"/>
              <a:t>27/09/2022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E5823C8-D82B-423A-827A-4DB1EAF4BB94}" type="slidenum">
              <a:rPr lang="es-MX" smtClean="0"/>
              <a:t>‹Nº›</a:t>
            </a:fld>
            <a:endParaRPr lang="es-MX"/>
          </a:p>
        </p:txBody>
      </p:sp>
    </p:spTree>
    <p:extLst>
      <p:ext uri="{BB962C8B-B14F-4D97-AF65-F5344CB8AC3E}">
        <p14:creationId xmlns:p14="http://schemas.microsoft.com/office/powerpoint/2010/main" val="555553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6ECD474-1508-4954-87D2-4F1518C11FB1}" type="datetimeFigureOut">
              <a:rPr lang="es-MX" smtClean="0"/>
              <a:t>27/09/2022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E5823C8-D82B-423A-827A-4DB1EAF4BB94}" type="slidenum">
              <a:rPr lang="es-MX" smtClean="0"/>
              <a:t>‹Nº›</a:t>
            </a:fld>
            <a:endParaRPr lang="es-MX"/>
          </a:p>
        </p:txBody>
      </p:sp>
    </p:spTree>
    <p:extLst>
      <p:ext uri="{BB962C8B-B14F-4D97-AF65-F5344CB8AC3E}">
        <p14:creationId xmlns:p14="http://schemas.microsoft.com/office/powerpoint/2010/main" val="2211800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E6ECD474-1508-4954-87D2-4F1518C11FB1}" type="datetimeFigureOut">
              <a:rPr lang="es-MX" smtClean="0"/>
              <a:t>27/09/2022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E5823C8-D82B-423A-827A-4DB1EAF4BB94}" type="slidenum">
              <a:rPr lang="es-MX" smtClean="0"/>
              <a:t>‹Nº›</a:t>
            </a:fld>
            <a:endParaRPr lang="es-MX"/>
          </a:p>
        </p:txBody>
      </p:sp>
    </p:spTree>
    <p:extLst>
      <p:ext uri="{BB962C8B-B14F-4D97-AF65-F5344CB8AC3E}">
        <p14:creationId xmlns:p14="http://schemas.microsoft.com/office/powerpoint/2010/main" val="1048342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6ECD474-1508-4954-87D2-4F1518C11FB1}" type="datetimeFigureOut">
              <a:rPr lang="es-MX" smtClean="0"/>
              <a:t>27/09/2022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E5823C8-D82B-423A-827A-4DB1EAF4BB94}" type="slidenum">
              <a:rPr lang="es-MX" smtClean="0"/>
              <a:t>‹Nº›</a:t>
            </a:fld>
            <a:endParaRPr lang="es-MX"/>
          </a:p>
        </p:txBody>
      </p:sp>
    </p:spTree>
    <p:extLst>
      <p:ext uri="{BB962C8B-B14F-4D97-AF65-F5344CB8AC3E}">
        <p14:creationId xmlns:p14="http://schemas.microsoft.com/office/powerpoint/2010/main" val="1564300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6ECD474-1508-4954-87D2-4F1518C11FB1}" type="datetimeFigureOut">
              <a:rPr lang="es-MX" smtClean="0"/>
              <a:t>27/09/2022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FE5823C8-D82B-423A-827A-4DB1EAF4BB94}" type="slidenum">
              <a:rPr lang="es-MX" smtClean="0"/>
              <a:t>‹Nº›</a:t>
            </a:fld>
            <a:endParaRPr lang="es-MX"/>
          </a:p>
        </p:txBody>
      </p:sp>
    </p:spTree>
    <p:extLst>
      <p:ext uri="{BB962C8B-B14F-4D97-AF65-F5344CB8AC3E}">
        <p14:creationId xmlns:p14="http://schemas.microsoft.com/office/powerpoint/2010/main" val="2762634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6ECD474-1508-4954-87D2-4F1518C11FB1}" type="datetimeFigureOut">
              <a:rPr lang="es-MX" smtClean="0"/>
              <a:t>27/09/2022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FE5823C8-D82B-423A-827A-4DB1EAF4BB94}" type="slidenum">
              <a:rPr lang="es-MX" smtClean="0"/>
              <a:t>‹Nº›</a:t>
            </a:fld>
            <a:endParaRPr lang="es-MX"/>
          </a:p>
        </p:txBody>
      </p:sp>
    </p:spTree>
    <p:extLst>
      <p:ext uri="{BB962C8B-B14F-4D97-AF65-F5344CB8AC3E}">
        <p14:creationId xmlns:p14="http://schemas.microsoft.com/office/powerpoint/2010/main" val="2672425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ECD474-1508-4954-87D2-4F1518C11FB1}" type="datetimeFigureOut">
              <a:rPr lang="es-MX" smtClean="0"/>
              <a:t>27/09/2022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FE5823C8-D82B-423A-827A-4DB1EAF4BB94}" type="slidenum">
              <a:rPr lang="es-MX" smtClean="0"/>
              <a:t>‹Nº›</a:t>
            </a:fld>
            <a:endParaRPr lang="es-MX"/>
          </a:p>
        </p:txBody>
      </p:sp>
    </p:spTree>
    <p:extLst>
      <p:ext uri="{BB962C8B-B14F-4D97-AF65-F5344CB8AC3E}">
        <p14:creationId xmlns:p14="http://schemas.microsoft.com/office/powerpoint/2010/main" val="893688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6ECD474-1508-4954-87D2-4F1518C11FB1}" type="datetimeFigureOut">
              <a:rPr lang="es-MX" smtClean="0"/>
              <a:t>27/09/2022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E5823C8-D82B-423A-827A-4DB1EAF4BB94}" type="slidenum">
              <a:rPr lang="es-MX" smtClean="0"/>
              <a:t>‹Nº›</a:t>
            </a:fld>
            <a:endParaRPr lang="es-MX"/>
          </a:p>
        </p:txBody>
      </p:sp>
    </p:spTree>
    <p:extLst>
      <p:ext uri="{BB962C8B-B14F-4D97-AF65-F5344CB8AC3E}">
        <p14:creationId xmlns:p14="http://schemas.microsoft.com/office/powerpoint/2010/main" val="1342589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6ECD474-1508-4954-87D2-4F1518C11FB1}" type="datetimeFigureOut">
              <a:rPr lang="es-MX" smtClean="0"/>
              <a:t>27/09/2022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E5823C8-D82B-423A-827A-4DB1EAF4BB94}" type="slidenum">
              <a:rPr lang="es-MX" smtClean="0"/>
              <a:t>‹Nº›</a:t>
            </a:fld>
            <a:endParaRPr lang="es-MX"/>
          </a:p>
        </p:txBody>
      </p:sp>
    </p:spTree>
    <p:extLst>
      <p:ext uri="{BB962C8B-B14F-4D97-AF65-F5344CB8AC3E}">
        <p14:creationId xmlns:p14="http://schemas.microsoft.com/office/powerpoint/2010/main" val="137174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6ECD474-1508-4954-87D2-4F1518C11FB1}" type="datetimeFigureOut">
              <a:rPr lang="es-MX" smtClean="0"/>
              <a:t>27/09/2022</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FE5823C8-D82B-423A-827A-4DB1EAF4BB94}" type="slidenum">
              <a:rPr lang="es-MX" smtClean="0"/>
              <a:t>‹Nº›</a:t>
            </a:fld>
            <a:endParaRPr lang="es-MX"/>
          </a:p>
        </p:txBody>
      </p:sp>
    </p:spTree>
    <p:extLst>
      <p:ext uri="{BB962C8B-B14F-4D97-AF65-F5344CB8AC3E}">
        <p14:creationId xmlns:p14="http://schemas.microsoft.com/office/powerpoint/2010/main" val="31825527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3">
            <a:extLst>
              <a:ext uri="{FF2B5EF4-FFF2-40B4-BE49-F238E27FC236}">
                <a16:creationId xmlns:a16="http://schemas.microsoft.com/office/drawing/2014/main" id="{718F0860-6D21-3EF7-E608-59BE81BA15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spTree>
    <p:extLst>
      <p:ext uri="{BB962C8B-B14F-4D97-AF65-F5344CB8AC3E}">
        <p14:creationId xmlns:p14="http://schemas.microsoft.com/office/powerpoint/2010/main" val="3704975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618323A-4F00-AFCE-3A39-0343BE351F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3405743938"/>
              </p:ext>
            </p:extLst>
          </p:nvPr>
        </p:nvGraphicFramePr>
        <p:xfrm>
          <a:off x="330199" y="2236038"/>
          <a:ext cx="6311900" cy="5242560"/>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182731">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242924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Reconoce su nombre escrito y lo escribe con sus propias grafías.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Narra anécdotas siguiendo la secuencia y el orden de las ideas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Solicita la palabra para participar.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Expresa ideas para construir textos informativos.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Narra cuentos con mayor seguridad siguiendo la secuencia de las imágenes. Identifica algunas características de textos informativos.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Cuenta historias de su invención propia. Menciona rimas, trabalenguas y adivinanzas.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Participa en juegos orales.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Se encuentra en el proceso de escribir su nombre.</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Reconoce algunas letras por medio del sonido.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lvl="0" algn="l" defTabSz="685800" rtl="0" eaLnBrk="1" latinLnBrk="0" hangingPunct="1"/>
                      <a:r>
                        <a:rPr lang="es-MX" sz="1100" dirty="0">
                          <a:latin typeface="Century Gothic" panose="020B0502020202020204" pitchFamily="34" charset="0"/>
                        </a:rPr>
                        <a:t>Expresar de forma escrita utilizando dibujos y otras formas simbólicas, para dar a conocer sus ideas y sentimientos. Identificar el lugar que ocupa un objeto dentro de una serie ordenada.</a:t>
                      </a:r>
                    </a:p>
                    <a:p>
                      <a:pPr marL="0" lvl="0" algn="l" defTabSz="685800" rtl="0" eaLnBrk="1" latinLnBrk="0" hangingPunct="1"/>
                      <a:r>
                        <a:rPr lang="es-MX" sz="1100" dirty="0">
                          <a:latin typeface="Century Gothic" panose="020B0502020202020204" pitchFamily="34" charset="0"/>
                        </a:rPr>
                        <a:t>Invitar a que describa las características de los seres vivos (partes que conforman una planta o un animal) y el color, tamaño, textura y consistencia de elementos no vivos.</a:t>
                      </a:r>
                    </a:p>
                    <a:p>
                      <a:pPr marL="0" lvl="0" algn="l" defTabSz="685800" rtl="0" eaLnBrk="1" latinLnBrk="0" hangingPunct="1"/>
                      <a:r>
                        <a:rPr lang="es-MX" sz="1100" dirty="0">
                          <a:latin typeface="Century Gothic" panose="020B0502020202020204" pitchFamily="34" charset="0"/>
                        </a:rPr>
                        <a:t>Identificar el nombre del autor o de la autora de algunas obras que aprecia y los motivos que inspiraron esas producciones.</a:t>
                      </a:r>
                    </a:p>
                    <a:p>
                      <a:pPr marL="0" lvl="0" algn="l" defTabSz="685800" rtl="0" eaLnBrk="1" latinLnBrk="0" hangingPunct="1"/>
                      <a:r>
                        <a:rPr lang="es-MX" sz="1100" dirty="0">
                          <a:latin typeface="Century Gothic" panose="020B0502020202020204" pitchFamily="34" charset="0"/>
                        </a:rPr>
                        <a:t>Resolver problemas numéricos a partir de la manipulación de objetos concretos y los grafica comentando a los demás los resultados.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182731">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537443">
                <a:tc gridSpan="2">
                  <a:txBody>
                    <a:bodyPr/>
                    <a:lstStyle/>
                    <a:p>
                      <a:pPr marL="0" indent="0" algn="l">
                        <a:buFont typeface="Wingdings" charset="2"/>
                        <a:buNone/>
                      </a:pPr>
                      <a:r>
                        <a:rPr lang="es-ES" sz="1100" b="0" baseline="0" dirty="0">
                          <a:effectLst/>
                          <a:latin typeface="Century Gothic" panose="020B0502020202020204" pitchFamily="34" charset="0"/>
                          <a:ea typeface="HelloTiffany" panose="02000603000000000000" pitchFamily="2" charset="0"/>
                          <a:cs typeface="KG Set Fire to the Rain" charset="0"/>
                        </a:rPr>
                        <a:t>Ser más explícitos en las reglas y acuerdos para la convivencia modelando sus respuestas adaptativas, apoyar para describir</a:t>
                      </a:r>
                      <a:r>
                        <a:rPr lang="es-MX" sz="1100" kern="1200" dirty="0">
                          <a:solidFill>
                            <a:schemeClr val="tx1"/>
                          </a:solidFill>
                          <a:effectLst/>
                          <a:latin typeface="Century Gothic" panose="020B0502020202020204" pitchFamily="34" charset="0"/>
                          <a:ea typeface="HelloTiffany Medium" panose="02000603000000000000" pitchFamily="2" charset="0"/>
                          <a:cs typeface="+mn-cs"/>
                        </a:rPr>
                        <a:t> objetos o personas utilizando enunciados de dos o más palabras mencionando sus características de forma, color, tamaño, textura, etc.  </a:t>
                      </a:r>
                    </a:p>
                    <a:p>
                      <a:pPr marL="0" marR="0" lvl="0" indent="0" algn="l" defTabSz="685800" rtl="0" eaLnBrk="1" fontAlgn="auto" latinLnBrk="0" hangingPunct="1">
                        <a:lnSpc>
                          <a:spcPct val="100000"/>
                        </a:lnSpc>
                        <a:spcBef>
                          <a:spcPts val="0"/>
                        </a:spcBef>
                        <a:spcAft>
                          <a:spcPts val="0"/>
                        </a:spcAft>
                        <a:buClrTx/>
                        <a:buSzTx/>
                        <a:buFont typeface="Wingdings" charset="2"/>
                        <a:buNone/>
                        <a:tabLst/>
                        <a:defRPr/>
                      </a:pPr>
                      <a:r>
                        <a:rPr lang="es-MX" sz="1100" kern="1200" dirty="0">
                          <a:solidFill>
                            <a:schemeClr val="tx1"/>
                          </a:solidFill>
                          <a:effectLst/>
                          <a:latin typeface="Century Gothic" panose="020B0502020202020204" pitchFamily="34" charset="0"/>
                          <a:ea typeface="HelloTiffany Medium" panose="02000603000000000000" pitchFamily="2" charset="0"/>
                          <a:cs typeface="+mn-cs"/>
                        </a:rPr>
                        <a:t>Identificar donde hay números y cual es su uso en la vida cotidiana</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182731">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300968">
                <a:tc gridSpan="2">
                  <a:txBody>
                    <a:bodyPr/>
                    <a:lstStyle/>
                    <a:p>
                      <a:pPr lvl="0"/>
                      <a:r>
                        <a:rPr lang="es-MX" sz="1100" kern="1200" dirty="0">
                          <a:solidFill>
                            <a:schemeClr val="dk1"/>
                          </a:solidFill>
                          <a:effectLst/>
                          <a:latin typeface="Century Gothic" panose="020B0502020202020204" pitchFamily="34" charset="0"/>
                          <a:ea typeface="+mn-ea"/>
                          <a:cs typeface="+mn-cs"/>
                        </a:rPr>
                        <a:t>Organizar un tiempo para jugar, escuchar y cantar rondas tradicionales. Seguir el ritmo de canciones utilizando palmas, pies o instrumentos musicales.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spTree>
    <p:extLst>
      <p:ext uri="{BB962C8B-B14F-4D97-AF65-F5344CB8AC3E}">
        <p14:creationId xmlns:p14="http://schemas.microsoft.com/office/powerpoint/2010/main" val="1562711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90800A05-30D4-216B-19EE-C15168D0FF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1054492468"/>
              </p:ext>
            </p:extLst>
          </p:nvPr>
        </p:nvGraphicFramePr>
        <p:xfrm>
          <a:off x="330199" y="2071199"/>
          <a:ext cx="6311900" cy="5480030"/>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190836">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3030932">
                <a:tc>
                  <a:txBody>
                    <a:bodyPr/>
                    <a:lstStyle/>
                    <a:p>
                      <a:pPr algn="l">
                        <a:spcAft>
                          <a:spcPts val="0"/>
                        </a:spcAft>
                      </a:pPr>
                      <a:r>
                        <a:rPr lang="es-ES" sz="1100" dirty="0">
                          <a:effectLst/>
                          <a:latin typeface="Century Gothic" panose="020B0502020202020204" pitchFamily="34" charset="0"/>
                          <a:ea typeface="AGFatPants" panose="02000603000000000000" pitchFamily="2" charset="0"/>
                          <a:cs typeface="Times New Roman"/>
                        </a:rPr>
                        <a:t>Cuenta con la habilidad de decir rimas, trabalenguas, y aprenderse canciones, y adivinanzas fácilmente.</a:t>
                      </a:r>
                    </a:p>
                    <a:p>
                      <a:pPr algn="l">
                        <a:spcAft>
                          <a:spcPts val="0"/>
                        </a:spcAft>
                      </a:pPr>
                      <a:r>
                        <a:rPr lang="es-ES" sz="1100" dirty="0">
                          <a:effectLst/>
                          <a:latin typeface="Century Gothic" panose="020B0502020202020204" pitchFamily="34" charset="0"/>
                          <a:ea typeface="AGFatPants" panose="02000603000000000000" pitchFamily="2" charset="0"/>
                          <a:cs typeface="Times New Roman"/>
                        </a:rPr>
                        <a:t>Logra llevar a cabo acciones sobre colecciones de hasta 20 objetos como: agregar, quitar, juntar, separar, o distribuir elementos y establece relaciones de igualdad y desigualdad.</a:t>
                      </a:r>
                    </a:p>
                    <a:p>
                      <a:pPr algn="l">
                        <a:spcAft>
                          <a:spcPts val="0"/>
                        </a:spcAft>
                      </a:pPr>
                      <a:r>
                        <a:rPr lang="es-ES" sz="1100" dirty="0">
                          <a:effectLst/>
                          <a:latin typeface="Century Gothic" panose="020B0502020202020204" pitchFamily="34" charset="0"/>
                          <a:ea typeface="AGFatPants" panose="02000603000000000000" pitchFamily="2" charset="0"/>
                          <a:cs typeface="Times New Roman"/>
                        </a:rPr>
                        <a:t>Muestra interés en el cuidado del medio ambiente, e indaga acciones favorables, las comparte, explica y práctica, por ejemplo, la importancia de cuidar el agua.</a:t>
                      </a:r>
                    </a:p>
                    <a:p>
                      <a:pPr algn="l">
                        <a:spcAft>
                          <a:spcPts val="0"/>
                        </a:spcAft>
                      </a:pPr>
                      <a:r>
                        <a:rPr lang="es-ES" sz="1100" dirty="0">
                          <a:effectLst/>
                          <a:latin typeface="Century Gothic" panose="020B0502020202020204" pitchFamily="34" charset="0"/>
                          <a:ea typeface="AGFatPants" panose="02000603000000000000" pitchFamily="2" charset="0"/>
                          <a:cs typeface="Times New Roman"/>
                        </a:rPr>
                        <a:t>Observa y apreciar obras del patrimonio artístico de su localidad pintura, fotografía, escultura y arquitectura de diversos autores y tiempos.</a:t>
                      </a:r>
                    </a:p>
                    <a:p>
                      <a:pPr algn="l">
                        <a:spcAft>
                          <a:spcPts val="0"/>
                        </a:spcAft>
                      </a:pPr>
                      <a:r>
                        <a:rPr lang="es-ES" sz="1100" dirty="0">
                          <a:effectLst/>
                          <a:latin typeface="Century Gothic" panose="020B0502020202020204" pitchFamily="34" charset="0"/>
                          <a:ea typeface="AGFatPants" panose="02000603000000000000" pitchFamily="2" charset="0"/>
                          <a:cs typeface="Times New Roman"/>
                        </a:rPr>
                        <a:t>Ejecuta movimientos corporales que impliquen coordinación y equilibrio, como correr, saltar, rodar, girar, reptar, trepar y marchar.</a:t>
                      </a:r>
                    </a:p>
                    <a:p>
                      <a:pPr algn="l">
                        <a:spcAft>
                          <a:spcPts val="0"/>
                        </a:spcAft>
                      </a:pPr>
                      <a:r>
                        <a:rPr lang="es-ES" sz="1100" dirty="0">
                          <a:effectLst/>
                          <a:latin typeface="Century Gothic" panose="020B0502020202020204" pitchFamily="34" charset="0"/>
                          <a:ea typeface="AGFatPants" panose="02000603000000000000" pitchFamily="2" charset="0"/>
                          <a:cs typeface="Times New Roman"/>
                        </a:rPr>
                        <a:t>Es considerable y amable con sus compañeros.</a:t>
                      </a:r>
                      <a:r>
                        <a:rPr lang="es-MX" sz="1100" dirty="0">
                          <a:latin typeface="Century Gothic" panose="020B0502020202020204" pitchFamily="34" charset="0"/>
                        </a:rPr>
                        <a:t>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lvl="0" algn="l" defTabSz="685800" rtl="0" eaLnBrk="1" latinLnBrk="0" hangingPunct="1"/>
                      <a:r>
                        <a:rPr lang="es-MX" sz="1100" dirty="0">
                          <a:latin typeface="Century Gothic" panose="020B0502020202020204" pitchFamily="34" charset="0"/>
                        </a:rPr>
                        <a:t>Apoyar en el rango de conteo.</a:t>
                      </a:r>
                    </a:p>
                    <a:p>
                      <a:pPr marL="0" lvl="0" algn="l" defTabSz="685800" rtl="0" eaLnBrk="1" latinLnBrk="0" hangingPunct="1"/>
                      <a:r>
                        <a:rPr lang="es-MX" sz="1100" dirty="0">
                          <a:latin typeface="Century Gothic" panose="020B0502020202020204" pitchFamily="34" charset="0"/>
                        </a:rPr>
                        <a:t>Dialogar sobre lo que implica un riesgo.</a:t>
                      </a:r>
                    </a:p>
                    <a:p>
                      <a:pPr marL="0" lvl="0" algn="l" defTabSz="685800" rtl="0" eaLnBrk="1" latinLnBrk="0" hangingPunct="1"/>
                      <a:r>
                        <a:rPr lang="es-MX" sz="1100" dirty="0">
                          <a:latin typeface="Century Gothic" panose="020B0502020202020204" pitchFamily="34" charset="0"/>
                        </a:rPr>
                        <a:t>Favorecer el trabajo de colaboración entre pares.</a:t>
                      </a:r>
                    </a:p>
                    <a:p>
                      <a:pPr marL="0" lvl="0" algn="l" defTabSz="685800" rtl="0" eaLnBrk="1" latinLnBrk="0" hangingPunct="1"/>
                      <a:r>
                        <a:rPr lang="es-MX" sz="1100" dirty="0">
                          <a:latin typeface="Century Gothic" panose="020B0502020202020204" pitchFamily="34" charset="0"/>
                        </a:rPr>
                        <a:t>Motivar para involucrarse en actividades físicas y de diversos juegos.</a:t>
                      </a:r>
                    </a:p>
                    <a:p>
                      <a:pPr marL="0" lvl="0" algn="l" defTabSz="685800" rtl="0" eaLnBrk="1" latinLnBrk="0" hangingPunct="1"/>
                      <a:r>
                        <a:rPr lang="es-MX" sz="1100" dirty="0">
                          <a:latin typeface="Century Gothic" panose="020B0502020202020204" pitchFamily="34" charset="0"/>
                        </a:rPr>
                        <a:t>Dialogar para respetar reglas y acuerdos para la convivencia. </a:t>
                      </a:r>
                    </a:p>
                    <a:p>
                      <a:pPr marL="0" lvl="0" algn="l" defTabSz="685800" rtl="0" eaLnBrk="1" latinLnBrk="0" hangingPunct="1"/>
                      <a:r>
                        <a:rPr lang="es-MX" sz="1100" dirty="0">
                          <a:latin typeface="Century Gothic" panose="020B0502020202020204" pitchFamily="34" charset="0"/>
                        </a:rPr>
                        <a:t>Expresar sus hallazgos e investigaciones.</a:t>
                      </a:r>
                    </a:p>
                    <a:p>
                      <a:pPr marL="0" lvl="0" algn="l" defTabSz="685800" rtl="0" eaLnBrk="1" latinLnBrk="0" hangingPunct="1"/>
                      <a:r>
                        <a:rPr lang="es-MX" sz="1100" dirty="0">
                          <a:latin typeface="Century Gothic" panose="020B0502020202020204" pitchFamily="34" charset="0"/>
                        </a:rPr>
                        <a:t>Identificar su nombre en diversos portadores de textos.</a:t>
                      </a:r>
                    </a:p>
                    <a:p>
                      <a:pPr marL="0" lvl="0" algn="l" defTabSz="685800" rtl="0" eaLnBrk="1" latinLnBrk="0" hangingPunct="1"/>
                      <a:r>
                        <a:rPr lang="es-MX" sz="1100" dirty="0">
                          <a:latin typeface="Century Gothic" panose="020B0502020202020204" pitchFamily="34" charset="0"/>
                        </a:rPr>
                        <a:t>Participar en juegos de palabras, como rimas, trabalenguas, adivinanzas.</a:t>
                      </a:r>
                    </a:p>
                    <a:p>
                      <a:pPr marL="0" lvl="0" algn="l" defTabSz="685800" rtl="0" eaLnBrk="1" latinLnBrk="0" hangingPunct="1"/>
                      <a:r>
                        <a:rPr lang="es-MX" sz="1100" dirty="0">
                          <a:latin typeface="Century Gothic" panose="020B0502020202020204" pitchFamily="34" charset="0"/>
                        </a:rPr>
                        <a:t>fortalecer en el su confianza para hacer uso de su expresión corporal, volumen y entonación para atraer y mantener el interés de los demás.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190836">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437801">
                <a:tc gridSpan="2">
                  <a:txBody>
                    <a:bodyPr/>
                    <a:lstStyle/>
                    <a:p>
                      <a:pPr marL="0" lvl="0" indent="0" algn="l" defTabSz="685800" rtl="0" eaLnBrk="1" latinLnBrk="0" hangingPunct="1">
                        <a:buFont typeface="Arial" panose="020B0604020202020204" pitchFamily="34" charset="0"/>
                        <a:buNone/>
                      </a:pPr>
                      <a:r>
                        <a:rPr lang="es-MX" sz="1100" dirty="0">
                          <a:latin typeface="Century Gothic" panose="020B0502020202020204" pitchFamily="34" charset="0"/>
                        </a:rPr>
                        <a:t>Reconocer sus capacidades y habilidades, a partir de esto propiciar experiencias que con base a sus logros se puedan atender sus dificultades.</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190836">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485469">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00" dirty="0">
                          <a:latin typeface="Century Gothic" panose="020B0502020202020204" pitchFamily="34" charset="0"/>
                        </a:rPr>
                        <a:t>Continuar brindando apoyo, realizar todos los una investigación sobre los temas que sean de su interés y pedir que comparta a todos los miembros.</a:t>
                      </a:r>
                      <a:endParaRPr lang="es-MX" sz="1100"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spTree>
    <p:extLst>
      <p:ext uri="{BB962C8B-B14F-4D97-AF65-F5344CB8AC3E}">
        <p14:creationId xmlns:p14="http://schemas.microsoft.com/office/powerpoint/2010/main" val="3886590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76B1B978-68D3-9D29-1F9E-7F77E0BAB8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4147476183"/>
              </p:ext>
            </p:extLst>
          </p:nvPr>
        </p:nvGraphicFramePr>
        <p:xfrm>
          <a:off x="330199" y="2071199"/>
          <a:ext cx="6311900" cy="5443284"/>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181121">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311101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Identifica su nombre en portadores de textos que utiliza cotidianamente y de escribir la mayor parte de las letras que lo conforman.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Explica información que ha investigado haciendo uso de laminas que ha elaborado con apoyo de un adulto.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Explora cuentos e identifica partes principales de estos.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Reconoce algunas de sus características físicas, así como cosas que le agradan y le hacen sentir bien, habla también sobre sus preferencias e intereses.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Comunica las emociones que le causan situaciones que vive en casa y las comparte durante las clases en línea.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Sabe la importancia de la sana alimentación y lo pone en practica en casa con apoyo de los miembros de su familia, reconociendo alimentos saludables y no saludables para su cuerpo.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lvl="0" algn="l" defTabSz="685800" rtl="0" eaLnBrk="1" latinLnBrk="0" hangingPunct="1"/>
                      <a:r>
                        <a:rPr lang="es-MX" sz="1100" dirty="0">
                          <a:latin typeface="Century Gothic" panose="020B0502020202020204" pitchFamily="34" charset="0"/>
                        </a:rPr>
                        <a:t>Apoyar en la integración de actividades lúdicas.</a:t>
                      </a:r>
                    </a:p>
                    <a:p>
                      <a:pPr marL="0" lvl="0" algn="l" defTabSz="685800" rtl="0" eaLnBrk="1" latinLnBrk="0" hangingPunct="1"/>
                      <a:r>
                        <a:rPr lang="es-MX" sz="1100" dirty="0">
                          <a:latin typeface="Century Gothic" panose="020B0502020202020204" pitchFamily="34" charset="0"/>
                        </a:rPr>
                        <a:t>Dialogar para resolver conflictos entre iguales.</a:t>
                      </a:r>
                    </a:p>
                    <a:p>
                      <a:pPr marL="0" lvl="0" algn="l" defTabSz="685800" rtl="0" eaLnBrk="1" latinLnBrk="0" hangingPunct="1"/>
                      <a:r>
                        <a:rPr lang="es-MX" sz="1100" dirty="0">
                          <a:latin typeface="Century Gothic" panose="020B0502020202020204" pitchFamily="34" charset="0"/>
                        </a:rPr>
                        <a:t>Concientizar sobre los peligros a los que se pueda enfrentar diariamente.</a:t>
                      </a:r>
                    </a:p>
                    <a:p>
                      <a:pPr marL="0" lvl="0" algn="l" defTabSz="685800" rtl="0" eaLnBrk="1" latinLnBrk="0" hangingPunct="1"/>
                      <a:r>
                        <a:rPr lang="es-MX" sz="1100" dirty="0">
                          <a:latin typeface="Century Gothic" panose="020B0502020202020204" pitchFamily="34" charset="0"/>
                        </a:rPr>
                        <a:t>Realizar el conteo de manera oral de la sucesión numérica del 1 al 10 escribiéndolos de manera convencional.</a:t>
                      </a:r>
                    </a:p>
                    <a:p>
                      <a:pPr marL="0" lvl="0" algn="l" defTabSz="685800" rtl="0" eaLnBrk="1" latinLnBrk="0" hangingPunct="1"/>
                      <a:r>
                        <a:rPr lang="es-MX" sz="1100" dirty="0">
                          <a:latin typeface="Century Gothic" panose="020B0502020202020204" pitchFamily="34" charset="0"/>
                        </a:rPr>
                        <a:t>Fortalecer habilidades que apoyen el registro y la descripción.</a:t>
                      </a:r>
                    </a:p>
                    <a:p>
                      <a:pPr marL="0" lvl="0" algn="l" defTabSz="685800" rtl="0" eaLnBrk="1" latinLnBrk="0" hangingPunct="1"/>
                      <a:r>
                        <a:rPr lang="es-MX" sz="1100" dirty="0">
                          <a:latin typeface="Century Gothic" panose="020B0502020202020204" pitchFamily="34" charset="0"/>
                        </a:rPr>
                        <a:t>Encontrar medios u objetos que le permitan emitir sonidos para seguir el ritmo de la música que está escuchando.</a:t>
                      </a:r>
                    </a:p>
                    <a:p>
                      <a:pPr marL="0" lvl="0" algn="l" defTabSz="685800" rtl="0" eaLnBrk="1" latinLnBrk="0" hangingPunct="1"/>
                      <a:r>
                        <a:rPr lang="es-MX" sz="1100" dirty="0">
                          <a:latin typeface="Century Gothic" panose="020B0502020202020204" pitchFamily="34" charset="0"/>
                        </a:rPr>
                        <a:t>Fortalecer su capacidad de descripción para enriquecer sus narraciones.</a:t>
                      </a:r>
                    </a:p>
                    <a:p>
                      <a:pPr marL="0" lvl="0" algn="l" defTabSz="685800" rtl="0" eaLnBrk="1" latinLnBrk="0" hangingPunct="1"/>
                      <a:r>
                        <a:rPr lang="es-MX" sz="1100" dirty="0">
                          <a:latin typeface="Century Gothic" panose="020B0502020202020204" pitchFamily="34" charset="0"/>
                        </a:rPr>
                        <a:t>Apoyar en la reproducción de modelos para la construcción de configuraciones con formas. </a:t>
                      </a:r>
                    </a:p>
                    <a:p>
                      <a:pPr marL="0" lvl="0" algn="l" defTabSz="685800" rtl="0" eaLnBrk="1" latinLnBrk="0" hangingPunct="1"/>
                      <a:endParaRPr lang="es-MX" sz="1100" dirty="0">
                        <a:latin typeface="Century Gothic" panose="020B0502020202020204" pitchFamily="34" charset="0"/>
                      </a:endParaRPr>
                    </a:p>
                    <a:p>
                      <a:pPr marL="0" lvl="0" algn="l" defTabSz="685800" rtl="0" eaLnBrk="1" latinLnBrk="0" hangingPunct="1"/>
                      <a:endParaRPr lang="es-MX" sz="110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181121">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415513">
                <a:tc gridSpan="2">
                  <a:txBody>
                    <a:bodyPr/>
                    <a:lstStyle/>
                    <a:p>
                      <a:pPr marL="0" lvl="0" indent="0" algn="l" defTabSz="685800" rtl="0" eaLnBrk="1" latinLnBrk="0" hangingPunct="1">
                        <a:buFont typeface="Arial" panose="020B0604020202020204" pitchFamily="34" charset="0"/>
                        <a:buNone/>
                      </a:pPr>
                      <a:r>
                        <a:rPr lang="es-MX" sz="1100" dirty="0">
                          <a:latin typeface="Century Gothic" panose="020B0502020202020204" pitchFamily="34" charset="0"/>
                        </a:rPr>
                        <a:t>Realizar juegos y actividades que estimulen su lenguaje, realizar dinámicas de integración para que conozca a todos sus compañeros Trabajar con las emociones para que las identifique y exprese como se siente</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181121">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323469">
                <a:tc gridSpan="2">
                  <a:txBody>
                    <a:bodyPr/>
                    <a:lstStyle/>
                    <a:p>
                      <a:pPr marL="0" lvl="0" indent="0" algn="l" defTabSz="685800" rtl="0" eaLnBrk="1" latinLnBrk="0" hangingPunct="1">
                        <a:lnSpc>
                          <a:spcPct val="115000"/>
                        </a:lnSpc>
                        <a:spcAft>
                          <a:spcPts val="1000"/>
                        </a:spcAft>
                        <a:buFont typeface="Wingdings" panose="05000000000000000000" pitchFamily="2" charset="2"/>
                        <a:buNone/>
                      </a:pPr>
                      <a:r>
                        <a:rPr lang="es-ES" sz="1100" kern="1200" dirty="0">
                          <a:solidFill>
                            <a:srgbClr val="000000"/>
                          </a:solidFill>
                          <a:effectLst/>
                          <a:latin typeface="Century Gothic" panose="020B0502020202020204" pitchFamily="34" charset="0"/>
                          <a:cs typeface="Arial" panose="020B0604020202020204" pitchFamily="34" charset="0"/>
                        </a:rPr>
                        <a:t>Fortalecer su curiosidad, interés y creatividad estimulando en toda </a:t>
                      </a:r>
                      <a:r>
                        <a:rPr lang="es-ES" sz="1100" kern="1200" dirty="0">
                          <a:solidFill>
                            <a:srgbClr val="000000"/>
                          </a:solidFill>
                          <a:effectLst/>
                          <a:latin typeface="Century Gothic" panose="020B0502020202020204" pitchFamily="34" charset="0"/>
                          <a:ea typeface="+mn-ea"/>
                          <a:cs typeface="Arial" panose="020B0604020202020204" pitchFamily="34" charset="0"/>
                        </a:rPr>
                        <a:t>clase de situaciones lo que domina y puede aprender.</a:t>
                      </a:r>
                      <a:endParaRPr lang="es-MX" sz="1100" kern="1200" dirty="0">
                        <a:solidFill>
                          <a:srgbClr val="000000"/>
                        </a:solidFill>
                        <a:effectLst/>
                        <a:latin typeface="Century Gothic" panose="020B0502020202020204" pitchFamily="34" charset="0"/>
                        <a:ea typeface="+mn-ea"/>
                        <a:cs typeface="Arial" panose="020B0604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spTree>
    <p:extLst>
      <p:ext uri="{BB962C8B-B14F-4D97-AF65-F5344CB8AC3E}">
        <p14:creationId xmlns:p14="http://schemas.microsoft.com/office/powerpoint/2010/main" val="7127856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EEB8D574-0164-87C6-93D6-0B9A7ABDB2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1695787014"/>
              </p:ext>
            </p:extLst>
          </p:nvPr>
        </p:nvGraphicFramePr>
        <p:xfrm>
          <a:off x="330199" y="2071199"/>
          <a:ext cx="6311900" cy="5444950"/>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203597">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2706649">
                <a:tc>
                  <a:txBody>
                    <a:bodyPr/>
                    <a:lstStyle/>
                    <a:p>
                      <a:pPr algn="l">
                        <a:spcAft>
                          <a:spcPts val="0"/>
                        </a:spcAft>
                      </a:pPr>
                      <a:r>
                        <a:rPr lang="es-ES" sz="1100" dirty="0">
                          <a:effectLst/>
                          <a:latin typeface="Century Gothic" panose="020B0502020202020204" pitchFamily="34" charset="0"/>
                          <a:ea typeface="AGFatPants" panose="02000603000000000000" pitchFamily="2" charset="0"/>
                          <a:cs typeface="Times New Roman"/>
                        </a:rPr>
                        <a:t>Conoce términos que se utilizan en su medio familiar y localidad además de reconoce su significado.</a:t>
                      </a:r>
                    </a:p>
                    <a:p>
                      <a:pPr algn="l">
                        <a:spcAft>
                          <a:spcPts val="0"/>
                        </a:spcAft>
                      </a:pPr>
                      <a:r>
                        <a:rPr lang="es-ES" sz="1100" dirty="0">
                          <a:effectLst/>
                          <a:latin typeface="Century Gothic" panose="020B0502020202020204" pitchFamily="34" charset="0"/>
                          <a:ea typeface="AGFatPants" panose="02000603000000000000" pitchFamily="2" charset="0"/>
                          <a:cs typeface="Times New Roman"/>
                        </a:rPr>
                        <a:t>Identifica los números del 1 al 10 y logra contar hasta el número 20 sin equivocarse.</a:t>
                      </a:r>
                    </a:p>
                    <a:p>
                      <a:pPr algn="l">
                        <a:spcAft>
                          <a:spcPts val="0"/>
                        </a:spcAft>
                      </a:pPr>
                      <a:r>
                        <a:rPr lang="es-ES" sz="1100" dirty="0">
                          <a:effectLst/>
                          <a:latin typeface="Century Gothic" panose="020B0502020202020204" pitchFamily="34" charset="0"/>
                          <a:ea typeface="AGFatPants" panose="02000603000000000000" pitchFamily="2" charset="0"/>
                          <a:cs typeface="Times New Roman"/>
                        </a:rPr>
                        <a:t>Se interesa en la observación de los seres vivos y descubre características que comparten, logra describir, plantear preguntas, comparar, registrar información y elaborar sus propias explicaciones sobre lo que va descubriendo.</a:t>
                      </a:r>
                    </a:p>
                    <a:p>
                      <a:pPr algn="l">
                        <a:spcAft>
                          <a:spcPts val="0"/>
                        </a:spcAft>
                      </a:pPr>
                      <a:r>
                        <a:rPr lang="es-ES" sz="1100" dirty="0">
                          <a:effectLst/>
                          <a:latin typeface="Century Gothic" panose="020B0502020202020204" pitchFamily="34" charset="0"/>
                          <a:ea typeface="AGFatPants" panose="02000603000000000000" pitchFamily="2" charset="0"/>
                          <a:cs typeface="Times New Roman"/>
                        </a:rPr>
                        <a:t>Muestra  confianza y seguridad al producir sonidos rítmicos con su cuerpo para acompañar una canción, identificar los sonidos de su entorno y apreciar las manifestaciones artísticas que utilizan la música. </a:t>
                      </a:r>
                    </a:p>
                    <a:p>
                      <a:pPr algn="l">
                        <a:spcAft>
                          <a:spcPts val="0"/>
                        </a:spcAft>
                      </a:pPr>
                      <a:r>
                        <a:rPr lang="es-ES" sz="1100" dirty="0">
                          <a:effectLst/>
                          <a:latin typeface="Century Gothic" panose="020B0502020202020204" pitchFamily="34" charset="0"/>
                          <a:ea typeface="AGFatPants" panose="02000603000000000000" pitchFamily="2" charset="0"/>
                          <a:cs typeface="Times New Roman"/>
                        </a:rPr>
                        <a:t>Cuida de su persona y procura llevar a cabo acciones que le hagan preservar su salud y mantenerse a salvo.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lvl="0" indent="0">
                        <a:lnSpc>
                          <a:spcPct val="115000"/>
                        </a:lnSpc>
                        <a:buFont typeface="Wingdings" panose="05000000000000000000" pitchFamily="2" charset="2"/>
                        <a:buNone/>
                      </a:pPr>
                      <a:r>
                        <a:rPr lang="es-MX" sz="1100" dirty="0">
                          <a:effectLst/>
                          <a:latin typeface="Century Gothic" panose="020B0502020202020204" pitchFamily="34" charset="0"/>
                          <a:ea typeface="Calibri" panose="020F0502020204030204" pitchFamily="34" charset="0"/>
                          <a:cs typeface="Times New Roman" panose="02020603050405020304" pitchFamily="18" charset="0"/>
                        </a:rPr>
                        <a:t>Favorecer la participación en actividades corporales, proponer movimientos, ejercicios. </a:t>
                      </a:r>
                    </a:p>
                    <a:p>
                      <a:pPr marL="0" lvl="0" indent="0">
                        <a:lnSpc>
                          <a:spcPct val="115000"/>
                        </a:lnSpc>
                        <a:buFont typeface="Wingdings" panose="05000000000000000000" pitchFamily="2" charset="2"/>
                        <a:buNone/>
                      </a:pPr>
                      <a:r>
                        <a:rPr lang="es-MX" sz="1100" dirty="0">
                          <a:effectLst/>
                          <a:latin typeface="Century Gothic" panose="020B0502020202020204" pitchFamily="34" charset="0"/>
                          <a:ea typeface="Calibri" panose="020F0502020204030204" pitchFamily="34" charset="0"/>
                          <a:cs typeface="Times New Roman" panose="02020603050405020304" pitchFamily="18" charset="0"/>
                        </a:rPr>
                        <a:t>Continuar favoreciendo la confianza para expresarse de manera corporal. </a:t>
                      </a:r>
                    </a:p>
                    <a:p>
                      <a:pPr lvl="0"/>
                      <a:r>
                        <a:rPr lang="es-MX" sz="1100" kern="1200" dirty="0">
                          <a:solidFill>
                            <a:schemeClr val="tx1"/>
                          </a:solidFill>
                          <a:latin typeface="Century Gothic" panose="020B0502020202020204" pitchFamily="34" charset="0"/>
                          <a:ea typeface="+mn-ea"/>
                          <a:cs typeface="+mn-cs"/>
                        </a:rPr>
                        <a:t>Favorecer la participación en actividades que implican regular su conducta en juegos en familia, reconocer las consecuencias de sus actitudes.</a:t>
                      </a:r>
                    </a:p>
                    <a:p>
                      <a:pPr lvl="0"/>
                      <a:r>
                        <a:rPr lang="es-MX" sz="1100" kern="1200" dirty="0">
                          <a:solidFill>
                            <a:schemeClr val="tx1"/>
                          </a:solidFill>
                          <a:latin typeface="Century Gothic" panose="020B0502020202020204" pitchFamily="34" charset="0"/>
                          <a:ea typeface="+mn-ea"/>
                          <a:cs typeface="+mn-cs"/>
                        </a:rPr>
                        <a:t>Favorecer la participación en actividades que implican medir objetos o comparar distancias con unidades de medida no convencionales</a:t>
                      </a:r>
                    </a:p>
                    <a:p>
                      <a:pPr marL="0" lvl="0" algn="l" defTabSz="685800" rtl="0" eaLnBrk="1" latinLnBrk="0" hangingPunct="1"/>
                      <a:endParaRPr lang="es-MX" sz="110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203597">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598816">
                <a:tc gridSpan="2">
                  <a:txBody>
                    <a:bodyPr/>
                    <a:lstStyle/>
                    <a:p>
                      <a:pPr marL="0" indent="0" algn="l">
                        <a:buFont typeface="Wingdings" charset="2"/>
                        <a:buNone/>
                      </a:pPr>
                      <a:r>
                        <a:rPr lang="es-MX" sz="1100" kern="1200" dirty="0">
                          <a:solidFill>
                            <a:schemeClr val="tx1"/>
                          </a:solidFill>
                          <a:effectLst/>
                          <a:latin typeface="Century Gothic" panose="020B0502020202020204" pitchFamily="34" charset="0"/>
                          <a:ea typeface="HelloTiffany Medium" panose="02000603000000000000" pitchFamily="2" charset="0"/>
                          <a:cs typeface="+mn-cs"/>
                        </a:rPr>
                        <a:t>Proponer que investigue sobre algo que le interese y solicitar que lo argumente mostrando las fuentes informativas. Realizar lectura diariamente, esto le ayudará a explorar diferentes textos informativos y narrativos y ponerse también en contacto con el medio a observar.</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203597">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461470">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00" dirty="0">
                          <a:latin typeface="Century Gothic" panose="020B0502020202020204" pitchFamily="34" charset="0"/>
                        </a:rPr>
                        <a:t>Mantener orden en la realización de su rutina. Realizar lectura en voz alta diariamente durante 15 minutos y platicar sobre el contenido del cuento o texto leído.</a:t>
                      </a:r>
                      <a:endParaRPr lang="es-MX" sz="1100"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spTree>
    <p:extLst>
      <p:ext uri="{BB962C8B-B14F-4D97-AF65-F5344CB8AC3E}">
        <p14:creationId xmlns:p14="http://schemas.microsoft.com/office/powerpoint/2010/main" val="2042897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57142451-13D7-F7D7-1CD9-E82E3E91D8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3593758987"/>
              </p:ext>
            </p:extLst>
          </p:nvPr>
        </p:nvGraphicFramePr>
        <p:xfrm>
          <a:off x="330199" y="2079622"/>
          <a:ext cx="6311900" cy="5410200"/>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213301">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338772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Muestra una personalidad dominante dentro del grupo, es líder.</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Se muestra obediente y respetuoso.</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Se concentra en las actividades que realiza Es activo y trabajador.</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Pregunta y plantea dudas.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Acaba el trabajo de clase.</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Es considerado y amable con sus compañeros.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Muestra un estilo de aprendizaje auditivo. Tiene su participación muy activa en las actividades que se proponen.</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A partir de los cantos ha adquirido muchos aprendizajes, logra reconocer en ocasiones palabras que riman cuando se le presentan de manera escrita, poemas y fabulas. Compara colecciones a través del conteo oral de los objetos que se le presenta, usa mayormente la estrategia del desplazamiento de los objetos, a través del señalamiento</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s-ES" sz="1100" b="0" dirty="0">
                          <a:effectLst/>
                          <a:latin typeface="Century Gothic" panose="020B0502020202020204" pitchFamily="34" charset="0"/>
                          <a:ea typeface="AGFatPants" panose="02000603000000000000" pitchFamily="2" charset="0"/>
                          <a:cs typeface="Times New Roman"/>
                        </a:rPr>
                        <a:t>Resolver, interpretar y comprender problemas numéricos  aun con el apoyo de objetos.</a:t>
                      </a:r>
                    </a:p>
                    <a:p>
                      <a:pPr algn="l">
                        <a:spcAft>
                          <a:spcPts val="0"/>
                        </a:spcAft>
                      </a:pPr>
                      <a:r>
                        <a:rPr lang="es-ES" sz="1100" b="0" dirty="0">
                          <a:effectLst/>
                          <a:latin typeface="Century Gothic" panose="020B0502020202020204" pitchFamily="34" charset="0"/>
                          <a:ea typeface="AGFatPants" panose="02000603000000000000" pitchFamily="2" charset="0"/>
                          <a:cs typeface="Times New Roman"/>
                        </a:rPr>
                        <a:t>Platicar para que no se exponga a situaciones de peligro. </a:t>
                      </a:r>
                    </a:p>
                    <a:p>
                      <a:pPr algn="l">
                        <a:spcAft>
                          <a:spcPts val="0"/>
                        </a:spcAft>
                      </a:pPr>
                      <a:r>
                        <a:rPr lang="es-ES" sz="1100" b="0" dirty="0">
                          <a:effectLst/>
                          <a:latin typeface="Century Gothic" panose="020B0502020202020204" pitchFamily="34" charset="0"/>
                          <a:ea typeface="AGFatPants" panose="02000603000000000000" pitchFamily="2" charset="0"/>
                          <a:cs typeface="Times New Roman"/>
                        </a:rPr>
                        <a:t>Seguir y respetar las reglas de los juegos.</a:t>
                      </a:r>
                    </a:p>
                    <a:p>
                      <a:pPr algn="l">
                        <a:spcAft>
                          <a:spcPts val="0"/>
                        </a:spcAft>
                      </a:pPr>
                      <a:r>
                        <a:rPr lang="es-ES" sz="1100" b="0" dirty="0">
                          <a:effectLst/>
                          <a:latin typeface="Century Gothic" panose="020B0502020202020204" pitchFamily="34" charset="0"/>
                          <a:ea typeface="AGFatPants" panose="02000603000000000000" pitchFamily="2" charset="0"/>
                          <a:cs typeface="Times New Roman"/>
                        </a:rPr>
                        <a:t>Identificar patrones y reproducir o dar continuidad a secuencias.</a:t>
                      </a:r>
                    </a:p>
                    <a:p>
                      <a:pPr algn="l">
                        <a:spcAft>
                          <a:spcPts val="0"/>
                        </a:spcAft>
                      </a:pPr>
                      <a:r>
                        <a:rPr lang="es-ES" sz="1100" b="0" dirty="0">
                          <a:effectLst/>
                          <a:latin typeface="Century Gothic" panose="020B0502020202020204" pitchFamily="34" charset="0"/>
                          <a:ea typeface="AGFatPants" panose="02000603000000000000" pitchFamily="2" charset="0"/>
                          <a:cs typeface="Times New Roman"/>
                        </a:rPr>
                        <a:t>Apoyar con los términos de lateralidad y temporalidad.</a:t>
                      </a:r>
                    </a:p>
                    <a:p>
                      <a:pPr algn="l">
                        <a:spcAft>
                          <a:spcPts val="0"/>
                        </a:spcAft>
                      </a:pPr>
                      <a:r>
                        <a:rPr lang="es-ES" sz="1100" b="0" dirty="0">
                          <a:effectLst/>
                          <a:latin typeface="Century Gothic" panose="020B0502020202020204" pitchFamily="34" charset="0"/>
                          <a:ea typeface="AGFatPants" panose="02000603000000000000" pitchFamily="2" charset="0"/>
                          <a:cs typeface="Times New Roman"/>
                        </a:rPr>
                        <a:t>Expresar lo que las manifestaciones artísticas le hacen sentir.</a:t>
                      </a:r>
                    </a:p>
                    <a:p>
                      <a:pPr algn="l">
                        <a:spcAft>
                          <a:spcPts val="0"/>
                        </a:spcAft>
                      </a:pPr>
                      <a:r>
                        <a:rPr lang="es-ES" sz="1100" b="0" dirty="0">
                          <a:effectLst/>
                          <a:latin typeface="Century Gothic" panose="020B0502020202020204" pitchFamily="34" charset="0"/>
                          <a:ea typeface="AGFatPants" panose="02000603000000000000" pitchFamily="2" charset="0"/>
                          <a:cs typeface="Times New Roman"/>
                        </a:rPr>
                        <a:t>Nombrar y regular sus emociones identificando que puede hacer por si solo.</a:t>
                      </a:r>
                    </a:p>
                    <a:p>
                      <a:pPr algn="l">
                        <a:spcAft>
                          <a:spcPts val="0"/>
                        </a:spcAft>
                      </a:pPr>
                      <a:r>
                        <a:rPr lang="es-MX" sz="1100" dirty="0">
                          <a:latin typeface="Century Gothic" panose="020B0502020202020204" pitchFamily="34" charset="0"/>
                        </a:rPr>
                        <a:t>Identificar las costumbres y tradiciones que se manifiestan en su contexto familiar y valorar la de otros grupos sociales</a:t>
                      </a:r>
                      <a:r>
                        <a:rPr lang="es-ES" sz="1100" b="0" dirty="0">
                          <a:effectLst/>
                          <a:latin typeface="Century Gothic" panose="020B0502020202020204" pitchFamily="34" charset="0"/>
                          <a:cs typeface="Times New Roman"/>
                        </a:rPr>
                        <a:t>.</a:t>
                      </a:r>
                      <a:endParaRPr lang="es-ES" sz="1100" b="0" dirty="0">
                        <a:effectLst/>
                        <a:latin typeface="Century Gothic" panose="020B0502020202020204" pitchFamily="34" charset="0"/>
                        <a:ea typeface="AGFatPants" panose="02000603000000000000" pitchFamily="2" charset="0"/>
                        <a:cs typeface="Times New Roman"/>
                      </a:endParaRPr>
                    </a:p>
                    <a:p>
                      <a:pPr marL="0" lvl="0" algn="l" defTabSz="685800" rtl="0" eaLnBrk="1" latinLnBrk="0" hangingPunct="1"/>
                      <a:endParaRPr lang="es-MX" sz="110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213301">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412671">
                <a:tc gridSpan="2">
                  <a:txBody>
                    <a:bodyPr/>
                    <a:lstStyle/>
                    <a:p>
                      <a:r>
                        <a:rPr lang="es-MX" sz="1100" dirty="0">
                          <a:latin typeface="Century Gothic" panose="020B0502020202020204" pitchFamily="34" charset="0"/>
                        </a:rPr>
                        <a:t>Incluirlo con alumnos que sean extrovertidos, ya que eso lo ayuda a interactuar con los demás. Motivar de forma constante para finalizar actividades que le impliquen un reto.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213301">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542617">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00" dirty="0">
                          <a:latin typeface="Century Gothic" panose="020B0502020202020204" pitchFamily="34" charset="0"/>
                        </a:rPr>
                        <a:t>Realizar en casa concursos de baile, respetar si no quiere bailar, ya que está formando su identidad y el necesita primero lograr la confianza en sí mismo. Ayudarlo a coordinar sus movimientos.</a:t>
                      </a:r>
                      <a:endParaRPr lang="es-MX" sz="1100"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spTree>
    <p:extLst>
      <p:ext uri="{BB962C8B-B14F-4D97-AF65-F5344CB8AC3E}">
        <p14:creationId xmlns:p14="http://schemas.microsoft.com/office/powerpoint/2010/main" val="21674999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4F5C5331-3666-BD06-709E-BA9C1DC530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1613359256"/>
              </p:ext>
            </p:extLst>
          </p:nvPr>
        </p:nvGraphicFramePr>
        <p:xfrm>
          <a:off x="330199" y="2067591"/>
          <a:ext cx="6311900" cy="5474914"/>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223687">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248048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Cuenta colecciones no mayores a 15 elementos.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Expresa algunos usos de las monedas en la vida cotidiana.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Realiza observaciones directas a seres vivos. Expresa mediante el juego qué le gustaría ser de grande y mediante cuestionamientos directos expresa la importancia de algunos oficios y profesiones, con base a los beneficios que aportan a la comunidad. Solicita apoyo cuando lo necesita y en ocasiones brinda ayuda sus demás compañeros.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Logra compartir con sus compañeros historias de invención propia.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Identifica zonas y situaciones de riesgo.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Muestra confianza y seguridad al producir sonidos rítmicos con su cuerpo para acompañar una canción e identificar los sonidos de su entorno </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lvl="0" algn="l" defTabSz="685800" rtl="0" eaLnBrk="1" latinLnBrk="0" hangingPunct="1"/>
                      <a:r>
                        <a:rPr lang="es-MX" sz="1100" dirty="0">
                          <a:latin typeface="Century Gothic" panose="020B0502020202020204" pitchFamily="34" charset="0"/>
                        </a:rPr>
                        <a:t>Inventar y buscar situaciones nuevas. Solucionar problemas que se le presentan.</a:t>
                      </a:r>
                    </a:p>
                    <a:p>
                      <a:pPr marL="0" lvl="0" algn="l" defTabSz="685800" rtl="0" eaLnBrk="1" latinLnBrk="0" hangingPunct="1"/>
                      <a:r>
                        <a:rPr lang="es-MX" sz="1100" dirty="0">
                          <a:latin typeface="Century Gothic" panose="020B0502020202020204" pitchFamily="34" charset="0"/>
                        </a:rPr>
                        <a:t>Reconocer las características que lo identifican y diferencian de los demás en actividades y juegos. </a:t>
                      </a:r>
                    </a:p>
                    <a:p>
                      <a:pPr marL="0" lvl="0" algn="l" defTabSz="685800" rtl="0" eaLnBrk="1" latinLnBrk="0" hangingPunct="1"/>
                      <a:r>
                        <a:rPr lang="es-MX" sz="1100" dirty="0">
                          <a:latin typeface="Century Gothic" panose="020B0502020202020204" pitchFamily="34" charset="0"/>
                        </a:rPr>
                        <a:t>Asumir roles de participación.</a:t>
                      </a:r>
                    </a:p>
                    <a:p>
                      <a:pPr marL="0" lvl="0" algn="l" defTabSz="685800" rtl="0" eaLnBrk="1" latinLnBrk="0" hangingPunct="1"/>
                      <a:r>
                        <a:rPr lang="es-MX" sz="1100" dirty="0">
                          <a:latin typeface="Century Gothic" panose="020B0502020202020204" pitchFamily="34" charset="0"/>
                        </a:rPr>
                        <a:t>Continuar favoreciendo la confianza para expresarse de manera corporal..</a:t>
                      </a:r>
                    </a:p>
                    <a:p>
                      <a:pPr marL="0" lvl="0" algn="l" defTabSz="685800" rtl="0" eaLnBrk="1" latinLnBrk="0" hangingPunct="1"/>
                      <a:r>
                        <a:rPr lang="es-MX" sz="1100" dirty="0">
                          <a:latin typeface="Century Gothic" panose="020B0502020202020204" pitchFamily="34" charset="0"/>
                        </a:rPr>
                        <a:t>Continuar favoreciendo la confianza para expresarse de manera corporal.</a:t>
                      </a:r>
                    </a:p>
                    <a:p>
                      <a:pPr marL="0" lvl="0" algn="l" defTabSz="685800" rtl="0" eaLnBrk="1" latinLnBrk="0" hangingPunct="1"/>
                      <a:r>
                        <a:rPr lang="es-MX" sz="1100" dirty="0">
                          <a:latin typeface="Century Gothic" panose="020B0502020202020204" pitchFamily="34" charset="0"/>
                        </a:rPr>
                        <a:t>Apoyar para explicar consecuencias de algunas conductas para relacionarse con otros.</a:t>
                      </a:r>
                    </a:p>
                    <a:p>
                      <a:pPr marL="0" lvl="0" algn="l" defTabSz="685800" rtl="0" eaLnBrk="1" latinLnBrk="0" hangingPunct="1"/>
                      <a:endParaRPr lang="es-MX" sz="110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212063">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501239">
                <a:tc gridSpan="2">
                  <a:txBody>
                    <a:bodyPr/>
                    <a:lstStyle/>
                    <a:p>
                      <a:pPr algn="just">
                        <a:spcAft>
                          <a:spcPts val="0"/>
                        </a:spcAft>
                      </a:pPr>
                      <a:r>
                        <a:rPr lang="es-ES" sz="1100" dirty="0">
                          <a:effectLst/>
                          <a:latin typeface="Century Gothic" panose="020B0502020202020204" pitchFamily="34" charset="0"/>
                          <a:ea typeface="AGFatPants" panose="02000603000000000000" pitchFamily="2" charset="0"/>
                          <a:cs typeface="Times New Roman"/>
                        </a:rPr>
                        <a:t>Proponer como parte de las rutinas diarias actividades que la motiven a bailar y cantar.</a:t>
                      </a:r>
                    </a:p>
                    <a:p>
                      <a:pPr algn="just">
                        <a:spcAft>
                          <a:spcPts val="0"/>
                        </a:spcAft>
                      </a:pPr>
                      <a:r>
                        <a:rPr lang="es-ES" sz="1100" dirty="0">
                          <a:effectLst/>
                          <a:latin typeface="Century Gothic" panose="020B0502020202020204" pitchFamily="34" charset="0"/>
                          <a:ea typeface="AGFatPants" panose="02000603000000000000" pitchFamily="2" charset="0"/>
                          <a:cs typeface="Times New Roman"/>
                        </a:rPr>
                        <a:t>Tener cuidado con los objetos peligrosos de uso personal, pues es muy curioso y tiende a tomarlos</a:t>
                      </a:r>
                      <a:endParaRPr lang="es-MX" sz="1100" dirty="0">
                        <a:effectLst/>
                        <a:latin typeface="Century Gothic" panose="020B0502020202020204" pitchFamily="34" charset="0"/>
                        <a:ea typeface="AGFatPants" panose="02000603000000000000" pitchFamily="2" charset="0"/>
                        <a:cs typeface="Times New Roman"/>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218489">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659074">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00" dirty="0">
                          <a:latin typeface="Century Gothic" panose="020B0502020202020204" pitchFamily="34" charset="0"/>
                        </a:rPr>
                        <a:t>Realizar la lectura diaria variando consignas, solicitando por ejemplo, que mencione las partes del texto, identifique cual fue el inicio, desarrollo y final, realizar un dibujo de lo que más llamo su atención de la historia, buscar el significado de nuevas palabras.</a:t>
                      </a:r>
                      <a:endParaRPr lang="es-MX" sz="1100"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spTree>
    <p:extLst>
      <p:ext uri="{BB962C8B-B14F-4D97-AF65-F5344CB8AC3E}">
        <p14:creationId xmlns:p14="http://schemas.microsoft.com/office/powerpoint/2010/main" val="1430673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3F0C11F7-9153-9BD7-AAAF-C310F104D3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3033346959"/>
              </p:ext>
            </p:extLst>
          </p:nvPr>
        </p:nvGraphicFramePr>
        <p:xfrm>
          <a:off x="330199" y="2079622"/>
          <a:ext cx="6311900" cy="5549433"/>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223687">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248048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Escucha anécdotas de sus compañeros y logra expresar con claridad sus experiencias.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Expresa sus gustos o lo que no le agrada.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Al contar señala cada objeto diciendo hasta llegar al número 10.</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Le gusta explorar lugares del Jardín de niños que no conoce y expresa algunas características de plantas que observa en esos lugares.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Realiza clasificación por color, separa por forma.</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Es respetuoso con sus compañeros y maestros.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Se esfuerza por realizar actividades motoras básicas de locomoción y manipulación.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Le gustan las actividades en las que hace uso de pinturas y acuarelas, se mantiene interesado y concluye la actividad.</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Usa términos elementales para describir y comparar características medibles.</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lvl="0" algn="l" defTabSz="685800" rtl="0" eaLnBrk="1" latinLnBrk="0" hangingPunct="1"/>
                      <a:r>
                        <a:rPr lang="es-MX" sz="1100" dirty="0">
                          <a:latin typeface="Century Gothic" panose="020B0502020202020204" pitchFamily="34" charset="0"/>
                        </a:rPr>
                        <a:t>Comunicar la información obtenida después de un proceso de indagación. Dialogar sobre situaciones que le generan ciertas emociones. </a:t>
                      </a:r>
                    </a:p>
                    <a:p>
                      <a:pPr marL="0" lvl="0" algn="l" defTabSz="685800" rtl="0" eaLnBrk="1" latinLnBrk="0" hangingPunct="1"/>
                      <a:r>
                        <a:rPr lang="es-MX" sz="1100" dirty="0">
                          <a:latin typeface="Century Gothic" panose="020B0502020202020204" pitchFamily="34" charset="0"/>
                        </a:rPr>
                        <a:t>Recordar que debe de escuchar la opinión de sus compañeros.</a:t>
                      </a:r>
                    </a:p>
                    <a:p>
                      <a:pPr marL="0" lvl="0" algn="l" defTabSz="685800" rtl="0" eaLnBrk="1" latinLnBrk="0" hangingPunct="1"/>
                      <a:r>
                        <a:rPr lang="es-MX" sz="1100" dirty="0">
                          <a:latin typeface="Century Gothic" panose="020B0502020202020204" pitchFamily="34" charset="0"/>
                        </a:rPr>
                        <a:t>Motivar a integrarse en los juegos de ejercicios físicos y deportes para realizar algunos movimientos.</a:t>
                      </a:r>
                    </a:p>
                    <a:p>
                      <a:pPr marL="0" lvl="0" algn="l" defTabSz="685800" rtl="0" eaLnBrk="1" latinLnBrk="0" hangingPunct="1"/>
                      <a:r>
                        <a:rPr lang="es-MX" sz="1100" dirty="0">
                          <a:latin typeface="Century Gothic" panose="020B0502020202020204" pitchFamily="34" charset="0"/>
                        </a:rPr>
                        <a:t>Presentar información sobre un tema, usando un soporte gráfico y objetos de su entorno.</a:t>
                      </a:r>
                    </a:p>
                    <a:p>
                      <a:pPr marL="0" lvl="0" algn="l" defTabSz="685800" rtl="0" eaLnBrk="1" latinLnBrk="0" hangingPunct="1"/>
                      <a:r>
                        <a:rPr lang="es-MX" sz="1100" dirty="0">
                          <a:latin typeface="Century Gothic" panose="020B0502020202020204" pitchFamily="34" charset="0"/>
                        </a:rPr>
                        <a:t>Escribir palabras a partir de la escritura de su nombre propio</a:t>
                      </a:r>
                    </a:p>
                    <a:p>
                      <a:pPr marL="0" lvl="0" algn="l" defTabSz="685800" rtl="0" eaLnBrk="1" latinLnBrk="0" hangingPunct="1"/>
                      <a:r>
                        <a:rPr lang="es-MX" sz="1100" dirty="0">
                          <a:latin typeface="Century Gothic" panose="020B0502020202020204" pitchFamily="34" charset="0"/>
                        </a:rPr>
                        <a:t>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212063">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501239">
                <a:tc gridSpan="2">
                  <a:txBody>
                    <a:bodyPr/>
                    <a:lstStyle/>
                    <a:p>
                      <a:pPr marL="0" lvl="0" indent="0" algn="l" defTabSz="685800" rtl="0" eaLnBrk="1" latinLnBrk="0" hangingPunct="1">
                        <a:buFont typeface="Arial" panose="020B0604020202020204" pitchFamily="34" charset="0"/>
                        <a:buNone/>
                      </a:pPr>
                      <a:r>
                        <a:rPr lang="es-MX" sz="1100" dirty="0">
                          <a:latin typeface="Century Gothic" panose="020B0502020202020204" pitchFamily="34" charset="0"/>
                        </a:rPr>
                        <a:t>Proponer que investigue sobre algo que le interese y solicitar que lo argumente mostrando las fuentes informativas. Realizar lectura diariamente.</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218489">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659074">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ES" sz="1100" dirty="0">
                          <a:effectLst/>
                          <a:latin typeface="Century Gothic" panose="020B0502020202020204" pitchFamily="34" charset="0"/>
                          <a:ea typeface="AGFatPants" panose="02000603000000000000" pitchFamily="2" charset="0"/>
                          <a:cs typeface="Times New Roman"/>
                        </a:rPr>
                        <a:t>Aprovechar su curiosidad y valorar sus ideas y preguntas sobre un hecho, animarlo e invitarlo a investigar para que en familia comparta sus hallazgos.</a:t>
                      </a: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100"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spTree>
    <p:extLst>
      <p:ext uri="{BB962C8B-B14F-4D97-AF65-F5344CB8AC3E}">
        <p14:creationId xmlns:p14="http://schemas.microsoft.com/office/powerpoint/2010/main" val="3101634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614964D4-292F-1F1F-0EA2-49377D4327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2045370497"/>
              </p:ext>
            </p:extLst>
          </p:nvPr>
        </p:nvGraphicFramePr>
        <p:xfrm>
          <a:off x="330199" y="2071199"/>
          <a:ext cx="6311900" cy="5410200"/>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143552">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200128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Si se le cuestiona directamente puede dar una instrucción sobre algún juego o actividad que ya haya escuchado antes. En las actividades de conteo, utiliza fichas para saber cuántos son tres elementos. Observa con atención y por lapsos cortos algunos elementos de la naturaleza. Escucha los sonidos y dice lo que piensa que es, mencionando más de una opción. Conoce y nombra partes de su cuerpo como cabeza, manos y pies.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Explica quienes integran su familia reconociendo sus características.  Características.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Realiza desplazamientos por los espacios al realizar ejercicios físicos siguiendo las reglas del juego.</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Le gustan las actividades en las que hace uso de pinturas y acuarelas.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b="0" kern="1200" dirty="0">
                          <a:solidFill>
                            <a:schemeClr val="tx1"/>
                          </a:solidFill>
                          <a:effectLst/>
                          <a:latin typeface="Century Gothic" panose="020B0502020202020204" pitchFamily="34" charset="0"/>
                          <a:ea typeface="+mn-ea"/>
                          <a:cs typeface="+mn-cs"/>
                        </a:rPr>
                        <a:t>Cuenta colecciones no mayores a 20 elementos.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lvl="0" algn="l" defTabSz="685800" rtl="0" eaLnBrk="1" latinLnBrk="0" hangingPunct="1"/>
                      <a:r>
                        <a:rPr lang="es-MX" sz="1100" dirty="0">
                          <a:latin typeface="Century Gothic" panose="020B0502020202020204" pitchFamily="34" charset="0"/>
                        </a:rPr>
                        <a:t>Se encuentra en proceso de lograr la construcción de textos con apoyo de un adulto. </a:t>
                      </a:r>
                    </a:p>
                    <a:p>
                      <a:pPr marL="0" lvl="0" algn="l" defTabSz="685800" rtl="0" eaLnBrk="1" latinLnBrk="0" hangingPunct="1"/>
                      <a:r>
                        <a:rPr lang="es-MX" sz="1100" dirty="0">
                          <a:latin typeface="Century Gothic" panose="020B0502020202020204" pitchFamily="34" charset="0"/>
                        </a:rPr>
                        <a:t>Ayudar a seguir el ritmo de la música para lograr una secuencia de baile sencilla.</a:t>
                      </a:r>
                    </a:p>
                    <a:p>
                      <a:pPr marL="0" lvl="0" algn="l" defTabSz="685800" rtl="0" eaLnBrk="1" latinLnBrk="0" hangingPunct="1"/>
                      <a:r>
                        <a:rPr lang="es-MX" sz="1100" dirty="0">
                          <a:latin typeface="Century Gothic" panose="020B0502020202020204" pitchFamily="34" charset="0"/>
                        </a:rPr>
                        <a:t>Reconocer la importancia del autocuidado en casa y de proponer acciones de prevención de accidentes. Participar en juegos físicos para controlar con mayor precisión los movimientos de su cuerpo.</a:t>
                      </a:r>
                    </a:p>
                    <a:p>
                      <a:pPr marL="0" lvl="0" algn="l" defTabSz="685800" rtl="0" eaLnBrk="1" latinLnBrk="0" hangingPunct="1"/>
                      <a:r>
                        <a:rPr lang="es-MX" sz="1100" dirty="0">
                          <a:latin typeface="Century Gothic" panose="020B0502020202020204" pitchFamily="34" charset="0"/>
                        </a:rPr>
                        <a:t>Realizar preguntas directas para que logre describirse, haciendo mención tanto de características físicas como de lo que le gusta o disgusta</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143552">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329325">
                <a:tc gridSpan="2">
                  <a:txBody>
                    <a:bodyPr/>
                    <a:lstStyle/>
                    <a:p>
                      <a:pPr marL="0" lvl="0" indent="0" algn="l" defTabSz="685800" rtl="0" eaLnBrk="1" latinLnBrk="0" hangingPunct="1">
                        <a:buFont typeface="Arial" panose="020B0604020202020204" pitchFamily="34" charset="0"/>
                        <a:buNone/>
                      </a:pPr>
                      <a:r>
                        <a:rPr lang="es-MX" sz="1100" dirty="0">
                          <a:latin typeface="Century Gothic" panose="020B0502020202020204" pitchFamily="34" charset="0"/>
                        </a:rPr>
                        <a:t>Involucrarle en actividades grupales y en equipo, brindar los recursos necesarios para que logre los aprendizajes, propiciar experiencias que enriquezcan su conocimiento, permitan el desarrollo de habilidades y se fomenten actitudes positivas para la convivencia</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143552">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365182">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00" dirty="0">
                          <a:latin typeface="Century Gothic" panose="020B0502020202020204" pitchFamily="34" charset="0"/>
                        </a:rPr>
                        <a:t>Invitarle a expresar y dialogar sobre lo que siente en situaciones cotidianas reconociendo sus intereses personales, sus preferencias y lo que le agrada.</a:t>
                      </a:r>
                      <a:endParaRPr lang="es-MX" sz="1100"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spTree>
    <p:extLst>
      <p:ext uri="{BB962C8B-B14F-4D97-AF65-F5344CB8AC3E}">
        <p14:creationId xmlns:p14="http://schemas.microsoft.com/office/powerpoint/2010/main" val="26753095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CCAFD809-812A-9982-2325-1E3C0E692E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3334406184"/>
              </p:ext>
            </p:extLst>
          </p:nvPr>
        </p:nvGraphicFramePr>
        <p:xfrm>
          <a:off x="330199" y="2071199"/>
          <a:ext cx="6311900" cy="5474914"/>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223687">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248048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Identifica la letra con la que inicia su nombre y la escribe.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Reconoce figuras del tangram y hace uso de el para construir formas sencillas.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Dice los servicios con los que cuenta su localidad y como los puede utilizar.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Cuenta de manera oral del 1 al 15 en orden y hace una correspondencia uno a uno en su conteo.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Ubica con facilidad objetos que están en algunos lugares de casa siguiendo indicaciones de ubicación espacial. Reconoce que puede hacer con su cuerpo en diferentes actividades físicas.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Narra cuentos con facilidad y habla de los personajes que inventa.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Sabe como cuidarse y las acciones que debe de seguir para evitar enfermarse, habla de los alimentos saludables</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lvl="0" algn="l" defTabSz="685800" rtl="0" eaLnBrk="1" latinLnBrk="0" hangingPunct="1"/>
                      <a:r>
                        <a:rPr lang="es-MX" sz="1100" dirty="0">
                          <a:latin typeface="Century Gothic" panose="020B0502020202020204" pitchFamily="34" charset="0"/>
                        </a:rPr>
                        <a:t>Propiciar la comunicación de manera escrita con grafías y marcas.</a:t>
                      </a:r>
                    </a:p>
                    <a:p>
                      <a:pPr marL="0" lvl="0" algn="l" defTabSz="685800" rtl="0" eaLnBrk="1" latinLnBrk="0" hangingPunct="1"/>
                      <a:r>
                        <a:rPr lang="es-MX" sz="1100" dirty="0">
                          <a:latin typeface="Century Gothic" panose="020B0502020202020204" pitchFamily="34" charset="0"/>
                        </a:rPr>
                        <a:t>Hablar sobre cómo se sienten al vivir cierta situación, motivarle a expresarse.</a:t>
                      </a:r>
                    </a:p>
                    <a:p>
                      <a:pPr marL="0" lvl="0" algn="l" defTabSz="685800" rtl="0" eaLnBrk="1" latinLnBrk="0" hangingPunct="1"/>
                      <a:r>
                        <a:rPr lang="es-MX" sz="1100" dirty="0">
                          <a:latin typeface="Century Gothic" panose="020B0502020202020204" pitchFamily="34" charset="0"/>
                        </a:rPr>
                        <a:t>Resolver problemas sencillos con ayuda de un adulto. </a:t>
                      </a:r>
                    </a:p>
                    <a:p>
                      <a:pPr marL="0" lvl="0" algn="l" defTabSz="685800" rtl="0" eaLnBrk="1" latinLnBrk="0" hangingPunct="1"/>
                      <a:r>
                        <a:rPr lang="es-MX" sz="1100" dirty="0">
                          <a:latin typeface="Century Gothic" panose="020B0502020202020204" pitchFamily="34" charset="0"/>
                        </a:rPr>
                        <a:t>Trabajar con las partes de su cuerpo para mantener el control de ellas.</a:t>
                      </a:r>
                    </a:p>
                    <a:p>
                      <a:pPr marL="0" lvl="0" algn="l" defTabSz="685800" rtl="0" eaLnBrk="1" latinLnBrk="0" hangingPunct="1"/>
                      <a:r>
                        <a:rPr lang="es-MX" sz="1100" dirty="0">
                          <a:latin typeface="Century Gothic" panose="020B0502020202020204" pitchFamily="34" charset="0"/>
                        </a:rPr>
                        <a:t>Reconocer acuerdos de convivencia para ponerlos en practica.</a:t>
                      </a:r>
                    </a:p>
                    <a:p>
                      <a:pPr marL="0" lvl="0" algn="l" defTabSz="685800" rtl="0" eaLnBrk="1" latinLnBrk="0" hangingPunct="1"/>
                      <a:r>
                        <a:rPr lang="es-MX" sz="1100" dirty="0">
                          <a:latin typeface="Century Gothic" panose="020B0502020202020204" pitchFamily="34" charset="0"/>
                        </a:rPr>
                        <a:t>Reconocer instrumentos musicales de canciones que escucha.</a:t>
                      </a:r>
                    </a:p>
                    <a:p>
                      <a:pPr marL="0" lvl="0" algn="l" defTabSz="685800" rtl="0" eaLnBrk="1" latinLnBrk="0" hangingPunct="1"/>
                      <a:r>
                        <a:rPr lang="es-MX" sz="1100" dirty="0">
                          <a:latin typeface="Century Gothic" panose="020B0502020202020204" pitchFamily="34" charset="0"/>
                        </a:rPr>
                        <a:t>Identificar acciones que benefician su salud.</a:t>
                      </a:r>
                    </a:p>
                    <a:p>
                      <a:pPr marL="0" lvl="0" algn="l" defTabSz="685800" rtl="0" eaLnBrk="1" latinLnBrk="0" hangingPunct="1"/>
                      <a:endParaRPr lang="es-MX" sz="1100" dirty="0">
                        <a:latin typeface="Century Gothic" panose="020B0502020202020204" pitchFamily="34" charset="0"/>
                      </a:endParaRPr>
                    </a:p>
                    <a:p>
                      <a:pPr marL="0" lvl="0" algn="l" defTabSz="685800" rtl="0" eaLnBrk="1" latinLnBrk="0" hangingPunct="1"/>
                      <a:endParaRPr lang="es-MX" sz="110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212063">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501239">
                <a:tc gridSpan="2">
                  <a:txBody>
                    <a:bodyPr/>
                    <a:lstStyle/>
                    <a:p>
                      <a:pPr marL="0" lvl="0" indent="0" algn="l" defTabSz="685800" rtl="0" eaLnBrk="1" latinLnBrk="0" hangingPunct="1">
                        <a:buFont typeface="Arial" panose="020B0604020202020204" pitchFamily="34" charset="0"/>
                        <a:buNone/>
                      </a:pPr>
                      <a:r>
                        <a:rPr lang="es-MX" sz="1100" dirty="0">
                          <a:latin typeface="Century Gothic" panose="020B0502020202020204" pitchFamily="34" charset="0"/>
                        </a:rPr>
                        <a:t>INVOLUCRARLO EN ACTIVIDADES GRUPALES Y EN EQUIPO, BRINDARLE LOS RECURSOS NECESARIOS PARA QUE LOGRE LOS APRENDIZAJES, PROPICIAR EXPERIENCIAS QUE ENRIQUEZCAN SU CONOCIMIENTO, PERMITAN EL DESARROLLO DE HABILIDADES Y SE FOMENTEN ACTITUDES POSITIVAS PARA LA CONVIVENCIA</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218489">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659074">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00" dirty="0">
                          <a:latin typeface="Century Gothic" panose="020B0502020202020204" pitchFamily="34" charset="0"/>
                        </a:rPr>
                        <a:t>Se sugiere continuar apoyando a su niño/a durante las actividades. Favorecer la confianza en sí mismo por medio de palabras y acciones como un abrazo, beso etc.</a:t>
                      </a:r>
                      <a:endParaRPr lang="es-MX" sz="1100"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spTree>
    <p:extLst>
      <p:ext uri="{BB962C8B-B14F-4D97-AF65-F5344CB8AC3E}">
        <p14:creationId xmlns:p14="http://schemas.microsoft.com/office/powerpoint/2010/main" val="25347544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568375A6-F927-DD52-5D65-BDBD0C7B4C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3279553627"/>
              </p:ext>
            </p:extLst>
          </p:nvPr>
        </p:nvGraphicFramePr>
        <p:xfrm>
          <a:off x="330199" y="2071199"/>
          <a:ext cx="6311900" cy="5242560"/>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156985">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259486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Comienza a realizar trazos para escribir su nombre de manera convencional.</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Utiliza de forma adecuada su lenguaje para expresar sus ideas y participar respetando su turno al hablar.</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Cuenta de forma ascendente comenzando con el 1 y llegando al 10, compara colecciones para saber donde hay más y menos, identifica figuras geométricas las manipula y juega creando formas, comienza a realizar actividades de medición.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Hay conciencia del cuidado de su cuerpo en cualquier espacio y situación.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Conoce algunas acciones que ayudan al cuidado del medio ambiente.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Habla sobre sus conductas y las de las personas con las que se relaciona, explica las consecuencias de sus actos y reflexiona ante situaciones de desacuerdo.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lvl="0" algn="l" defTabSz="685800" rtl="0" eaLnBrk="1" latinLnBrk="0" hangingPunct="1"/>
                      <a:r>
                        <a:rPr lang="es-MX" sz="1100" dirty="0">
                          <a:latin typeface="Century Gothic" panose="020B0502020202020204" pitchFamily="34" charset="0"/>
                        </a:rPr>
                        <a:t>Expresar con ayuda constante algunas ideas sobre lo que piensa de algunos temas vistos en clase.</a:t>
                      </a:r>
                    </a:p>
                    <a:p>
                      <a:pPr marL="0" lvl="0" algn="l" defTabSz="685800" rtl="0" eaLnBrk="1" latinLnBrk="0" hangingPunct="1"/>
                      <a:r>
                        <a:rPr lang="es-MX" sz="1100" dirty="0">
                          <a:latin typeface="Century Gothic" panose="020B0502020202020204" pitchFamily="34" charset="0"/>
                        </a:rPr>
                        <a:t>Mencionar un hábito de higiene y explicar medidas para no enfermarse.</a:t>
                      </a:r>
                    </a:p>
                    <a:p>
                      <a:pPr marL="0" lvl="0" algn="l" defTabSz="685800" rtl="0" eaLnBrk="1" latinLnBrk="0" hangingPunct="1"/>
                      <a:r>
                        <a:rPr lang="es-MX" sz="1100" dirty="0">
                          <a:latin typeface="Century Gothic" panose="020B0502020202020204" pitchFamily="34" charset="0"/>
                        </a:rPr>
                        <a:t>Trabajar con diferentes compañeros para socializar con sus iguales.</a:t>
                      </a:r>
                    </a:p>
                    <a:p>
                      <a:pPr marL="0" lvl="0" algn="l" defTabSz="685800" rtl="0" eaLnBrk="1" latinLnBrk="0" hangingPunct="1"/>
                      <a:r>
                        <a:rPr lang="es-MX" sz="1100" dirty="0">
                          <a:latin typeface="Century Gothic" panose="020B0502020202020204" pitchFamily="34" charset="0"/>
                        </a:rPr>
                        <a:t>Apoyar para tener control y precisión en algunos movimientos.</a:t>
                      </a:r>
                    </a:p>
                    <a:p>
                      <a:pPr marL="0" lvl="0" algn="l" defTabSz="685800" rtl="0" eaLnBrk="1" latinLnBrk="0" hangingPunct="1"/>
                      <a:r>
                        <a:rPr lang="es-MX" sz="1100" dirty="0">
                          <a:latin typeface="Century Gothic" panose="020B0502020202020204" pitchFamily="34" charset="0"/>
                        </a:rPr>
                        <a:t>Realizar registros de os experimentos que observa.</a:t>
                      </a:r>
                    </a:p>
                    <a:p>
                      <a:pPr marL="0" lvl="0" algn="l" defTabSz="685800" rtl="0" eaLnBrk="1" latinLnBrk="0" hangingPunct="1"/>
                      <a:r>
                        <a:rPr lang="es-MX" sz="1100" dirty="0"/>
                        <a:t>plantear y replantear las situaciones para intentar que haya comprensión y claridad de las consignas.</a:t>
                      </a:r>
                    </a:p>
                    <a:p>
                      <a:pPr marL="0" lvl="0" algn="l" defTabSz="685800" rtl="0" eaLnBrk="1" latinLnBrk="0" hangingPunct="1"/>
                      <a:r>
                        <a:rPr lang="es-MX" sz="1100" dirty="0">
                          <a:latin typeface="Century Gothic" panose="020B0502020202020204" pitchFamily="34" charset="0"/>
                        </a:rPr>
                        <a:t>Nombrar partes del cuerpo y explicar para identificar sus posibilidades expresivas.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156985">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360142">
                <a:tc gridSpan="2">
                  <a:txBody>
                    <a:bodyPr/>
                    <a:lstStyle/>
                    <a:p>
                      <a:pPr marL="0" lvl="0" indent="0" algn="l" defTabSz="685800" rtl="0" eaLnBrk="1" latinLnBrk="0" hangingPunct="1">
                        <a:buFont typeface="Arial" panose="020B0604020202020204" pitchFamily="34" charset="0"/>
                        <a:buNone/>
                      </a:pPr>
                      <a:r>
                        <a:rPr lang="es-MX" sz="1100" dirty="0">
                          <a:latin typeface="Century Gothic" panose="020B0502020202020204" pitchFamily="34" charset="0"/>
                        </a:rPr>
                        <a:t>Continuar con el fortalecimiento del cuidado del medio ambiente con acciones dentro y fuera de la escuela. Permitir que exprese sus ideas al escuchar música de diversos géneros.</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156985">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399354">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00" dirty="0">
                          <a:latin typeface="Century Gothic" panose="020B0502020202020204" pitchFamily="34" charset="0"/>
                        </a:rPr>
                        <a:t>En casa se recomienda permitirle explorar materiales y que juegue con ellos de manera libre para que diga lo que puede llegar a suceder con ellos.</a:t>
                      </a:r>
                      <a:endParaRPr lang="es-MX" sz="1100"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spTree>
    <p:extLst>
      <p:ext uri="{BB962C8B-B14F-4D97-AF65-F5344CB8AC3E}">
        <p14:creationId xmlns:p14="http://schemas.microsoft.com/office/powerpoint/2010/main" val="3110309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58D5D5B4-C3E6-AA94-77E9-D39786B158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2" name="Tabla 6">
            <a:extLst>
              <a:ext uri="{FF2B5EF4-FFF2-40B4-BE49-F238E27FC236}">
                <a16:creationId xmlns:a16="http://schemas.microsoft.com/office/drawing/2014/main" id="{9D0E3C9F-D685-48B4-536E-17E96A192726}"/>
              </a:ext>
            </a:extLst>
          </p:cNvPr>
          <p:cNvGraphicFramePr>
            <a:graphicFrameLocks noGrp="1"/>
          </p:cNvGraphicFramePr>
          <p:nvPr>
            <p:extLst>
              <p:ext uri="{D42A27DB-BD31-4B8C-83A1-F6EECF244321}">
                <p14:modId xmlns:p14="http://schemas.microsoft.com/office/powerpoint/2010/main" val="815986370"/>
              </p:ext>
            </p:extLst>
          </p:nvPr>
        </p:nvGraphicFramePr>
        <p:xfrm>
          <a:off x="304800" y="1246547"/>
          <a:ext cx="6375399" cy="7583326"/>
        </p:xfrm>
        <a:graphic>
          <a:graphicData uri="http://schemas.openxmlformats.org/drawingml/2006/table">
            <a:tbl>
              <a:tblPr firstRow="1" bandRow="1">
                <a:tableStyleId>{5C22544A-7EE6-4342-B048-85BDC9FD1C3A}</a:tableStyleId>
              </a:tblPr>
              <a:tblGrid>
                <a:gridCol w="1003300">
                  <a:extLst>
                    <a:ext uri="{9D8B030D-6E8A-4147-A177-3AD203B41FA5}">
                      <a16:colId xmlns:a16="http://schemas.microsoft.com/office/drawing/2014/main" val="3175674633"/>
                    </a:ext>
                  </a:extLst>
                </a:gridCol>
                <a:gridCol w="3276963">
                  <a:extLst>
                    <a:ext uri="{9D8B030D-6E8A-4147-A177-3AD203B41FA5}">
                      <a16:colId xmlns:a16="http://schemas.microsoft.com/office/drawing/2014/main" val="2285680606"/>
                    </a:ext>
                  </a:extLst>
                </a:gridCol>
                <a:gridCol w="2095136">
                  <a:extLst>
                    <a:ext uri="{9D8B030D-6E8A-4147-A177-3AD203B41FA5}">
                      <a16:colId xmlns:a16="http://schemas.microsoft.com/office/drawing/2014/main" val="1997887454"/>
                    </a:ext>
                  </a:extLst>
                </a:gridCol>
              </a:tblGrid>
              <a:tr h="240995">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Campos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Lo que conocen</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65A3"/>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Lo que falta por aprender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2294347841"/>
                  </a:ext>
                </a:extLst>
              </a:tr>
              <a:tr h="2736004">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Lenguaje y Comunicación</a:t>
                      </a:r>
                    </a:p>
                  </a:txBody>
                  <a:tcPr vert="vert27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a:txBody>
                    <a:bodyPr/>
                    <a:lstStyle/>
                    <a:p>
                      <a:pPr lvl="0"/>
                      <a:r>
                        <a:rPr lang="es-MX" sz="1100" dirty="0">
                          <a:latin typeface="Century Gothic" panose="020B0502020202020204" pitchFamily="34" charset="0"/>
                        </a:rPr>
                        <a:t>Expresan sus ideas con facilidad, comentan lo que piensan y lo que saben de un tema determinado.</a:t>
                      </a:r>
                    </a:p>
                    <a:p>
                      <a:pPr lvl="0"/>
                      <a:r>
                        <a:rPr lang="es-MX" sz="1100" dirty="0">
                          <a:latin typeface="Century Gothic" panose="020B0502020202020204" pitchFamily="34" charset="0"/>
                        </a:rPr>
                        <a:t>Narran historias sencillas, inventando personajes y situaciones. </a:t>
                      </a:r>
                    </a:p>
                    <a:p>
                      <a:pPr lvl="0"/>
                      <a:r>
                        <a:rPr lang="es-MX" sz="1100" kern="1200" dirty="0">
                          <a:solidFill>
                            <a:schemeClr val="dk1"/>
                          </a:solidFill>
                          <a:effectLst/>
                          <a:latin typeface="Century Gothic" panose="020B0502020202020204" pitchFamily="34" charset="0"/>
                          <a:ea typeface="+mn-ea"/>
                          <a:cs typeface="+mn-cs"/>
                        </a:rPr>
                        <a:t>La mayoría de los alumnos se expresa de manera fluida y con confianza. </a:t>
                      </a:r>
                    </a:p>
                    <a:p>
                      <a:pPr lvl="0"/>
                      <a:r>
                        <a:rPr lang="es-MX" sz="1100" kern="1200" dirty="0">
                          <a:solidFill>
                            <a:schemeClr val="dk1"/>
                          </a:solidFill>
                          <a:effectLst/>
                          <a:latin typeface="Century Gothic" panose="020B0502020202020204" pitchFamily="34" charset="0"/>
                          <a:ea typeface="+mn-ea"/>
                          <a:cs typeface="+mn-cs"/>
                        </a:rPr>
                        <a:t>Manifiestan gusto y disposición por la escucha de textos literarios, comentan ideas sobre la historia, los personajes. </a:t>
                      </a:r>
                    </a:p>
                    <a:p>
                      <a:pPr lvl="0"/>
                      <a:r>
                        <a:rPr lang="es-MX" sz="1100" kern="1200" dirty="0">
                          <a:solidFill>
                            <a:schemeClr val="dk1"/>
                          </a:solidFill>
                          <a:effectLst/>
                          <a:latin typeface="Century Gothic" panose="020B0502020202020204" pitchFamily="34" charset="0"/>
                          <a:ea typeface="+mn-ea"/>
                          <a:cs typeface="+mn-cs"/>
                        </a:rPr>
                        <a:t>Participan activamente en juegos orales como trabalenguas y adivinanzas.</a:t>
                      </a:r>
                    </a:p>
                    <a:p>
                      <a:pPr lvl="0"/>
                      <a:r>
                        <a:rPr lang="es-MX" sz="1100" kern="1200" dirty="0">
                          <a:solidFill>
                            <a:schemeClr val="dk1"/>
                          </a:solidFill>
                          <a:effectLst/>
                          <a:latin typeface="Century Gothic" panose="020B0502020202020204" pitchFamily="34" charset="0"/>
                          <a:ea typeface="+mn-ea"/>
                          <a:cs typeface="+mn-cs"/>
                        </a:rPr>
                        <a:t>Realizan lecturas de imágenes a través de cuentos.</a:t>
                      </a:r>
                    </a:p>
                    <a:p>
                      <a:pPr lvl="0"/>
                      <a:r>
                        <a:rPr lang="es-MX" sz="1100" kern="1200" dirty="0">
                          <a:solidFill>
                            <a:schemeClr val="dk1"/>
                          </a:solidFill>
                          <a:effectLst/>
                          <a:latin typeface="Century Gothic" panose="020B0502020202020204" pitchFamily="34" charset="0"/>
                          <a:ea typeface="+mn-ea"/>
                          <a:cs typeface="+mn-cs"/>
                        </a:rPr>
                        <a:t>Respetan turnos para participar.</a:t>
                      </a:r>
                    </a:p>
                    <a:p>
                      <a:pPr lvl="0"/>
                      <a:r>
                        <a:rPr lang="es-MX" sz="1100" kern="1200" dirty="0">
                          <a:solidFill>
                            <a:schemeClr val="dk1"/>
                          </a:solidFill>
                          <a:effectLst/>
                          <a:latin typeface="Century Gothic" panose="020B0502020202020204" pitchFamily="34" charset="0"/>
                          <a:ea typeface="+mn-ea"/>
                          <a:cs typeface="+mn-cs"/>
                        </a:rPr>
                        <a:t>Distinguen hechos fantásticos y reales.</a:t>
                      </a:r>
                    </a:p>
                    <a:p>
                      <a:pPr lvl="0"/>
                      <a:r>
                        <a:rPr lang="es-MX" sz="1100" kern="1200" dirty="0">
                          <a:solidFill>
                            <a:schemeClr val="dk1"/>
                          </a:solidFill>
                          <a:effectLst/>
                          <a:latin typeface="Century Gothic" panose="020B0502020202020204" pitchFamily="34" charset="0"/>
                          <a:ea typeface="+mn-ea"/>
                          <a:cs typeface="+mn-cs"/>
                        </a:rPr>
                        <a:t>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100" kern="1200" dirty="0">
                          <a:solidFill>
                            <a:schemeClr val="dk1"/>
                          </a:solidFill>
                          <a:effectLst/>
                          <a:latin typeface="Century Gothic" panose="020B0502020202020204" pitchFamily="34" charset="0"/>
                          <a:ea typeface="+mn-ea"/>
                          <a:cs typeface="+mn-cs"/>
                        </a:rPr>
                        <a:t>El 25% del grupo está en el proceso del reconocimiento y escritura del nombre. </a:t>
                      </a:r>
                    </a:p>
                    <a:p>
                      <a:pPr lvl="0"/>
                      <a:r>
                        <a:rPr lang="es-MX" sz="1100" kern="1200" dirty="0">
                          <a:solidFill>
                            <a:schemeClr val="dk1"/>
                          </a:solidFill>
                          <a:effectLst/>
                          <a:latin typeface="Century Gothic" panose="020B0502020202020204" pitchFamily="34" charset="0"/>
                          <a:ea typeface="+mn-ea"/>
                          <a:cs typeface="+mn-cs"/>
                        </a:rPr>
                        <a:t>Formular preguntas sobre lo que deseen saber para que</a:t>
                      </a:r>
                    </a:p>
                    <a:p>
                      <a:pPr lvl="0"/>
                      <a:r>
                        <a:rPr lang="es-MX" sz="1100" kern="1200" dirty="0">
                          <a:solidFill>
                            <a:schemeClr val="dk1"/>
                          </a:solidFill>
                          <a:effectLst/>
                          <a:latin typeface="Century Gothic" panose="020B0502020202020204" pitchFamily="34" charset="0"/>
                          <a:ea typeface="+mn-ea"/>
                          <a:cs typeface="+mn-cs"/>
                        </a:rPr>
                        <a:t>sus explicaciones sean mas amplias.</a:t>
                      </a:r>
                    </a:p>
                    <a:p>
                      <a:pPr lvl="0"/>
                      <a:r>
                        <a:rPr lang="es-MX" sz="1100" kern="1200" dirty="0">
                          <a:solidFill>
                            <a:schemeClr val="dk1"/>
                          </a:solidFill>
                          <a:effectLst/>
                          <a:latin typeface="Century Gothic" panose="020B0502020202020204" pitchFamily="34" charset="0"/>
                          <a:ea typeface="+mn-ea"/>
                          <a:cs typeface="+mn-cs"/>
                        </a:rPr>
                        <a:t>Plantear actividades para ampliar su periodo de escucha así como escuchar atentos y seguir las indicaciones.</a:t>
                      </a:r>
                    </a:p>
                    <a:p>
                      <a:pPr lvl="0"/>
                      <a:r>
                        <a:rPr lang="es-MX" sz="1100" kern="1200" dirty="0">
                          <a:solidFill>
                            <a:schemeClr val="dk1"/>
                          </a:solidFill>
                          <a:effectLst/>
                          <a:latin typeface="Century Gothic" panose="020B0502020202020204" pitchFamily="34" charset="0"/>
                          <a:ea typeface="+mn-ea"/>
                          <a:cs typeface="+mn-cs"/>
                        </a:rPr>
                        <a:t>Intercambiar algunas opiniones y explicar por qué está de acuerdo o no con lo que otros opinan.</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99903970"/>
                  </a:ext>
                </a:extLst>
              </a:tr>
              <a:tr h="2112252">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Pensamiento Matemático</a:t>
                      </a:r>
                    </a:p>
                  </a:txBody>
                  <a:tcPr vert="vert27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pPr lvl="0"/>
                      <a:r>
                        <a:rPr lang="es-MX" sz="1100" dirty="0">
                          <a:latin typeface="Century Gothic" panose="020B0502020202020204" pitchFamily="34" charset="0"/>
                        </a:rPr>
                        <a:t>Cuenta de manera oral en un rango del 10 y el 15 llevando un orden estable.</a:t>
                      </a:r>
                    </a:p>
                    <a:p>
                      <a:pPr lvl="0"/>
                      <a:r>
                        <a:rPr lang="es-MX" sz="1100" dirty="0">
                          <a:latin typeface="Century Gothic" panose="020B0502020202020204" pitchFamily="34" charset="0"/>
                        </a:rPr>
                        <a:t>Reconocen figuras geométricas y algunas de sus características principales.</a:t>
                      </a:r>
                    </a:p>
                    <a:p>
                      <a:pPr lvl="0"/>
                      <a:r>
                        <a:rPr lang="es-MX" sz="1100" dirty="0">
                          <a:latin typeface="Century Gothic" panose="020B0502020202020204" pitchFamily="34" charset="0"/>
                        </a:rPr>
                        <a:t>Ubican objetos de acuerdo a su posición y utilizan vocabulario de la ubicación espacial, de proximidad y distancia.</a:t>
                      </a:r>
                    </a:p>
                    <a:p>
                      <a:pPr lvl="0"/>
                      <a:r>
                        <a:rPr lang="es-MX" sz="1100" kern="1200" dirty="0">
                          <a:solidFill>
                            <a:schemeClr val="dk1"/>
                          </a:solidFill>
                          <a:effectLst/>
                          <a:latin typeface="Century Gothic" panose="020B0502020202020204" pitchFamily="34" charset="0"/>
                          <a:ea typeface="+mn-ea"/>
                          <a:cs typeface="+mn-cs"/>
                        </a:rPr>
                        <a:t>Identifican y usa términos convencionales sobre ubicación. </a:t>
                      </a:r>
                    </a:p>
                    <a:p>
                      <a:pPr lvl="0"/>
                      <a:r>
                        <a:rPr lang="es-MX" sz="1100" dirty="0">
                          <a:latin typeface="Century Gothic" panose="020B0502020202020204" pitchFamily="34" charset="0"/>
                        </a:rPr>
                        <a:t>Elaboran croquis sencillos y los interpretan.</a:t>
                      </a:r>
                    </a:p>
                    <a:p>
                      <a:pPr lvl="0"/>
                      <a:r>
                        <a:rPr lang="es-MX" sz="1100" dirty="0">
                          <a:latin typeface="Century Gothic" panose="020B0502020202020204" pitchFamily="34" charset="0"/>
                        </a:rPr>
                        <a:t>Distingan, reproduzcan y continúen patrones en forma concreta y grafica.</a:t>
                      </a:r>
                      <a:endParaRPr lang="es-MX" sz="1100" kern="1200" dirty="0">
                        <a:solidFill>
                          <a:schemeClr val="dk1"/>
                        </a:solidFill>
                        <a:effectLst/>
                        <a:latin typeface="Century Gothic" panose="020B0502020202020204" pitchFamily="34" charset="0"/>
                        <a:ea typeface="+mn-ea"/>
                        <a:cs typeface="+mn-cs"/>
                      </a:endParaRPr>
                    </a:p>
                    <a:p>
                      <a:pPr lvl="0"/>
                      <a:endParaRPr lang="es-MX" sz="1100" kern="1200" dirty="0">
                        <a:solidFill>
                          <a:schemeClr val="dk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lvl="0" algn="l"/>
                      <a:r>
                        <a:rPr lang="es-MX" sz="1100" kern="1200" dirty="0">
                          <a:solidFill>
                            <a:schemeClr val="dk1"/>
                          </a:solidFill>
                          <a:effectLst/>
                          <a:latin typeface="Century Gothic" panose="020B0502020202020204" pitchFamily="34" charset="0"/>
                          <a:ea typeface="+mn-ea"/>
                          <a:cs typeface="+mn-cs"/>
                        </a:rPr>
                        <a:t>Requieren favorecer el principio de conteo de cardinalidad.</a:t>
                      </a:r>
                    </a:p>
                    <a:p>
                      <a:pPr lvl="0" algn="l"/>
                      <a:r>
                        <a:rPr lang="es-MX" sz="1100" kern="1200" dirty="0">
                          <a:solidFill>
                            <a:schemeClr val="dk1"/>
                          </a:solidFill>
                          <a:effectLst/>
                          <a:latin typeface="Century Gothic" panose="020B0502020202020204" pitchFamily="34" charset="0"/>
                          <a:ea typeface="+mn-ea"/>
                          <a:cs typeface="+mn-cs"/>
                        </a:rPr>
                        <a:t>Propiciar situaciones de resolución de problemas que impliquen agregar, quitar</a:t>
                      </a:r>
                    </a:p>
                    <a:p>
                      <a:pPr lvl="0" algn="l"/>
                      <a:r>
                        <a:rPr lang="es-MX" sz="1100" b="0" kern="1200" dirty="0">
                          <a:solidFill>
                            <a:schemeClr val="dk1"/>
                          </a:solidFill>
                          <a:effectLst/>
                          <a:latin typeface="Century Gothic" panose="020B0502020202020204" pitchFamily="34" charset="0"/>
                          <a:ea typeface="+mn-ea"/>
                          <a:cs typeface="+mn-cs"/>
                        </a:rPr>
                        <a:t>Comprender y resolver problemas numéricos así como para comunicar las estrategias empleadas para solucionarlos.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30858896"/>
                  </a:ext>
                </a:extLst>
              </a:tr>
              <a:tr h="2112166">
                <a:tc>
                  <a:txBody>
                    <a:bodyPr/>
                    <a:lstStyle/>
                    <a:p>
                      <a:pPr algn="ctr"/>
                      <a:r>
                        <a:rPr lang="es-MX" sz="1100" b="1" dirty="0">
                          <a:latin typeface="Century Gothic" panose="020B0502020202020204" pitchFamily="34" charset="0"/>
                          <a:ea typeface="AGDryShampoo" panose="02000603000000000000" pitchFamily="2" charset="0"/>
                        </a:rPr>
                        <a:t>Exploración y Comprensión del Mundo Natural y social</a:t>
                      </a:r>
                    </a:p>
                  </a:txBody>
                  <a:tcPr vert="vert27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lvl="0"/>
                      <a:r>
                        <a:rPr lang="es-MX" sz="1100" b="0" dirty="0">
                          <a:latin typeface="Century Gothic" panose="020B0502020202020204" pitchFamily="34" charset="0"/>
                        </a:rPr>
                        <a:t>Hablan acerca del medio ambiente y lo que pueden hacer para cuidarlo.</a:t>
                      </a:r>
                    </a:p>
                    <a:p>
                      <a:pPr lvl="0"/>
                      <a:r>
                        <a:rPr lang="es-MX" sz="1100" b="0" dirty="0">
                          <a:latin typeface="Century Gothic" panose="020B0502020202020204" pitchFamily="34" charset="0"/>
                        </a:rPr>
                        <a:t>Saben la importancia de alimentarse adecuadamente. </a:t>
                      </a:r>
                    </a:p>
                    <a:p>
                      <a:pPr lvl="0"/>
                      <a:r>
                        <a:rPr lang="es-MX" sz="1100" b="0" dirty="0">
                          <a:latin typeface="Century Gothic" panose="020B0502020202020204" pitchFamily="34" charset="0"/>
                        </a:rPr>
                        <a:t>Reconocen servicios y servidores públicos que benefician su localidad y comunidad.</a:t>
                      </a:r>
                    </a:p>
                    <a:p>
                      <a:pPr lvl="0"/>
                      <a:r>
                        <a:rPr lang="es-MX" sz="1100" b="0" kern="1200" dirty="0">
                          <a:solidFill>
                            <a:schemeClr val="dk1"/>
                          </a:solidFill>
                          <a:effectLst/>
                          <a:latin typeface="Century Gothic" panose="020B0502020202020204" pitchFamily="34" charset="0"/>
                          <a:ea typeface="+mn-ea"/>
                          <a:cs typeface="+mn-cs"/>
                        </a:rPr>
                        <a:t>Practican medidas de higiene personal de manera autónoma.</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Muestran interés por observar seres vivos, realizando comparaciones y descripciones amplias y detalladas sobre sus características.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lvl="0" algn="l" defTabSz="685800" rtl="0" eaLnBrk="1" latinLnBrk="0" hangingPunct="1"/>
                      <a:r>
                        <a:rPr lang="es-MX" sz="1100" dirty="0">
                          <a:latin typeface="Century Gothic" panose="020B0502020202020204" pitchFamily="34" charset="0"/>
                        </a:rPr>
                        <a:t>Formular suposiciones argumentadas sobre fenómenos y procesos.</a:t>
                      </a:r>
                    </a:p>
                    <a:p>
                      <a:pPr marL="0" lvl="0" algn="l" defTabSz="685800" rtl="0" eaLnBrk="1" latinLnBrk="0" hangingPunct="1"/>
                      <a:r>
                        <a:rPr lang="es-MX" sz="1100" kern="1200" dirty="0">
                          <a:solidFill>
                            <a:schemeClr val="dk1"/>
                          </a:solidFill>
                          <a:effectLst/>
                          <a:latin typeface="Century Gothic" panose="020B0502020202020204" pitchFamily="34" charset="0"/>
                          <a:ea typeface="+mn-ea"/>
                          <a:cs typeface="+mn-cs"/>
                        </a:rPr>
                        <a:t>Observar características de elementos del medio y fenómenos que ocurren en la naturaleza, distingan semejanzas y diferencias y las describan con sus propias palabras </a:t>
                      </a:r>
                    </a:p>
                    <a:p>
                      <a:pPr marL="0" lvl="0" algn="l" defTabSz="685800" rtl="0" eaLnBrk="1" latinLnBrk="0" hangingPunct="1"/>
                      <a:endParaRPr lang="es-MX" sz="1100" kern="1200" dirty="0">
                        <a:solidFill>
                          <a:schemeClr val="dk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bl>
          </a:graphicData>
        </a:graphic>
      </p:graphicFrame>
    </p:spTree>
    <p:extLst>
      <p:ext uri="{BB962C8B-B14F-4D97-AF65-F5344CB8AC3E}">
        <p14:creationId xmlns:p14="http://schemas.microsoft.com/office/powerpoint/2010/main" val="33310522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31385F48-FA8D-ED35-96E7-39B2D2115C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2487582032"/>
              </p:ext>
            </p:extLst>
          </p:nvPr>
        </p:nvGraphicFramePr>
        <p:xfrm>
          <a:off x="330199" y="2071199"/>
          <a:ext cx="6311900" cy="5495996"/>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201469">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319979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Se comunica con respeto hacia sus compañeros y la maestra.</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Escucha con atención las ideas de los demás e intercambia opiniones.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Menciona atributos de personajes de cuentos.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Logra copiar su nombre.</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Realiza acciones sobre colecciones para resolver problemas de cantidad que impliquen separar elementos.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Menciona algunas características que observa en las figuras geométricas. Comprende la importancia del cuidado de las plantas.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Investiga para conocer más acerca de los tipos de contaminación que existen.</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Marca ritmo, acento y velocidad con objetos de percusión caseros.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Reconoce sus gustos personales y los de algunos compañeros o miembros de su familia.</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lvl="0" algn="l" defTabSz="685800" rtl="0" eaLnBrk="1" latinLnBrk="0" hangingPunct="1"/>
                      <a:r>
                        <a:rPr lang="es-MX" sz="1100" dirty="0">
                          <a:latin typeface="Century Gothic" panose="020B0502020202020204" pitchFamily="34" charset="0"/>
                        </a:rPr>
                        <a:t>Continuar trabajando con la escritura de su nombre y la identificación de otras palabras de vocabulario familiar</a:t>
                      </a:r>
                    </a:p>
                    <a:p>
                      <a:pPr marL="0" lvl="0" algn="l" defTabSz="685800" rtl="0" eaLnBrk="1" latinLnBrk="0" hangingPunct="1"/>
                      <a:r>
                        <a:rPr lang="es-MX" sz="1100" dirty="0">
                          <a:latin typeface="Century Gothic" panose="020B0502020202020204" pitchFamily="34" charset="0"/>
                        </a:rPr>
                        <a:t>Representar datos mediante graficas, tablas o pictogramas</a:t>
                      </a:r>
                    </a:p>
                    <a:p>
                      <a:pPr marL="0" lvl="0" algn="l" defTabSz="685800" rtl="0" eaLnBrk="1" latinLnBrk="0" hangingPunct="1"/>
                      <a:r>
                        <a:rPr lang="es-MX" sz="1100" dirty="0">
                          <a:latin typeface="Century Gothic" panose="020B0502020202020204" pitchFamily="34" charset="0"/>
                        </a:rPr>
                        <a:t>Investigar para conocer más sobre las características de los animales, plantas y elementos de la naturaleza.</a:t>
                      </a:r>
                    </a:p>
                    <a:p>
                      <a:pPr marL="0" lvl="0" algn="l" defTabSz="685800" rtl="0" eaLnBrk="1" latinLnBrk="0" hangingPunct="1"/>
                      <a:r>
                        <a:rPr lang="es-MX" sz="1100" dirty="0">
                          <a:latin typeface="Century Gothic" panose="020B0502020202020204" pitchFamily="34" charset="0"/>
                        </a:rPr>
                        <a:t>Describir características que observa.</a:t>
                      </a:r>
                    </a:p>
                    <a:p>
                      <a:pPr marL="0" lvl="0" algn="l" defTabSz="685800" rtl="0" eaLnBrk="1" latinLnBrk="0" hangingPunct="1"/>
                      <a:r>
                        <a:rPr lang="es-MX" sz="1100" dirty="0">
                          <a:latin typeface="Century Gothic" panose="020B0502020202020204" pitchFamily="34" charset="0"/>
                        </a:rPr>
                        <a:t>Coordinar algunos movimientos para mover al mismo tiempo brazos y piernas. </a:t>
                      </a:r>
                    </a:p>
                    <a:p>
                      <a:pPr marL="0" lvl="0" algn="l" defTabSz="685800" rtl="0" eaLnBrk="1" latinLnBrk="0" hangingPunct="1"/>
                      <a:r>
                        <a:rPr lang="es-MX" sz="1100" dirty="0">
                          <a:latin typeface="Century Gothic" panose="020B0502020202020204" pitchFamily="34" charset="0"/>
                        </a:rPr>
                        <a:t>utilizar diversidad de colores al realizar una representación artística.</a:t>
                      </a:r>
                      <a:br>
                        <a:rPr lang="es-MX" sz="1100" dirty="0">
                          <a:latin typeface="Century Gothic" panose="020B0502020202020204" pitchFamily="34" charset="0"/>
                        </a:rPr>
                      </a:br>
                      <a:r>
                        <a:rPr lang="es-MX" sz="1100" dirty="0">
                          <a:latin typeface="Century Gothic" panose="020B0502020202020204" pitchFamily="34" charset="0"/>
                        </a:rPr>
                        <a:t>Reconocer que hay reglas y acuerdos para respetar.</a:t>
                      </a:r>
                    </a:p>
                    <a:p>
                      <a:pPr marL="0" lvl="0" algn="l" defTabSz="685800" rtl="0" eaLnBrk="1" latinLnBrk="0" hangingPunct="1"/>
                      <a:r>
                        <a:rPr lang="es-MX" sz="1100" dirty="0">
                          <a:latin typeface="Century Gothic" panose="020B0502020202020204" pitchFamily="34" charset="0"/>
                        </a:rPr>
                        <a:t>Motivar en actividades físicas mas complejas de realizar.</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201469">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462193">
                <a:tc gridSpan="2">
                  <a:txBody>
                    <a:bodyPr/>
                    <a:lstStyle/>
                    <a:p>
                      <a:pPr marL="0" lvl="0" indent="0" algn="l" defTabSz="685800" rtl="0" eaLnBrk="1" latinLnBrk="0" hangingPunct="1">
                        <a:buFont typeface="Arial" panose="020B0604020202020204" pitchFamily="34" charset="0"/>
                        <a:buNone/>
                      </a:pPr>
                      <a:r>
                        <a:rPr lang="es-MX" sz="1100" dirty="0">
                          <a:latin typeface="Century Gothic" panose="020B0502020202020204" pitchFamily="34" charset="0"/>
                        </a:rPr>
                        <a:t>Continuar con el fortalecimiento del cuidado del medio ambiente con acciones dentro y fuera de la escuela. Permitir que exprese sus ideas al escuchar música de diversos géneros.</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201469">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512516">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00" dirty="0">
                          <a:latin typeface="Century Gothic" panose="020B0502020202020204" pitchFamily="34" charset="0"/>
                        </a:rPr>
                        <a:t>Motivarle y hacer ver sus logros. Establecer en casa horarios para la realización de diferentes actividades, caminar en el parque, ayudar en casa, leer un libro. </a:t>
                      </a:r>
                      <a:endParaRPr lang="es-MX" sz="1100"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spTree>
    <p:extLst>
      <p:ext uri="{BB962C8B-B14F-4D97-AF65-F5344CB8AC3E}">
        <p14:creationId xmlns:p14="http://schemas.microsoft.com/office/powerpoint/2010/main" val="22711130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E5F79FE2-392F-44DA-9970-F2AD42B0D6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3103982050"/>
              </p:ext>
            </p:extLst>
          </p:nvPr>
        </p:nvGraphicFramePr>
        <p:xfrm>
          <a:off x="330199" y="2071199"/>
          <a:ext cx="6311900" cy="5474914"/>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223687">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248048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Practica medidas de higiene personal. Identifica algunas medidas de higiene ante la situación que esta viviendo el país. Menciona medidas preventivas para evitar algunas enfermedades.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Identifica zonas de riesgo en cas o en algún otro lugar.</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Le gusta explorar, observar y analizar.</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Le encanta los experimentos.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Observa detalladamente elementos de la naturaleza.</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Describe características de algunos seres vivos.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Participa en la experimentación.</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Participa en la conservación del medio ambiente.</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Menciona algunas maneras de como cuidar su entorno.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b="0" kern="1200" dirty="0">
                          <a:solidFill>
                            <a:schemeClr val="tx1"/>
                          </a:solidFill>
                          <a:effectLst/>
                          <a:latin typeface="Century Gothic" panose="020B0502020202020204" pitchFamily="34" charset="0"/>
                          <a:ea typeface="+mn-ea"/>
                          <a:cs typeface="+mn-cs"/>
                        </a:rPr>
                        <a:t>Trabaja libremente con el tangram identificando los nombres de cada figura.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lvl="0" algn="l" defTabSz="685800" rtl="0" eaLnBrk="1" latinLnBrk="0" hangingPunct="1"/>
                      <a:r>
                        <a:rPr lang="es-MX" sz="1100" dirty="0">
                          <a:latin typeface="Century Gothic" panose="020B0502020202020204" pitchFamily="34" charset="0"/>
                        </a:rPr>
                        <a:t>Seguir la secuencia de trazos en la libreta o cuaderno de tareas.</a:t>
                      </a:r>
                    </a:p>
                    <a:p>
                      <a:pPr marL="0" lvl="0" algn="l" defTabSz="685800" rtl="0" eaLnBrk="1" latinLnBrk="0" hangingPunct="1"/>
                      <a:r>
                        <a:rPr lang="es-MX" sz="1100" dirty="0">
                          <a:latin typeface="Century Gothic" panose="020B0502020202020204" pitchFamily="34" charset="0"/>
                        </a:rPr>
                        <a:t>Propiciar actividades para la identificación de los colores.</a:t>
                      </a:r>
                    </a:p>
                    <a:p>
                      <a:pPr marL="0" lvl="0" algn="l" defTabSz="685800" rtl="0" eaLnBrk="1" latinLnBrk="0" hangingPunct="1"/>
                      <a:r>
                        <a:rPr lang="es-MX" sz="1100" dirty="0">
                          <a:latin typeface="Century Gothic" panose="020B0502020202020204" pitchFamily="34" charset="0"/>
                        </a:rPr>
                        <a:t>Motivarle para participar en actividades musicales y teatrales ofreciendo diferentes materiales.</a:t>
                      </a:r>
                    </a:p>
                    <a:p>
                      <a:pPr marL="0" lvl="0" algn="l" defTabSz="685800" rtl="0" eaLnBrk="1" latinLnBrk="0" hangingPunct="1"/>
                      <a:r>
                        <a:rPr lang="es-MX" sz="1100" dirty="0">
                          <a:latin typeface="Century Gothic" panose="020B0502020202020204" pitchFamily="34" charset="0"/>
                        </a:rPr>
                        <a:t>Dibujar o realizar algún trazo sugerid.</a:t>
                      </a:r>
                    </a:p>
                    <a:p>
                      <a:pPr marL="0" lvl="0" algn="l" defTabSz="685800" rtl="0" eaLnBrk="1" latinLnBrk="0" hangingPunct="1"/>
                      <a:r>
                        <a:rPr lang="es-MX" sz="1100" dirty="0">
                          <a:latin typeface="Century Gothic" panose="020B0502020202020204" pitchFamily="34" charset="0"/>
                        </a:rPr>
                        <a:t>animarle para que comience a realizar escrituras libres en donde intente comunicar algo</a:t>
                      </a:r>
                    </a:p>
                    <a:p>
                      <a:pPr marL="0" lvl="0" algn="l" defTabSz="685800" rtl="0" eaLnBrk="1" latinLnBrk="0" hangingPunct="1"/>
                      <a:r>
                        <a:rPr lang="es-MX" sz="1100" dirty="0">
                          <a:latin typeface="Century Gothic" panose="020B0502020202020204" pitchFamily="34" charset="0"/>
                        </a:rPr>
                        <a:t>Propiciar que el niño explique qué sensaciones le provocan los efectos de sonido en la obra, la música, la iluminación, las expresiones de los personajes en ciertos momentos, el vestuario y la escenografía.</a:t>
                      </a:r>
                    </a:p>
                    <a:p>
                      <a:pPr marL="0" lvl="0" algn="l" defTabSz="685800" rtl="0" eaLnBrk="1" latinLnBrk="0" hangingPunct="1"/>
                      <a:r>
                        <a:rPr lang="es-MX" sz="1100" dirty="0">
                          <a:latin typeface="Century Gothic" panose="020B0502020202020204" pitchFamily="34" charset="0"/>
                        </a:rPr>
                        <a:t>Dialogar sobre lo que entendió al observar la obra y la escena que más le impresionó</a:t>
                      </a:r>
                    </a:p>
                    <a:p>
                      <a:pPr marL="0" lvl="0" algn="l" defTabSz="685800" rtl="0" eaLnBrk="1" latinLnBrk="0" hangingPunct="1"/>
                      <a:endParaRPr lang="es-MX" sz="110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212063">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501239">
                <a:tc gridSpan="2">
                  <a:txBody>
                    <a:bodyPr/>
                    <a:lstStyle/>
                    <a:p>
                      <a:pPr marL="0" lvl="0" indent="0" algn="l" defTabSz="685800" rtl="0" eaLnBrk="1" latinLnBrk="0" hangingPunct="1">
                        <a:buFont typeface="Arial" panose="020B0604020202020204" pitchFamily="34" charset="0"/>
                        <a:buNone/>
                      </a:pPr>
                      <a:r>
                        <a:rPr lang="es-MX" sz="1100" dirty="0">
                          <a:latin typeface="Century Gothic" panose="020B0502020202020204" pitchFamily="34" charset="0"/>
                        </a:rPr>
                        <a:t>Realizar actividades artísticas que apoyen la expresión de sus emociones. •Es importante seguir propiciando oportunidades de relación mismas que le permitan tener una mejor comunicación e intercambio de experiencias, ideas, opiniones y sentimientos. </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218489">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659074">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00" dirty="0">
                          <a:latin typeface="Century Gothic" panose="020B0502020202020204" pitchFamily="34" charset="0"/>
                        </a:rPr>
                        <a:t>En casa integrar en actividades de apoyo como: doblar su ropa, levantar sus juguetes, reconocerle sus logros y motivarlo a realizar las actividades diciéndole que puede lograrlo. </a:t>
                      </a:r>
                      <a:endParaRPr lang="es-MX" sz="1100"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spTree>
    <p:extLst>
      <p:ext uri="{BB962C8B-B14F-4D97-AF65-F5344CB8AC3E}">
        <p14:creationId xmlns:p14="http://schemas.microsoft.com/office/powerpoint/2010/main" val="18179602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0BEA4DE1-1E5E-FA5F-6855-9BFEC811D2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976158672"/>
              </p:ext>
            </p:extLst>
          </p:nvPr>
        </p:nvGraphicFramePr>
        <p:xfrm>
          <a:off x="330199" y="2071199"/>
          <a:ext cx="6311900" cy="5484719"/>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223687">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248048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Expresa sus ideas sobre el contenido de un texto a partir de observar y describir imágenes el algún medio como revistas, cuentos o libros.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Describe semejanzas y diferencias que observa al comparar objetos de su entorno, así como figuras geométricas entre sí. Describe lo que observa que sucede durante un remolino, un ventarrón, la lluvia, el desplazamiento de las nubes, la caída de las hojas de los árboles, el desplazamiento de los caracoles, de las hormigas, etcétera. Reproduce en secuencias rítmicas con el cuerpo y con instrumentos musicales. Conoce sus emociones, comparte situaciones que le generan dichas emociones y las expresa.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Participa en las actividades físicas que no requieren mayor esfuerzo.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Observan obras de arte de distintos tiempos.</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lvl="0" algn="l" defTabSz="685800" rtl="0" eaLnBrk="1" latinLnBrk="0" hangingPunct="1"/>
                      <a:r>
                        <a:rPr lang="es-MX" sz="1100" dirty="0">
                          <a:latin typeface="Century Gothic" panose="020B0502020202020204" pitchFamily="34" charset="0"/>
                        </a:rPr>
                        <a:t>Conocer para qué se usa el calendario, y distinguir la escritura convencional de los números y los nombres de los días de la semana al registrar eventos personales y colectivos.</a:t>
                      </a:r>
                    </a:p>
                    <a:p>
                      <a:pPr marL="0" lvl="0" algn="l" defTabSz="685800" rtl="0" eaLnBrk="1" latinLnBrk="0" hangingPunct="1"/>
                      <a:r>
                        <a:rPr lang="es-MX" sz="1100" dirty="0">
                          <a:latin typeface="Century Gothic" panose="020B0502020202020204" pitchFamily="34" charset="0"/>
                        </a:rPr>
                        <a:t>Usar procedimientos propios para resolver problemas.</a:t>
                      </a:r>
                    </a:p>
                    <a:p>
                      <a:pPr marL="0" lvl="0" algn="l" defTabSz="685800" rtl="0" eaLnBrk="1" latinLnBrk="0" hangingPunct="1"/>
                      <a:r>
                        <a:rPr lang="es-MX" sz="1100" dirty="0">
                          <a:latin typeface="Century Gothic" panose="020B0502020202020204" pitchFamily="34" charset="0"/>
                        </a:rPr>
                        <a:t>Comunicar los resultados de experiencias realizadas en algunos experimentos ya sea por medio del lenguaje oral y escrito. Identificar el nombre del autor o de la autora de algunas obras que aprecia y los motivos que inspiraron esas producciones.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212063">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501239">
                <a:tc gridSpan="2">
                  <a:txBody>
                    <a:bodyPr/>
                    <a:lstStyle/>
                    <a:p>
                      <a:pPr marL="0" lvl="0" indent="0" algn="l" defTabSz="685800" rtl="0" eaLnBrk="1" latinLnBrk="0" hangingPunct="1">
                        <a:buFont typeface="Arial" panose="020B0604020202020204" pitchFamily="34" charset="0"/>
                        <a:buNone/>
                      </a:pPr>
                      <a:r>
                        <a:rPr lang="es-MX" sz="1100" dirty="0">
                          <a:latin typeface="Century Gothic" panose="020B0502020202020204" pitchFamily="34" charset="0"/>
                        </a:rPr>
                        <a:t>Ver videos sobre los valores y la sana convivencia. Reafirmar constantemente las reglas del salón dando ejemplos variados y que deben seguir realizándose desde casa.</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218489">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537319">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00" dirty="0">
                          <a:latin typeface="Century Gothic" panose="020B0502020202020204" pitchFamily="34" charset="0"/>
                        </a:rPr>
                        <a:t>Trabajar con el sonido de la letra inicial de su nombre y otras letras, hacer los trazos correctos de la letras inicial de su nombre y otras letras, amplia el rango de conteo. Nombra los números de forma ascendente y descendente.</a:t>
                      </a:r>
                      <a:endParaRPr lang="es-MX" sz="1100"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spTree>
    <p:extLst>
      <p:ext uri="{BB962C8B-B14F-4D97-AF65-F5344CB8AC3E}">
        <p14:creationId xmlns:p14="http://schemas.microsoft.com/office/powerpoint/2010/main" val="27494191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8F98ABFB-B7B1-7932-D50E-1A8DE72531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3994669214"/>
              </p:ext>
            </p:extLst>
          </p:nvPr>
        </p:nvGraphicFramePr>
        <p:xfrm>
          <a:off x="330199" y="2071199"/>
          <a:ext cx="6311900" cy="5577840"/>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180729">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3104295">
                <a:tc>
                  <a:txBody>
                    <a:bodyPr/>
                    <a:lstStyle/>
                    <a:p>
                      <a:pPr marL="0" indent="0" algn="l">
                        <a:buFont typeface="Arial" panose="020B0604020202020204" pitchFamily="34" charset="0"/>
                        <a:buNone/>
                        <a:tabLst>
                          <a:tab pos="1949450" algn="l"/>
                        </a:tabLst>
                      </a:pPr>
                      <a:r>
                        <a:rPr lang="es-ES_tradnl" sz="1100" b="0" dirty="0">
                          <a:effectLst/>
                          <a:latin typeface="Century Gothic" panose="020B0502020202020204" pitchFamily="34" charset="0"/>
                          <a:ea typeface="HelloTiffany" panose="02000603000000000000" pitchFamily="2" charset="0"/>
                          <a:cs typeface="KG Set Fire to the Rain" charset="0"/>
                        </a:rPr>
                        <a:t>Muestra una personalidad dominante dentro del grupo, es líder.</a:t>
                      </a:r>
                    </a:p>
                    <a:p>
                      <a:pPr marL="0" indent="0" algn="l">
                        <a:buFont typeface="Arial" panose="020B0604020202020204" pitchFamily="34" charset="0"/>
                        <a:buNone/>
                        <a:tabLst>
                          <a:tab pos="1949450" algn="l"/>
                        </a:tabLst>
                      </a:pPr>
                      <a:r>
                        <a:rPr lang="es-ES_tradnl" sz="1100" b="0" dirty="0">
                          <a:effectLst/>
                          <a:latin typeface="Century Gothic" panose="020B0502020202020204" pitchFamily="34" charset="0"/>
                          <a:ea typeface="HelloTiffany" panose="02000603000000000000" pitchFamily="2" charset="0"/>
                          <a:cs typeface="KG Set Fire to the Rain" charset="0"/>
                        </a:rPr>
                        <a:t>Se muestra obediente y respetuoso</a:t>
                      </a:r>
                    </a:p>
                    <a:p>
                      <a:pPr marL="0" marR="0" lvl="0" indent="0" algn="l" defTabSz="685800" rtl="0" eaLnBrk="1" fontAlgn="auto" latinLnBrk="0" hangingPunct="1">
                        <a:lnSpc>
                          <a:spcPct val="100000"/>
                        </a:lnSpc>
                        <a:spcBef>
                          <a:spcPts val="0"/>
                        </a:spcBef>
                        <a:spcAft>
                          <a:spcPts val="0"/>
                        </a:spcAft>
                        <a:buClrTx/>
                        <a:buSzTx/>
                        <a:buFont typeface="Wingdings" charset="2"/>
                        <a:buNone/>
                        <a:tabLst/>
                        <a:defRPr/>
                      </a:pPr>
                      <a:r>
                        <a:rPr lang="es-MX" sz="1100" dirty="0">
                          <a:latin typeface="Century Gothic" panose="020B0502020202020204" pitchFamily="34" charset="0"/>
                          <a:ea typeface="HelloTiffany Medium" panose="02000603000000000000" pitchFamily="2" charset="0"/>
                        </a:rPr>
                        <a:t>Se concentra en las actividades que realiza</a:t>
                      </a:r>
                    </a:p>
                    <a:p>
                      <a:pPr algn="l"/>
                      <a:r>
                        <a:rPr lang="es-MX" sz="1100" dirty="0">
                          <a:latin typeface="Century Gothic" panose="020B0502020202020204" pitchFamily="34" charset="0"/>
                          <a:ea typeface="HelloTiffany Medium" panose="02000603000000000000" pitchFamily="2" charset="0"/>
                        </a:rPr>
                        <a:t>Es activo y trabajador</a:t>
                      </a:r>
                    </a:p>
                    <a:p>
                      <a:pPr algn="l"/>
                      <a:r>
                        <a:rPr lang="es-MX" sz="1100" dirty="0">
                          <a:latin typeface="Century Gothic" panose="020B0502020202020204" pitchFamily="34" charset="0"/>
                          <a:ea typeface="HelloTiffany Medium" panose="02000603000000000000" pitchFamily="2" charset="0"/>
                        </a:rPr>
                        <a:t>Pregunta y plantea dudas</a:t>
                      </a:r>
                    </a:p>
                    <a:p>
                      <a:pPr algn="l"/>
                      <a:r>
                        <a:rPr lang="es-MX" sz="1100" dirty="0">
                          <a:latin typeface="Century Gothic" panose="020B0502020202020204" pitchFamily="34" charset="0"/>
                          <a:ea typeface="HelloTiffany Medium" panose="02000603000000000000" pitchFamily="2" charset="0"/>
                        </a:rPr>
                        <a:t>Acaba el trabajo de clase</a:t>
                      </a:r>
                    </a:p>
                    <a:p>
                      <a:pPr marL="0" marR="0" lvl="0" indent="0" algn="l" defTabSz="685800" rtl="0" eaLnBrk="1" fontAlgn="auto" latinLnBrk="0" hangingPunct="1">
                        <a:lnSpc>
                          <a:spcPct val="100000"/>
                        </a:lnSpc>
                        <a:spcBef>
                          <a:spcPts val="0"/>
                        </a:spcBef>
                        <a:spcAft>
                          <a:spcPts val="0"/>
                        </a:spcAft>
                        <a:buClrTx/>
                        <a:buSzTx/>
                        <a:buFont typeface="Wingdings" charset="2"/>
                        <a:buNone/>
                        <a:tabLst/>
                        <a:defRPr/>
                      </a:pPr>
                      <a:r>
                        <a:rPr lang="es-MX" sz="1100" dirty="0">
                          <a:latin typeface="Century Gothic" panose="020B0502020202020204" pitchFamily="34" charset="0"/>
                          <a:ea typeface="HelloTiffany Medium" panose="02000603000000000000" pitchFamily="2" charset="0"/>
                        </a:rPr>
                        <a:t>Es considerado y amable con sus compañeros</a:t>
                      </a:r>
                    </a:p>
                    <a:p>
                      <a:pPr marL="0" marR="0" lvl="0" indent="0" algn="l" defTabSz="685800" rtl="0" eaLnBrk="1" fontAlgn="auto" latinLnBrk="0" hangingPunct="1">
                        <a:lnSpc>
                          <a:spcPct val="100000"/>
                        </a:lnSpc>
                        <a:spcBef>
                          <a:spcPts val="0"/>
                        </a:spcBef>
                        <a:spcAft>
                          <a:spcPts val="0"/>
                        </a:spcAft>
                        <a:buClrTx/>
                        <a:buSzTx/>
                        <a:buFont typeface="Arial" charset="0"/>
                        <a:buNone/>
                        <a:tabLst/>
                        <a:defRPr/>
                      </a:pPr>
                      <a:r>
                        <a:rPr lang="es-MX" sz="1100" b="0" dirty="0">
                          <a:solidFill>
                            <a:schemeClr val="tx1"/>
                          </a:solidFill>
                          <a:latin typeface="Century Gothic" panose="020B0502020202020204" pitchFamily="34" charset="0"/>
                          <a:ea typeface="HelloTiffany" panose="02000603000000000000" pitchFamily="2" charset="0"/>
                        </a:rPr>
                        <a:t>Tiene su participación muy activa en las actividades que se proponen en el aula.</a:t>
                      </a:r>
                    </a:p>
                    <a:p>
                      <a:pPr marL="0" marR="0" lvl="0" indent="0" algn="l" defTabSz="685800" rtl="0" eaLnBrk="1" fontAlgn="auto" latinLnBrk="0" hangingPunct="1">
                        <a:lnSpc>
                          <a:spcPct val="100000"/>
                        </a:lnSpc>
                        <a:spcBef>
                          <a:spcPts val="0"/>
                        </a:spcBef>
                        <a:spcAft>
                          <a:spcPts val="0"/>
                        </a:spcAft>
                        <a:buClrTx/>
                        <a:buSzTx/>
                        <a:buFont typeface="Arial" charset="0"/>
                        <a:buNone/>
                        <a:tabLst/>
                        <a:defRPr/>
                      </a:pPr>
                      <a:r>
                        <a:rPr lang="es-MX" sz="1100" b="0" dirty="0">
                          <a:solidFill>
                            <a:schemeClr val="tx1"/>
                          </a:solidFill>
                          <a:latin typeface="Century Gothic" panose="020B0502020202020204" pitchFamily="34" charset="0"/>
                          <a:ea typeface="HelloTiffany" panose="02000603000000000000" pitchFamily="2" charset="0"/>
                        </a:rPr>
                        <a:t>A partir de los cantos ha adquirido muchos aprendizajes, logra reconocer  en ocasiones palabras que riman cuando se le presentan de manera escrita, poemas y fabulas.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Identifican que las niñas y los niños pueden realizar diversos tipos de actividades y que es importante la colaboración de todos en una tarea compartida, como construir un puente con bloques, explorar un libro, realizar un experimento, ordenar y limpiar el salón, jugar canicas o futbol.</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Muestra avance en la resolución de problemas.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lvl="0" algn="l" defTabSz="685800" rtl="0" eaLnBrk="1" latinLnBrk="0" hangingPunct="1"/>
                      <a:r>
                        <a:rPr lang="es-MX" sz="1100" dirty="0">
                          <a:latin typeface="Century Gothic" panose="020B0502020202020204" pitchFamily="34" charset="0"/>
                        </a:rPr>
                        <a:t>Fortalecer principios de conteo.</a:t>
                      </a:r>
                    </a:p>
                    <a:p>
                      <a:pPr marL="0" lvl="0" algn="l" defTabSz="685800" rtl="0" eaLnBrk="1" latinLnBrk="0" hangingPunct="1"/>
                      <a:r>
                        <a:rPr lang="es-MX" sz="1100" dirty="0">
                          <a:latin typeface="Century Gothic" panose="020B0502020202020204" pitchFamily="34" charset="0"/>
                        </a:rPr>
                        <a:t>Respetar reglas y normas para mejorar la convivencia.</a:t>
                      </a:r>
                    </a:p>
                    <a:p>
                      <a:pPr marL="0" lvl="0" algn="l" defTabSz="685800" rtl="0" eaLnBrk="1" latinLnBrk="0" hangingPunct="1"/>
                      <a:r>
                        <a:rPr lang="es-MX" sz="1100" dirty="0">
                          <a:latin typeface="Century Gothic" panose="020B0502020202020204" pitchFamily="34" charset="0"/>
                        </a:rPr>
                        <a:t>Manipular y explorar el mundo que les rodea. </a:t>
                      </a:r>
                    </a:p>
                    <a:p>
                      <a:pPr marL="0" lvl="0" algn="l" defTabSz="685800" rtl="0" eaLnBrk="1" latinLnBrk="0" hangingPunct="1"/>
                      <a:r>
                        <a:rPr lang="es-MX" sz="1100" dirty="0">
                          <a:latin typeface="Century Gothic" panose="020B0502020202020204" pitchFamily="34" charset="0"/>
                        </a:rPr>
                        <a:t>Trabajar con diferentes modalidades: taller, proyecto, situación didáctica o de aprendizaje.</a:t>
                      </a:r>
                    </a:p>
                    <a:p>
                      <a:pPr marL="0" lvl="0" algn="l" defTabSz="685800" rtl="0" eaLnBrk="1" latinLnBrk="0" hangingPunct="1"/>
                      <a:r>
                        <a:rPr lang="es-MX" sz="1100" dirty="0">
                          <a:latin typeface="Century Gothic" panose="020B0502020202020204" pitchFamily="34" charset="0"/>
                        </a:rPr>
                        <a:t>Mostrar disposición al interactuar con sus compañeros.</a:t>
                      </a:r>
                    </a:p>
                    <a:p>
                      <a:pPr marL="0" lvl="0" algn="l" defTabSz="685800" rtl="0" eaLnBrk="1" latinLnBrk="0" hangingPunct="1"/>
                      <a:r>
                        <a:rPr lang="es-MX" sz="1100" dirty="0">
                          <a:latin typeface="Century Gothic" panose="020B0502020202020204" pitchFamily="34" charset="0"/>
                        </a:rPr>
                        <a:t>Participar en actividad colectivas de expresión corporal.</a:t>
                      </a:r>
                    </a:p>
                    <a:p>
                      <a:pPr marL="0" lvl="0" algn="l" defTabSz="685800" rtl="0" eaLnBrk="1" latinLnBrk="0" hangingPunct="1"/>
                      <a:r>
                        <a:rPr lang="es-MX" sz="1100" dirty="0">
                          <a:latin typeface="Century Gothic" panose="020B0502020202020204" pitchFamily="34" charset="0"/>
                        </a:rPr>
                        <a:t>Ordenar colecciones en forma ascendente.</a:t>
                      </a:r>
                    </a:p>
                    <a:p>
                      <a:pPr marL="0" lvl="0" algn="l" defTabSz="685800" rtl="0" eaLnBrk="1" latinLnBrk="0" hangingPunct="1"/>
                      <a:r>
                        <a:rPr lang="es-MX" sz="1100" dirty="0">
                          <a:latin typeface="Century Gothic" panose="020B0502020202020204" pitchFamily="34" charset="0"/>
                        </a:rPr>
                        <a:t>Propiciar que explique qué sensaciones le provocan los efectos de sonido en la obra, la música, la iluminación, las expresiones de los personajes en ciertos momentos, el vestuario y la escenografía.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180729">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180729">
                <a:tc gridSpan="2">
                  <a:txBody>
                    <a:bodyPr/>
                    <a:lstStyle/>
                    <a:p>
                      <a:pPr marL="0" lvl="0" indent="0" algn="l" defTabSz="685800" rtl="0" eaLnBrk="1" latinLnBrk="0" hangingPunct="1">
                        <a:buFont typeface="Arial" panose="020B0604020202020204" pitchFamily="34" charset="0"/>
                        <a:buNone/>
                      </a:pPr>
                      <a:r>
                        <a:rPr lang="es-MX" sz="1100" dirty="0">
                          <a:latin typeface="Century Gothic" panose="020B0502020202020204" pitchFamily="34" charset="0"/>
                        </a:rPr>
                        <a:t>Realizar juegos donde se establezcan reglas y normas para la convivencia</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180729">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297672">
                <a:tc gridSpan="2">
                  <a:txBody>
                    <a:bodyPr/>
                    <a:lstStyle/>
                    <a:p>
                      <a:pPr algn="just">
                        <a:spcAft>
                          <a:spcPts val="0"/>
                        </a:spcAft>
                      </a:pPr>
                      <a:r>
                        <a:rPr lang="es-ES" sz="1100" dirty="0">
                          <a:effectLst/>
                          <a:latin typeface="Century Gothic" panose="020B0502020202020204" pitchFamily="34" charset="0"/>
                          <a:ea typeface="AGFatPants" panose="02000603000000000000" pitchFamily="2" charset="0"/>
                          <a:cs typeface="Times New Roman"/>
                        </a:rPr>
                        <a:t>Favorecer la confianza en sí mismo por medio de palabras y acciones como un abrazo, beso etc.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spTree>
    <p:extLst>
      <p:ext uri="{BB962C8B-B14F-4D97-AF65-F5344CB8AC3E}">
        <p14:creationId xmlns:p14="http://schemas.microsoft.com/office/powerpoint/2010/main" val="7735808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73800630-16F8-1310-4E2B-248E6448C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591048368"/>
              </p:ext>
            </p:extLst>
          </p:nvPr>
        </p:nvGraphicFramePr>
        <p:xfrm>
          <a:off x="330199" y="2071199"/>
          <a:ext cx="6311900" cy="5410200"/>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223687">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2480489">
                <a:tc>
                  <a:txBody>
                    <a:bodyPr/>
                    <a:lstStyle/>
                    <a:p>
                      <a:pPr algn="l">
                        <a:spcAft>
                          <a:spcPts val="0"/>
                        </a:spcAft>
                      </a:pPr>
                      <a:r>
                        <a:rPr lang="es-ES" sz="1100" dirty="0">
                          <a:effectLst/>
                          <a:latin typeface="Century Gothic" panose="020B0502020202020204" pitchFamily="34" charset="0"/>
                          <a:ea typeface="AGFatPants" panose="02000603000000000000" pitchFamily="2" charset="0"/>
                          <a:cs typeface="Times New Roman"/>
                        </a:rPr>
                        <a:t>Disfruta de actividades en donde se juegue con el lenguaje por ejemplo  rimas, canciones adivinanzas y algunos trabalenguas</a:t>
                      </a:r>
                    </a:p>
                    <a:p>
                      <a:pPr algn="l">
                        <a:spcAft>
                          <a:spcPts val="0"/>
                        </a:spcAft>
                      </a:pPr>
                      <a:r>
                        <a:rPr lang="es-ES" sz="1100" dirty="0">
                          <a:effectLst/>
                          <a:latin typeface="Century Gothic" panose="020B0502020202020204" pitchFamily="34" charset="0"/>
                          <a:ea typeface="AGFatPants" panose="02000603000000000000" pitchFamily="2" charset="0"/>
                          <a:cs typeface="Times New Roman"/>
                        </a:rPr>
                        <a:t>Es capaz de formar una gran variedad de modelos figurativos (casas, peces, gatos) haciendo uso de figuras geométricas, pero confunde algunos de los nombres de éstas.</a:t>
                      </a:r>
                    </a:p>
                    <a:p>
                      <a:pPr algn="l">
                        <a:spcAft>
                          <a:spcPts val="0"/>
                        </a:spcAft>
                      </a:pPr>
                      <a:r>
                        <a:rPr lang="es-ES" sz="1100" dirty="0">
                          <a:effectLst/>
                          <a:latin typeface="Century Gothic" panose="020B0502020202020204" pitchFamily="34" charset="0"/>
                          <a:ea typeface="AGFatPants" panose="02000603000000000000" pitchFamily="2" charset="0"/>
                          <a:cs typeface="Times New Roman"/>
                        </a:rPr>
                        <a:t>Experimenta con objetos y materiales  para poner a prueba sus ideas, pero solo lo intenta una vez y considera otras opciones.</a:t>
                      </a:r>
                    </a:p>
                    <a:p>
                      <a:pPr algn="l">
                        <a:spcAft>
                          <a:spcPts val="0"/>
                        </a:spcAft>
                      </a:pPr>
                      <a:r>
                        <a:rPr lang="es-ES" sz="1100" dirty="0">
                          <a:effectLst/>
                          <a:latin typeface="Century Gothic" panose="020B0502020202020204" pitchFamily="34" charset="0"/>
                          <a:ea typeface="AGFatPants" panose="02000603000000000000" pitchFamily="2" charset="0"/>
                          <a:cs typeface="Times New Roman"/>
                        </a:rPr>
                        <a:t>Es capaz de crear y reproducir secuencias de movimientos gestos y posturas corporales acompañado de música.</a:t>
                      </a:r>
                    </a:p>
                    <a:p>
                      <a:pPr algn="l">
                        <a:spcAft>
                          <a:spcPts val="0"/>
                        </a:spcAft>
                      </a:pPr>
                      <a:r>
                        <a:rPr lang="es-ES" sz="1100" dirty="0">
                          <a:effectLst/>
                          <a:latin typeface="Century Gothic" panose="020B0502020202020204" pitchFamily="34" charset="0"/>
                          <a:ea typeface="AGFatPants" panose="02000603000000000000" pitchFamily="2" charset="0"/>
                          <a:cs typeface="Times New Roman"/>
                        </a:rPr>
                        <a:t>Habla de él, de lo que le gusta y disgusta.</a:t>
                      </a:r>
                    </a:p>
                    <a:p>
                      <a:pPr algn="l">
                        <a:spcAft>
                          <a:spcPts val="0"/>
                        </a:spcAft>
                      </a:pPr>
                      <a:r>
                        <a:rPr lang="es-MX" sz="1100" dirty="0">
                          <a:latin typeface="Century Gothic" panose="020B0502020202020204" pitchFamily="34" charset="0"/>
                        </a:rPr>
                        <a:t>Reconoce los números por escrito y sigue una secuencia de la serie numérica, conoce el antecesor y sucesor de un número hasta el 10.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r>
                        <a:rPr lang="es-MX" sz="1100" kern="1200" dirty="0">
                          <a:solidFill>
                            <a:schemeClr val="dk1"/>
                          </a:solidFill>
                          <a:effectLst/>
                          <a:latin typeface="Century Gothic" panose="020B0502020202020204" pitchFamily="34" charset="0"/>
                          <a:ea typeface="+mn-ea"/>
                          <a:cs typeface="+mn-cs"/>
                        </a:rPr>
                        <a:t>Asumir turnos de participación. </a:t>
                      </a:r>
                    </a:p>
                    <a:p>
                      <a:r>
                        <a:rPr lang="es-MX" sz="1100" kern="1200" dirty="0">
                          <a:solidFill>
                            <a:schemeClr val="dk1"/>
                          </a:solidFill>
                          <a:effectLst/>
                          <a:latin typeface="Century Gothic" panose="020B0502020202020204" pitchFamily="34" charset="0"/>
                          <a:ea typeface="+mn-ea"/>
                          <a:cs typeface="+mn-cs"/>
                        </a:rPr>
                        <a:t>Favorecer la resolución de problemas a través del dialogo.</a:t>
                      </a:r>
                    </a:p>
                    <a:p>
                      <a:r>
                        <a:rPr lang="es-MX" sz="1100" kern="1200" dirty="0">
                          <a:solidFill>
                            <a:schemeClr val="dk1"/>
                          </a:solidFill>
                          <a:effectLst/>
                          <a:latin typeface="Century Gothic" panose="020B0502020202020204" pitchFamily="34" charset="0"/>
                          <a:ea typeface="+mn-ea"/>
                          <a:cs typeface="+mn-cs"/>
                        </a:rPr>
                        <a:t>Favorecer el logro de los principios de conteo. </a:t>
                      </a:r>
                    </a:p>
                    <a:p>
                      <a:r>
                        <a:rPr lang="es-MX" sz="1100" dirty="0">
                          <a:latin typeface="Century Gothic" panose="020B0502020202020204" pitchFamily="34" charset="0"/>
                        </a:rPr>
                        <a:t>Realizar investigaciones para identificar las condiciones de agua, luz, nutrimentos e higiene requeridas y favorables para la vida de plantas y animales de su entorno.</a:t>
                      </a:r>
                    </a:p>
                    <a:p>
                      <a:r>
                        <a:rPr lang="es-MX" sz="1100" dirty="0">
                          <a:latin typeface="Century Gothic" panose="020B0502020202020204" pitchFamily="34" charset="0"/>
                        </a:rPr>
                        <a:t>Construir figuras geométricas doblando o cortando, uniendo y separando sus partes, juntando varias veces una misma figura.</a:t>
                      </a:r>
                    </a:p>
                    <a:p>
                      <a:r>
                        <a:rPr lang="es-MX" sz="1100" dirty="0">
                          <a:latin typeface="Century Gothic" panose="020B0502020202020204" pitchFamily="34" charset="0"/>
                        </a:rPr>
                        <a:t>Dialogar sobre lo que entendió al observar la obra y la escena que más le impresionó.</a:t>
                      </a:r>
                      <a:endParaRPr lang="es-MX" sz="1100" kern="1200" dirty="0">
                        <a:solidFill>
                          <a:schemeClr val="dk1"/>
                        </a:solidFill>
                        <a:effectLst/>
                        <a:latin typeface="Century Gothic" panose="020B0502020202020204" pitchFamily="34" charset="0"/>
                        <a:ea typeface="+mn-ea"/>
                        <a:cs typeface="+mn-cs"/>
                      </a:endParaRPr>
                    </a:p>
                    <a:p>
                      <a:pPr marL="0" lvl="0" algn="l" defTabSz="685800" rtl="0" eaLnBrk="1" latinLnBrk="0" hangingPunct="1"/>
                      <a:endParaRPr lang="es-MX" sz="110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212063">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501239">
                <a:tc gridSpan="2">
                  <a:txBody>
                    <a:bodyPr/>
                    <a:lstStyle/>
                    <a:p>
                      <a:pPr marL="0" marR="0" indent="0" algn="l" defTabSz="685800" rtl="0" eaLnBrk="1" fontAlgn="auto" latinLnBrk="0" hangingPunct="1">
                        <a:lnSpc>
                          <a:spcPct val="100000"/>
                        </a:lnSpc>
                        <a:spcBef>
                          <a:spcPts val="0"/>
                        </a:spcBef>
                        <a:spcAft>
                          <a:spcPts val="0"/>
                        </a:spcAft>
                        <a:buClrTx/>
                        <a:buSzTx/>
                        <a:buFont typeface="Wingdings" charset="2"/>
                        <a:buNone/>
                        <a:tabLst/>
                        <a:defRPr/>
                      </a:pPr>
                      <a:r>
                        <a:rPr lang="es-MX" sz="1100" kern="1200" dirty="0">
                          <a:solidFill>
                            <a:schemeClr val="tx1"/>
                          </a:solidFill>
                          <a:effectLst/>
                          <a:latin typeface="Century Gothic" panose="020B0502020202020204" pitchFamily="34" charset="0"/>
                          <a:ea typeface="HelloTiffany Medium" panose="02000603000000000000" pitchFamily="2" charset="0"/>
                          <a:cs typeface="+mn-cs"/>
                        </a:rPr>
                        <a:t>Logra compartir con sus compañeros sus aprendizajes, explicarlos y dar su punto de vista sobre un tema argumentando sus respuestas. Hacer uso de nuevas palabras en sus conversaciones cotidianas.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218489">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659074">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00" dirty="0">
                          <a:latin typeface="Century Gothic" panose="020B0502020202020204" pitchFamily="34" charset="0"/>
                        </a:rPr>
                        <a:t>Asignarle tareas en casa y escolares, en las que se haga cargo de responsabilidades sencillas, y así experimentar el logro e irá creando autoestima positiva y confianza en sí.  Dejar que resuelva situaciones de elección, propiciará la autonomía. Involucrar en retos nuevos y demostrarle que es capaz de hacerlos.</a:t>
                      </a:r>
                      <a:endParaRPr lang="es-MX" sz="1100"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spTree>
    <p:extLst>
      <p:ext uri="{BB962C8B-B14F-4D97-AF65-F5344CB8AC3E}">
        <p14:creationId xmlns:p14="http://schemas.microsoft.com/office/powerpoint/2010/main" val="1454225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2D15809D-9545-153D-723C-D2E03C3D8B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176720981"/>
              </p:ext>
            </p:extLst>
          </p:nvPr>
        </p:nvGraphicFramePr>
        <p:xfrm>
          <a:off x="330199" y="2071200"/>
          <a:ext cx="6311900" cy="5410200"/>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157690">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240244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Logra comunicar sus ideas utilizando un lenguaje coherente.</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Al solicitarle que describa una imagen enlista lo que observa de manera amplia. Identifica los números del 1 al 10 de forma escrita, logra contar hasta el número 20 de forma ascendente y asignándole un valor a los objetos que cuenta.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Reconoce y nombra figuras geométricas y crea modelos con ellas siguiendo un patrón.</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Reconoce algunas tradiciones y costumbres que festeja.</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Identifica características de animales y menciona cuáles son sus cuidados.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Logra expresar sus emociones, respeta los acuerdos de clase, respeta a sus compañeros y los guía para que ellos los respeten.</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Logra realizar movimientos de locomoción y tiene precisión al utilizar herramientas como las crayolas.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Observa obras pictóricas. </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s-MX" sz="1100" b="0" dirty="0">
                          <a:effectLst/>
                          <a:latin typeface="Century Gothic" panose="020B0502020202020204" pitchFamily="34" charset="0"/>
                          <a:ea typeface="AGFatPants" panose="02000603000000000000" pitchFamily="2" charset="0"/>
                          <a:cs typeface="Times New Roman"/>
                        </a:rPr>
                        <a:t>R</a:t>
                      </a:r>
                      <a:r>
                        <a:rPr lang="es-ES" sz="1100" b="0" dirty="0">
                          <a:effectLst/>
                          <a:latin typeface="Century Gothic" panose="020B0502020202020204" pitchFamily="34" charset="0"/>
                          <a:ea typeface="AGFatPants" panose="02000603000000000000" pitchFamily="2" charset="0"/>
                          <a:cs typeface="Times New Roman"/>
                        </a:rPr>
                        <a:t>esolver problemas con apoyo de material concreto.</a:t>
                      </a:r>
                    </a:p>
                    <a:p>
                      <a:pPr algn="l">
                        <a:spcAft>
                          <a:spcPts val="0"/>
                        </a:spcAft>
                      </a:pPr>
                      <a:r>
                        <a:rPr lang="es-ES" sz="1100" b="0" dirty="0">
                          <a:effectLst/>
                          <a:latin typeface="Century Gothic" panose="020B0502020202020204" pitchFamily="34" charset="0"/>
                          <a:ea typeface="AGFatPants" panose="02000603000000000000" pitchFamily="2" charset="0"/>
                          <a:cs typeface="Times New Roman"/>
                        </a:rPr>
                        <a:t>Identificar sus emociones ni regularlas.</a:t>
                      </a:r>
                    </a:p>
                    <a:p>
                      <a:pPr algn="l">
                        <a:spcAft>
                          <a:spcPts val="0"/>
                        </a:spcAft>
                      </a:pPr>
                      <a:r>
                        <a:rPr lang="es-ES" sz="1100" b="0" dirty="0">
                          <a:effectLst/>
                          <a:latin typeface="Century Gothic" panose="020B0502020202020204" pitchFamily="34" charset="0"/>
                          <a:ea typeface="AGFatPants" panose="02000603000000000000" pitchFamily="2" charset="0"/>
                          <a:cs typeface="Times New Roman"/>
                        </a:rPr>
                        <a:t>Ser más preciso al momento de realizar descripciones.</a:t>
                      </a:r>
                    </a:p>
                    <a:p>
                      <a:pPr algn="l">
                        <a:spcAft>
                          <a:spcPts val="0"/>
                        </a:spcAft>
                      </a:pPr>
                      <a:r>
                        <a:rPr lang="es-ES" sz="1100" b="0" dirty="0">
                          <a:effectLst/>
                          <a:latin typeface="Century Gothic" panose="020B0502020202020204" pitchFamily="34" charset="0"/>
                          <a:ea typeface="AGFatPants" panose="02000603000000000000" pitchFamily="2" charset="0"/>
                          <a:cs typeface="Times New Roman"/>
                        </a:rPr>
                        <a:t>Es necesario  fortalecer su confianza para hacer uso de su  expresión corporal, volumen y entonación para atraer y mantener el interés de los demás.</a:t>
                      </a:r>
                    </a:p>
                    <a:p>
                      <a:pPr algn="l">
                        <a:spcAft>
                          <a:spcPts val="0"/>
                        </a:spcAft>
                      </a:pPr>
                      <a:r>
                        <a:rPr lang="es-MX" sz="1100" dirty="0">
                          <a:latin typeface="Century Gothic" panose="020B0502020202020204" pitchFamily="34" charset="0"/>
                        </a:rPr>
                        <a:t>Usar unidades no convencionales para medir la capacidad con distintos propósitos.</a:t>
                      </a:r>
                    </a:p>
                    <a:p>
                      <a:pPr algn="l">
                        <a:spcAft>
                          <a:spcPts val="0"/>
                        </a:spcAft>
                      </a:pPr>
                      <a:r>
                        <a:rPr lang="es-MX" sz="1100" dirty="0">
                          <a:latin typeface="Century Gothic" panose="020B0502020202020204" pitchFamily="34" charset="0"/>
                        </a:rPr>
                        <a:t>Reconocer que hay transformaciones reversibles, como mezcla y separación de agua y arena, cambios de agua líquida a sólida y de nuevo a líquida, e irreversibles, como cocinar. </a:t>
                      </a:r>
                      <a:endParaRPr lang="es-MX" sz="1100" b="0" dirty="0">
                        <a:effectLst/>
                        <a:latin typeface="Century Gothic" panose="020B0502020202020204" pitchFamily="34" charset="0"/>
                        <a:ea typeface="AGFatPants" panose="02000603000000000000" pitchFamily="2" charset="0"/>
                        <a:cs typeface="Times New Roman"/>
                      </a:endParaRPr>
                    </a:p>
                    <a:p>
                      <a:pPr marL="0" lvl="0" algn="l" defTabSz="685800" rtl="0" eaLnBrk="1" latinLnBrk="0" hangingPunct="1"/>
                      <a:endParaRPr lang="es-MX" sz="110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157690">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361759">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00" dirty="0">
                          <a:latin typeface="Century Gothic" panose="020B0502020202020204" pitchFamily="34" charset="0"/>
                        </a:rPr>
                        <a:t>Para promover su participación puede hacer preguntas de forma directa, también funciona si se sienta con compañeros que le brinden confianza para que así tenga más interacción con los demás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157690">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232516">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00" kern="1200" dirty="0">
                          <a:solidFill>
                            <a:schemeClr val="tx1"/>
                          </a:solidFill>
                          <a:effectLst/>
                          <a:latin typeface="Century Gothic" panose="020B0502020202020204" pitchFamily="34" charset="0"/>
                          <a:ea typeface="+mn-ea"/>
                          <a:cs typeface="+mn-cs"/>
                        </a:rPr>
                        <a:t>Aprovechar los tiempos en familia para generar en el alumno seguridad y confianza.</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spTree>
    <p:extLst>
      <p:ext uri="{BB962C8B-B14F-4D97-AF65-F5344CB8AC3E}">
        <p14:creationId xmlns:p14="http://schemas.microsoft.com/office/powerpoint/2010/main" val="13874665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34E5A7ED-3DD9-278F-04F4-52C64523A8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1842303047"/>
              </p:ext>
            </p:extLst>
          </p:nvPr>
        </p:nvGraphicFramePr>
        <p:xfrm>
          <a:off x="330199" y="2071200"/>
          <a:ext cx="6311900" cy="5472823"/>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211765">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281523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Es capaz de crear historias utilizando como personajes los recursos que hay en el salón, como muñecos, peluches, juguetes, etc.. Conoce algunos usos de los números en la vida cotidiana (para identificar domicilios, números telefónicos, talla de ropa, etcétera) y su significado.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Observa que los números que ve a su alrededor se utilizan con diversos propósitos.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Reconoce costumbres y tradiciones que se manifiestan en su familia las comparte y muestra una actitud de aceptación y respeto hacia la diversidad cultura.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Aplica medidas de higiene personal así como el atender reglas de seguridad y evita ponerse en peligro.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Ejecuta movimientos corporales que impliquen coordinación y equilibrio, como correr, saltar, rodar, girar, reptar, trepar y marchar.</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Utiliza unidades de medida no convencionales para medir objetos.</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lvl="0" algn="l" defTabSz="685800" rtl="0" eaLnBrk="1" latinLnBrk="0" hangingPunct="1"/>
                      <a:r>
                        <a:rPr lang="es-MX" sz="1100" dirty="0">
                          <a:latin typeface="Century Gothic" panose="020B0502020202020204" pitchFamily="34" charset="0"/>
                        </a:rPr>
                        <a:t>Participar con mayor entusiasmo en los actos de lectura en voz alta.</a:t>
                      </a:r>
                    </a:p>
                    <a:p>
                      <a:pPr marL="0" lvl="0" algn="l" defTabSz="685800" rtl="0" eaLnBrk="1" latinLnBrk="0" hangingPunct="1"/>
                      <a:r>
                        <a:rPr lang="es-MX" sz="1100" dirty="0">
                          <a:latin typeface="Century Gothic" panose="020B0502020202020204" pitchFamily="34" charset="0"/>
                        </a:rPr>
                        <a:t>Aprender el significado de nuevas palabras.</a:t>
                      </a:r>
                    </a:p>
                    <a:p>
                      <a:pPr marL="0" lvl="0" algn="l" defTabSz="685800" rtl="0" eaLnBrk="1" latinLnBrk="0" hangingPunct="1"/>
                      <a:r>
                        <a:rPr lang="es-MX" sz="1100" dirty="0">
                          <a:latin typeface="Century Gothic" panose="020B0502020202020204" pitchFamily="34" charset="0"/>
                        </a:rPr>
                        <a:t>Identificar las características de los distintos portadores de texto.</a:t>
                      </a:r>
                    </a:p>
                    <a:p>
                      <a:pPr marL="0" lvl="0" algn="l" defTabSz="685800" rtl="0" eaLnBrk="1" latinLnBrk="0" hangingPunct="1"/>
                      <a:r>
                        <a:rPr lang="es-MX" sz="1100" dirty="0">
                          <a:latin typeface="Century Gothic" panose="020B0502020202020204" pitchFamily="34" charset="0"/>
                        </a:rPr>
                        <a:t>Tener contacto con los animales y procesos de investigación mediante la observación re recogida de datos.  </a:t>
                      </a:r>
                    </a:p>
                    <a:p>
                      <a:pPr marL="0" lvl="0" algn="l" defTabSz="685800" rtl="0" eaLnBrk="1" latinLnBrk="0" hangingPunct="1"/>
                      <a:r>
                        <a:rPr lang="es-MX" sz="1100" dirty="0">
                          <a:latin typeface="Century Gothic" panose="020B0502020202020204" pitchFamily="34" charset="0"/>
                        </a:rPr>
                        <a:t>Distinguir en revistas de divulgación científica, libros o videos, las fuentes en las que puede obtener información acerca del objeto o proceso que estudia.</a:t>
                      </a:r>
                    </a:p>
                    <a:p>
                      <a:pPr marL="0" lvl="0" algn="l" defTabSz="685800" rtl="0" eaLnBrk="1" latinLnBrk="0" hangingPunct="1"/>
                      <a:r>
                        <a:rPr lang="es-MX" sz="1100" dirty="0">
                          <a:latin typeface="Century Gothic" panose="020B0502020202020204" pitchFamily="34" charset="0"/>
                        </a:rPr>
                        <a:t>identificar el nombre del autor o de la autora de algunas obras que aprecia y los motivos que inspiraron esas producciones.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211765">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348790">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ES" sz="1100" dirty="0">
                          <a:effectLst/>
                          <a:latin typeface="Century Gothic" panose="020B0502020202020204" pitchFamily="34" charset="0"/>
                          <a:ea typeface="AGFatPants" panose="02000603000000000000" pitchFamily="2" charset="0"/>
                          <a:cs typeface="Times New Roman"/>
                        </a:rPr>
                        <a:t>Ayudarlo a coordinar sus movimientos, brindar apoyo cuando sienta inseguridad al desplazarse o realizar actividades de equilibrio y estabilidad.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211765">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489343">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00" dirty="0">
                          <a:latin typeface="Century Gothic" panose="020B0502020202020204" pitchFamily="34" charset="0"/>
                        </a:rPr>
                        <a:t>En casa es importante motivarlo a expresar sus emociones y ayudar a que aprenda a controlarlas cuando sea de manera negativa como al enojarse o desesperarse.</a:t>
                      </a:r>
                      <a:endParaRPr lang="es-MX" sz="1100"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spTree>
    <p:extLst>
      <p:ext uri="{BB962C8B-B14F-4D97-AF65-F5344CB8AC3E}">
        <p14:creationId xmlns:p14="http://schemas.microsoft.com/office/powerpoint/2010/main" val="25784990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9EC8F9A2-CF2F-408C-2A7E-3183876981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2631440242"/>
              </p:ext>
            </p:extLst>
          </p:nvPr>
        </p:nvGraphicFramePr>
        <p:xfrm>
          <a:off x="330199" y="2071199"/>
          <a:ext cx="6311900" cy="5549433"/>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223687">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248048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Identifica las características principales de algunos portadores de textos por ejemplo la receta de cocina, la nota, los recados, la carta.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Escribe su nombre en diversas situaciones en las que se le solicita que lo haga. Menciona lo que le ha agradado de una lectura y es capaz de inventar cuentos y narrarlos.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Sabe lo que debe de hacer para evitar el contagio de enfermedades y pone en practica y promueve medidas de higiene a su alcance con apoyo de toda su familia. Reconoce servicios que le brinda su localidad y en que le benefician a toda su familia. Se expresa a través del dibujo para representar su imagen.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Se interesa por los diferentes géneros musicales que escucha.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Colabora en juegos físicos de trabajo en equipo.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lvl="0" algn="l" defTabSz="685800" rtl="0" eaLnBrk="1" latinLnBrk="0" hangingPunct="1"/>
                      <a:r>
                        <a:rPr lang="es-MX" sz="1100" dirty="0">
                          <a:latin typeface="Century Gothic" panose="020B0502020202020204" pitchFamily="34" charset="0"/>
                        </a:rPr>
                        <a:t>Determinar orden estable en la serie numérica y cardinalidad para determinar cuántos elementos hay.</a:t>
                      </a:r>
                    </a:p>
                    <a:p>
                      <a:pPr marL="0" lvl="0" algn="l" defTabSz="685800" rtl="0" eaLnBrk="1" latinLnBrk="0" hangingPunct="1"/>
                      <a:r>
                        <a:rPr lang="es-MX" sz="1100" dirty="0">
                          <a:latin typeface="Century Gothic" panose="020B0502020202020204" pitchFamily="34" charset="0"/>
                        </a:rPr>
                        <a:t>Dialogar sobre lo que entendió al observar la obra y la escena que más le impresionó.</a:t>
                      </a:r>
                    </a:p>
                    <a:p>
                      <a:pPr marL="0" lvl="0" algn="l" defTabSz="685800" rtl="0" eaLnBrk="1" latinLnBrk="0" hangingPunct="1"/>
                      <a:r>
                        <a:rPr lang="es-MX" sz="1100" dirty="0">
                          <a:latin typeface="Century Gothic" panose="020B0502020202020204" pitchFamily="34" charset="0"/>
                        </a:rPr>
                        <a:t>Comparar las características gráficas de su nombre con los nombres de sus compañeros y otras palabras escritas.</a:t>
                      </a:r>
                    </a:p>
                    <a:p>
                      <a:pPr marL="0" lvl="0" algn="l" defTabSz="685800" rtl="0" eaLnBrk="1" latinLnBrk="0" hangingPunct="1"/>
                      <a:r>
                        <a:rPr lang="es-MX" sz="1100" dirty="0">
                          <a:latin typeface="Century Gothic" panose="020B0502020202020204" pitchFamily="34" charset="0"/>
                        </a:rPr>
                        <a:t>Recolectar muestras de hojas, semillas, insectos o tierra para observar e identificar algunas características del objeto o proceso que analiza.</a:t>
                      </a:r>
                    </a:p>
                    <a:p>
                      <a:pPr marL="0" lvl="0" algn="l" defTabSz="685800" rtl="0" eaLnBrk="1" latinLnBrk="0" hangingPunct="1"/>
                      <a:r>
                        <a:rPr lang="es-MX" sz="1100" dirty="0">
                          <a:latin typeface="Century Gothic" panose="020B0502020202020204" pitchFamily="34" charset="0"/>
                        </a:rPr>
                        <a:t>Involucrarse de manera constante y espontánea en eventos comunicativos orales donde logra intercambiar ideas y aportar datos interesantes sobre un tema.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212063">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501239">
                <a:tc gridSpan="2">
                  <a:txBody>
                    <a:bodyPr/>
                    <a:lstStyle/>
                    <a:p>
                      <a:pPr lvl="0"/>
                      <a:r>
                        <a:rPr lang="es-MX" sz="1100" kern="1200" dirty="0">
                          <a:solidFill>
                            <a:schemeClr val="dk1"/>
                          </a:solidFill>
                          <a:effectLst/>
                          <a:latin typeface="Century Gothic" panose="020B0502020202020204" pitchFamily="34" charset="0"/>
                          <a:ea typeface="+mn-ea"/>
                          <a:cs typeface="+mn-cs"/>
                        </a:rPr>
                        <a:t>Apoyar en actividades que permitan identificar donde hay más, donde hay menos y la misma cantidad de objetos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218489">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659074">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00" dirty="0">
                          <a:latin typeface="Century Gothic" panose="020B0502020202020204" pitchFamily="34" charset="0"/>
                        </a:rPr>
                        <a:t>Expresar y dialogar sobre lo que siente en situaciones cotidianas reconociendo sus intereses personales, sus preferencias y lo que le agrada y le causa sensación de bienestar.</a:t>
                      </a:r>
                      <a:endParaRPr lang="es-MX" sz="1100"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spTree>
    <p:extLst>
      <p:ext uri="{BB962C8B-B14F-4D97-AF65-F5344CB8AC3E}">
        <p14:creationId xmlns:p14="http://schemas.microsoft.com/office/powerpoint/2010/main" val="15317937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A90CFC9E-AAEC-A457-9B77-BF1A10C2BE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4054469081"/>
              </p:ext>
            </p:extLst>
          </p:nvPr>
        </p:nvGraphicFramePr>
        <p:xfrm>
          <a:off x="330199" y="2071199"/>
          <a:ext cx="6311900" cy="5410200"/>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223687">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248048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Construye utilizando materiales que ensamblen, se conecten o sean de distinta forma y naturaleza, pero en esas ocasiones requiere de una guía que le brinde la idea o el apoyo de que seguir haciendo, aun no muestra autonomía.</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Al participar en juegos logra identificar las partes de su cuerpo, sus habilidades básicas para lanzar, atrapar y saltar, requieren reforzarse, para que lo realice con mayor precisión y coordinación.</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Se mueve con soltura y expresa con su cuerpo el gusto por el canto y la música.</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Se expresa corporalmente en actividades libres y organizadas.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Participa en cantos y juegos musicales con mayor espontaneidad.</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Comparte con sus compañeros las ideas que tuvo al realizar su creación artística </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lvl="0" algn="l" defTabSz="685800" rtl="0" eaLnBrk="1" latinLnBrk="0" hangingPunct="1"/>
                      <a:r>
                        <a:rPr lang="es-MX" sz="1100" dirty="0">
                          <a:latin typeface="Century Gothic" panose="020B0502020202020204" pitchFamily="34" charset="0"/>
                        </a:rPr>
                        <a:t>Expresar la importancia del cuidado del medio ambiente y la preservación de los recursos naturales.</a:t>
                      </a:r>
                    </a:p>
                    <a:p>
                      <a:pPr marL="0" lvl="0" algn="l" defTabSz="685800" rtl="0" eaLnBrk="1" latinLnBrk="0" hangingPunct="1"/>
                      <a:r>
                        <a:rPr lang="es-MX" sz="1100" dirty="0">
                          <a:latin typeface="Century Gothic" panose="020B0502020202020204" pitchFamily="34" charset="0"/>
                        </a:rPr>
                        <a:t>Identificar algunos instrumentos musicales, siguiendo el ritmo de la música.</a:t>
                      </a:r>
                    </a:p>
                    <a:p>
                      <a:pPr marL="0" lvl="0" algn="l" defTabSz="685800" rtl="0" eaLnBrk="1" latinLnBrk="0" hangingPunct="1"/>
                      <a:r>
                        <a:rPr lang="es-MX" sz="1100" dirty="0">
                          <a:latin typeface="Century Gothic" panose="020B0502020202020204" pitchFamily="34" charset="0"/>
                        </a:rPr>
                        <a:t>Contrastar sus ideas iniciales con lo que observa durante un fenómeno natural o una situación de experimentación, y las modifica como consecuencia de esa experiencia.</a:t>
                      </a:r>
                    </a:p>
                    <a:p>
                      <a:pPr marL="0" lvl="0" algn="l" defTabSz="685800" rtl="0" eaLnBrk="1" latinLnBrk="0" hangingPunct="1"/>
                      <a:r>
                        <a:rPr lang="es-MX" sz="1100" dirty="0">
                          <a:latin typeface="Century Gothic" panose="020B0502020202020204" pitchFamily="34" charset="0"/>
                        </a:rPr>
                        <a:t>Participar en juegos simbólicos improvisando a partir de un tema, utilizando su cuerpo y objetos de apoyo como recursos escénicos.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212063">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501239">
                <a:tc gridSpan="2">
                  <a:txBody>
                    <a:bodyPr/>
                    <a:lstStyle/>
                    <a:p>
                      <a:pPr marL="0" lvl="0" indent="0" algn="l" defTabSz="685800" rtl="0" eaLnBrk="1" latinLnBrk="0" hangingPunct="1">
                        <a:buFont typeface="Arial" panose="020B0604020202020204" pitchFamily="34" charset="0"/>
                        <a:buNone/>
                      </a:pPr>
                      <a:r>
                        <a:rPr lang="es-MX" sz="1100" dirty="0">
                          <a:latin typeface="Century Gothic" panose="020B0502020202020204" pitchFamily="34" charset="0"/>
                        </a:rPr>
                        <a:t>Continuar teniendo experiencias cada vez comprometiendo mejoras en sus producciones. Logra compartir con sus compañeros sus aprendizajes, explicarlos y dar su punto de vista sobre un tema argumentando sus respuestas. </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218489">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659074">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00" dirty="0">
                          <a:latin typeface="Century Gothic" panose="020B0502020202020204" pitchFamily="34" charset="0"/>
                        </a:rPr>
                        <a:t>Leerle todos los días y preguntarle sobre las historias, sobre los personajes, qué sentimientos le provocaron. Escuchar canciones y realizar juegos en donde diga en voz alta la serie numérica. Dar infinitas posibilidades para expresarse artísticamente, pintar con las manos y pintura, escuchando música alegre.</a:t>
                      </a:r>
                      <a:endParaRPr lang="es-MX" sz="1100"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spTree>
    <p:extLst>
      <p:ext uri="{BB962C8B-B14F-4D97-AF65-F5344CB8AC3E}">
        <p14:creationId xmlns:p14="http://schemas.microsoft.com/office/powerpoint/2010/main" val="31127043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50573B09-FE9B-6BF3-105F-A698ACFF14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2024377693"/>
              </p:ext>
            </p:extLst>
          </p:nvPr>
        </p:nvGraphicFramePr>
        <p:xfrm>
          <a:off x="330199" y="2071200"/>
          <a:ext cx="6311900" cy="5411522"/>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221246">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308442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Participa con creciente interés en actividades de lectura, logrando concentrarse, captar ideas, retener y evocar información expresando su opinión sobre textos informativos leídos en voz alta por otra persona.</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Hay gran habilidad y destreza para participar en retos que le impliquen la búsqueda de soluciones a algún problema planteado, en relación a agregar o quitar cantidades en donde el resultado no sea mayor a 10, llega al resultado correcto y explica como lo hizo.</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Practica hábitos de higiene personal e identifica por qué debe cuidarse y mantener una alimentación saludable. Describe y explica características principales de animales y elementos de la naturaleza que observa.</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Reconoce la funcionalidad de establecer acuerdos de convivencia</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lvl="0" algn="l" defTabSz="685800" rtl="0" eaLnBrk="1" latinLnBrk="0" hangingPunct="1"/>
                      <a:r>
                        <a:rPr lang="es-MX" sz="1100" dirty="0">
                          <a:latin typeface="Century Gothic" panose="020B0502020202020204" pitchFamily="34" charset="0"/>
                        </a:rPr>
                        <a:t>Continuar con la planeación de situaciones problemáticas, juegos de ubicación espacial, etc.</a:t>
                      </a:r>
                    </a:p>
                    <a:p>
                      <a:pPr marL="0" lvl="0" algn="l" defTabSz="685800" rtl="0" eaLnBrk="1" latinLnBrk="0" hangingPunct="1"/>
                      <a:r>
                        <a:rPr lang="es-MX" sz="1100" dirty="0">
                          <a:latin typeface="Century Gothic" panose="020B0502020202020204" pitchFamily="34" charset="0"/>
                        </a:rPr>
                        <a:t>Retomar acuerdos y reglas.</a:t>
                      </a:r>
                    </a:p>
                    <a:p>
                      <a:pPr marL="0" lvl="0" algn="l" defTabSz="685800" rtl="0" eaLnBrk="1" latinLnBrk="0" hangingPunct="1"/>
                      <a:r>
                        <a:rPr lang="es-MX" sz="1100" dirty="0">
                          <a:latin typeface="Century Gothic" panose="020B0502020202020204" pitchFamily="34" charset="0"/>
                        </a:rPr>
                        <a:t>Conocer algunas partes del libro como portada, título, imágenes, contraportada. </a:t>
                      </a:r>
                    </a:p>
                    <a:p>
                      <a:pPr marL="0" lvl="0" algn="l" defTabSz="685800" rtl="0" eaLnBrk="1" latinLnBrk="0" hangingPunct="1"/>
                      <a:r>
                        <a:rPr lang="es-MX" sz="1100" dirty="0">
                          <a:latin typeface="Century Gothic" panose="020B0502020202020204" pitchFamily="34" charset="0"/>
                        </a:rPr>
                        <a:t>Lograr expresarse y bailar de manera espontánea, logrando mejorar la coordinación de sus movimientos según el ritmo de la música.</a:t>
                      </a:r>
                    </a:p>
                    <a:p>
                      <a:pPr marL="0" lvl="0" algn="l" defTabSz="685800" rtl="0" eaLnBrk="1" latinLnBrk="0" hangingPunct="1"/>
                      <a:r>
                        <a:rPr lang="es-MX" sz="1100" dirty="0">
                          <a:latin typeface="Century Gothic" panose="020B0502020202020204" pitchFamily="34" charset="0"/>
                        </a:rPr>
                        <a:t>Saber para qué se usa el calendario, y distingue la escritura convencional de los números y los nombres de los días de la semana al registrar, con ayuda de la maestra, eventos personales y colectivos.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221246">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428042">
                <a:tc gridSpan="2">
                  <a:txBody>
                    <a:bodyPr/>
                    <a:lstStyle/>
                    <a:p>
                      <a:pPr marL="0" lvl="0" indent="0" algn="l" defTabSz="685800" rtl="0" eaLnBrk="1" latinLnBrk="0" hangingPunct="1">
                        <a:buFont typeface="Arial" panose="020B0604020202020204" pitchFamily="34" charset="0"/>
                        <a:buNone/>
                      </a:pPr>
                      <a:r>
                        <a:rPr lang="es-MX" sz="1100" dirty="0">
                          <a:latin typeface="Century Gothic" panose="020B0502020202020204" pitchFamily="34" charset="0"/>
                        </a:rPr>
                        <a:t>Reconocer sus capacidades y habilidades, a partir de esto propiciar experiencias que con base a sus logros se puedan atender sus dificultades dando el seguimiento necesario </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221246">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562828">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00" dirty="0">
                          <a:latin typeface="Century Gothic" panose="020B0502020202020204" pitchFamily="34" charset="0"/>
                        </a:rPr>
                        <a:t>En casa pueden apoyar mediante juegos de contar objetos que tengan en casa, comparar conjuntos de juguetes, etc. Permitirle experimentar con varios materiales que tengan a la mano.</a:t>
                      </a:r>
                      <a:endParaRPr lang="es-MX" sz="1100"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spTree>
    <p:extLst>
      <p:ext uri="{BB962C8B-B14F-4D97-AF65-F5344CB8AC3E}">
        <p14:creationId xmlns:p14="http://schemas.microsoft.com/office/powerpoint/2010/main" val="2091082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6FD35F35-BF2A-3FA7-B58A-16E5AF9857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2" name="Tabla 6">
            <a:extLst>
              <a:ext uri="{FF2B5EF4-FFF2-40B4-BE49-F238E27FC236}">
                <a16:creationId xmlns:a16="http://schemas.microsoft.com/office/drawing/2014/main" id="{0AAC9B93-A733-0B32-B221-9C5628C97303}"/>
              </a:ext>
            </a:extLst>
          </p:cNvPr>
          <p:cNvGraphicFramePr>
            <a:graphicFrameLocks noGrp="1"/>
          </p:cNvGraphicFramePr>
          <p:nvPr>
            <p:extLst>
              <p:ext uri="{D42A27DB-BD31-4B8C-83A1-F6EECF244321}">
                <p14:modId xmlns:p14="http://schemas.microsoft.com/office/powerpoint/2010/main" val="3860530659"/>
              </p:ext>
            </p:extLst>
          </p:nvPr>
        </p:nvGraphicFramePr>
        <p:xfrm>
          <a:off x="380999" y="1308100"/>
          <a:ext cx="6311900" cy="7755346"/>
        </p:xfrm>
        <a:graphic>
          <a:graphicData uri="http://schemas.openxmlformats.org/drawingml/2006/table">
            <a:tbl>
              <a:tblPr firstRow="1" bandRow="1">
                <a:tableStyleId>{5C22544A-7EE6-4342-B048-85BDC9FD1C3A}</a:tableStyleId>
              </a:tblPr>
              <a:tblGrid>
                <a:gridCol w="1562101">
                  <a:extLst>
                    <a:ext uri="{9D8B030D-6E8A-4147-A177-3AD203B41FA5}">
                      <a16:colId xmlns:a16="http://schemas.microsoft.com/office/drawing/2014/main" val="3175674633"/>
                    </a:ext>
                  </a:extLst>
                </a:gridCol>
                <a:gridCol w="2628900">
                  <a:extLst>
                    <a:ext uri="{9D8B030D-6E8A-4147-A177-3AD203B41FA5}">
                      <a16:colId xmlns:a16="http://schemas.microsoft.com/office/drawing/2014/main" val="2285680606"/>
                    </a:ext>
                  </a:extLst>
                </a:gridCol>
                <a:gridCol w="2120899">
                  <a:extLst>
                    <a:ext uri="{9D8B030D-6E8A-4147-A177-3AD203B41FA5}">
                      <a16:colId xmlns:a16="http://schemas.microsoft.com/office/drawing/2014/main" val="1997887454"/>
                    </a:ext>
                  </a:extLst>
                </a:gridCol>
              </a:tblGrid>
              <a:tr h="363946">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CCFF"/>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Lo que conocen</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65A3"/>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Lo que falta por aprender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2294347841"/>
                  </a:ext>
                </a:extLst>
              </a:tr>
              <a:tr h="1785857">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Artes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a:txBody>
                    <a:bodyPr/>
                    <a:lstStyle/>
                    <a:p>
                      <a:pPr lvl="0"/>
                      <a:r>
                        <a:rPr lang="es-MX" sz="1100" kern="1200" dirty="0">
                          <a:solidFill>
                            <a:schemeClr val="dk1"/>
                          </a:solidFill>
                          <a:effectLst/>
                          <a:latin typeface="Century Gothic" panose="020B0502020202020204" pitchFamily="34" charset="0"/>
                          <a:ea typeface="+mn-ea"/>
                          <a:cs typeface="+mn-cs"/>
                        </a:rPr>
                        <a:t>Manifiestan gusto en la participación en actividades que implica seguir el ritmo, expresión corporal, bailar y cantar canciones.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Les gusta cantar y bailar al ritmo de la música, explorando múltiples formas de expresión corporal e imitando movimientos y secuencias que se le proponen. Realizan sonidos con diferentes partes de su cuerpo, además de identificar diversas fuentes sonoras de la casa, el ambiente e instrumentos musicales.</a:t>
                      </a:r>
                    </a:p>
                    <a:p>
                      <a:pPr lvl="0"/>
                      <a:endParaRPr lang="es-MX" sz="1100" kern="1200" dirty="0">
                        <a:solidFill>
                          <a:schemeClr val="dk1"/>
                        </a:solidFill>
                        <a:effectLst/>
                        <a:latin typeface="Century Gothic" panose="020B0502020202020204" pitchFamily="34" charset="0"/>
                        <a:ea typeface="+mn-ea"/>
                        <a:cs typeface="+mn-cs"/>
                      </a:endParaRPr>
                    </a:p>
                  </a:txBody>
                  <a:tcPr marL="89535" marR="89535"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100" kern="1200" dirty="0">
                          <a:solidFill>
                            <a:schemeClr val="dk1"/>
                          </a:solidFill>
                          <a:effectLst/>
                          <a:latin typeface="Century Gothic" panose="020B0502020202020204" pitchFamily="34" charset="0"/>
                          <a:ea typeface="+mn-ea"/>
                          <a:cs typeface="+mn-cs"/>
                        </a:rPr>
                        <a:t>Fortalecer el aspecto teatral en los alumnos.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kern="1200" dirty="0">
                          <a:solidFill>
                            <a:schemeClr val="dk1"/>
                          </a:solidFill>
                          <a:effectLst/>
                          <a:latin typeface="Century Gothic" panose="020B0502020202020204" pitchFamily="34" charset="0"/>
                          <a:ea typeface="+mn-ea"/>
                          <a:cs typeface="+mn-cs"/>
                        </a:rPr>
                        <a:t>Observar obras del patrimonio artístico. Coordinar sus movimientos según el ritmo de la música y los ajusta al iniciarlos, detenerlos, cambiarlos o secuenciarlos. </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100" kern="1200" dirty="0">
                        <a:solidFill>
                          <a:schemeClr val="dk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99903970"/>
                  </a:ext>
                </a:extLst>
              </a:tr>
              <a:tr h="1889748">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Educación Socioemocional</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pPr lvl="0"/>
                      <a:r>
                        <a:rPr lang="es-MX" sz="1100" dirty="0">
                          <a:latin typeface="Century Gothic" panose="020B0502020202020204" pitchFamily="34" charset="0"/>
                        </a:rPr>
                        <a:t>Expresan sus emocione y las identifican nombrando situaciones donde pueden sentirse de determinada forma. </a:t>
                      </a:r>
                    </a:p>
                    <a:p>
                      <a:r>
                        <a:rPr lang="es-MX" sz="1100" kern="1200" dirty="0">
                          <a:solidFill>
                            <a:schemeClr val="dk1"/>
                          </a:solidFill>
                          <a:effectLst/>
                          <a:latin typeface="Century Gothic" panose="020B0502020202020204" pitchFamily="34" charset="0"/>
                          <a:ea typeface="+mn-ea"/>
                          <a:cs typeface="+mn-cs"/>
                        </a:rPr>
                        <a:t>Los alumnos expresan situaciones que le generan determinada emoción (alegría, enojo, miedo, tristeza) identifican algunas técnicas de relajación. </a:t>
                      </a:r>
                    </a:p>
                    <a:p>
                      <a:r>
                        <a:rPr lang="es-MX" sz="1100" kern="1200" dirty="0">
                          <a:solidFill>
                            <a:schemeClr val="dk1"/>
                          </a:solidFill>
                          <a:effectLst/>
                          <a:latin typeface="Century Gothic" panose="020B0502020202020204" pitchFamily="34" charset="0"/>
                          <a:ea typeface="+mn-ea"/>
                          <a:cs typeface="+mn-cs"/>
                        </a:rPr>
                        <a:t>Manifiestan gusto por actividades retadoras, lúdicas, exploración de material.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Identifican el nombran diversos sentimientos, además de hacer referencia a situaciones que les hacen experimentar éstos.</a:t>
                      </a:r>
                    </a:p>
                    <a:p>
                      <a:pPr lvl="0"/>
                      <a:endParaRPr lang="es-MX" sz="1100" kern="1200" dirty="0">
                        <a:solidFill>
                          <a:schemeClr val="dk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100" kern="1200" dirty="0">
                          <a:solidFill>
                            <a:schemeClr val="dk1"/>
                          </a:solidFill>
                          <a:effectLst/>
                          <a:latin typeface="Century Gothic" panose="020B0502020202020204" pitchFamily="34" charset="0"/>
                          <a:ea typeface="+mn-ea"/>
                          <a:cs typeface="+mn-cs"/>
                        </a:rPr>
                        <a:t>Favorecer el control de emociones aflictivas. </a:t>
                      </a:r>
                    </a:p>
                    <a:p>
                      <a:pPr marL="0" lvl="0" algn="l" defTabSz="685800" rtl="0" eaLnBrk="1" latinLnBrk="0" hangingPunct="1"/>
                      <a:r>
                        <a:rPr lang="es-MX" sz="1100" kern="1200" dirty="0">
                          <a:solidFill>
                            <a:schemeClr val="dk1"/>
                          </a:solidFill>
                          <a:effectLst/>
                          <a:latin typeface="Century Gothic" panose="020B0502020202020204" pitchFamily="34" charset="0"/>
                          <a:ea typeface="+mn-ea"/>
                          <a:cs typeface="+mn-cs"/>
                        </a:rPr>
                        <a:t>Dialogar para solucionar conflictos, reconocer lo que puede hacer con y sin ayuda, convivir y trabajar con distintos compañeros, hablar sobre sus conductas y las consecuencias de ello.</a:t>
                      </a:r>
                    </a:p>
                    <a:p>
                      <a:pPr marL="0" lvl="0" algn="l" defTabSz="685800" rtl="0" eaLnBrk="1" latinLnBrk="0" hangingPunct="1"/>
                      <a:r>
                        <a:rPr lang="es-MX" sz="1100" kern="1200" dirty="0">
                          <a:solidFill>
                            <a:schemeClr val="dk1"/>
                          </a:solidFill>
                          <a:effectLst/>
                          <a:latin typeface="Century Gothic" panose="020B0502020202020204" pitchFamily="34" charset="0"/>
                          <a:ea typeface="+mn-ea"/>
                          <a:cs typeface="+mn-cs"/>
                        </a:rPr>
                        <a:t>Otorgar responsabilidades dentro del aula, promoviendo un clima con reglas y un claro seguimiento de las normas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30858896"/>
                  </a:ext>
                </a:extLst>
              </a:tr>
              <a:tr h="1179657">
                <a:tc>
                  <a:txBody>
                    <a:bodyPr/>
                    <a:lstStyle/>
                    <a:p>
                      <a:pPr algn="ctr"/>
                      <a:r>
                        <a:rPr lang="es-MX" sz="1100" b="1" dirty="0">
                          <a:latin typeface="Century Gothic" panose="020B0502020202020204" pitchFamily="34" charset="0"/>
                          <a:ea typeface="AGDryShampoo" panose="02000603000000000000" pitchFamily="2" charset="0"/>
                        </a:rPr>
                        <a:t>Educación Física</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lvl="0"/>
                      <a:r>
                        <a:rPr lang="es-MX" sz="1100" kern="1200" dirty="0">
                          <a:solidFill>
                            <a:schemeClr val="dk1"/>
                          </a:solidFill>
                          <a:effectLst/>
                          <a:latin typeface="Century Gothic" panose="020B0502020202020204" pitchFamily="34" charset="0"/>
                          <a:ea typeface="+mn-ea"/>
                          <a:cs typeface="+mn-cs"/>
                        </a:rPr>
                        <a:t>Participan en actividades físicas que implican poner en práctica habilidades básicas.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Participan en juegos y actividades diversas que le demandan desplazarse de formas diversas: gateando, corriendo, saltando, reptando, etc. Exploran y utilizan herramientas y materiales diversos para realizar acciones.</a:t>
                      </a:r>
                    </a:p>
                    <a:p>
                      <a:pPr lvl="0"/>
                      <a:endParaRPr lang="es-MX" sz="1100" kern="1200" dirty="0">
                        <a:solidFill>
                          <a:schemeClr val="dk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lvl="0" indent="0" algn="l">
                        <a:buFont typeface="Symbol" panose="05050102010706020507" pitchFamily="18" charset="2"/>
                        <a:buNone/>
                      </a:pPr>
                      <a:r>
                        <a:rPr lang="es-MX" sz="1100" dirty="0">
                          <a:effectLst/>
                          <a:latin typeface="Century Gothic" panose="020B0502020202020204" pitchFamily="34" charset="0"/>
                          <a:ea typeface="Times New Roman" panose="02020603050405020304" pitchFamily="18" charset="0"/>
                          <a:cs typeface="Arial" panose="020B0604020202020204" pitchFamily="34" charset="0"/>
                        </a:rPr>
                        <a:t>Reforzar sus habilidades motrices gruesas con juegos que requieran de precisión, por ejemplo, botar una pelota desde un punto fijo, encestar, realizar toda clase de juegos de lanzamientos y recepciones con objetos diversos.</a:t>
                      </a:r>
                      <a:endParaRPr lang="es-MX"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89535" marR="89535"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bl>
          </a:graphicData>
        </a:graphic>
      </p:graphicFrame>
    </p:spTree>
    <p:extLst>
      <p:ext uri="{BB962C8B-B14F-4D97-AF65-F5344CB8AC3E}">
        <p14:creationId xmlns:p14="http://schemas.microsoft.com/office/powerpoint/2010/main" val="42408545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7377DD50-A832-9341-8906-54DDAB39C6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3902891478"/>
              </p:ext>
            </p:extLst>
          </p:nvPr>
        </p:nvGraphicFramePr>
        <p:xfrm>
          <a:off x="330199" y="2071199"/>
          <a:ext cx="6311900" cy="5410200"/>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172396">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284960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Durante las clases se muestra atento, comparte ideas y opiniones sobre diversos temas y se dirige hacia los demás con respeto.</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Menciona características de lugares, objetos y personas que observa.</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Reconoce su nombre y lo escribe.</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Resuelve problemas de cantidad con acciones de agregar y quitar.</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Establece recorridos a partir de la ubicación en donde vive y los lugares a los que frecuentemente va.</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Conoce los beneficios que obtenemos de la naturaleza.</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Practica hábitos de higiene para mantenerse saludable.</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Pone en práctica acciones favorables que evitan la contaminación.</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Canta, juega y se divierte en diversas actividades musicales.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Comprende que es importante tener una buena conducta.</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lvl="0" algn="l" defTabSz="685800" rtl="0" eaLnBrk="1" latinLnBrk="0" hangingPunct="1"/>
                      <a:r>
                        <a:rPr lang="es-MX" sz="1100" dirty="0">
                          <a:latin typeface="Century Gothic" panose="020B0502020202020204" pitchFamily="34" charset="0"/>
                        </a:rPr>
                        <a:t>Propiciar que el niño explique qué sensaciones le provocan los efectos de sonido en la obra, la música, la iluminación, las expresiones de los personajes en ciertos momentos, el vestuario y la escenografía.</a:t>
                      </a:r>
                    </a:p>
                    <a:p>
                      <a:pPr marL="0" lvl="0" algn="l" defTabSz="685800" rtl="0" eaLnBrk="1" latinLnBrk="0" hangingPunct="1"/>
                      <a:r>
                        <a:rPr lang="es-MX" sz="1100" dirty="0">
                          <a:latin typeface="Century Gothic" panose="020B0502020202020204" pitchFamily="34" charset="0"/>
                        </a:rPr>
                        <a:t>Realizar diferentes desplazamientos en un escenario, coordinando y ajustando los movimientos que requiere al hacer representaciones sencillas. </a:t>
                      </a:r>
                    </a:p>
                    <a:p>
                      <a:pPr marL="0" lvl="0" algn="l" defTabSz="685800" rtl="0" eaLnBrk="1" latinLnBrk="0" hangingPunct="1"/>
                      <a:r>
                        <a:rPr lang="es-MX" sz="1100" dirty="0">
                          <a:latin typeface="Century Gothic" panose="020B0502020202020204" pitchFamily="34" charset="0"/>
                        </a:rPr>
                        <a:t>Comunicar los resultados de experiencias realizadas en algunos experimentos ya sea por medio del lenguaje oral y escrito.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172396">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283947">
                <a:tc gridSpan="2">
                  <a:txBody>
                    <a:bodyPr/>
                    <a:lstStyle/>
                    <a:p>
                      <a:pPr marL="0" lvl="0" indent="0" algn="l" defTabSz="685800" rtl="0" eaLnBrk="1" latinLnBrk="0" hangingPunct="1">
                        <a:buFont typeface="Arial" panose="020B0604020202020204" pitchFamily="34" charset="0"/>
                        <a:buNone/>
                      </a:pPr>
                      <a:r>
                        <a:rPr lang="es-MX" sz="1100" dirty="0">
                          <a:latin typeface="Century Gothic" panose="020B0502020202020204" pitchFamily="34" charset="0"/>
                        </a:rPr>
                        <a:t>Se sugiere trabajar actividades que favorezcan la indagación y exploración de su entorno natural. Realizar dinámicas o juegos donde aprenda a respetar turnos.</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172396">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363895">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00" dirty="0">
                          <a:latin typeface="Century Gothic" panose="020B0502020202020204" pitchFamily="34" charset="0"/>
                        </a:rPr>
                        <a:t>Invitar a que dé su opinión cuando alguien más lee un cuento, texto informativo, como el periódico, o cuando escuchan noticias en la televisión o en radio, etc.</a:t>
                      </a:r>
                      <a:endParaRPr lang="es-MX" sz="1100"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spTree>
    <p:extLst>
      <p:ext uri="{BB962C8B-B14F-4D97-AF65-F5344CB8AC3E}">
        <p14:creationId xmlns:p14="http://schemas.microsoft.com/office/powerpoint/2010/main" val="14241076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467FB21E-2E6A-844A-1BCA-C53064718E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137253521"/>
              </p:ext>
            </p:extLst>
          </p:nvPr>
        </p:nvGraphicFramePr>
        <p:xfrm>
          <a:off x="330199" y="2071200"/>
          <a:ext cx="6311900" cy="5448474"/>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236538">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329761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Reconoce algunas situaciones que le generan tristeza, alegría, miedo, etc. Comparte sus emociones.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Participa en clase.</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Propone acuerdos.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Respeta reglas a seguir en los juegos.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Se expresa con mayor seguridad.</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Dialoga para resolver conflictos o propone para llegar a un acuerdo.</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Reconoce sus características personales como su nombre, como es físicamente, que le gusta, disgusta, que se le facilita o se le dificultad.</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Logra interesarse por el mundo natural, identificando algunos rasgos que tienen los seres vivos e indaga para conocer más de lo que le interesa conocer. *Inventa historias, personajes y lugares imaginarios para representarlos en juegos que construye y comparte en grupo mediante algún títere.</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lvl="0" algn="l" defTabSz="685800" rtl="0" eaLnBrk="1" latinLnBrk="0" hangingPunct="1"/>
                      <a:r>
                        <a:rPr lang="es-MX" sz="1100" dirty="0">
                          <a:latin typeface="Century Gothic" panose="020B0502020202020204" pitchFamily="34" charset="0"/>
                        </a:rPr>
                        <a:t>Comparar las características gráficas de su nombre con los nombres de sus compañeros y otras palabras escritas. Aprender las medidas preventivas al realizar algunas actividades de experimentación, teniendo en cuenta que debe utilizar los materiales de una manera adecuada y herramientas que puedan hacer daño con precaución.</a:t>
                      </a:r>
                    </a:p>
                    <a:p>
                      <a:pPr marL="0" lvl="0" algn="l" defTabSz="685800" rtl="0" eaLnBrk="1" latinLnBrk="0" hangingPunct="1"/>
                      <a:r>
                        <a:rPr lang="es-MX" sz="1100" dirty="0">
                          <a:latin typeface="Century Gothic" panose="020B0502020202020204" pitchFamily="34" charset="0"/>
                        </a:rPr>
                        <a:t>Realizar diferentes desplazamientos en un escenario, coordinando y ajustando los movimientos que requiere al hacer representaciones sencillas.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236538">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457626">
                <a:tc gridSpan="2">
                  <a:txBody>
                    <a:bodyPr/>
                    <a:lstStyle/>
                    <a:p>
                      <a:pPr marL="0" lvl="0" indent="0" algn="l" defTabSz="685800" rtl="0" eaLnBrk="1" latinLnBrk="0" hangingPunct="1">
                        <a:buFont typeface="Arial" panose="020B0604020202020204" pitchFamily="34" charset="0"/>
                        <a:buNone/>
                      </a:pPr>
                      <a:r>
                        <a:rPr lang="es-MX" sz="1100" dirty="0">
                          <a:latin typeface="Century Gothic" panose="020B0502020202020204" pitchFamily="34" charset="0"/>
                        </a:rPr>
                        <a:t>Hacer uso de materiales escritos en donde se le permita un mayor acercamiento con la lecto escritura. Fortalecer la escritura de su nombre y el reconocimiento de otros.</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236538">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601728">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00" dirty="0">
                          <a:latin typeface="Century Gothic" panose="020B0502020202020204" pitchFamily="34" charset="0"/>
                        </a:rPr>
                        <a:t>Explorar libros diversos, identificando sus partes y pidiendo que exprese sus ideas sobre la información contenida en cada una. </a:t>
                      </a:r>
                      <a:endParaRPr lang="es-MX" sz="1100"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spTree>
    <p:extLst>
      <p:ext uri="{BB962C8B-B14F-4D97-AF65-F5344CB8AC3E}">
        <p14:creationId xmlns:p14="http://schemas.microsoft.com/office/powerpoint/2010/main" val="30249774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21C62842-573F-F7BA-55BF-829C694A28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2663288777"/>
              </p:ext>
            </p:extLst>
          </p:nvPr>
        </p:nvGraphicFramePr>
        <p:xfrm>
          <a:off x="330199" y="2071200"/>
          <a:ext cx="6311900" cy="5410200"/>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206748">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301608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Logra conocer e identificar las vocales en reconocimiento visual y auditivo logrando una madurez en sus trazos gruesos y delgados.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Usa y nombra los números que sabe, tiene un rango de conteo menor y comienza a apropiarse de los principios básicos del conteo.</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Clasifica elementos y seres de la naturaleza según sus características, como animales, según el número de patas, seres vivos que habitan en el mar o en la tierra, animales que se arrastran, vegetales comestibles y plantas de ornato, entre otros.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Manipula arcilla o masa, modela con ellos y descubre sus posibilidades para crear una obra plástica.</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Escucha las experiencias de sus compañeros y muestra sensibilidad hacia lo que le cuentan.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Propone variantes a un juego para hacerlo más complejo.</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lvl="0" algn="l" defTabSz="685800" rtl="0" eaLnBrk="1" latinLnBrk="0" hangingPunct="1"/>
                      <a:r>
                        <a:rPr lang="es-MX" sz="1100" dirty="0">
                          <a:latin typeface="Century Gothic" panose="020B0502020202020204" pitchFamily="34" charset="0"/>
                        </a:rPr>
                        <a:t>Continuar con el fortalecimiento de los valores de colaboración, respeto, honestidad, tolerancia y empatía que permiten una mejor convivencia.</a:t>
                      </a:r>
                    </a:p>
                    <a:p>
                      <a:pPr marL="0" lvl="0" algn="l" defTabSz="685800" rtl="0" eaLnBrk="1" latinLnBrk="0" hangingPunct="1"/>
                      <a:r>
                        <a:rPr lang="es-MX" sz="1100" dirty="0">
                          <a:latin typeface="Century Gothic" panose="020B0502020202020204" pitchFamily="34" charset="0"/>
                        </a:rPr>
                        <a:t>Persistir en juegos que impliquen poner en práctica las reglas y normas para la convivencia.</a:t>
                      </a:r>
                    </a:p>
                    <a:p>
                      <a:pPr marL="0" lvl="0" algn="l" defTabSz="685800" rtl="0" eaLnBrk="1" latinLnBrk="0" hangingPunct="1"/>
                      <a:r>
                        <a:rPr lang="es-MX" sz="1100" dirty="0">
                          <a:latin typeface="Century Gothic" panose="020B0502020202020204" pitchFamily="34" charset="0"/>
                        </a:rPr>
                        <a:t>Fortalecer los principios del conteo. Participar en actividades colectivas de expresión corporal.</a:t>
                      </a:r>
                    </a:p>
                    <a:p>
                      <a:pPr marL="0" lvl="0" algn="l" defTabSz="685800" rtl="0" eaLnBrk="1" latinLnBrk="0" hangingPunct="1"/>
                      <a:r>
                        <a:rPr lang="es-MX" sz="1100" dirty="0">
                          <a:latin typeface="Century Gothic" panose="020B0502020202020204" pitchFamily="34" charset="0"/>
                        </a:rPr>
                        <a:t>Reconocer el valor real de las monedas; las utiliza en situaciones de juego.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206748">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340525">
                <a:tc gridSpan="2">
                  <a:txBody>
                    <a:bodyPr/>
                    <a:lstStyle/>
                    <a:p>
                      <a:pPr marL="0" lvl="0" indent="0" algn="l" defTabSz="685800" rtl="0" eaLnBrk="1" latinLnBrk="0" hangingPunct="1">
                        <a:buFont typeface="Arial" panose="020B0604020202020204" pitchFamily="34" charset="0"/>
                        <a:buNone/>
                      </a:pPr>
                      <a:r>
                        <a:rPr lang="es-MX" sz="1100" dirty="0">
                          <a:latin typeface="Century Gothic" panose="020B0502020202020204" pitchFamily="34" charset="0"/>
                        </a:rPr>
                        <a:t>Proponerle el ayudar con la clasificación de la ropa, darle comisiones en donde implique el organizar, repartir o agrupar diferentes objetos.</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206748">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393693">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ES" sz="1100" dirty="0">
                          <a:effectLst/>
                          <a:latin typeface="Century Gothic" panose="020B0502020202020204" pitchFamily="34" charset="0"/>
                          <a:ea typeface="AGFatPants" panose="02000603000000000000" pitchFamily="2" charset="0"/>
                          <a:cs typeface="Times New Roman"/>
                        </a:rPr>
                        <a:t>Promover la explicación de secuencias de actividades cotidianas por ejemplo el lavado de dientes: primero le pongo pasta al cepillo después me cepillo los dientes, etc.</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spTree>
    <p:extLst>
      <p:ext uri="{BB962C8B-B14F-4D97-AF65-F5344CB8AC3E}">
        <p14:creationId xmlns:p14="http://schemas.microsoft.com/office/powerpoint/2010/main" val="24046312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C421C702-4C02-DF38-19CB-3F3887F1B0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1251884181"/>
              </p:ext>
            </p:extLst>
          </p:nvPr>
        </p:nvGraphicFramePr>
        <p:xfrm>
          <a:off x="330199" y="2071199"/>
          <a:ext cx="6311900" cy="5577840"/>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196030">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285973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Expresa de manera eficaz, clara y precisa sus ideas, hace descripciones, expone sobre un tema específico apoyándose de imágenes, carteles y laminas que ha elaborado.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Durante clases en línea participa en juegos de la tradición oral, como contar chistes, adivinanzas y trabalenguas.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Reconoce la posición de objetos al conocer nociones como: arriba, abajo, izquierda y derecha.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Reconoce los usos de los números en la vida cotidiana y menciona para que sirven cada uno de ellos.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Identifica figuras en objetos de casa. Menciona acciones del cuidado al medio ambiente y del cuidado de si mismo en cuestión de como evitar enfermedades y las pone en practica con apoyo de su familia.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Hace uso de recursos como plastilina y masas para crear esculturas sencillas.</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lvl="0" algn="l" defTabSz="685800" rtl="0" eaLnBrk="1" latinLnBrk="0" hangingPunct="1"/>
                      <a:r>
                        <a:rPr lang="es-MX" sz="1100" dirty="0">
                          <a:latin typeface="Century Gothic" panose="020B0502020202020204" pitchFamily="34" charset="0"/>
                        </a:rPr>
                        <a:t>Involucrar de manera constante y espontánea en eventos comunicativos orales donde logra intercambiar ideas y aportar datos interesantes sobre un tema. Reconocer que hay transformaciones reversibles, como mezcla y separación de agua y arena, cambios de agua líquida a sólida y de nuevo a líquida, e irreversibles, como cocinar.</a:t>
                      </a:r>
                    </a:p>
                    <a:p>
                      <a:pPr marL="0" lvl="0" algn="l" defTabSz="685800" rtl="0" eaLnBrk="1" latinLnBrk="0" hangingPunct="1"/>
                      <a:r>
                        <a:rPr lang="es-MX" sz="1100" dirty="0">
                          <a:latin typeface="Century Gothic" panose="020B0502020202020204" pitchFamily="34" charset="0"/>
                        </a:rPr>
                        <a:t>Reflexionar y expresar sus ideas y sentimientos al observar diversas imágenes en una pintura.</a:t>
                      </a:r>
                    </a:p>
                    <a:p>
                      <a:pPr marL="0" lvl="0" algn="l" defTabSz="685800" rtl="0" eaLnBrk="1" latinLnBrk="0" hangingPunct="1"/>
                      <a:r>
                        <a:rPr lang="es-MX" sz="1100" dirty="0">
                          <a:latin typeface="Century Gothic" panose="020B0502020202020204" pitchFamily="34" charset="0"/>
                        </a:rPr>
                        <a:t>Recrear cuentos modificando o agregando personajes y sucesos.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196030">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322874">
                <a:tc gridSpan="2">
                  <a:txBody>
                    <a:bodyPr/>
                    <a:lstStyle/>
                    <a:p>
                      <a:pPr marL="0" lvl="0" indent="0" algn="l" defTabSz="685800" rtl="0" eaLnBrk="1" latinLnBrk="0" hangingPunct="1">
                        <a:buFont typeface="Arial" panose="020B0604020202020204" pitchFamily="34" charset="0"/>
                        <a:buNone/>
                      </a:pPr>
                      <a:r>
                        <a:rPr lang="es-MX" sz="1100" dirty="0">
                          <a:latin typeface="Century Gothic" panose="020B0502020202020204" pitchFamily="34" charset="0"/>
                        </a:rPr>
                        <a:t>Promover actividades en equipo para que de esta manera adquiera mayor seguridad. Hacerle hincapié en el actuar de acuerdo a los valores de colaboración y respeto.</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196030">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449717">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ES" sz="1100" dirty="0">
                          <a:effectLst/>
                          <a:latin typeface="Century Gothic" panose="020B0502020202020204" pitchFamily="34" charset="0"/>
                          <a:ea typeface="AGFatPants" panose="02000603000000000000" pitchFamily="2" charset="0"/>
                          <a:cs typeface="Times New Roman"/>
                        </a:rPr>
                        <a:t>Aprovechar las situaciones de la vida cotidiana para plantearle problemas, como ¿Cuántas sillas se necesitan a la hora de la comida? ¿Cuántas galletas se necesitan para dar dos a cada integrante de la familia?</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spTree>
    <p:extLst>
      <p:ext uri="{BB962C8B-B14F-4D97-AF65-F5344CB8AC3E}">
        <p14:creationId xmlns:p14="http://schemas.microsoft.com/office/powerpoint/2010/main" val="34728609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303BC848-DDBE-515C-9C37-219735CFE6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2101002891"/>
              </p:ext>
            </p:extLst>
          </p:nvPr>
        </p:nvGraphicFramePr>
        <p:xfrm>
          <a:off x="330199" y="2071199"/>
          <a:ext cx="6311900" cy="5474914"/>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223687">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248048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Dice los números que sabe, aunque aún está en proceso de llevarlos a la práctica. Expresa donde cree que hay más, aunque aún está en proceso de responder de manera correcta.</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Identifica algunas figuras geométricas y plática que se parecen a la casita.</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Se muestra interesada en los juegos organizados, respeta los acuerdos.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Propone el apoyarse y se muestra desenvuelta en actividades físicas. Construye utilizando materiales que ensamblen, se conecten o sean de distinta forma y naturaleza, pero en esas ocasiones requiere de una guía que le brinde la idea o el apoyo de que seguir haciendo, aun no muestra autonomía. </a:t>
                      </a:r>
                    </a:p>
                    <a:p>
                      <a:pPr algn="l">
                        <a:spcAft>
                          <a:spcPts val="0"/>
                        </a:spcAft>
                      </a:pPr>
                      <a:r>
                        <a:rPr lang="es-ES" sz="1100" dirty="0">
                          <a:effectLst/>
                          <a:latin typeface="Century Gothic" panose="020B0502020202020204" pitchFamily="34" charset="0"/>
                          <a:ea typeface="AGFatPants" panose="02000603000000000000" pitchFamily="2" charset="0"/>
                          <a:cs typeface="Times New Roman"/>
                        </a:rPr>
                        <a:t>Sigue indicaciones para realizar observaciones en elementos de la naturaleza de su entorno.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lvl="0" algn="l" defTabSz="685800" rtl="0" eaLnBrk="1" latinLnBrk="0" hangingPunct="1"/>
                      <a:r>
                        <a:rPr lang="es-MX" sz="1100" dirty="0">
                          <a:latin typeface="Century Gothic" panose="020B0502020202020204" pitchFamily="34" charset="0"/>
                        </a:rPr>
                        <a:t>Fortalecer principios de conteo.</a:t>
                      </a:r>
                    </a:p>
                    <a:p>
                      <a:pPr marL="0" lvl="0" algn="l" defTabSz="685800" rtl="0" eaLnBrk="1" latinLnBrk="0" hangingPunct="1"/>
                      <a:r>
                        <a:rPr lang="es-MX" sz="1100" dirty="0">
                          <a:latin typeface="Century Gothic" panose="020B0502020202020204" pitchFamily="34" charset="0"/>
                        </a:rPr>
                        <a:t>Respetar reglas y normas para mejorar la convivencia.</a:t>
                      </a:r>
                    </a:p>
                    <a:p>
                      <a:pPr marL="0" lvl="0" algn="l" defTabSz="685800" rtl="0" eaLnBrk="1" latinLnBrk="0" hangingPunct="1"/>
                      <a:r>
                        <a:rPr lang="es-MX" sz="1100" dirty="0">
                          <a:latin typeface="Century Gothic" panose="020B0502020202020204" pitchFamily="34" charset="0"/>
                        </a:rPr>
                        <a:t>Manipular y explorar el mundo que les rodea.</a:t>
                      </a:r>
                    </a:p>
                    <a:p>
                      <a:pPr marL="0" lvl="0" algn="l" defTabSz="685800" rtl="0" eaLnBrk="1" latinLnBrk="0" hangingPunct="1"/>
                      <a:r>
                        <a:rPr lang="es-MX" sz="1100" dirty="0">
                          <a:latin typeface="Century Gothic" panose="020B0502020202020204" pitchFamily="34" charset="0"/>
                        </a:rPr>
                        <a:t>Trabajar con diferentes modalidades: taller, proyecto, situación didáctica o de aprendizaje.</a:t>
                      </a:r>
                    </a:p>
                    <a:p>
                      <a:pPr marL="0" lvl="0" algn="l" defTabSz="685800" rtl="0" eaLnBrk="1" latinLnBrk="0" hangingPunct="1"/>
                      <a:r>
                        <a:rPr lang="es-MX" sz="1100" dirty="0">
                          <a:latin typeface="Century Gothic" panose="020B0502020202020204" pitchFamily="34" charset="0"/>
                        </a:rPr>
                        <a:t>Mostrar disposición al interactuar con sus compañeros.</a:t>
                      </a:r>
                    </a:p>
                    <a:p>
                      <a:pPr marL="0" lvl="0" algn="l" defTabSz="685800" rtl="0" eaLnBrk="1" latinLnBrk="0" hangingPunct="1"/>
                      <a:r>
                        <a:rPr lang="es-MX" sz="1100" dirty="0">
                          <a:latin typeface="Century Gothic" panose="020B0502020202020204" pitchFamily="34" charset="0"/>
                        </a:rPr>
                        <a:t>Participar en actividades colectivas de expresión corporal.</a:t>
                      </a:r>
                    </a:p>
                    <a:p>
                      <a:pPr marL="0" lvl="0" algn="l" defTabSz="685800" rtl="0" eaLnBrk="1" latinLnBrk="0" hangingPunct="1"/>
                      <a:r>
                        <a:rPr lang="es-MX" sz="1100" dirty="0">
                          <a:latin typeface="Century Gothic" panose="020B0502020202020204" pitchFamily="34" charset="0"/>
                        </a:rPr>
                        <a:t>Ordenar colecciones en forma ascendente.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212063">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501239">
                <a:tc gridSpan="2">
                  <a:txBody>
                    <a:bodyPr/>
                    <a:lstStyle/>
                    <a:p>
                      <a:pPr marL="0" lvl="0" indent="0" algn="l" defTabSz="685800" rtl="0" eaLnBrk="1" latinLnBrk="0" hangingPunct="1">
                        <a:buFont typeface="Arial" panose="020B0604020202020204" pitchFamily="34" charset="0"/>
                        <a:buNone/>
                      </a:pPr>
                      <a:r>
                        <a:rPr lang="es-MX" sz="1100" dirty="0">
                          <a:latin typeface="Century Gothic" panose="020B0502020202020204" pitchFamily="34" charset="0"/>
                        </a:rPr>
                        <a:t>Seguir fortaleciendo el acercamiento hacia el reconocimientos de las características del sistema de escritura. Apoyar en la identificación y conocimiento de si mismo así como en la expresión y autorregulación de emociones. </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218489">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659074">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00" dirty="0">
                          <a:latin typeface="Century Gothic" panose="020B0502020202020204" pitchFamily="34" charset="0"/>
                        </a:rPr>
                        <a:t>Establecer en casa acuerdos y consecuencias. Realizar un orden del día, donde apoye en casa, tenga un tiempo destinado para trabajar, descanso y tiempo para ver tele o jugar. </a:t>
                      </a:r>
                      <a:endParaRPr lang="es-MX" sz="1100"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spTree>
    <p:extLst>
      <p:ext uri="{BB962C8B-B14F-4D97-AF65-F5344CB8AC3E}">
        <p14:creationId xmlns:p14="http://schemas.microsoft.com/office/powerpoint/2010/main" val="11514993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51401710-FBAA-F7F8-123B-42AE694E5A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2650100944"/>
              </p:ext>
            </p:extLst>
          </p:nvPr>
        </p:nvGraphicFramePr>
        <p:xfrm>
          <a:off x="330199" y="2071199"/>
          <a:ext cx="6311900" cy="5410200"/>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223687">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248048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En actividades de lectura escucha la narración de anécdotas, cuentos, relatos, leyendas y fábulas; expresa qué sucesos o pasajes le provocan reacciones como gusto, sorpresa, miedo o tristeza y narra algunos sucesos reales o imaginarios.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Habla sobre sí mismo, donde vive, como se llaman los miembros de su familia, comparte sus vivencias etc.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Realiza registros a través de la escritura de experiencias significativas que se relacionan con narraciones.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Escribe su nombre.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Expresa su opinión sobre un tema y contesta preguntas que se le realizan con coherencia y claridad.</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Participan satisfactoriamente en dinámicas de juegos organizados con comprensión de las reglas a seguir. </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s-MX" sz="1100" b="1" dirty="0">
                          <a:effectLst/>
                          <a:latin typeface="Century Gothic" panose="020B0502020202020204" pitchFamily="34" charset="0"/>
                          <a:ea typeface="AGFatPants" panose="02000603000000000000" pitchFamily="2" charset="0"/>
                          <a:cs typeface="Times New Roman"/>
                        </a:rPr>
                        <a:t>C</a:t>
                      </a:r>
                      <a:r>
                        <a:rPr lang="es-ES" sz="1100" b="0" dirty="0">
                          <a:effectLst/>
                          <a:latin typeface="Century Gothic" panose="020B0502020202020204" pitchFamily="34" charset="0"/>
                          <a:ea typeface="AGFatPants" panose="02000603000000000000" pitchFamily="2" charset="0"/>
                          <a:cs typeface="Times New Roman"/>
                        </a:rPr>
                        <a:t>emprender textos o expresiones en donde se utilizan palabras diferentes para referirse a la misma cosa.</a:t>
                      </a:r>
                    </a:p>
                    <a:p>
                      <a:pPr algn="l">
                        <a:spcAft>
                          <a:spcPts val="0"/>
                        </a:spcAft>
                      </a:pPr>
                      <a:r>
                        <a:rPr lang="es-ES" sz="1100" b="0" dirty="0">
                          <a:effectLst/>
                          <a:latin typeface="Century Gothic" panose="020B0502020202020204" pitchFamily="34" charset="0"/>
                          <a:ea typeface="AGFatPants" panose="02000603000000000000" pitchFamily="2" charset="0"/>
                          <a:cs typeface="Times New Roman"/>
                        </a:rPr>
                        <a:t>Realizar el conteo de manera oral  de la sucesión numérica del 1 al 10.</a:t>
                      </a:r>
                    </a:p>
                    <a:p>
                      <a:pPr algn="l">
                        <a:spcAft>
                          <a:spcPts val="0"/>
                        </a:spcAft>
                      </a:pPr>
                      <a:r>
                        <a:rPr lang="es-ES" sz="1100" b="0" dirty="0">
                          <a:effectLst/>
                          <a:latin typeface="Century Gothic" panose="020B0502020202020204" pitchFamily="34" charset="0"/>
                          <a:ea typeface="AGFatPants" panose="02000603000000000000" pitchFamily="2" charset="0"/>
                          <a:cs typeface="Times New Roman"/>
                        </a:rPr>
                        <a:t>Escribir los números de manera convencional.</a:t>
                      </a:r>
                    </a:p>
                    <a:p>
                      <a:pPr algn="l">
                        <a:spcAft>
                          <a:spcPts val="0"/>
                        </a:spcAft>
                      </a:pPr>
                      <a:r>
                        <a:rPr lang="es-ES" sz="1100" b="0" dirty="0">
                          <a:effectLst/>
                          <a:latin typeface="Century Gothic" panose="020B0502020202020204" pitchFamily="34" charset="0"/>
                          <a:ea typeface="AGFatPants" panose="02000603000000000000" pitchFamily="2" charset="0"/>
                          <a:cs typeface="Times New Roman"/>
                        </a:rPr>
                        <a:t>Conocer medidas para evitar enfermedades.</a:t>
                      </a:r>
                    </a:p>
                    <a:p>
                      <a:pPr algn="l">
                        <a:spcAft>
                          <a:spcPts val="0"/>
                        </a:spcAft>
                      </a:pPr>
                      <a:r>
                        <a:rPr lang="es-ES" sz="1100" b="0" dirty="0">
                          <a:effectLst/>
                          <a:latin typeface="Century Gothic" panose="020B0502020202020204" pitchFamily="34" charset="0"/>
                          <a:ea typeface="AGFatPants" panose="02000603000000000000" pitchFamily="2" charset="0"/>
                          <a:cs typeface="Times New Roman"/>
                        </a:rPr>
                        <a:t>Hablar sobre determinada situación para identificar y expresar lo que siente ante ellas.</a:t>
                      </a:r>
                    </a:p>
                    <a:p>
                      <a:pPr algn="l">
                        <a:spcAft>
                          <a:spcPts val="0"/>
                        </a:spcAft>
                      </a:pPr>
                      <a:r>
                        <a:rPr lang="es-ES" sz="1100" b="0" dirty="0">
                          <a:effectLst/>
                          <a:latin typeface="Century Gothic" panose="020B0502020202020204" pitchFamily="34" charset="0"/>
                          <a:ea typeface="AGFatPants" panose="02000603000000000000" pitchFamily="2" charset="0"/>
                          <a:cs typeface="Times New Roman"/>
                        </a:rPr>
                        <a:t>Reconocer las características que lo identifican y diferencian de los demás en actividades y juegos.</a:t>
                      </a:r>
                    </a:p>
                    <a:p>
                      <a:pPr marL="0" lvl="0" algn="l" defTabSz="685800" rtl="0" eaLnBrk="1" latinLnBrk="0" hangingPunct="1"/>
                      <a:endParaRPr lang="es-MX" sz="110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212063">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501239">
                <a:tc gridSpan="2">
                  <a:txBody>
                    <a:bodyPr/>
                    <a:lstStyle/>
                    <a:p>
                      <a:pPr marL="0" lvl="0" indent="0" algn="l" defTabSz="685800" rtl="0" eaLnBrk="1" latinLnBrk="0" hangingPunct="1">
                        <a:buFont typeface="Arial" panose="020B0604020202020204" pitchFamily="34" charset="0"/>
                        <a:buNone/>
                      </a:pPr>
                      <a:r>
                        <a:rPr lang="es-MX" sz="1100" dirty="0">
                          <a:latin typeface="Century Gothic" panose="020B0502020202020204" pitchFamily="34" charset="0"/>
                        </a:rPr>
                        <a:t>Promover el razonamiento para resolver problemas de la vida diaria que le ayuden a poner en practica la utilización de los números, permitiendo así que se aproxime a un pensamiento matemático.</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218489">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659074">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00" dirty="0">
                          <a:latin typeface="Century Gothic" panose="020B0502020202020204" pitchFamily="34" charset="0"/>
                        </a:rPr>
                        <a:t>Identificar sus cualidades así como sus necesidades. Motivar a hablar de como es, que hace, cuáles son sus pasatiempos, hable sobre su familia y las características físicas de cada uno, etc. Elaborar circuitos de desplazamiento en casa, haciendo uso de lo que ahí se tiene, para que pueda desplazarse de diversas formas.</a:t>
                      </a:r>
                      <a:endParaRPr lang="es-MX" sz="1100"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spTree>
    <p:extLst>
      <p:ext uri="{BB962C8B-B14F-4D97-AF65-F5344CB8AC3E}">
        <p14:creationId xmlns:p14="http://schemas.microsoft.com/office/powerpoint/2010/main" val="3619208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B5D2AC21-0036-A4FB-D404-D0D88A161D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3899132160"/>
              </p:ext>
            </p:extLst>
          </p:nvPr>
        </p:nvGraphicFramePr>
        <p:xfrm>
          <a:off x="330199" y="2071199"/>
          <a:ext cx="6311900" cy="5381793"/>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223687">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248048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Se muestra atento a las actividades, cuando se le cuestiona directamente participa y aporta sus ideas al respecto.  Menciona características de personajes de cuentos.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Identifica el nombre de algunos miembros de su familia.</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Cuenta colecciones no mayores a 15 elementos.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Con ayuda de la maestra ubica lugares a través de relaciones espaciales y puntos de referencia.</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Con ayuda describe atributos de figuras geométricas.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Identificar los elementos que forman parte de la naturaleza.</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Conoce medidas preventivas del contagio de enfermedades.</a:t>
                      </a:r>
                    </a:p>
                    <a:p>
                      <a:pPr marL="0" marR="0" lvl="0" indent="0" algn="l" defTabSz="685800" rtl="0" eaLnBrk="1" fontAlgn="auto" latinLnBrk="0" hangingPunct="1">
                        <a:lnSpc>
                          <a:spcPct val="100000"/>
                        </a:lnSpc>
                        <a:spcBef>
                          <a:spcPts val="0"/>
                        </a:spcBef>
                        <a:spcAft>
                          <a:spcPts val="0"/>
                        </a:spcAft>
                        <a:buClrTx/>
                        <a:buSzTx/>
                        <a:buFontTx/>
                        <a:buNone/>
                        <a:tabLst/>
                        <a:defRPr/>
                      </a:pPr>
                      <a:r>
                        <a:rPr lang="es-ES" sz="1100" dirty="0">
                          <a:effectLst/>
                          <a:latin typeface="Century Gothic" panose="020B0502020202020204" pitchFamily="34" charset="0"/>
                          <a:ea typeface="AGFatPants" panose="02000603000000000000" pitchFamily="2" charset="0"/>
                          <a:cs typeface="Times New Roman"/>
                        </a:rPr>
                        <a:t>Expresa su nombre en voz alta y lo representa con sus propias marcas gráficas.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lvl="0" algn="l" defTabSz="685800" rtl="0" eaLnBrk="1" latinLnBrk="0" hangingPunct="1"/>
                      <a:r>
                        <a:rPr lang="es-MX" sz="1100" dirty="0">
                          <a:latin typeface="Century Gothic" panose="020B0502020202020204" pitchFamily="34" charset="0"/>
                        </a:rPr>
                        <a:t>Centrar su atención escuchando a los demás y participar en diálogos y conversaciones en donde pueda interactuar comunicándose por turnos. Utilizar el conocimiento de los diferentes portadores de texto en situaciones cotidianas, logrando buscar información precisa que le aporte nuevos conocimientos en sus investigaciones. Poner en práctica acciones adecuadas para la sana convivencia, progresivamente comprende que debe respetarlas en todo momento y bajo cualquier circunstancia en que se desenvuelve.</a:t>
                      </a:r>
                    </a:p>
                    <a:p>
                      <a:pPr marL="0" lvl="0" algn="l" defTabSz="685800" rtl="0" eaLnBrk="1" latinLnBrk="0" hangingPunct="1"/>
                      <a:r>
                        <a:rPr lang="es-MX" sz="1100" dirty="0">
                          <a:latin typeface="Century Gothic" panose="020B0502020202020204" pitchFamily="34" charset="0"/>
                        </a:rPr>
                        <a:t>Trabajar en equipo para la capacidad de colaboración, aun es necesario guiarle para que considere las aportaciones de los demás para lograr un fin común.</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212063">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501239">
                <a:tc gridSpan="2">
                  <a:txBody>
                    <a:bodyPr/>
                    <a:lstStyle/>
                    <a:p>
                      <a:pPr marL="0" lvl="0" indent="0" algn="l" defTabSz="685800" rtl="0" eaLnBrk="1" latinLnBrk="0" hangingPunct="1">
                        <a:buFont typeface="Arial" panose="020B0604020202020204" pitchFamily="34" charset="0"/>
                        <a:buNone/>
                      </a:pPr>
                      <a:r>
                        <a:rPr lang="es-MX" sz="1100" dirty="0">
                          <a:latin typeface="Century Gothic" panose="020B0502020202020204" pitchFamily="34" charset="0"/>
                        </a:rPr>
                        <a:t>Reforzar el aprendizaje de los números en casa llevando a cabo juegos con material concreto que le permitan contar, comparar e igualar cantidades.</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218489">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659074">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00" dirty="0">
                          <a:latin typeface="Century Gothic" panose="020B0502020202020204" pitchFamily="34" charset="0"/>
                        </a:rPr>
                        <a:t>Permitir hablar acerca de lo que siente cuando se le observa con una conducta diferente a la habitual. Jugar con su nombre de manera cotidiana a si como el conteo para ampliar su rango.</a:t>
                      </a:r>
                      <a:endParaRPr lang="es-MX" sz="1100"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spTree>
    <p:extLst>
      <p:ext uri="{BB962C8B-B14F-4D97-AF65-F5344CB8AC3E}">
        <p14:creationId xmlns:p14="http://schemas.microsoft.com/office/powerpoint/2010/main" val="30923497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E6337703-A1D3-9082-B989-0B0E81A662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2048252164"/>
              </p:ext>
            </p:extLst>
          </p:nvPr>
        </p:nvGraphicFramePr>
        <p:xfrm>
          <a:off x="330199" y="2071199"/>
          <a:ext cx="6311900" cy="5410200"/>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209243">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291708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Entiende la importancia de utilizar el lenguaje para resolver conflictos con o entre compañeros. Implementa el diálogo para llegar acuerdos.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Escucha, comprende y trata de resolver planteamientos problemáticos elementales en situaciones cotidianas implican agregar, reunir, quitar, igualar, comparar y repartir objetos.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Explica los cambios que ocurren durante/después de procesos de indagación: cómo cambia un animal desde que nace, por ejemplo.</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Crea, mediante el dibujo, la pintura, el grabado y el modelado, escenas, paisajes y objetos reales o imaginarios a partir de una experiencia o situación vivida.</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Apoya a quien percibe que lo necesita. Mejora en sus movimientos, el equilibrio, la fuerza, flexibilidad logrando tener mayor control en sus movimientos.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lvl="0" algn="l" defTabSz="685800" rtl="0" eaLnBrk="1" latinLnBrk="0" hangingPunct="1"/>
                      <a:r>
                        <a:rPr lang="es-MX" sz="1100" dirty="0">
                          <a:latin typeface="Century Gothic" panose="020B0502020202020204" pitchFamily="34" charset="0"/>
                        </a:rPr>
                        <a:t>Participar de forma espontanea, ya que requiere de cuestionamientos directos para su participación. </a:t>
                      </a:r>
                    </a:p>
                    <a:p>
                      <a:pPr marL="0" lvl="0" algn="l" defTabSz="685800" rtl="0" eaLnBrk="1" latinLnBrk="0" hangingPunct="1"/>
                      <a:r>
                        <a:rPr lang="es-MX" sz="1100" dirty="0">
                          <a:latin typeface="Century Gothic" panose="020B0502020202020204" pitchFamily="34" charset="0"/>
                        </a:rPr>
                        <a:t>Expresar mediante el juego qué le gustaría ser de grande. </a:t>
                      </a:r>
                    </a:p>
                    <a:p>
                      <a:pPr marL="0" lvl="0" algn="l" defTabSz="685800" rtl="0" eaLnBrk="1" latinLnBrk="0" hangingPunct="1"/>
                      <a:r>
                        <a:rPr lang="es-MX" sz="1100" dirty="0">
                          <a:latin typeface="Century Gothic" panose="020B0502020202020204" pitchFamily="34" charset="0"/>
                        </a:rPr>
                        <a:t>Respetar reglas y acuerdos para la convivencia.</a:t>
                      </a:r>
                    </a:p>
                    <a:p>
                      <a:pPr marL="0" lvl="0" algn="l" defTabSz="685800" rtl="0" eaLnBrk="1" latinLnBrk="0" hangingPunct="1"/>
                      <a:r>
                        <a:rPr lang="es-MX" sz="1100" dirty="0">
                          <a:latin typeface="Century Gothic" panose="020B0502020202020204" pitchFamily="34" charset="0"/>
                        </a:rPr>
                        <a:t>Motivar para involucrarse en actividades físicas y diversos juegos. </a:t>
                      </a:r>
                    </a:p>
                    <a:p>
                      <a:pPr marL="0" lvl="0" algn="l" defTabSz="685800" rtl="0" eaLnBrk="1" latinLnBrk="0" hangingPunct="1"/>
                      <a:r>
                        <a:rPr lang="es-MX" sz="1100" dirty="0">
                          <a:latin typeface="Century Gothic" panose="020B0502020202020204" pitchFamily="34" charset="0"/>
                        </a:rPr>
                        <a:t>Identificar el orden de los números en forma escrita, en situaciones escolares y familiares.</a:t>
                      </a:r>
                    </a:p>
                    <a:p>
                      <a:pPr marL="0" lvl="0" algn="l" defTabSz="685800" rtl="0" eaLnBrk="1" latinLnBrk="0" hangingPunct="1"/>
                      <a:r>
                        <a:rPr lang="es-MX" sz="1100" dirty="0">
                          <a:latin typeface="Century Gothic" panose="020B0502020202020204" pitchFamily="34" charset="0"/>
                        </a:rPr>
                        <a:t>Ayudarlo a identificar similitudes y diferencias de la flora y fauna de su entorno, preguntándole en qué se parecen y en qué son diferentes.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209243">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480027">
                <a:tc gridSpan="2">
                  <a:txBody>
                    <a:bodyPr/>
                    <a:lstStyle/>
                    <a:p>
                      <a:pPr marL="0" indent="0" algn="just">
                        <a:buFont typeface="Wingdings" charset="2"/>
                        <a:buNone/>
                      </a:pPr>
                      <a:r>
                        <a:rPr lang="es-MX" sz="1100" b="0" dirty="0">
                          <a:solidFill>
                            <a:schemeClr val="tx1"/>
                          </a:solidFill>
                          <a:latin typeface="Century Gothic" panose="020B0502020202020204" pitchFamily="34" charset="0"/>
                          <a:ea typeface="HelloTiffany" panose="02000603000000000000" pitchFamily="2" charset="0"/>
                        </a:rPr>
                        <a:t>Fortalecer su coordinación motora gruesa, permitirle saltar con dos pies, saltar de cojito, galopar, correr, caminar hacia delante y hacia atrás, subir y bajar escaleras alternando los pies, aventar y cachar una pelota, maromear y rodar.</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209243">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344635">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00" dirty="0">
                          <a:latin typeface="Century Gothic" panose="020B0502020202020204" pitchFamily="34" charset="0"/>
                        </a:rPr>
                        <a:t>Continuar con incentivos y elogiar logros. Retomar el orden del día para que sepan lo que harán, así como la retroalimentación Utilizar materiales variados e interesantes.</a:t>
                      </a:r>
                      <a:endParaRPr lang="es-MX" sz="1100"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spTree>
    <p:extLst>
      <p:ext uri="{BB962C8B-B14F-4D97-AF65-F5344CB8AC3E}">
        <p14:creationId xmlns:p14="http://schemas.microsoft.com/office/powerpoint/2010/main" val="27815386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6D52E078-0ABB-689E-D1E6-2FCABD05FE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1705682730"/>
              </p:ext>
            </p:extLst>
          </p:nvPr>
        </p:nvGraphicFramePr>
        <p:xfrm>
          <a:off x="330199" y="2071199"/>
          <a:ext cx="6311900" cy="5463507"/>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209243">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2917088">
                <a:tc>
                  <a:txBody>
                    <a:bodyPr/>
                    <a:lstStyle/>
                    <a:p>
                      <a:pPr algn="l">
                        <a:spcAft>
                          <a:spcPts val="0"/>
                        </a:spcAft>
                      </a:pPr>
                      <a:r>
                        <a:rPr lang="es-ES" sz="1100" dirty="0">
                          <a:effectLst/>
                          <a:latin typeface="Century Gothic" panose="020B0502020202020204" pitchFamily="34" charset="0"/>
                          <a:ea typeface="AGFatPants" panose="02000603000000000000" pitchFamily="2" charset="0"/>
                          <a:cs typeface="Times New Roman"/>
                        </a:rPr>
                        <a:t>Logra narrar historias que le son familiares habla acerca de las características de los personajes, acciones y lugares en la que se desarrolla la trama.</a:t>
                      </a:r>
                    </a:p>
                    <a:p>
                      <a:pPr algn="l">
                        <a:spcAft>
                          <a:spcPts val="0"/>
                        </a:spcAft>
                      </a:pPr>
                      <a:r>
                        <a:rPr lang="es-ES" sz="1100" dirty="0">
                          <a:effectLst/>
                          <a:latin typeface="Century Gothic" panose="020B0502020202020204" pitchFamily="34" charset="0"/>
                          <a:ea typeface="AGFatPants" panose="02000603000000000000" pitchFamily="2" charset="0"/>
                          <a:cs typeface="Times New Roman"/>
                        </a:rPr>
                        <a:t>Su nivel de escritura corresponde a silábico-alfabético. </a:t>
                      </a:r>
                    </a:p>
                    <a:p>
                      <a:pPr algn="l">
                        <a:spcAft>
                          <a:spcPts val="0"/>
                        </a:spcAft>
                      </a:pPr>
                      <a:r>
                        <a:rPr lang="es-ES" sz="1100" dirty="0">
                          <a:effectLst/>
                          <a:latin typeface="Century Gothic" panose="020B0502020202020204" pitchFamily="34" charset="0"/>
                          <a:ea typeface="AGFatPants" panose="02000603000000000000" pitchFamily="2" charset="0"/>
                          <a:cs typeface="Times New Roman"/>
                        </a:rPr>
                        <a:t>Logra producir sonidos  con confianza siguiendo el ritmo de la música utilizando distintas partes de su cuerpo, instrumentos  y otros objetos.</a:t>
                      </a:r>
                    </a:p>
                    <a:p>
                      <a:pPr algn="l">
                        <a:spcAft>
                          <a:spcPts val="0"/>
                        </a:spcAft>
                      </a:pPr>
                      <a:r>
                        <a:rPr lang="es-ES" sz="1100" dirty="0">
                          <a:effectLst/>
                          <a:latin typeface="Century Gothic" panose="020B0502020202020204" pitchFamily="34" charset="0"/>
                          <a:ea typeface="AGFatPants" panose="02000603000000000000" pitchFamily="2" charset="0"/>
                          <a:cs typeface="Times New Roman"/>
                        </a:rPr>
                        <a:t>Mantiene disposición de escucha en la lectura de cuentos.</a:t>
                      </a:r>
                    </a:p>
                    <a:p>
                      <a:pPr algn="l">
                        <a:spcAft>
                          <a:spcPts val="0"/>
                        </a:spcAft>
                      </a:pPr>
                      <a:r>
                        <a:rPr lang="es-ES" sz="1100" dirty="0">
                          <a:effectLst/>
                          <a:latin typeface="Century Gothic" panose="020B0502020202020204" pitchFamily="34" charset="0"/>
                          <a:ea typeface="AGFatPants" panose="02000603000000000000" pitchFamily="2" charset="0"/>
                          <a:cs typeface="Times New Roman"/>
                        </a:rPr>
                        <a:t>Comprende  acciones favorables para mantener y  promover un estilo de vida saludable</a:t>
                      </a:r>
                      <a:r>
                        <a:rPr lang="es-MX" sz="1100" dirty="0">
                          <a:effectLst/>
                          <a:latin typeface="Century Gothic" panose="020B0502020202020204" pitchFamily="34" charset="0"/>
                          <a:ea typeface="AGFatPants" panose="02000603000000000000" pitchFamily="2" charset="0"/>
                          <a:cs typeface="Times New Roman"/>
                        </a:rPr>
                        <a:t>.</a:t>
                      </a:r>
                    </a:p>
                    <a:p>
                      <a:pPr algn="l">
                        <a:spcAft>
                          <a:spcPts val="0"/>
                        </a:spcAft>
                      </a:pPr>
                      <a:r>
                        <a:rPr lang="es-MX" sz="1100" dirty="0">
                          <a:latin typeface="Century Gothic" panose="020B0502020202020204" pitchFamily="34" charset="0"/>
                        </a:rPr>
                        <a:t>Reconoce los 5 sentidos y para que nos ayudan.  </a:t>
                      </a:r>
                    </a:p>
                    <a:p>
                      <a:pPr algn="l">
                        <a:spcAft>
                          <a:spcPts val="0"/>
                        </a:spcAft>
                      </a:pPr>
                      <a:r>
                        <a:rPr lang="es-MX" sz="1100" dirty="0">
                          <a:latin typeface="Century Gothic" panose="020B0502020202020204" pitchFamily="34" charset="0"/>
                        </a:rPr>
                        <a:t>Realiza actividades físicas mediante el juego. </a:t>
                      </a:r>
                    </a:p>
                    <a:p>
                      <a:pPr marL="0" marR="0" lvl="0" indent="0" algn="l" defTabSz="685800" rtl="0" eaLnBrk="1" fontAlgn="auto" latinLnBrk="0" hangingPunct="1">
                        <a:lnSpc>
                          <a:spcPct val="100000"/>
                        </a:lnSpc>
                        <a:spcBef>
                          <a:spcPts val="0"/>
                        </a:spcBef>
                        <a:spcAft>
                          <a:spcPts val="0"/>
                        </a:spcAft>
                        <a:buClrTx/>
                        <a:buSzTx/>
                        <a:buFont typeface="Arial" charset="0"/>
                        <a:buNone/>
                        <a:tabLst/>
                        <a:defRPr/>
                      </a:pPr>
                      <a:r>
                        <a:rPr lang="es-MX" sz="1100" b="0" dirty="0">
                          <a:solidFill>
                            <a:schemeClr val="tx1"/>
                          </a:solidFill>
                          <a:latin typeface="Century Gothic" panose="020B0502020202020204" pitchFamily="34" charset="0"/>
                          <a:ea typeface="HelloTiffany" panose="02000603000000000000" pitchFamily="2" charset="0"/>
                        </a:rPr>
                        <a:t>Expresa los números que conoce y los identifica en distintos objetos como libros o pertenencias.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lvl="0" algn="l" defTabSz="685800" rtl="0" eaLnBrk="1" latinLnBrk="0" hangingPunct="1"/>
                      <a:r>
                        <a:rPr lang="es-MX" sz="1100" dirty="0">
                          <a:latin typeface="Century Gothic" panose="020B0502020202020204" pitchFamily="34" charset="0"/>
                        </a:rPr>
                        <a:t>Propiciar que explique qué sensaciones le provocan los efectos de sonido en la obra, la música, la iluminación, las expresiones de los personajes en ciertos momentos, el vestuario y la escenografía. </a:t>
                      </a:r>
                    </a:p>
                    <a:p>
                      <a:r>
                        <a:rPr lang="en-US" sz="1100" dirty="0">
                          <a:latin typeface="Century Gothic" panose="020B0502020202020204" pitchFamily="34" charset="0"/>
                        </a:rPr>
                        <a:t>Trabajar en lo escrito (ya sea hacienda uso de colores, escribiendo su </a:t>
                      </a:r>
                      <a:r>
                        <a:rPr lang="es-MX" sz="1100" noProof="0" dirty="0">
                          <a:latin typeface="Century Gothic" panose="020B0502020202020204" pitchFamily="34" charset="0"/>
                        </a:rPr>
                        <a:t>nombre</a:t>
                      </a:r>
                      <a:r>
                        <a:rPr lang="en-US" sz="1100" dirty="0">
                          <a:latin typeface="Century Gothic" panose="020B0502020202020204" pitchFamily="34" charset="0"/>
                        </a:rPr>
                        <a:t>, etc.)</a:t>
                      </a:r>
                    </a:p>
                    <a:p>
                      <a:r>
                        <a:rPr lang="en-US" sz="1100" dirty="0">
                          <a:latin typeface="Century Gothic" panose="020B0502020202020204" pitchFamily="34" charset="0"/>
                        </a:rPr>
                        <a:t>Respetar reglas y acuerdos de Convivencia</a:t>
                      </a:r>
                    </a:p>
                    <a:p>
                      <a:r>
                        <a:rPr lang="en-US" sz="1100" dirty="0">
                          <a:latin typeface="Century Gothic" panose="020B0502020202020204" pitchFamily="34" charset="0"/>
                        </a:rPr>
                        <a:t>Regular sus emociones</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100" dirty="0">
                          <a:latin typeface="Century Gothic" panose="020B0502020202020204" pitchFamily="34" charset="0"/>
                        </a:rPr>
                        <a:t>Interactuar con distintos compañeros</a:t>
                      </a:r>
                    </a:p>
                    <a:p>
                      <a:r>
                        <a:rPr lang="en-US" sz="1100" dirty="0">
                          <a:latin typeface="Century Gothic" panose="020B0502020202020204" pitchFamily="34" charset="0"/>
                        </a:rPr>
                        <a:t>Intercambiar opinions con otros alumnos</a:t>
                      </a:r>
                    </a:p>
                    <a:p>
                      <a:pPr marL="0" lvl="0" algn="l" defTabSz="685800" rtl="0" eaLnBrk="1" latinLnBrk="0" hangingPunct="1"/>
                      <a:r>
                        <a:rPr lang="es-MX" sz="1100" dirty="0">
                          <a:latin typeface="Century Gothic" panose="020B0502020202020204" pitchFamily="34" charset="0"/>
                        </a:rPr>
                        <a:t>Escribir su nombre con diferrntes propósitos con o sin apoyo de portadores de textos.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209243">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480027">
                <a:tc gridSpan="2">
                  <a:txBody>
                    <a:bodyPr/>
                    <a:lstStyle/>
                    <a:p>
                      <a:pPr marL="0" indent="0" algn="just">
                        <a:buFont typeface="Wingdings" charset="2"/>
                        <a:buNone/>
                      </a:pPr>
                      <a:r>
                        <a:rPr lang="es-MX" sz="1100" dirty="0">
                          <a:latin typeface="Century Gothic" panose="020B0502020202020204" pitchFamily="34" charset="0"/>
                        </a:rPr>
                        <a:t>Establecer en familia límites claros y congruentes, con firmeza para hacerlos respetar, así como, comentarlos para que entienda y comprenda el porqué de cada uno</a:t>
                      </a:r>
                      <a:endParaRPr lang="es-MX" sz="1100" b="0" dirty="0">
                        <a:solidFill>
                          <a:schemeClr val="tx1"/>
                        </a:solidFill>
                        <a:latin typeface="Century Gothic" panose="020B0502020202020204" pitchFamily="34" charset="0"/>
                        <a:ea typeface="HelloTiffany" panose="02000603000000000000" pitchFamily="2"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209243">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344635">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00" dirty="0">
                          <a:latin typeface="Century Gothic" panose="020B0502020202020204" pitchFamily="34" charset="0"/>
                        </a:rPr>
                        <a:t>Dejar que resuelva situaciones de elección, propiciará la autonomía. Involucrar en retos nuevos y demostrarle que es capaz de hacerlos, que la práctica la hará mejorar</a:t>
                      </a:r>
                      <a:endParaRPr lang="es-MX" sz="1100"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spTree>
    <p:extLst>
      <p:ext uri="{BB962C8B-B14F-4D97-AF65-F5344CB8AC3E}">
        <p14:creationId xmlns:p14="http://schemas.microsoft.com/office/powerpoint/2010/main" val="2920745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Imagen 36">
            <a:extLst>
              <a:ext uri="{FF2B5EF4-FFF2-40B4-BE49-F238E27FC236}">
                <a16:creationId xmlns:a16="http://schemas.microsoft.com/office/drawing/2014/main" id="{C798EA1D-8CA9-A124-D7F6-C5F959BD6F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2424735452"/>
              </p:ext>
            </p:extLst>
          </p:nvPr>
        </p:nvGraphicFramePr>
        <p:xfrm>
          <a:off x="330199" y="2071199"/>
          <a:ext cx="6311900" cy="5427823"/>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236044">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329073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Se muestra participativo, curioso, es un líder positivo.</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En las clases gusta de observar lo que sus compañeros realizan antes de atreverse a realizar las actividades propuestas.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Se muestra competitivo con sus compañeros, casi siempre desea compartir lo que hace o piensa, termina primero sus actividades gráficas.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Se concentra en las actividades escolares, es activo y trabajador.</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Pregunta sus dudas, plantea soluciones y apoya a los demás.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Participa con agrado en las clases y comenta sus evidencias.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Su estilo de aprendizaje es visual.</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Menciona características de objetos y personas que conoce y observa.</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b="0" dirty="0">
                          <a:latin typeface="Century Gothic" panose="020B0502020202020204" pitchFamily="34" charset="0"/>
                        </a:rPr>
                        <a:t>Comunica los números que conoce.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b="0" kern="1200" dirty="0">
                          <a:solidFill>
                            <a:schemeClr val="tx1"/>
                          </a:solidFill>
                          <a:effectLst/>
                          <a:latin typeface="Century Gothic" panose="020B0502020202020204" pitchFamily="34" charset="0"/>
                          <a:ea typeface="+mn-ea"/>
                          <a:cs typeface="+mn-cs"/>
                        </a:rPr>
                        <a:t>Se interesa por conocer acerca del medio ambiente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lvl="0" algn="l" defTabSz="685800" rtl="0" eaLnBrk="1" latinLnBrk="0" hangingPunct="1"/>
                      <a:r>
                        <a:rPr lang="es-MX" sz="1100" dirty="0">
                          <a:latin typeface="Century Gothic" panose="020B0502020202020204" pitchFamily="34" charset="0"/>
                        </a:rPr>
                        <a:t>Permitir expresar sus ideas para que lo haga de forma directa. </a:t>
                      </a:r>
                    </a:p>
                    <a:p>
                      <a:pPr marL="0" lvl="0" algn="l" defTabSz="685800" rtl="0" eaLnBrk="1" latinLnBrk="0" hangingPunct="1"/>
                      <a:r>
                        <a:rPr lang="es-MX" sz="1100" dirty="0">
                          <a:latin typeface="Century Gothic" panose="020B0502020202020204" pitchFamily="34" charset="0"/>
                        </a:rPr>
                        <a:t>Copiar algunas letras de su nombre. </a:t>
                      </a:r>
                    </a:p>
                    <a:p>
                      <a:pPr marL="0" lvl="0" algn="l" defTabSz="685800" rtl="0" eaLnBrk="1" latinLnBrk="0" hangingPunct="1"/>
                      <a:r>
                        <a:rPr lang="es-MX" sz="1100" dirty="0">
                          <a:latin typeface="Century Gothic" panose="020B0502020202020204" pitchFamily="34" charset="0"/>
                        </a:rPr>
                        <a:t>Describir características de objetos o situaciones que observa. </a:t>
                      </a:r>
                    </a:p>
                    <a:p>
                      <a:pPr marL="0" lvl="0" algn="l" defTabSz="685800" rtl="0" eaLnBrk="1" latinLnBrk="0" hangingPunct="1"/>
                      <a:r>
                        <a:rPr lang="es-MX" sz="1100" dirty="0">
                          <a:latin typeface="Century Gothic" panose="020B0502020202020204" pitchFamily="34" charset="0"/>
                        </a:rPr>
                        <a:t>Apoyar en la resolución de problemas.</a:t>
                      </a:r>
                    </a:p>
                    <a:p>
                      <a:pPr marL="0" lvl="0" algn="l" defTabSz="685800" rtl="0" eaLnBrk="1" latinLnBrk="0" hangingPunct="1"/>
                      <a:r>
                        <a:rPr lang="es-MX" sz="1100" dirty="0">
                          <a:latin typeface="Century Gothic" panose="020B0502020202020204" pitchFamily="34" charset="0"/>
                        </a:rPr>
                        <a:t>Explicar las estrategias de conteo que emplea. </a:t>
                      </a:r>
                    </a:p>
                    <a:p>
                      <a:pPr marL="0" lvl="0" algn="l" defTabSz="685800" rtl="0" eaLnBrk="1" latinLnBrk="0" hangingPunct="1"/>
                      <a:r>
                        <a:rPr lang="es-MX" sz="1100" dirty="0">
                          <a:latin typeface="Century Gothic" panose="020B0502020202020204" pitchFamily="34" charset="0"/>
                        </a:rPr>
                        <a:t>En relación con sus compañeros motivar a compartir materiales. </a:t>
                      </a:r>
                    </a:p>
                    <a:p>
                      <a:pPr marL="0" lvl="0" algn="l" defTabSz="685800" rtl="0" eaLnBrk="1" latinLnBrk="0" hangingPunct="1"/>
                      <a:r>
                        <a:rPr lang="es-MX" sz="1100" dirty="0">
                          <a:latin typeface="Century Gothic" panose="020B0502020202020204" pitchFamily="34" charset="0"/>
                        </a:rPr>
                        <a:t>Favorecer el interés en actividades lúdicas y musicales.</a:t>
                      </a:r>
                    </a:p>
                    <a:p>
                      <a:pPr marL="0" lvl="0" algn="l" defTabSz="685800" rtl="0" eaLnBrk="1" latinLnBrk="0" hangingPunct="1"/>
                      <a:r>
                        <a:rPr lang="es-MX" sz="1100" dirty="0">
                          <a:latin typeface="Century Gothic" panose="020B0502020202020204" pitchFamily="34" charset="0"/>
                        </a:rPr>
                        <a:t>Seguir el orden de sus ideas empleando lenguaje adecuado.</a:t>
                      </a:r>
                    </a:p>
                    <a:p>
                      <a:pPr marL="0" lvl="0" algn="l" defTabSz="685800" rtl="0" eaLnBrk="1" latinLnBrk="0" hangingPunct="1"/>
                      <a:r>
                        <a:rPr lang="es-MX" sz="1100" dirty="0">
                          <a:latin typeface="Century Gothic" panose="020B0502020202020204" pitchFamily="34" charset="0"/>
                        </a:rPr>
                        <a:t>Expresar de manera breve sus emociones.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236044">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444343">
                <a:tc gridSpan="2">
                  <a:txBody>
                    <a:bodyPr/>
                    <a:lstStyle/>
                    <a:p>
                      <a:pPr marL="0" lvl="0" indent="0" algn="l" defTabSz="685800" rtl="0" eaLnBrk="1" latinLnBrk="0" hangingPunct="1">
                        <a:buFont typeface="Arial" panose="020B0604020202020204" pitchFamily="34" charset="0"/>
                        <a:buNone/>
                      </a:pPr>
                      <a:r>
                        <a:rPr lang="es-MX" sz="1100" dirty="0">
                          <a:latin typeface="Century Gothic" panose="020B0502020202020204" pitchFamily="34" charset="0"/>
                        </a:rPr>
                        <a:t>Sentarlo en las sillas y mesas del frente, pues se sospecha de que tiene cierta debilidad visual. Posibilitarle el uso de material concreto para que resuelva problemas numéricos</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236044">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584263">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00" dirty="0">
                          <a:latin typeface="Century Gothic" panose="020B0502020202020204" pitchFamily="34" charset="0"/>
                        </a:rPr>
                        <a:t>Promover un dialogo acerca de lo vivido en la escuela a lo largo del día; realizar preguntas como “¿Qué sucedió antes de…?”, “¿Qué ocurrió… y después de…?”, entre otras. </a:t>
                      </a:r>
                      <a:endParaRPr lang="es-MX" sz="1100"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spTree>
    <p:extLst>
      <p:ext uri="{BB962C8B-B14F-4D97-AF65-F5344CB8AC3E}">
        <p14:creationId xmlns:p14="http://schemas.microsoft.com/office/powerpoint/2010/main" val="534066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54953015-B296-E8F2-580F-42D21FB312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1570936267"/>
              </p:ext>
            </p:extLst>
          </p:nvPr>
        </p:nvGraphicFramePr>
        <p:xfrm>
          <a:off x="330199" y="2071199"/>
          <a:ext cx="6311900" cy="5419578"/>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227072">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316565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Reconoce su nombre de entre otros nombres de sus compañeros o miembros de su familia, y hace uso de el en situaciones escolares diversas.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Expresa sus ideas con precisión al tratar un tema específico, explicando y describiendo con mayor detalle.</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Reconoce algunos portadores de textos. Cuenta de manera oral haciendo correspondencia uno a uno hasta el 20. Resuelve problemas sencillos que implican agregar elementos a una colección que ya tenia.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Reconoce y nombra alimentos saludables que le benefician a su cuerpo y los consume con apoyo de su familia.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Expresa como se siente en diversas situaciones, así como las cosas que le dan miedo, y puede explicar como mantener la calma tratando de cambiar de emoción para estar mejor. </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lvl="0" algn="l" defTabSz="685800" rtl="0" eaLnBrk="1" latinLnBrk="0" hangingPunct="1"/>
                      <a:r>
                        <a:rPr lang="es-MX" sz="1100" dirty="0">
                          <a:latin typeface="Century Gothic" panose="020B0502020202020204" pitchFamily="34" charset="0"/>
                        </a:rPr>
                        <a:t>Llevar a cabo juegos sencillos como agregar quitar o juntar objetos que se tenga a la mano como juguetes, fichas o piedras.</a:t>
                      </a:r>
                    </a:p>
                    <a:p>
                      <a:pPr marL="0" lvl="0" algn="l" defTabSz="685800" rtl="0" eaLnBrk="1" latinLnBrk="0" hangingPunct="1"/>
                      <a:r>
                        <a:rPr lang="es-MX" sz="1100" dirty="0">
                          <a:latin typeface="Century Gothic" panose="020B0502020202020204" pitchFamily="34" charset="0"/>
                        </a:rPr>
                        <a:t>Elaborar títeres para contar una historia, motivar a que exprese la historia, como se sintió, que fue lo que más le gusto.</a:t>
                      </a:r>
                    </a:p>
                    <a:p>
                      <a:pPr marL="0" lvl="0" algn="l" defTabSz="685800" rtl="0" eaLnBrk="1" latinLnBrk="0" hangingPunct="1"/>
                      <a:r>
                        <a:rPr lang="es-MX" sz="1100" dirty="0">
                          <a:latin typeface="Century Gothic" panose="020B0502020202020204" pitchFamily="34" charset="0"/>
                        </a:rPr>
                        <a:t>Leer cuentos, leyendas y fábulas.</a:t>
                      </a:r>
                    </a:p>
                    <a:p>
                      <a:pPr marL="0" lvl="0" algn="l" defTabSz="685800" rtl="0" eaLnBrk="1" latinLnBrk="0" hangingPunct="1"/>
                      <a:r>
                        <a:rPr lang="es-MX" sz="1100" dirty="0">
                          <a:latin typeface="Century Gothic" panose="020B0502020202020204" pitchFamily="34" charset="0"/>
                        </a:rPr>
                        <a:t>Preguntar sobre lo escuchado y las características de cada tipo de relato.</a:t>
                      </a:r>
                    </a:p>
                    <a:p>
                      <a:pPr marL="0" lvl="0" algn="l" defTabSz="685800" rtl="0" eaLnBrk="1" latinLnBrk="0" hangingPunct="1"/>
                      <a:r>
                        <a:rPr lang="es-MX" sz="1100" dirty="0">
                          <a:latin typeface="Century Gothic" panose="020B0502020202020204" pitchFamily="34" charset="0"/>
                        </a:rPr>
                        <a:t>Apoyar para que comience a apreciar las características físicas en su persona y en los demás. </a:t>
                      </a:r>
                    </a:p>
                    <a:p>
                      <a:pPr marL="0" lvl="0" algn="l" defTabSz="685800" rtl="0" eaLnBrk="1" latinLnBrk="0" hangingPunct="1"/>
                      <a:r>
                        <a:rPr lang="es-MX" sz="1100" dirty="0">
                          <a:latin typeface="Century Gothic" panose="020B0502020202020204" pitchFamily="34" charset="0"/>
                        </a:rPr>
                        <a:t>Utilizar herramientas y algunos materiales en dinámicas que demandan de mayor precisión.</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227072">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520930">
                <a:tc gridSpan="2">
                  <a:txBody>
                    <a:bodyPr/>
                    <a:lstStyle/>
                    <a:p>
                      <a:pPr marL="0" lvl="0" indent="0" algn="l" defTabSz="685800" rtl="0" eaLnBrk="1" latinLnBrk="0" hangingPunct="1">
                        <a:buFont typeface="Arial" panose="020B0604020202020204" pitchFamily="34" charset="0"/>
                        <a:buNone/>
                      </a:pPr>
                      <a:r>
                        <a:rPr lang="es-MX" sz="1100" dirty="0">
                          <a:latin typeface="Century Gothic" panose="020B0502020202020204" pitchFamily="34" charset="0"/>
                        </a:rPr>
                        <a:t>Aprovechar los alcances en relación a la apropiación del sistema de escritura de manera convencional para que pueda emplear este conocimiento en toda clase de situaciones cotidianas. </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227072">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436098">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00" dirty="0">
                          <a:latin typeface="Century Gothic" panose="020B0502020202020204" pitchFamily="34" charset="0"/>
                        </a:rPr>
                        <a:t>Establecer en familia límites claros para hacerlos respetar, así como, comentarlos para que entienda y comprenda el porqué de cada uno. </a:t>
                      </a:r>
                      <a:endParaRPr lang="es-MX" sz="1100"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pic>
        <p:nvPicPr>
          <p:cNvPr id="3" name="Imagen 2">
            <a:extLst>
              <a:ext uri="{FF2B5EF4-FFF2-40B4-BE49-F238E27FC236}">
                <a16:creationId xmlns:a16="http://schemas.microsoft.com/office/drawing/2014/main" id="{DA027C30-A6B6-1A84-B9CD-E67E3F349940}"/>
              </a:ext>
            </a:extLst>
          </p:cNvPr>
          <p:cNvPicPr>
            <a:picLocks noChangeAspect="1"/>
          </p:cNvPicPr>
          <p:nvPr/>
        </p:nvPicPr>
        <p:blipFill rotWithShape="1">
          <a:blip r:embed="rId3"/>
          <a:srcRect t="75210" b="18939"/>
          <a:stretch/>
        </p:blipFill>
        <p:spPr>
          <a:xfrm>
            <a:off x="-5" y="8744591"/>
            <a:ext cx="6858000" cy="401272"/>
          </a:xfrm>
          <a:prstGeom prst="rect">
            <a:avLst/>
          </a:prstGeom>
        </p:spPr>
      </p:pic>
    </p:spTree>
    <p:extLst>
      <p:ext uri="{BB962C8B-B14F-4D97-AF65-F5344CB8AC3E}">
        <p14:creationId xmlns:p14="http://schemas.microsoft.com/office/powerpoint/2010/main" val="2578599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EE48D652-1EDE-8E19-B268-AD5A845891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1889591740"/>
              </p:ext>
            </p:extLst>
          </p:nvPr>
        </p:nvGraphicFramePr>
        <p:xfrm>
          <a:off x="330199" y="2071199"/>
          <a:ext cx="6311900" cy="5410200"/>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206878">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301799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Identifica, por percepción, la cantidad de elementos en colecciones pequeñas (por ejemplo, los puntos de la cara de un dado), y en colecciones mayores a través del conteo.</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Dice los números que sabe, en orden ascendente, empezando por el uno y a partir de números diferentes al uno, ampliando el rango de conteo.</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Establece relaciones de ubicación entre su cuerpo y los objetos, así como entre objetos, tomando en cuenta sus características de direccionalidad.</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Realiza estimaciones y comparaciones perceptuales sobre las características medibles.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b="0" kern="1200" dirty="0">
                          <a:solidFill>
                            <a:schemeClr val="tx1"/>
                          </a:solidFill>
                          <a:effectLst/>
                          <a:latin typeface="Century Gothic" panose="020B0502020202020204" pitchFamily="34" charset="0"/>
                          <a:ea typeface="+mn-ea"/>
                          <a:cs typeface="+mn-cs"/>
                        </a:rPr>
                        <a:t>Se relaciona afectivamente con compañeros y maestros.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b="0" kern="1200" dirty="0">
                          <a:solidFill>
                            <a:schemeClr val="tx1"/>
                          </a:solidFill>
                          <a:effectLst/>
                          <a:latin typeface="Century Gothic" panose="020B0502020202020204" pitchFamily="34" charset="0"/>
                          <a:ea typeface="+mn-ea"/>
                          <a:cs typeface="+mn-cs"/>
                        </a:rPr>
                        <a:t>Emplea un lenguaje adecuado al expresar sus ideas.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b="0" kern="1200" dirty="0">
                          <a:solidFill>
                            <a:schemeClr val="tx1"/>
                          </a:solidFill>
                          <a:effectLst/>
                          <a:latin typeface="Century Gothic" panose="020B0502020202020204" pitchFamily="34" charset="0"/>
                          <a:ea typeface="+mn-ea"/>
                          <a:cs typeface="+mn-cs"/>
                        </a:rPr>
                        <a:t>Se interesa por cuidar el medio ambiente.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lvl="0" algn="l" defTabSz="685800" rtl="0" eaLnBrk="1" latinLnBrk="0" hangingPunct="1"/>
                      <a:r>
                        <a:rPr lang="es-MX" sz="1100" dirty="0">
                          <a:latin typeface="Century Gothic" panose="020B0502020202020204" pitchFamily="34" charset="0"/>
                        </a:rPr>
                        <a:t>Seguir trabajando con la escritura de su nombre debido a que continúan realizando grafías.</a:t>
                      </a:r>
                    </a:p>
                    <a:p>
                      <a:pPr marL="0" lvl="0" algn="l" defTabSz="685800" rtl="0" eaLnBrk="1" latinLnBrk="0" hangingPunct="1"/>
                      <a:r>
                        <a:rPr lang="es-MX" sz="1100" dirty="0">
                          <a:latin typeface="Century Gothic" panose="020B0502020202020204" pitchFamily="34" charset="0"/>
                        </a:rPr>
                        <a:t>Representar datos matemáticos mediante tablas, graficas y pictogramas.  Comprender y utilizar el uso de mapas o croquis para ubicar objetos y lugares.</a:t>
                      </a:r>
                    </a:p>
                    <a:p>
                      <a:pPr marL="0" lvl="0" algn="l" defTabSz="685800" rtl="0" eaLnBrk="1" latinLnBrk="0" hangingPunct="1"/>
                      <a:r>
                        <a:rPr lang="es-MX" sz="1100" dirty="0">
                          <a:latin typeface="Century Gothic" panose="020B0502020202020204" pitchFamily="34" charset="0"/>
                        </a:rPr>
                        <a:t>Apoyar para buscar el texto adecuado según su necesidad de consulta en cada situación.</a:t>
                      </a:r>
                    </a:p>
                    <a:p>
                      <a:pPr marL="0" lvl="0" algn="l" defTabSz="685800" rtl="0" eaLnBrk="1" latinLnBrk="0" hangingPunct="1"/>
                      <a:r>
                        <a:rPr lang="es-MX" sz="1100" dirty="0">
                          <a:latin typeface="Century Gothic" panose="020B0502020202020204" pitchFamily="34" charset="0"/>
                        </a:rPr>
                        <a:t>Sustentar lo que expresa con convicción  y seguridad.</a:t>
                      </a:r>
                    </a:p>
                    <a:p>
                      <a:pPr marL="0" lvl="0" algn="l" defTabSz="685800" rtl="0" eaLnBrk="1" latinLnBrk="0" hangingPunct="1"/>
                      <a:r>
                        <a:rPr lang="es-MX" sz="1100" dirty="0">
                          <a:latin typeface="Century Gothic" panose="020B0502020202020204" pitchFamily="34" charset="0"/>
                        </a:rPr>
                        <a:t>Realizar preguntas directas para que logre describirse, haciendo mención tanto de características físicas como de lo que le gusta o disgusta</a:t>
                      </a:r>
                    </a:p>
                    <a:p>
                      <a:pPr marL="0" lvl="0" algn="l" defTabSz="685800" rtl="0" eaLnBrk="1" latinLnBrk="0" hangingPunct="1"/>
                      <a:r>
                        <a:rPr lang="es-MX" sz="1100" dirty="0">
                          <a:latin typeface="Century Gothic" panose="020B0502020202020204" pitchFamily="34" charset="0"/>
                        </a:rPr>
                        <a:t> </a:t>
                      </a:r>
                    </a:p>
                    <a:p>
                      <a:pPr marL="0" lvl="0" algn="l" defTabSz="685800" rtl="0" eaLnBrk="1" latinLnBrk="0" hangingPunct="1"/>
                      <a:endParaRPr lang="es-MX" sz="110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206878">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474603">
                <a:tc gridSpan="2">
                  <a:txBody>
                    <a:bodyPr/>
                    <a:lstStyle/>
                    <a:p>
                      <a:pPr marL="0" lvl="0" indent="0" algn="l" defTabSz="685800" rtl="0" eaLnBrk="1" latinLnBrk="0" hangingPunct="1">
                        <a:buFont typeface="Arial" panose="020B0604020202020204" pitchFamily="34" charset="0"/>
                        <a:buNone/>
                      </a:pPr>
                      <a:r>
                        <a:rPr lang="es-MX" sz="1100" dirty="0">
                          <a:latin typeface="Century Gothic" panose="020B0502020202020204" pitchFamily="34" charset="0"/>
                        </a:rPr>
                        <a:t>Seguir trabajando actividades donde se pueda expresar de manera verbal y brindarle la seguridad para que se sienta en confianza, trabajar actividades de resolución de problemas en donde ponga en prácticas sus distintas estrategias para resolver.</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206878">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370509">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00" dirty="0">
                          <a:latin typeface="Century Gothic" panose="020B0502020202020204" pitchFamily="34" charset="0"/>
                        </a:rPr>
                        <a:t>Trabajar con el sonido de la letra inicial de su nombre y otras letras, hacer los trazos correctos de la letras inicial de su nombre y otras letras. Amplia el rango de conteo.</a:t>
                      </a:r>
                      <a:endParaRPr lang="es-MX" sz="1100"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pic>
        <p:nvPicPr>
          <p:cNvPr id="3" name="Imagen 2">
            <a:extLst>
              <a:ext uri="{FF2B5EF4-FFF2-40B4-BE49-F238E27FC236}">
                <a16:creationId xmlns:a16="http://schemas.microsoft.com/office/drawing/2014/main" id="{F62B3BD5-714C-5A7A-AC97-4150A3BA937A}"/>
              </a:ext>
            </a:extLst>
          </p:cNvPr>
          <p:cNvPicPr>
            <a:picLocks noChangeAspect="1"/>
          </p:cNvPicPr>
          <p:nvPr/>
        </p:nvPicPr>
        <p:blipFill rotWithShape="1">
          <a:blip r:embed="rId3"/>
          <a:srcRect t="75210" b="18939"/>
          <a:stretch/>
        </p:blipFill>
        <p:spPr>
          <a:xfrm>
            <a:off x="-5" y="8744591"/>
            <a:ext cx="6858000" cy="401272"/>
          </a:xfrm>
          <a:prstGeom prst="rect">
            <a:avLst/>
          </a:prstGeom>
        </p:spPr>
      </p:pic>
    </p:spTree>
    <p:extLst>
      <p:ext uri="{BB962C8B-B14F-4D97-AF65-F5344CB8AC3E}">
        <p14:creationId xmlns:p14="http://schemas.microsoft.com/office/powerpoint/2010/main" val="3725412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4EC6CD18-C311-82C7-F264-DE3850668A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3999380568"/>
              </p:ext>
            </p:extLst>
          </p:nvPr>
        </p:nvGraphicFramePr>
        <p:xfrm>
          <a:off x="330199" y="2071199"/>
          <a:ext cx="6311900" cy="5577840"/>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213767">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284184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Memoriza y comparten adivinanzas y leyendas que forman parte de la tradición oral.</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Menciona algunas ideas para crear un cuento de forma grupal.</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Muestran interés en la escritura de palabras y las copia o pregunta que dice cuando ve algún letrero que provoca su interés y curiosidad.</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Comparte sus experiencias con sus compañeros.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Reconocen características del sistema de escritura.</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Plasma sus ideas de forma escrita por si solos y explican que dice su texto.</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Dialoga para resolver conflictos con o entre compañeros respetando turnos de habla. Reconocen algunas figuras geométricas (triangulo, cuadrado, circulo, rectángulo, rombo, trapecio, ovalo, paralelogramo, ).  </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r>
                        <a:rPr lang="es-MX" sz="1100" kern="1200" dirty="0">
                          <a:solidFill>
                            <a:schemeClr val="dk1"/>
                          </a:solidFill>
                          <a:effectLst/>
                          <a:latin typeface="Century Gothic" panose="020B0502020202020204" pitchFamily="34" charset="0"/>
                          <a:ea typeface="+mn-ea"/>
                          <a:cs typeface="+mn-cs"/>
                        </a:rPr>
                        <a:t>Favorecer la resolución de problemas, compartir sus estrategias y procedimientos. </a:t>
                      </a:r>
                    </a:p>
                    <a:p>
                      <a:r>
                        <a:rPr lang="es-MX" sz="1100" kern="1200" dirty="0">
                          <a:solidFill>
                            <a:schemeClr val="dk1"/>
                          </a:solidFill>
                          <a:effectLst/>
                          <a:latin typeface="Century Gothic" panose="020B0502020202020204" pitchFamily="34" charset="0"/>
                          <a:ea typeface="+mn-ea"/>
                          <a:cs typeface="+mn-cs"/>
                        </a:rPr>
                        <a:t>Comunicar los números de manera escrita.</a:t>
                      </a:r>
                    </a:p>
                    <a:p>
                      <a:r>
                        <a:rPr lang="es-MX" sz="1100" kern="1200" dirty="0">
                          <a:solidFill>
                            <a:schemeClr val="dk1"/>
                          </a:solidFill>
                          <a:effectLst/>
                          <a:latin typeface="Century Gothic" panose="020B0502020202020204" pitchFamily="34" charset="0"/>
                          <a:ea typeface="+mn-ea"/>
                          <a:cs typeface="+mn-cs"/>
                        </a:rPr>
                        <a:t>Centrar su atención en las actividades propuestas. </a:t>
                      </a:r>
                    </a:p>
                    <a:p>
                      <a:pPr lvl="0"/>
                      <a:r>
                        <a:rPr lang="es-MX" sz="1100" kern="1200" dirty="0">
                          <a:solidFill>
                            <a:schemeClr val="dk1"/>
                          </a:solidFill>
                          <a:effectLst/>
                          <a:latin typeface="Century Gothic" panose="020B0502020202020204" pitchFamily="34" charset="0"/>
                          <a:ea typeface="+mn-ea"/>
                          <a:cs typeface="+mn-cs"/>
                        </a:rPr>
                        <a:t>Favorecer el acercamiento al sistema de escritura. </a:t>
                      </a:r>
                    </a:p>
                    <a:p>
                      <a:pPr lvl="0"/>
                      <a:r>
                        <a:rPr lang="es-MX" sz="1100" kern="1200" dirty="0">
                          <a:solidFill>
                            <a:schemeClr val="dk1"/>
                          </a:solidFill>
                          <a:effectLst/>
                          <a:latin typeface="Century Gothic" panose="020B0502020202020204" pitchFamily="34" charset="0"/>
                          <a:ea typeface="+mn-ea"/>
                          <a:cs typeface="+mn-cs"/>
                        </a:rPr>
                        <a:t>Afianzar  confianza para expresar sus ideas ante sus pares, puesto que se inclina con pares afines. </a:t>
                      </a:r>
                    </a:p>
                    <a:p>
                      <a:pPr lvl="0"/>
                      <a:r>
                        <a:rPr lang="es-MX" sz="1100" kern="1200" dirty="0">
                          <a:solidFill>
                            <a:schemeClr val="dk1"/>
                          </a:solidFill>
                          <a:effectLst/>
                          <a:latin typeface="Century Gothic" panose="020B0502020202020204" pitchFamily="34" charset="0"/>
                          <a:ea typeface="+mn-ea"/>
                          <a:cs typeface="+mn-cs"/>
                        </a:rPr>
                        <a:t>Proponer secuencias de movimientos. </a:t>
                      </a:r>
                    </a:p>
                    <a:p>
                      <a:pPr lvl="0"/>
                      <a:r>
                        <a:rPr lang="es-MX" sz="1100" kern="1200" dirty="0">
                          <a:solidFill>
                            <a:schemeClr val="dk1"/>
                          </a:solidFill>
                          <a:effectLst/>
                          <a:latin typeface="Century Gothic" panose="020B0502020202020204" pitchFamily="34" charset="0"/>
                          <a:ea typeface="+mn-ea"/>
                          <a:cs typeface="+mn-cs"/>
                        </a:rPr>
                        <a:t>Apoyar para decir reacciones elementales como decidir en que lugar estar, pedir o tomar algún material que le haga falta, etc.</a:t>
                      </a:r>
                      <a:br>
                        <a:rPr lang="es-MX" sz="1100" kern="1200" dirty="0">
                          <a:solidFill>
                            <a:schemeClr val="dk1"/>
                          </a:solidFill>
                          <a:effectLst/>
                          <a:latin typeface="Century Gothic" panose="020B0502020202020204" pitchFamily="34" charset="0"/>
                          <a:ea typeface="+mn-ea"/>
                          <a:cs typeface="+mn-cs"/>
                        </a:rPr>
                      </a:br>
                      <a:endParaRPr lang="es-MX" sz="1100" kern="1200" dirty="0">
                        <a:solidFill>
                          <a:schemeClr val="dk1"/>
                        </a:solidFill>
                        <a:effectLst/>
                        <a:latin typeface="Century Gothic" panose="020B0502020202020204" pitchFamily="34" charset="0"/>
                        <a:ea typeface="+mn-ea"/>
                        <a:cs typeface="+mn-cs"/>
                      </a:endParaRPr>
                    </a:p>
                    <a:p>
                      <a:pPr marL="0" lvl="0" algn="l" defTabSz="685800" rtl="0" eaLnBrk="1" latinLnBrk="0" hangingPunct="1"/>
                      <a:endParaRPr lang="es-MX" sz="110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213767">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490407">
                <a:tc gridSpan="2">
                  <a:txBody>
                    <a:bodyPr/>
                    <a:lstStyle/>
                    <a:p>
                      <a:pPr marL="0" marR="0" lvl="0" indent="0" algn="l">
                        <a:lnSpc>
                          <a:spcPct val="100000"/>
                        </a:lnSpc>
                        <a:spcBef>
                          <a:spcPts val="0"/>
                        </a:spcBef>
                        <a:spcAft>
                          <a:spcPts val="0"/>
                        </a:spcAft>
                        <a:buFont typeface="Symbol"/>
                        <a:buNone/>
                        <a:tabLst>
                          <a:tab pos="526415" algn="l"/>
                          <a:tab pos="527050" algn="l"/>
                        </a:tabLst>
                      </a:pPr>
                      <a:r>
                        <a:rPr lang="es-ES" sz="1100" b="0" dirty="0">
                          <a:effectLst/>
                          <a:latin typeface="Century Gothic" panose="020B0502020202020204" pitchFamily="34" charset="0"/>
                          <a:ea typeface="AGFatPants" panose="02000603000000000000" pitchFamily="2" charset="0"/>
                        </a:rPr>
                        <a:t>Se sugiere continuar con una comunicación constante ya que le gusta compartir sus intereses y se motiva a través de ello. Tener paciencia y realizar cuestionamientos para tener claro que, como y porque debe realizar las actividades. </a:t>
                      </a:r>
                      <a:endParaRPr lang="es-US" sz="1100" b="0" dirty="0">
                        <a:effectLst/>
                        <a:latin typeface="Century Gothic" panose="020B0502020202020204" pitchFamily="34" charset="0"/>
                        <a:ea typeface="AGFatPants" panose="02000603000000000000" pitchFamily="2" charset="0"/>
                        <a:cs typeface="Calibri"/>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213767">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644801">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ES" sz="1100" kern="1200" dirty="0">
                          <a:solidFill>
                            <a:schemeClr val="tx1"/>
                          </a:solidFill>
                          <a:effectLst/>
                          <a:latin typeface="Century Gothic" panose="020B0502020202020204" pitchFamily="34" charset="0"/>
                          <a:ea typeface="+mn-ea"/>
                          <a:cs typeface="+mn-cs"/>
                        </a:rPr>
                        <a:t>Motivar su gran interés por aprender apoyando para que reconozca sus habilidades y fortalezas en cualquier situación en que se desenvuelva. Apoyar con lectura diaria para que refuerce el conocimiento que tiene en relación a las características del sistema de escritura.</a:t>
                      </a:r>
                      <a:endParaRPr lang="es-MX" sz="1100"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pic>
        <p:nvPicPr>
          <p:cNvPr id="3" name="Imagen 2">
            <a:extLst>
              <a:ext uri="{FF2B5EF4-FFF2-40B4-BE49-F238E27FC236}">
                <a16:creationId xmlns:a16="http://schemas.microsoft.com/office/drawing/2014/main" id="{64204737-9206-8440-2FA5-8CF8C634DA1B}"/>
              </a:ext>
            </a:extLst>
          </p:cNvPr>
          <p:cNvPicPr>
            <a:picLocks noChangeAspect="1"/>
          </p:cNvPicPr>
          <p:nvPr/>
        </p:nvPicPr>
        <p:blipFill rotWithShape="1">
          <a:blip r:embed="rId3"/>
          <a:srcRect t="75210" b="18939"/>
          <a:stretch/>
        </p:blipFill>
        <p:spPr>
          <a:xfrm>
            <a:off x="-5" y="8744591"/>
            <a:ext cx="6858000" cy="401272"/>
          </a:xfrm>
          <a:prstGeom prst="rect">
            <a:avLst/>
          </a:prstGeom>
        </p:spPr>
      </p:pic>
    </p:spTree>
    <p:extLst>
      <p:ext uri="{BB962C8B-B14F-4D97-AF65-F5344CB8AC3E}">
        <p14:creationId xmlns:p14="http://schemas.microsoft.com/office/powerpoint/2010/main" val="2861144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F7DADEA2-DB6A-3D89-7AAF-547DE5CB46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3569769954"/>
              </p:ext>
            </p:extLst>
          </p:nvPr>
        </p:nvGraphicFramePr>
        <p:xfrm>
          <a:off x="330199" y="2081058"/>
          <a:ext cx="6311900" cy="5492561"/>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230008">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3206583">
                <a:tc>
                  <a:txBody>
                    <a:bodyPr/>
                    <a:lstStyle/>
                    <a:p>
                      <a:pPr marL="0" indent="0" algn="l">
                        <a:buFont typeface="Arial" panose="020B0604020202020204" pitchFamily="34" charset="0"/>
                        <a:buNone/>
                        <a:tabLst>
                          <a:tab pos="1949450" algn="l"/>
                        </a:tabLst>
                      </a:pPr>
                      <a:r>
                        <a:rPr lang="es-ES_tradnl" sz="1100" b="0" dirty="0">
                          <a:effectLst/>
                          <a:latin typeface="Century Gothic" panose="020B0502020202020204" pitchFamily="34" charset="0"/>
                          <a:ea typeface="HelloTiffany" panose="02000603000000000000" pitchFamily="2" charset="0"/>
                          <a:cs typeface="KG Set Fire to the Rain" charset="0"/>
                        </a:rPr>
                        <a:t>Se muestra participativo, curioso, es un líder positivo.</a:t>
                      </a:r>
                    </a:p>
                    <a:p>
                      <a:pPr marL="0" indent="0" algn="l">
                        <a:buFont typeface="Arial" panose="020B0604020202020204" pitchFamily="34" charset="0"/>
                        <a:buNone/>
                        <a:tabLst>
                          <a:tab pos="1949450" algn="l"/>
                        </a:tabLst>
                      </a:pPr>
                      <a:r>
                        <a:rPr lang="es-ES_tradnl" sz="1100" b="0" dirty="0">
                          <a:effectLst/>
                          <a:latin typeface="Century Gothic" panose="020B0502020202020204" pitchFamily="34" charset="0"/>
                          <a:ea typeface="HelloTiffany" panose="02000603000000000000" pitchFamily="2" charset="0"/>
                          <a:cs typeface="KG Set Fire to the Rain" charset="0"/>
                        </a:rPr>
                        <a:t>Gusta observar lo que sus compañeros realizan antes de atreverse a realizar las actividades propuestas.</a:t>
                      </a:r>
                    </a:p>
                    <a:p>
                      <a:pPr marL="0" marR="0" lvl="0" indent="0" algn="l" defTabSz="685800" rtl="0" eaLnBrk="1" fontAlgn="auto" latinLnBrk="0" hangingPunct="1">
                        <a:lnSpc>
                          <a:spcPct val="100000"/>
                        </a:lnSpc>
                        <a:spcBef>
                          <a:spcPts val="0"/>
                        </a:spcBef>
                        <a:spcAft>
                          <a:spcPts val="0"/>
                        </a:spcAft>
                        <a:buClrTx/>
                        <a:buSzTx/>
                        <a:buFont typeface="Wingdings" charset="2"/>
                        <a:buNone/>
                        <a:tabLst/>
                        <a:defRPr/>
                      </a:pPr>
                      <a:r>
                        <a:rPr lang="es-ES_tradnl" sz="1100" b="0" dirty="0">
                          <a:latin typeface="Century Gothic" panose="020B0502020202020204" pitchFamily="34" charset="0"/>
                          <a:ea typeface="HelloTiffany" panose="02000603000000000000" pitchFamily="2" charset="0"/>
                          <a:cs typeface="KG Set Fire to the Rain" charset="0"/>
                        </a:rPr>
                        <a:t>Se muestra competitivo con sus compañeros, casi siempre desea ir al frente en la fila, ser el primero al repartirle el jabón, terminar primero sus actividades gráficas, entre otras.</a:t>
                      </a:r>
                    </a:p>
                    <a:p>
                      <a:pPr marL="0" indent="0" algn="l">
                        <a:buFontTx/>
                        <a:buNone/>
                      </a:pPr>
                      <a:r>
                        <a:rPr lang="es-ES_tradnl" sz="1100" b="0" dirty="0">
                          <a:latin typeface="Century Gothic" panose="020B0502020202020204" pitchFamily="34" charset="0"/>
                          <a:ea typeface="HelloTiffany" panose="02000603000000000000" pitchFamily="2" charset="0"/>
                          <a:cs typeface="KG Set Fire to the Rain" charset="0"/>
                        </a:rPr>
                        <a:t>Se concentra en las actividades escolares, es activo y trabajador.</a:t>
                      </a:r>
                    </a:p>
                    <a:p>
                      <a:pPr marL="0" indent="0" algn="l">
                        <a:buFontTx/>
                        <a:buNone/>
                      </a:pPr>
                      <a:r>
                        <a:rPr lang="es-ES_tradnl" sz="1100" b="0" dirty="0">
                          <a:latin typeface="Century Gothic" panose="020B0502020202020204" pitchFamily="34" charset="0"/>
                          <a:ea typeface="HelloTiffany" panose="02000603000000000000" pitchFamily="2" charset="0"/>
                          <a:cs typeface="KG Set Fire to the Rain" charset="0"/>
                        </a:rPr>
                        <a:t>Pregunta sus dudas, plantea soluciones y apoya a los demás.</a:t>
                      </a:r>
                    </a:p>
                    <a:p>
                      <a:pPr marL="0" indent="0" algn="l">
                        <a:buFontTx/>
                        <a:buNone/>
                      </a:pPr>
                      <a:r>
                        <a:rPr lang="es-ES_tradnl" sz="1100" b="0" dirty="0">
                          <a:latin typeface="Century Gothic" panose="020B0502020202020204" pitchFamily="34" charset="0"/>
                          <a:ea typeface="HelloTiffany" panose="02000603000000000000" pitchFamily="2" charset="0"/>
                          <a:cs typeface="KG Set Fire to the Rain" charset="0"/>
                        </a:rPr>
                        <a:t>Asiste con agrado a clases.</a:t>
                      </a:r>
                    </a:p>
                    <a:p>
                      <a:pPr marL="0" marR="0" indent="0" algn="l" defTabSz="685800" rtl="0" eaLnBrk="1" fontAlgn="auto" latinLnBrk="0" hangingPunct="1">
                        <a:lnSpc>
                          <a:spcPct val="100000"/>
                        </a:lnSpc>
                        <a:spcBef>
                          <a:spcPts val="0"/>
                        </a:spcBef>
                        <a:spcAft>
                          <a:spcPts val="0"/>
                        </a:spcAft>
                        <a:buClrTx/>
                        <a:buSzTx/>
                        <a:buFont typeface="Wingdings" charset="2"/>
                        <a:buNone/>
                        <a:tabLst/>
                        <a:defRPr/>
                      </a:pPr>
                      <a:r>
                        <a:rPr lang="es-ES_tradnl" sz="1100" b="0" dirty="0">
                          <a:latin typeface="Century Gothic" panose="020B0502020202020204" pitchFamily="34" charset="0"/>
                          <a:ea typeface="HelloTiffany" panose="02000603000000000000" pitchFamily="2" charset="0"/>
                          <a:cs typeface="KG Set Fire to the Rain" charset="0"/>
                        </a:rPr>
                        <a:t>Menciona características de objetos y personas que conoce y observa. </a:t>
                      </a:r>
                    </a:p>
                    <a:p>
                      <a:pPr marL="0" indent="0" algn="l">
                        <a:buFont typeface="Wingdings" charset="2"/>
                        <a:buNone/>
                      </a:pPr>
                      <a:r>
                        <a:rPr lang="es-ES_tradnl" sz="1100" b="0" dirty="0">
                          <a:latin typeface="Century Gothic" panose="020B0502020202020204" pitchFamily="34" charset="0"/>
                          <a:ea typeface="HelloTiffany" panose="02000603000000000000" pitchFamily="2" charset="0"/>
                          <a:cs typeface="KG Set Fire to the Rain" charset="0"/>
                        </a:rPr>
                        <a:t>Comunica de manera oral y escrita los números del 1 al 10 en diversas situaciones y de diferentes maneras, incluida la convencional.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lvl="0" algn="l" defTabSz="685800" rtl="0" eaLnBrk="1" latinLnBrk="0" hangingPunct="1"/>
                      <a:r>
                        <a:rPr lang="es-MX" sz="1100" dirty="0">
                          <a:latin typeface="Century Gothic" panose="020B0502020202020204" pitchFamily="34" charset="0"/>
                        </a:rPr>
                        <a:t>Brindar detalles más específicos de los objetos o personas que conoce u observa.</a:t>
                      </a:r>
                    </a:p>
                    <a:p>
                      <a:pPr marL="0" lvl="0" algn="l" defTabSz="685800" rtl="0" eaLnBrk="1" latinLnBrk="0" hangingPunct="1"/>
                      <a:r>
                        <a:rPr lang="es-MX" sz="1100" dirty="0">
                          <a:latin typeface="Century Gothic" panose="020B0502020202020204" pitchFamily="34" charset="0"/>
                        </a:rPr>
                        <a:t>Realizar el conteo oral del 1 al 10.</a:t>
                      </a:r>
                    </a:p>
                    <a:p>
                      <a:pPr marL="0" lvl="0" algn="l" defTabSz="685800" rtl="0" eaLnBrk="1" latinLnBrk="0" hangingPunct="1"/>
                      <a:r>
                        <a:rPr lang="es-MX" sz="1100" dirty="0">
                          <a:latin typeface="Century Gothic" panose="020B0502020202020204" pitchFamily="34" charset="0"/>
                        </a:rPr>
                        <a:t>Establecer la importancia de actuar con apego a los acuerdos para la sana convivencia. </a:t>
                      </a:r>
                    </a:p>
                    <a:p>
                      <a:pPr marL="0" lvl="0" algn="l" defTabSz="685800" rtl="0" eaLnBrk="1" latinLnBrk="0" hangingPunct="1"/>
                      <a:r>
                        <a:rPr lang="es-MX" sz="1100" dirty="0">
                          <a:latin typeface="Century Gothic" panose="020B0502020202020204" pitchFamily="34" charset="0"/>
                        </a:rPr>
                        <a:t>Aplicar normas de comportamiento y autorregulación.</a:t>
                      </a:r>
                    </a:p>
                    <a:p>
                      <a:pPr marL="0" lvl="0" algn="l" defTabSz="685800" rtl="0" eaLnBrk="1" latinLnBrk="0" hangingPunct="1"/>
                      <a:r>
                        <a:rPr lang="es-MX" sz="1100" dirty="0">
                          <a:latin typeface="Century Gothic" panose="020B0502020202020204" pitchFamily="34" charset="0"/>
                        </a:rPr>
                        <a:t>Participar en actividades de expresión para dar a conocer sus ideas.</a:t>
                      </a:r>
                    </a:p>
                    <a:p>
                      <a:pPr marL="0" lvl="0" algn="l" defTabSz="685800" rtl="0" eaLnBrk="1" latinLnBrk="0" hangingPunct="1"/>
                      <a:r>
                        <a:rPr lang="es-MX" sz="1100" dirty="0">
                          <a:latin typeface="Century Gothic" panose="020B0502020202020204" pitchFamily="34" charset="0"/>
                        </a:rPr>
                        <a:t>Registrar conforme a sus posibilidades algunas características de animales o plantas que ha observado. </a:t>
                      </a:r>
                    </a:p>
                    <a:p>
                      <a:pPr marL="0" lvl="0" algn="l" defTabSz="685800" rtl="0" eaLnBrk="1" latinLnBrk="0" hangingPunct="1"/>
                      <a:r>
                        <a:rPr lang="es-MX" sz="1100" dirty="0">
                          <a:latin typeface="Century Gothic" panose="020B0502020202020204" pitchFamily="34" charset="0"/>
                        </a:rPr>
                        <a:t>Apoyar para identificar de donde provienen los sonidos que escucha.</a:t>
                      </a:r>
                    </a:p>
                    <a:p>
                      <a:pPr marL="0" lvl="0" algn="l" defTabSz="685800" rtl="0" eaLnBrk="1" latinLnBrk="0" hangingPunct="1"/>
                      <a:r>
                        <a:rPr lang="es-MX" sz="1100" dirty="0">
                          <a:latin typeface="Century Gothic" panose="020B0502020202020204" pitchFamily="34" charset="0"/>
                        </a:rPr>
                        <a:t>Ayudar en el aseo de manos y practicas de higiene.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230008">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527666">
                <a:tc gridSpan="2">
                  <a:txBody>
                    <a:bodyPr/>
                    <a:lstStyle/>
                    <a:p>
                      <a:pPr marL="0" lvl="0" indent="0" algn="l" defTabSz="685800" rtl="0" eaLnBrk="1" latinLnBrk="0" hangingPunct="1">
                        <a:buFont typeface="Arial" panose="020B0604020202020204" pitchFamily="34" charset="0"/>
                        <a:buNone/>
                      </a:pPr>
                      <a:r>
                        <a:rPr lang="es-MX" sz="1100" dirty="0">
                          <a:latin typeface="Century Gothic" panose="020B0502020202020204" pitchFamily="34" charset="0"/>
                        </a:rPr>
                        <a:t>Motivar constantemente, generar ambientes de aprendizaje en el que se le incluya y se le dé la oportunidad de participar, felicitar sus logros y brindarle las experiencias necesarias para atender sus inquietudes.</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230008">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509081">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00" dirty="0">
                          <a:latin typeface="Century Gothic" panose="020B0502020202020204" pitchFamily="34" charset="0"/>
                        </a:rPr>
                        <a:t>Crear oportunidades en donde pueda observar fotografías, pinturas, esculturas y representaciones escénicas de danza y teatro, ya sea de manera directa o por videos.</a:t>
                      </a:r>
                      <a:endParaRPr lang="es-MX" sz="1100"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pic>
        <p:nvPicPr>
          <p:cNvPr id="3" name="Imagen 2">
            <a:extLst>
              <a:ext uri="{FF2B5EF4-FFF2-40B4-BE49-F238E27FC236}">
                <a16:creationId xmlns:a16="http://schemas.microsoft.com/office/drawing/2014/main" id="{1E0A91EF-D304-CA72-284D-A2A531ADB2F0}"/>
              </a:ext>
            </a:extLst>
          </p:cNvPr>
          <p:cNvPicPr>
            <a:picLocks noChangeAspect="1"/>
          </p:cNvPicPr>
          <p:nvPr/>
        </p:nvPicPr>
        <p:blipFill rotWithShape="1">
          <a:blip r:embed="rId3"/>
          <a:srcRect t="75210" b="18939"/>
          <a:stretch/>
        </p:blipFill>
        <p:spPr>
          <a:xfrm>
            <a:off x="-5" y="8744591"/>
            <a:ext cx="6858000" cy="401272"/>
          </a:xfrm>
          <a:prstGeom prst="rect">
            <a:avLst/>
          </a:prstGeom>
        </p:spPr>
      </p:pic>
    </p:spTree>
    <p:extLst>
      <p:ext uri="{BB962C8B-B14F-4D97-AF65-F5344CB8AC3E}">
        <p14:creationId xmlns:p14="http://schemas.microsoft.com/office/powerpoint/2010/main" val="3708479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798A8578-0B01-8C7B-FA08-7A88BC83C7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graphicFrame>
        <p:nvGraphicFramePr>
          <p:cNvPr id="4" name="Tabla 2">
            <a:extLst>
              <a:ext uri="{FF2B5EF4-FFF2-40B4-BE49-F238E27FC236}">
                <a16:creationId xmlns:a16="http://schemas.microsoft.com/office/drawing/2014/main" id="{A1F9F4A3-919C-D74A-0A67-688533F25545}"/>
              </a:ext>
            </a:extLst>
          </p:cNvPr>
          <p:cNvGraphicFramePr>
            <a:graphicFrameLocks noGrp="1"/>
          </p:cNvGraphicFramePr>
          <p:nvPr/>
        </p:nvGraphicFramePr>
        <p:xfrm>
          <a:off x="2474259" y="1293959"/>
          <a:ext cx="4167840" cy="777240"/>
        </p:xfrm>
        <a:graphic>
          <a:graphicData uri="http://schemas.openxmlformats.org/drawingml/2006/table">
            <a:tbl>
              <a:tblPr firstRow="1" bandRow="1">
                <a:tableStyleId>{D7AC3CCA-C797-4891-BE02-D94E43425B78}</a:tableStyleId>
              </a:tblPr>
              <a:tblGrid>
                <a:gridCol w="1220919">
                  <a:extLst>
                    <a:ext uri="{9D8B030D-6E8A-4147-A177-3AD203B41FA5}">
                      <a16:colId xmlns:a16="http://schemas.microsoft.com/office/drawing/2014/main" val="3155257500"/>
                    </a:ext>
                  </a:extLst>
                </a:gridCol>
                <a:gridCol w="2946921">
                  <a:extLst>
                    <a:ext uri="{9D8B030D-6E8A-4147-A177-3AD203B41FA5}">
                      <a16:colId xmlns:a16="http://schemas.microsoft.com/office/drawing/2014/main" val="978764471"/>
                    </a:ext>
                  </a:extLst>
                </a:gridCol>
              </a:tblGrid>
              <a:tr h="0">
                <a:tc>
                  <a:txBody>
                    <a:bodyPr/>
                    <a:lstStyle/>
                    <a:p>
                      <a:r>
                        <a:rPr lang="es-MX" sz="1100" b="0" dirty="0">
                          <a:latin typeface="Century Gothic" panose="020B0502020202020204" pitchFamily="34" charset="0"/>
                        </a:rPr>
                        <a:t>Alumno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233288"/>
                  </a:ext>
                </a:extLst>
              </a:tr>
              <a:tr h="0">
                <a:tc>
                  <a:txBody>
                    <a:bodyPr/>
                    <a:lstStyle/>
                    <a:p>
                      <a:r>
                        <a:rPr lang="es-MX" sz="1100" b="0" dirty="0">
                          <a:latin typeface="Century Gothic" panose="020B0502020202020204" pitchFamily="34" charset="0"/>
                        </a:rPr>
                        <a:t>Grado y grupo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33"/>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6362465"/>
                  </a:ext>
                </a:extLst>
              </a:tr>
              <a:tr h="0">
                <a:tc>
                  <a:txBody>
                    <a:bodyPr/>
                    <a:lstStyle/>
                    <a:p>
                      <a:r>
                        <a:rPr lang="es-MX" sz="1100" b="0" dirty="0">
                          <a:latin typeface="Century Gothic" panose="020B0502020202020204" pitchFamily="34" charset="0"/>
                        </a:rPr>
                        <a:t>Maestra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a:txBody>
                    <a:bodyPr/>
                    <a:lstStyle/>
                    <a:p>
                      <a:endParaRPr lang="es-MX" sz="1100" b="0" dirty="0">
                        <a:latin typeface="Century Gothic" panose="020B0502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7162147"/>
                  </a:ext>
                </a:extLst>
              </a:tr>
            </a:tbl>
          </a:graphicData>
        </a:graphic>
      </p:graphicFrame>
      <p:graphicFrame>
        <p:nvGraphicFramePr>
          <p:cNvPr id="12" name="Tabla 11">
            <a:extLst>
              <a:ext uri="{FF2B5EF4-FFF2-40B4-BE49-F238E27FC236}">
                <a16:creationId xmlns:a16="http://schemas.microsoft.com/office/drawing/2014/main" id="{B7248E7D-540B-D1E6-E210-996D27DFFC4D}"/>
              </a:ext>
            </a:extLst>
          </p:cNvPr>
          <p:cNvGraphicFramePr>
            <a:graphicFrameLocks noGrp="1"/>
          </p:cNvGraphicFramePr>
          <p:nvPr/>
        </p:nvGraphicFramePr>
        <p:xfrm>
          <a:off x="1659983" y="7647512"/>
          <a:ext cx="2057401" cy="1087220"/>
        </p:xfrm>
        <a:graphic>
          <a:graphicData uri="http://schemas.openxmlformats.org/drawingml/2006/table">
            <a:tbl>
              <a:tblPr firstRow="1" bandRow="1">
                <a:tableStyleId>{5C22544A-7EE6-4342-B048-85BDC9FD1C3A}</a:tableStyleId>
              </a:tblPr>
              <a:tblGrid>
                <a:gridCol w="431476">
                  <a:extLst>
                    <a:ext uri="{9D8B030D-6E8A-4147-A177-3AD203B41FA5}">
                      <a16:colId xmlns:a16="http://schemas.microsoft.com/office/drawing/2014/main" val="2630674638"/>
                    </a:ext>
                  </a:extLst>
                </a:gridCol>
                <a:gridCol w="620903">
                  <a:extLst>
                    <a:ext uri="{9D8B030D-6E8A-4147-A177-3AD203B41FA5}">
                      <a16:colId xmlns:a16="http://schemas.microsoft.com/office/drawing/2014/main" val="625085146"/>
                    </a:ext>
                  </a:extLst>
                </a:gridCol>
                <a:gridCol w="441998">
                  <a:extLst>
                    <a:ext uri="{9D8B030D-6E8A-4147-A177-3AD203B41FA5}">
                      <a16:colId xmlns:a16="http://schemas.microsoft.com/office/drawing/2014/main" val="906258210"/>
                    </a:ext>
                  </a:extLst>
                </a:gridCol>
                <a:gridCol w="563024">
                  <a:extLst>
                    <a:ext uri="{9D8B030D-6E8A-4147-A177-3AD203B41FA5}">
                      <a16:colId xmlns:a16="http://schemas.microsoft.com/office/drawing/2014/main" val="1148695426"/>
                    </a:ext>
                  </a:extLst>
                </a:gridCol>
              </a:tblGrid>
              <a:tr h="278210">
                <a:tc gridSpan="4">
                  <a:txBody>
                    <a:bodyPr/>
                    <a:lstStyle/>
                    <a:p>
                      <a:pPr algn="ctr"/>
                      <a:r>
                        <a:rPr lang="es-MX" sz="1100" b="0" dirty="0">
                          <a:solidFill>
                            <a:schemeClr val="tx1"/>
                          </a:solidFill>
                          <a:latin typeface="Century Gothic" panose="020B0502020202020204" pitchFamily="34" charset="0"/>
                          <a:ea typeface="AGDryShampoo" panose="02000603000000000000" pitchFamily="2" charset="0"/>
                        </a:rPr>
                        <a:t>Nivel de desempeño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00B050"/>
                    </a:solidFill>
                  </a:tcPr>
                </a:tc>
                <a:tc hMerge="1">
                  <a:txBody>
                    <a:bodyPr/>
                    <a:lstStyle/>
                    <a:p>
                      <a:endParaRPr lang="es-MX"/>
                    </a:p>
                  </a:txBody>
                  <a:tcPr/>
                </a:tc>
                <a:extLst>
                  <a:ext uri="{0D108BD9-81ED-4DB2-BD59-A6C34878D82A}">
                    <a16:rowId xmlns:a16="http://schemas.microsoft.com/office/drawing/2014/main" val="1041598495"/>
                  </a:ext>
                </a:extLst>
              </a:tr>
              <a:tr h="278210">
                <a:tc>
                  <a:txBody>
                    <a:bodyPr/>
                    <a:lstStyle/>
                    <a:p>
                      <a:pPr algn="ctr"/>
                      <a:r>
                        <a:rPr lang="es-MX" sz="1100" dirty="0">
                          <a:latin typeface="Century Gothic" panose="020B0502020202020204" pitchFamily="34" charset="0"/>
                          <a:ea typeface="AGDryShampoo" panose="02000603000000000000" pitchFamily="2" charset="0"/>
                        </a:rPr>
                        <a:t>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r>
                        <a:rPr lang="es-MX" sz="1100" dirty="0">
                          <a:latin typeface="Century Gothic" panose="020B0502020202020204" pitchFamily="34" charset="0"/>
                          <a:ea typeface="AGDryShampoo" panose="02000603000000000000" pitchFamily="2" charset="0"/>
                        </a:rPr>
                        <a:t>III</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lang="es-MX" sz="1100" kern="1200" dirty="0">
                          <a:solidFill>
                            <a:schemeClr val="dk1"/>
                          </a:solidFill>
                          <a:latin typeface="Century Gothic" panose="020B0502020202020204" pitchFamily="34" charset="0"/>
                          <a:ea typeface="AGDryShampoo" panose="02000603000000000000" pitchFamily="2" charset="0"/>
                          <a:cs typeface="+mn-cs"/>
                        </a:rPr>
                        <a:t>IV</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02685746"/>
                  </a:ext>
                </a:extLst>
              </a:tr>
              <a:tr h="530800">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14" name="Tabla 13">
            <a:extLst>
              <a:ext uri="{FF2B5EF4-FFF2-40B4-BE49-F238E27FC236}">
                <a16:creationId xmlns:a16="http://schemas.microsoft.com/office/drawing/2014/main" id="{DAA84F3B-B80B-2EE2-660C-9C95CE3ADD4E}"/>
              </a:ext>
            </a:extLst>
          </p:cNvPr>
          <p:cNvGraphicFramePr>
            <a:graphicFrameLocks noGrp="1"/>
          </p:cNvGraphicFramePr>
          <p:nvPr/>
        </p:nvGraphicFramePr>
        <p:xfrm>
          <a:off x="3972877" y="7647512"/>
          <a:ext cx="2057401" cy="1087218"/>
        </p:xfrm>
        <a:graphic>
          <a:graphicData uri="http://schemas.openxmlformats.org/drawingml/2006/table">
            <a:tbl>
              <a:tblPr firstRow="1" bandRow="1">
                <a:tableStyleId>{5C22544A-7EE6-4342-B048-85BDC9FD1C3A}</a:tableStyleId>
              </a:tblPr>
              <a:tblGrid>
                <a:gridCol w="1059686">
                  <a:extLst>
                    <a:ext uri="{9D8B030D-6E8A-4147-A177-3AD203B41FA5}">
                      <a16:colId xmlns:a16="http://schemas.microsoft.com/office/drawing/2014/main" val="2630674638"/>
                    </a:ext>
                  </a:extLst>
                </a:gridCol>
                <a:gridCol w="997715">
                  <a:extLst>
                    <a:ext uri="{9D8B030D-6E8A-4147-A177-3AD203B41FA5}">
                      <a16:colId xmlns:a16="http://schemas.microsoft.com/office/drawing/2014/main" val="625085146"/>
                    </a:ext>
                  </a:extLst>
                </a:gridCol>
              </a:tblGrid>
              <a:tr h="549556">
                <a:tc gridSpan="2">
                  <a:txBody>
                    <a:bodyPr/>
                    <a:lstStyle/>
                    <a:p>
                      <a:pPr algn="ctr"/>
                      <a:r>
                        <a:rPr lang="es-MX" sz="1100" b="0" dirty="0">
                          <a:solidFill>
                            <a:schemeClr val="tx1"/>
                          </a:solidFill>
                          <a:latin typeface="Century Gothic" panose="020B0502020202020204" pitchFamily="34" charset="0"/>
                          <a:ea typeface="AGDryShampoo" panose="02000603000000000000" pitchFamily="2" charset="0"/>
                        </a:rPr>
                        <a:t>Se encuentra en riesgo de no lograr los aprendizajes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rgbClr val="FFFF00"/>
                    </a:solidFill>
                  </a:tcPr>
                </a:tc>
                <a:extLst>
                  <a:ext uri="{0D108BD9-81ED-4DB2-BD59-A6C34878D82A}">
                    <a16:rowId xmlns:a16="http://schemas.microsoft.com/office/drawing/2014/main" val="1041598495"/>
                  </a:ext>
                </a:extLst>
              </a:tr>
              <a:tr h="268831">
                <a:tc>
                  <a:txBody>
                    <a:bodyPr/>
                    <a:lstStyle/>
                    <a:p>
                      <a:pPr algn="ctr"/>
                      <a:r>
                        <a:rPr lang="es-MX" sz="1100" dirty="0">
                          <a:latin typeface="Century Gothic" panose="020B0502020202020204" pitchFamily="34" charset="0"/>
                          <a:ea typeface="AGDryShampoo" panose="02000603000000000000" pitchFamily="2" charset="0"/>
                        </a:rPr>
                        <a:t>Sí</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a:r>
                        <a:rPr lang="es-MX" sz="1100" dirty="0">
                          <a:latin typeface="Century Gothic" panose="020B0502020202020204" pitchFamily="34" charset="0"/>
                          <a:ea typeface="AGDryShampoo" panose="02000603000000000000" pitchFamily="2" charset="0"/>
                        </a:rPr>
                        <a:t>No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302685746"/>
                  </a:ext>
                </a:extLst>
              </a:tr>
              <a:tr h="268831">
                <a:tc>
                  <a:txBody>
                    <a:bodyPr/>
                    <a:lstStyle/>
                    <a:p>
                      <a:pPr algn="ctr"/>
                      <a:endParaRPr lang="es-MX" sz="1100"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s-MX" sz="1100" dirty="0">
                          <a:latin typeface="Century Gothic" panose="020B0502020202020204" pitchFamily="34" charset="0"/>
                        </a:rPr>
                        <a:t>X</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3264711"/>
                  </a:ext>
                </a:extLst>
              </a:tr>
            </a:tbl>
          </a:graphicData>
        </a:graphic>
      </p:graphicFrame>
      <p:graphicFrame>
        <p:nvGraphicFramePr>
          <p:cNvPr id="2" name="Tabla 6">
            <a:extLst>
              <a:ext uri="{FF2B5EF4-FFF2-40B4-BE49-F238E27FC236}">
                <a16:creationId xmlns:a16="http://schemas.microsoft.com/office/drawing/2014/main" id="{71FCD1EA-4819-7AA7-CB2F-035994D6E8D8}"/>
              </a:ext>
            </a:extLst>
          </p:cNvPr>
          <p:cNvGraphicFramePr>
            <a:graphicFrameLocks noGrp="1"/>
          </p:cNvGraphicFramePr>
          <p:nvPr>
            <p:extLst>
              <p:ext uri="{D42A27DB-BD31-4B8C-83A1-F6EECF244321}">
                <p14:modId xmlns:p14="http://schemas.microsoft.com/office/powerpoint/2010/main" val="2224540258"/>
              </p:ext>
            </p:extLst>
          </p:nvPr>
        </p:nvGraphicFramePr>
        <p:xfrm>
          <a:off x="330199" y="2071200"/>
          <a:ext cx="6311900" cy="5471215"/>
        </p:xfrm>
        <a:graphic>
          <a:graphicData uri="http://schemas.openxmlformats.org/drawingml/2006/table">
            <a:tbl>
              <a:tblPr firstRow="1" bandRow="1">
                <a:tableStyleId>{5C22544A-7EE6-4342-B048-85BDC9FD1C3A}</a:tableStyleId>
              </a:tblPr>
              <a:tblGrid>
                <a:gridCol w="3200401">
                  <a:extLst>
                    <a:ext uri="{9D8B030D-6E8A-4147-A177-3AD203B41FA5}">
                      <a16:colId xmlns:a16="http://schemas.microsoft.com/office/drawing/2014/main" val="3175674633"/>
                    </a:ext>
                  </a:extLst>
                </a:gridCol>
                <a:gridCol w="3111499">
                  <a:extLst>
                    <a:ext uri="{9D8B030D-6E8A-4147-A177-3AD203B41FA5}">
                      <a16:colId xmlns:a16="http://schemas.microsoft.com/office/drawing/2014/main" val="1508370771"/>
                    </a:ext>
                  </a:extLst>
                </a:gridCol>
              </a:tblGrid>
              <a:tr h="218550">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Fortalezas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71B8"/>
                    </a:solidFill>
                  </a:tcPr>
                </a:tc>
                <a:tc>
                  <a:txBody>
                    <a:bodyPr/>
                    <a:lstStyle/>
                    <a:p>
                      <a:pPr algn="ctr"/>
                      <a:r>
                        <a:rPr lang="es-MX" sz="1100" b="1" dirty="0">
                          <a:solidFill>
                            <a:schemeClr val="tx1"/>
                          </a:solidFill>
                          <a:latin typeface="Century Gothic" panose="020B0502020202020204" pitchFamily="34" charset="0"/>
                          <a:ea typeface="AGDryShampoo" panose="02000603000000000000" pitchFamily="2" charset="0"/>
                        </a:rPr>
                        <a:t>Áreas de oportunidad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644024197"/>
                  </a:ext>
                </a:extLst>
              </a:tr>
              <a:tr h="318826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Identifica letras en las palabras que conoce a través de carteles, etiquetas, letreros o en nombres de los compañeros y miembros de su familia.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Realiza exposiciones, mostrando mayor fluidez en acciones como explicación o descripción del tema.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Menciona la ubicación de un objeto tomando su cuerpo como punto de referencia, indica los desplazamientos para llegar a un lugar u objeto cuya ubicación desconoce.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Identifica el orden de los números al escribir la secuencia numérica, los nombra de forma ascendente y resuelve problemas sencillos que implican agregar elementos. Compara e identifica algunas características de los seres vivos.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Identifica semejanzas y diferencias entre su familia y las de sus compañeros.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100" dirty="0">
                          <a:latin typeface="Century Gothic" panose="020B0502020202020204" pitchFamily="34" charset="0"/>
                        </a:rPr>
                        <a:t>Reconoce zonas de riesgo y sabe que no debe estar cerca de ellas.</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lvl="0" algn="l" defTabSz="685800" rtl="0" eaLnBrk="1" latinLnBrk="0" hangingPunct="1"/>
                      <a:r>
                        <a:rPr lang="es-MX" sz="1100" dirty="0">
                          <a:latin typeface="Century Gothic" panose="020B0502020202020204" pitchFamily="34" charset="0"/>
                        </a:rPr>
                        <a:t>Apoyar en el reconocimiento y seguimiento de la secuencia numérica que vaya aumentando progresivamente. Hacer que responda preguntas abiertas que implique explicaciones. </a:t>
                      </a:r>
                    </a:p>
                    <a:p>
                      <a:pPr marL="0" lvl="0" algn="l" defTabSz="685800" rtl="0" eaLnBrk="1" latinLnBrk="0" hangingPunct="1"/>
                      <a:r>
                        <a:rPr lang="es-MX" sz="1100" dirty="0">
                          <a:latin typeface="Century Gothic" panose="020B0502020202020204" pitchFamily="34" charset="0"/>
                        </a:rPr>
                        <a:t>Estimular para que imagine, sienta y exprese sentimientos por medio del dibujo, baile y dialogo. </a:t>
                      </a:r>
                    </a:p>
                    <a:p>
                      <a:pPr marL="0" lvl="0" algn="l" defTabSz="685800" rtl="0" eaLnBrk="1" latinLnBrk="0" hangingPunct="1"/>
                      <a:r>
                        <a:rPr lang="es-MX" sz="1100" dirty="0"/>
                        <a:t>Está en proceso de tener precisión en el uso de herramientas para colorear como crayolas o </a:t>
                      </a:r>
                      <a:r>
                        <a:rPr lang="es-MX" sz="1100" dirty="0">
                          <a:latin typeface="Century Gothic" panose="020B0502020202020204" pitchFamily="34" charset="0"/>
                        </a:rPr>
                        <a:t>colores.</a:t>
                      </a:r>
                    </a:p>
                    <a:p>
                      <a:pPr marL="0" lvl="0" algn="l" defTabSz="685800" rtl="0" eaLnBrk="1" latinLnBrk="0" hangingPunct="1"/>
                      <a:r>
                        <a:rPr lang="es-MX" sz="1100" dirty="0">
                          <a:latin typeface="Century Gothic" panose="020B0502020202020204" pitchFamily="34" charset="0"/>
                        </a:rPr>
                        <a:t>Discriminar nociones espaciales y temporales ubicándose con mayor facilidad en tiempo y espacio.</a:t>
                      </a:r>
                    </a:p>
                    <a:p>
                      <a:pPr marL="0" lvl="0" algn="l" defTabSz="685800" rtl="0" eaLnBrk="1" latinLnBrk="0" hangingPunct="1"/>
                      <a:r>
                        <a:rPr lang="es-MX" sz="1100" dirty="0">
                          <a:latin typeface="Century Gothic" panose="020B0502020202020204" pitchFamily="34" charset="0"/>
                        </a:rPr>
                        <a:t>Identificar las grafías y relacionarlas con la cantidad de elementos necesarios en un rango de conteo del 1 al 10.</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534734"/>
                  </a:ext>
                </a:extLst>
              </a:tr>
              <a:tr h="218550">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 intervención docente en el próximo ciclo escolar</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5C2FF"/>
                    </a:solidFill>
                  </a:tcPr>
                </a:tc>
                <a:tc hMerge="1">
                  <a:txBody>
                    <a:bodyPr/>
                    <a:lstStyle/>
                    <a:p>
                      <a:pPr algn="ctr"/>
                      <a:endParaRPr lang="es-MX" sz="1200" dirty="0">
                        <a:latin typeface="AGDryShampoo" panose="02000603000000000000" pitchFamily="2" charset="0"/>
                        <a:ea typeface="AGDryShampoo" panose="02000603000000000000" pitchFamily="2" charset="0"/>
                      </a:endParaRPr>
                    </a:p>
                  </a:txBody>
                  <a:tcPr>
                    <a:lnL w="12700" cap="flat" cmpd="sng" algn="ctr">
                      <a:solidFill>
                        <a:schemeClr val="tx1">
                          <a:lumMod val="95000"/>
                          <a:lumOff val="5000"/>
                        </a:schemeClr>
                      </a:solidFill>
                      <a:prstDash val="sysDash"/>
                      <a:round/>
                      <a:headEnd type="none" w="med" len="med"/>
                      <a:tailEnd type="none" w="med" len="med"/>
                    </a:lnL>
                    <a:lnR w="12700" cap="flat" cmpd="sng" algn="ctr">
                      <a:solidFill>
                        <a:schemeClr val="tx1">
                          <a:lumMod val="95000"/>
                          <a:lumOff val="5000"/>
                        </a:schemeClr>
                      </a:solidFill>
                      <a:prstDash val="sysDash"/>
                      <a:round/>
                      <a:headEnd type="none" w="med" len="med"/>
                      <a:tailEnd type="none" w="med" len="med"/>
                    </a:lnR>
                    <a:lnT w="12700" cap="flat" cmpd="sng" algn="ctr">
                      <a:solidFill>
                        <a:schemeClr val="tx1">
                          <a:lumMod val="95000"/>
                          <a:lumOff val="5000"/>
                        </a:schemeClr>
                      </a:solidFill>
                      <a:prstDash val="sysDash"/>
                      <a:round/>
                      <a:headEnd type="none" w="med" len="med"/>
                      <a:tailEnd type="none" w="med" len="med"/>
                    </a:lnT>
                    <a:lnB w="12700" cap="flat" cmpd="sng" algn="ctr">
                      <a:solidFill>
                        <a:schemeClr val="tx1">
                          <a:lumMod val="95000"/>
                          <a:lumOff val="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3141583"/>
                  </a:ext>
                </a:extLst>
              </a:tr>
              <a:tr h="370932">
                <a:tc gridSpan="2">
                  <a:txBody>
                    <a:bodyPr/>
                    <a:lstStyle/>
                    <a:p>
                      <a:pPr marL="0" lvl="0" indent="0" algn="l" defTabSz="685800" rtl="0" eaLnBrk="1" latinLnBrk="0" hangingPunct="1">
                        <a:buFont typeface="Arial" panose="020B0604020202020204" pitchFamily="34" charset="0"/>
                        <a:buNone/>
                      </a:pPr>
                      <a:r>
                        <a:rPr lang="es-MX" sz="1100" dirty="0">
                          <a:latin typeface="Century Gothic" panose="020B0502020202020204" pitchFamily="34" charset="0"/>
                        </a:rPr>
                        <a:t>Practicar la expresión oral a diario, realizar juegos de mesa con los dados para identificar cantidades y orden de los números. Guiar y apoyar en la estructura de su lenguaje. </a:t>
                      </a:r>
                      <a:endParaRPr lang="es-MX" sz="1100" b="1"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560309891"/>
                  </a:ext>
                </a:extLst>
              </a:tr>
              <a:tr h="218550">
                <a:tc gridSpan="2">
                  <a:txBody>
                    <a:bodyPr/>
                    <a:lstStyle/>
                    <a:p>
                      <a:pPr algn="ctr"/>
                      <a:r>
                        <a:rPr lang="es-MX" sz="1100" b="1" dirty="0">
                          <a:solidFill>
                            <a:schemeClr val="tx1"/>
                          </a:solidFill>
                          <a:latin typeface="Century Gothic" panose="020B0502020202020204" pitchFamily="34" charset="0"/>
                          <a:ea typeface="AGDryShampoo" panose="02000603000000000000" pitchFamily="2" charset="0"/>
                        </a:rPr>
                        <a:t>Recomendaciones generales para las familias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99FF"/>
                    </a:solidFill>
                  </a:tcPr>
                </a:tc>
                <a:tc hMerge="1">
                  <a:txBody>
                    <a:bodyPr/>
                    <a:lstStyle/>
                    <a:p>
                      <a:endParaRPr lang="es-MX"/>
                    </a:p>
                  </a:txBody>
                  <a:tcPr/>
                </a:tc>
                <a:extLst>
                  <a:ext uri="{0D108BD9-81ED-4DB2-BD59-A6C34878D82A}">
                    <a16:rowId xmlns:a16="http://schemas.microsoft.com/office/drawing/2014/main" val="3822710634"/>
                  </a:ext>
                </a:extLst>
              </a:tr>
              <a:tr h="487735">
                <a:tc gridSpan="2">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00" dirty="0">
                          <a:latin typeface="Century Gothic" panose="020B0502020202020204" pitchFamily="34" charset="0"/>
                        </a:rPr>
                        <a:t>Propiciar actividades desafiantes que impliquen un reto para buscar soluciones y concluirlas.</a:t>
                      </a:r>
                      <a:endParaRPr lang="es-MX" sz="1100" kern="1200" dirty="0">
                        <a:solidFill>
                          <a:schemeClr val="tx1"/>
                        </a:solidFill>
                        <a:effectLst/>
                        <a:latin typeface="Century Gothic" panose="020B050202020202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1501776370"/>
                  </a:ext>
                </a:extLst>
              </a:tr>
            </a:tbl>
          </a:graphicData>
        </a:graphic>
      </p:graphicFrame>
    </p:spTree>
    <p:extLst>
      <p:ext uri="{BB962C8B-B14F-4D97-AF65-F5344CB8AC3E}">
        <p14:creationId xmlns:p14="http://schemas.microsoft.com/office/powerpoint/2010/main" val="208334044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4187</TotalTime>
  <Words>11841</Words>
  <Application>Microsoft Office PowerPoint</Application>
  <PresentationFormat>Carta (216 x 279 mm)</PresentationFormat>
  <Paragraphs>1165</Paragraphs>
  <Slides>38</Slides>
  <Notes>0</Notes>
  <HiddenSlides>0</HiddenSlides>
  <MMClips>0</MMClips>
  <ScaleCrop>false</ScaleCrop>
  <HeadingPairs>
    <vt:vector size="6" baseType="variant">
      <vt:variant>
        <vt:lpstr>Fuentes usadas</vt:lpstr>
      </vt:variant>
      <vt:variant>
        <vt:i4>12</vt:i4>
      </vt:variant>
      <vt:variant>
        <vt:lpstr>Tema</vt:lpstr>
      </vt:variant>
      <vt:variant>
        <vt:i4>1</vt:i4>
      </vt:variant>
      <vt:variant>
        <vt:lpstr>Títulos de diapositiva</vt:lpstr>
      </vt:variant>
      <vt:variant>
        <vt:i4>38</vt:i4>
      </vt:variant>
    </vt:vector>
  </HeadingPairs>
  <TitlesOfParts>
    <vt:vector size="51" baseType="lpstr">
      <vt:lpstr>AGDryShampoo</vt:lpstr>
      <vt:lpstr>AGFatPants</vt:lpstr>
      <vt:lpstr>Arial</vt:lpstr>
      <vt:lpstr>Calibri</vt:lpstr>
      <vt:lpstr>Calibri Light</vt:lpstr>
      <vt:lpstr>Century Gothic</vt:lpstr>
      <vt:lpstr>HelloTiffany</vt:lpstr>
      <vt:lpstr>HelloTiffany Medium</vt:lpstr>
      <vt:lpstr>KG Set Fire to the Rain</vt:lpstr>
      <vt:lpstr>Symbol</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528442758404</dc:creator>
  <cp:lastModifiedBy>Antonio Ciudad Real Núñez</cp:lastModifiedBy>
  <cp:revision>7</cp:revision>
  <dcterms:created xsi:type="dcterms:W3CDTF">2022-08-31T22:26:51Z</dcterms:created>
  <dcterms:modified xsi:type="dcterms:W3CDTF">2022-09-27T11:11:43Z</dcterms:modified>
</cp:coreProperties>
</file>