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CCECFF"/>
    <a:srgbClr val="99CCFF"/>
    <a:srgbClr val="99FF66"/>
    <a:srgbClr val="99FF99"/>
    <a:srgbClr val="FF99CC"/>
    <a:srgbClr val="CC99FF"/>
    <a:srgbClr val="CCCCFF"/>
    <a:srgbClr val="FF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242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FFA51-BED6-4B1C-B15F-2B03053899E6}" type="datetimeFigureOut">
              <a:rPr lang="es-MX" smtClean="0"/>
              <a:t>21/06/2022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D67E-112C-4B51-9F07-971EF901BD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29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FFA51-BED6-4B1C-B15F-2B03053899E6}" type="datetimeFigureOut">
              <a:rPr lang="es-MX" smtClean="0"/>
              <a:t>21/06/2022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D67E-112C-4B51-9F07-971EF901BD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014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FFA51-BED6-4B1C-B15F-2B03053899E6}" type="datetimeFigureOut">
              <a:rPr lang="es-MX" smtClean="0"/>
              <a:t>21/06/2022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D67E-112C-4B51-9F07-971EF901BD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2187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FFA51-BED6-4B1C-B15F-2B03053899E6}" type="datetimeFigureOut">
              <a:rPr lang="es-MX" smtClean="0"/>
              <a:t>21/06/2022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D67E-112C-4B51-9F07-971EF901BD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71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FFA51-BED6-4B1C-B15F-2B03053899E6}" type="datetimeFigureOut">
              <a:rPr lang="es-MX" smtClean="0"/>
              <a:t>21/06/2022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D67E-112C-4B51-9F07-971EF901BD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482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FFA51-BED6-4B1C-B15F-2B03053899E6}" type="datetimeFigureOut">
              <a:rPr lang="es-MX" smtClean="0"/>
              <a:t>21/06/2022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D67E-112C-4B51-9F07-971EF901BD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008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FFA51-BED6-4B1C-B15F-2B03053899E6}" type="datetimeFigureOut">
              <a:rPr lang="es-MX" smtClean="0"/>
              <a:t>21/06/2022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D67E-112C-4B51-9F07-971EF901BD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48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FFA51-BED6-4B1C-B15F-2B03053899E6}" type="datetimeFigureOut">
              <a:rPr lang="es-MX" smtClean="0"/>
              <a:t>21/06/2022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D67E-112C-4B51-9F07-971EF901BD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04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FFA51-BED6-4B1C-B15F-2B03053899E6}" type="datetimeFigureOut">
              <a:rPr lang="es-MX" smtClean="0"/>
              <a:t>21/06/2022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D67E-112C-4B51-9F07-971EF901BD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29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FFA51-BED6-4B1C-B15F-2B03053899E6}" type="datetimeFigureOut">
              <a:rPr lang="es-MX" smtClean="0"/>
              <a:t>21/06/2022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D67E-112C-4B51-9F07-971EF901BD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771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FFA51-BED6-4B1C-B15F-2B03053899E6}" type="datetimeFigureOut">
              <a:rPr lang="es-MX" smtClean="0"/>
              <a:t>21/06/2022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D67E-112C-4B51-9F07-971EF901BD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775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FFA51-BED6-4B1C-B15F-2B03053899E6}" type="datetimeFigureOut">
              <a:rPr lang="es-MX" smtClean="0"/>
              <a:t>21/06/2022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5D67E-112C-4B51-9F07-971EF901BD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806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7BB32FD-32FA-4271-AADF-4F8641E5EE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189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890285"/>
              </p:ext>
            </p:extLst>
          </p:nvPr>
        </p:nvGraphicFramePr>
        <p:xfrm>
          <a:off x="409099" y="2547686"/>
          <a:ext cx="6168164" cy="5541353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147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296776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y establece relaciones entre una variedad de sonidos que escucha y las relaciona con las fuentes sonoras que las emiten.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Observa, explica y describe sus sensaciones y emociones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Toma turnos para participar y muestra respeto a lo que escucha.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y expresa lo que puede realizar por si solo y en lo que requiere ayuda.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Elige libremente los materiales que necesita a utilizar para llevar a cabo una actividad.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los números en diferentes portadores de texto y menciona para que son útiles en su vida cotidiana. 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Manifiesta actitud pasiva dentro de las actividades sobre todo las gráficas y que implican la expresión oral.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Requiere afianzar confianza para establecer relaciones con sus pares.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Afianzar confianza para comunicarse de manera oral.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Se inicia en el proceso de reconocer características de las palabras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Confirmar o verificar información acerca del contenido del texto, mediante la relectura que hace la maestra de fragmentos o del texto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77709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13104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Apoyar su percepción geométrica con el uso del tangram </a:t>
                      </a:r>
                    </a:p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Fortalecer su curiosidad, interés y enorme creatividad estimulando en toda clase de situaciones lo que domina y puede aprender.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Apoyar al niño por medio de juegos a que mencione sus programas favoritos, juegos y deportes. Promover en el niño que por medio del lenguaje, que él puede investigar, preguntar sobre algo de su interés y curiosidad.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408959"/>
              </p:ext>
            </p:extLst>
          </p:nvPr>
        </p:nvGraphicFramePr>
        <p:xfrm>
          <a:off x="403186" y="6924432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3186" y="6908130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202719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C8882811-B0F4-4158-9FA3-3ADC1984FF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772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652464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Cuenta sin perder el orden de la serie en colecciones mayores a 20 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Compara, iguala y clasifica colecciones con base en la cantidad de elementos.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Obtiene información de diferentes fuentes y la comparte manteniendo una lógica en su vocabulario.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Explora diferentes cuentos y comenta lo que le pareció la historia, proponiendo diferentes finales a esta.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Pone en practica medidas para cuidar del medio ambiente y la comparte con sus compañeros.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Intercambia información entre los cambios que observa en diversos espacios de su localidad. 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Favorecer la representación gráfica de los números con diversos propósitos. 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Comentar acerca del contenido de textos. 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Atender normas de convivencia.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Le cuesta trabajo establecer puntos de referencia al ubicar lugares o áreas de la escuela.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Presta poco interés a sus compañeros o a la maestra cuando hablan, ya que juega y distrae a sus compañeros.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Requiere afianzar confianza para participar en actividades de expresión corporal.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Apoyarle a afianzar y consolidar un lenguaje matemático en relación a las ubicaciones espaciales para que logre emplear los términos correctos al describir trayectorias y desplazamientos.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Potenciar la escritura de los números en orden ascendente en diversas situaciones Propiciar en casa la resolución de problemas, cuestionando al niño.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/>
        </p:nvGraphicFramePr>
        <p:xfrm>
          <a:off x="409099" y="7070097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053795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8042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43FDC97D-9B11-4593-A7E5-F1C1BA2D86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893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113751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Solicita la palabra (alzando su mano esperando su turno) y guardan silencio, prestan atención, y hacen replica de lo que se comentó.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 de manera detallada las características de diferentes objetos.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Elabora explicaciones ordenando las ideas de manera clara e interpretando y ejecutando los pasos para realizar diferentes acciones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Identifican y utilizan monedas comprendiendo la equivalencia entre monedas de diferente valor.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Comprende que los números transmiten diferente información de acuerdo con el contexto que se utilice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Escribir su nombre con distintos propósitos para favorecer su identificación. 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Favorecer el uso de principios de conteo y los números en distintas situaciones. 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Favorecer la confianza para expresarse de manera oral</a:t>
                      </a:r>
                    </a:p>
                    <a:p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Apoyar en actividades pedagógicas.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Propone ideas y escucha las de otros para establecer acuerdos que faciliten el desarrollo de las actividades.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Se le dificulta reconocer cualidades o intereses que tiene, así como explicar con seguridad características físicas.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Narra sucesos reales e imaginarios. Motivar al niño para que tome decisiones sobre lo que quiere jugar.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Promover en el niño la ayuda cuando todos trabajamos juntos.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Que el niño explore diferentes objetos del mundo natural y comente lo que observa. 2.- Ayudarlo a identificar similitudes y diferencias de la flora y fauna de su entorno, preguntándole en qué se parecen y en qué son diferentes.</a:t>
                      </a:r>
                      <a:endParaRPr kumimoji="0" lang="es-MX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/>
        </p:nvGraphicFramePr>
        <p:xfrm>
          <a:off x="409099" y="7070097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053795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086186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E14A4407-5CDD-4963-AE87-2940A16D4D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200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214454"/>
              </p:ext>
            </p:extLst>
          </p:nvPr>
        </p:nvGraphicFramePr>
        <p:xfrm>
          <a:off x="409099" y="2547686"/>
          <a:ext cx="6168164" cy="5720499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147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9232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 la longitud de objetos haciendo la comparación directa o indirecta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Reflexiona sobre la sucesión de eventos de su vida cotidiana y usa expresiones como día, noche, antes, después.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Expresa con su cuerpo cuándo se encuentra alegre o molesto.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Está consciente de que al combinar colores puede obtener nuevos colores y tonalidades y lo realiza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Reconoce y expresa lo que se le dificulta al desarrollar o al resolver una situación que le genera dificultad.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 activamente en cada una de las actividades planteadas en las clases.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 confusa su apreciación sobre situaciones de riesgo.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Favorecer el uso de más posibilidades y herramientas plásticas.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Está en proceso de respetar y seguir siempre las reglas y normas de convivencia.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Al usar distintos materiales en los juegos y ejercicios físicos, se le pide mencionar constantemente su correcto uso.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Favorecer el acercamiento con diversos tipos de textos, comentar su contenido, identificar elementos.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Requiere favorecer el trabajo en colaboración entre pares.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77672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12940">
                <a:tc gridSpan="2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Favorecer su razonamiento matemático apoyándole para que logre emplear los números que conoce y los principios de conteo en situaciones funcionales y diversas.  Continuar el avance en cuanto a la relación sonido grafía de las letras de su nombre.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Que el niño participe en la toma de decisiones como: ¿Qué te gustaría que comiéramos el día de hoy?; y exprese razones con una visión de alimentación saludable. 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03186" y="61962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58720"/>
              </p:ext>
            </p:extLst>
          </p:nvPr>
        </p:nvGraphicFramePr>
        <p:xfrm>
          <a:off x="409099" y="7207734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191432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973473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C29B3133-3970-4D90-A1A3-00E9185460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07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624877"/>
              </p:ext>
            </p:extLst>
          </p:nvPr>
        </p:nvGraphicFramePr>
        <p:xfrm>
          <a:off x="409099" y="2547686"/>
          <a:ext cx="6168164" cy="580240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 nombre y lo escribe utilizando las letras que lo conforman.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cual es una alimentación saludable para estar bien,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los números del 1 al 15.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Escucha atentamente lectura de cuentos y comenta algunas ideas sobre los personajes de la historia.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 entablar algún tipo de comunicación logra mantener una conversación entendible mejorando cada vez su lenguaje.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figuras y formas geométricas y las relaciona con objetos que se encuentran a su alrededor.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Intercambia opiniones y explica por qué está de acuerdo o en desacuerdo con lo que otros opinan sobre un tema.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Producir textos de manera individual.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En ocasiones, el hablar le implica mayor dificultad hacerlo de forma voluntaria, se necesita pedirle que lo haga o preguntarle varias veces.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Requiere asumir rol de participación. 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 ocasiones requiere apoyo para compartir.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Organizar juegos en los que tenga que esperar por su turno, indicarle que debe respetar el habla de los demás y escuchar las demás opiniones.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Ayudar al niño a contar de forma ascendente y a partir de un número</a:t>
                      </a:r>
                      <a:b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diferente al uno, implementando el rango de conteo.</a:t>
                      </a:r>
                    </a:p>
                    <a:p>
                      <a:pPr marR="0" lvl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Ayudar a identificar algunas enfermedades que se originan por problemas ambientales del lugar donde vive y conocer medidas para evitarlas. Promover la práctica promoción de medidas para evitar el contagio de las enfermedades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03186" y="6139676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685"/>
              </p:ext>
            </p:extLst>
          </p:nvPr>
        </p:nvGraphicFramePr>
        <p:xfrm>
          <a:off x="409099" y="6950989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6934687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712947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161A0E79-1863-4D0E-93FF-2F9CEEAD3D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526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503209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Aprende nuevos juegos y respeta las normas de convivencia para llevarlo a cabo pacíficamente.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 de forma activa en la narración y explicación de cuentos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 en juegos identificando el valor de las monedas y vinculando estas acciones con experiencias previas.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Explora sus posibilidades motrices en juegos de resistencia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Utiliza algunas características propias para realizar creaciones utilizando técnicas 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 solución a algunos problemas ambientales y propone medidas para enfrentarlos. 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Requiere afianzar confianza para expresar sus resultados ante una situación problemática.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Apoyar para favorecer el uso de principios de conteo.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Regular conducta en situaciones en los que se enfrenta a conflictos.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Requiere apoyo para reconocer algunas figuras geométricas.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Recopilar datos e información cualitativa y cuantitativa del entorno para que lo interprete y grafique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Requiere apoyo en las actividades de medición.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Lograr mayor control en ciertos movimientos de equilibrio.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Apoyar su creatividad y capacidad de desenvolvimiento verbal y corporal. • Contribuir a que conozca nuevas palabras y las integre a su vocabulario.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Apoyar que el niño diga sus datos personales y platique de su familia. Apoyar al niño por medio del juego describa objetos, personajes de historias, caricaturas y lugares que conozca. 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540645"/>
              </p:ext>
            </p:extLst>
          </p:nvPr>
        </p:nvGraphicFramePr>
        <p:xfrm>
          <a:off x="409099" y="6868318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6852016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668364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8" name="Imagen 17">
            <a:extLst>
              <a:ext uri="{FF2B5EF4-FFF2-40B4-BE49-F238E27FC236}">
                <a16:creationId xmlns:a16="http://schemas.microsoft.com/office/drawing/2014/main" id="{9BDC441D-D689-454A-93C9-6708F65591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439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466957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 cuando alguien tiene una dificultad, proporciona ayuda y acude con quien pudiera resolver la situación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Distingue y habla sobre las cualidades propias y de otros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Expone soluciones ante problemas en actividades lúdicas con la ejecución de distintos movimientos y acciones que realiza con diferentes partes de su cuerpo.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Utiliza herramientas , instrumentos y materiales con habilidades y destrezas cada vez más complejas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Toma decisiones razonadas expresándolas con seguridad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 en juegos utilizando diferentes materiales.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distrae con facilidad cuando las actividades no implican estar en movimiento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Requiere de apoyo individualizado para realizar acciones elementales.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Reforzar las habilidades motrices finas en la manipulación de herramientas.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Trabajar con actividades referentes al cuidado de sus pertenencias y hábitos de higiene.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esfuerza para lograr y concluir retos en actividades que se le asignan.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Requiere apoyo para resolver problemas que impliquen repartir, quitar o igualar.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latin typeface="Century Gothic" panose="020B0502020202020204" pitchFamily="34" charset="0"/>
                        </a:rPr>
                        <a:t>Realizar lectura diaria de textos diversos para fortalecer el acercamiento a las características del sistema de escritura.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Organizar un tiempo para jugar con su hijo para escuchar y cantar rondas tradicionales.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 la música que escuchas en casa seguir el ritmo de canciones utilizando; palmas, pies o instrumentos musicales.</a:t>
                      </a: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970315"/>
              </p:ext>
            </p:extLst>
          </p:nvPr>
        </p:nvGraphicFramePr>
        <p:xfrm>
          <a:off x="409099" y="6868318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6852016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029224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69EC507D-44F3-446C-B6A5-CD6EB3CF3F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89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11238"/>
              </p:ext>
            </p:extLst>
          </p:nvPr>
        </p:nvGraphicFramePr>
        <p:xfrm>
          <a:off x="409099" y="2547686"/>
          <a:ext cx="6168164" cy="5603290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0993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293296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Reconoce y expresa lo que se le dificulta al desarrollar o al resolver una situación que le genera dificultad.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Solicita ayuda ante situaciones que le generan dificultad y atiende sugerencias de otros.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 sus cualidades, lo que le gusta y disgusta, sus necesidades, rasgos que lo caracterizan y diferencian de sus compañeros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Potencia sus representaciones puesto que cada vez son más ricas en detalles, ideas, personajes y escenarios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Reconoce la importancia de la ingesta de alimentos saludables y los beneficios que aportan para cuidar la salud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Permitirle interactuar con colecciones para que, sobre ellas, pueda contar, y hacer más amplio su rango de conteo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En ocasiones se le dificulta trabajar en equipo, le gusta más trabajar individualmente.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Le cuesta trabajo saltar con dos pies, lanzar pelota y reptar.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Favorecer la participación en actividades corporales, proponer movimientos, ejercicios. 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Continuar favoreciendo la confianza para expresarse de manera corporal. </a:t>
                      </a:r>
                    </a:p>
                    <a:p>
                      <a:pPr lvl="0"/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Explorar cuentos, historietas, carteles, periódicos, cartas, instructivos, revistas y diccionarios, y conversa sobre el tipo de información</a:t>
                      </a:r>
                      <a:endParaRPr lang="es-MX" sz="11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73280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693020">
                <a:tc gridSpan="2">
                  <a:txBody>
                    <a:bodyPr/>
                    <a:lstStyle/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Contribuir al desarrollo de un razonamiento matemático planteando situaciones que le permitan la manipulación de colecciones para agregar o quitar cantidades pequeñas. 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Apoyar a establecer relaciones de ubicación entre su cuerpo y objetos, mediante la utilización del juego stop.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44454"/>
              </p:ext>
            </p:extLst>
          </p:nvPr>
        </p:nvGraphicFramePr>
        <p:xfrm>
          <a:off x="409099" y="6884620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6868318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534487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7C76BA87-A272-4CE8-AAC1-7BA9B7BC24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609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653279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Compara sus ideas previas con los resultados obtenidos en un experimento.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Describe las semejanzas y diferencias que surgen al observar las características relevantes de los elementos que observa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Utiliza pictogramas o tablas que pueden interpretar para recabar información y resolver un problemas.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Compara y estima distancias de manera indirecta usando términos como lejos-cerca.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 los datos del problema y los resuelven utilizando los principios del conteo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Escribir cuentos, adivinanzas, versos rimados y canciones.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Intercambiar sus ideas acerca de la escritura de una palabra.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Escribir su nombre y el de otros compañeros con diversos propósitos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Al mirar algunas fotografías o pinturas necesita apoyo para y explicar lo que le hacen sentir o pensar.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Necesita más apoyo para identificar y respetar reglas y normas de convivencia.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Animarle para que comience a realizar escrituras libres reconociendo que la escritura es un medio de comunicación en situaciones cotidianas y diversas. 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Realizar experimentos sencillos y que el niño diga que instrumentos puede utilizar y cómo se hará. Seguir normas de seguridad durante un experimento sencillo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280095"/>
              </p:ext>
            </p:extLst>
          </p:nvPr>
        </p:nvGraphicFramePr>
        <p:xfrm>
          <a:off x="409099" y="6884620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6868318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093601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50CF188A-22C5-4D99-B655-CAF5B93821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122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223881"/>
              </p:ext>
            </p:extLst>
          </p:nvPr>
        </p:nvGraphicFramePr>
        <p:xfrm>
          <a:off x="409099" y="2547686"/>
          <a:ext cx="6168164" cy="5819995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Formula preguntas sobre lo que desea o necesita saber acerca de algo al entrevistar a familiares o a otras personas.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Expone información sobre un tema en especifico organizando cada vez mejor sus ideas utilizando apoyos gráficos.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algunos usos de los números en la vida cotidiana 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el valor de las monedas poniendo en juego sus conocimientos en actividades de compra y venta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Dice los números en orden descendente ampliando gradualmente el rango de conteo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interesa por actividades de experimentación .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Requiere afianzar confianza para exponer el procedimiento que utilizo para la resolución de problemas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Favorecer la representación grafica de los números con diversos propósitos.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Esta en proceso de identificar tradiciones y costumbres.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Se le complica ubicar objetos y lugares compartiendo referencias.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Le cuesta más trabajo reconocer lo que puede hacer sin ayuda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Realizar experimentos sencillos y que el niño diga que instrumentos puede utilizar y cómo se hará. Seguir normas de seguridad durante un experimento sencillo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Apoyarle para que logre ampliar su rango de conteo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Apoyar a su hijo para elaborar un instrumento de percusión, cantar canciones acompañadas con el instrumento que elaboró y seguir el ritmo.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/>
        </p:nvGraphicFramePr>
        <p:xfrm>
          <a:off x="409099" y="7070097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053795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214621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7FE56C09-962D-40A4-B444-1C7C756620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114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849080"/>
              </p:ext>
            </p:extLst>
          </p:nvPr>
        </p:nvGraphicFramePr>
        <p:xfrm>
          <a:off x="409099" y="2547686"/>
          <a:ext cx="6168164" cy="5530007"/>
        </p:xfrm>
        <a:graphic>
          <a:graphicData uri="http://schemas.openxmlformats.org/drawingml/2006/table">
            <a:tbl>
              <a:tblPr firstRow="1" firstCol="1" bandRow="1"/>
              <a:tblGrid>
                <a:gridCol w="2991827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176337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198638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interesa en el uso de las monedas.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sus características personales.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Solicita ayuda cuando lo requiere.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Utiliza diferentes gamas de colores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el movimiento y la exploración de su cuerpo.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 gusto por la lectura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Compara e identifica algunos conocimientos de los seres vivos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semejanzas y diferencias entre su familia y la de sus compañeros.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Explica y aplica las norma de convivencia en la participación e interacción en juegos y actividades físicas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Participa en la elaboración de los acuerdos, comprende por qué son importantes y los cumple.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Apoyar en la resolución de problemas planteando situaciones sencillas donde tenga la oportunidad de utilizar diferentes materiales para resolverlo.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Propiciar actividades para un mejor manejo de sus emociones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recomienda proporcionar diferentes materiales para favorecer su motricidad.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desenvuelve poco en el trabajo en equipo.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Favorecer su lateralidad corporal a partir de diferentes ubicaciones en una posición fija.  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64282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446391">
                <a:tc gridSpan="2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Fortalecer su participación en equipo.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07000"/>
                        </a:lnSpc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Mayores experiencias en donde la plática sea el recurso principal.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07000"/>
                        </a:lnSpc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Fortalecer las actividades socioemocionales.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Mayor manipulación de material concreto</a:t>
                      </a: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Destinar tiempo de calidad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Lectura de cuentos 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Fortalecer su autoestima 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Mayor conversación entre familia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latin typeface="Century Gothic" panose="020B0502020202020204" pitchFamily="34" charset="0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latin typeface="Century Gothic" panose="020B0502020202020204" pitchFamily="34" charset="0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s-MX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03186" y="6129401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500" b="1" dirty="0">
                <a:latin typeface="Century Gothic" panose="020B0502020202020204" pitchFamily="34" charset="0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392239"/>
              </p:ext>
            </p:extLst>
          </p:nvPr>
        </p:nvGraphicFramePr>
        <p:xfrm>
          <a:off x="409099" y="7070097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053795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500" b="1" dirty="0">
                <a:latin typeface="Century Gothic" panose="020B0502020202020204" pitchFamily="34" charset="0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912711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 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605642"/>
              </p:ext>
            </p:extLst>
          </p:nvPr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792313"/>
              </p:ext>
            </p:extLst>
          </p:nvPr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8481E80D-06CF-44F2-88F8-3D2B62A393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595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806450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latin typeface="Century Gothic" panose="020B0502020202020204" pitchFamily="34" charset="0"/>
                        </a:rPr>
                        <a:t>Elabora un reporte dirigido a una o varias personas, identificando el tema principal.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Su escritura presenta rasgos del tercer nivel en el proceso de aprendizaje del sistema de escritura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Explica el contenido de una noticia respondiendo a las preguntas ¿Qué?, ¿qué o quién?, ¿cómo?, ¿cuándo?, ¿dónde?, y ¿por qué? Reconociendo los títulos, subtítulos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Construya sistemas de referencia respecto a la ubicación espacial entre puntos de referencia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Comprende indicaciones verbales y gráficas para ubicarse en el espacio.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 palabras que se reiteran en textos rimados como poemas, canciones y rondas, y descubre que se escriben siempre de la misma manera.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El alumno habla sin solicitar la palabra, sin respetar los turnos, no sigue la lógica en las conversaciones, repite lo que dicen los compañeros.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Nombra el objeto y persona de observación y repite lo que otro dice.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Resuelve un problema imitando a sus compañeros o no realiza acciones para contar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Beneficiar el uso de las monedas con distintos propósitos, jugar a la tiendita.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Integrarle a diálogos que se realicen en familia en donde pueda opinar o responder algunas preguntas, se sugiere la lectura diaria de libros con poco texto, tanto para que logre ampliar su vocabulario, como para que comience a identificar las características elementales del sistema de escritura.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380539"/>
              </p:ext>
            </p:extLst>
          </p:nvPr>
        </p:nvGraphicFramePr>
        <p:xfrm>
          <a:off x="409099" y="6884620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6868318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629923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CD9E0DD3-F9A3-488A-A17B-4CB07B44B7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027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741516"/>
              </p:ext>
            </p:extLst>
          </p:nvPr>
        </p:nvGraphicFramePr>
        <p:xfrm>
          <a:off x="409099" y="2547686"/>
          <a:ext cx="6168164" cy="5561945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17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29851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Establecen relaciones entre las diferentes figuras y logran reproducir figuras a partir de una instrucción.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 la longitud de varios objetos a través de la comparación directa o indirecta dando una respuesta numérica y usando una unidad de medida.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Obtiene información para consultar dudas, responder preguntas mediante la descripción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latin typeface="Century Gothic" panose="020B0502020202020204" pitchFamily="34" charset="0"/>
                        </a:rPr>
                        <a:t>Realiza registros propios de acuerdo a las características que observa en seres vivos, fenómenos y elementos naturales.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hace cargo de sus pertenencias mostrando gradualmente autonomía-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Separar colecciones de acuerdos a su interés diciendo que hay mucho o poco en las colecciones.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Utilizar los números que sabe para decir su edad, el número de compañeros, el primero en la fila, etc.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Al construir una configuración sobre poner las figuras o deja espacios sin ocupar.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Apoyar en la mención de eventos con expresiones temporales como día, noche, hoy.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Observar elementos naturales y comunica al menos una idea relacionada con el tema.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799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23146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Bailar y jugar con el cuerpo con diferentes canciones y rondas.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latin typeface="Century Gothic" panose="020B0502020202020204" pitchFamily="34" charset="0"/>
                        </a:rPr>
                        <a:t>utilizar materiales como masa o plastilina para elaborar modelos u objetos diversos. 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Dialogar en casa sobre lo que hace durante el día, motivarlo a que exprese lo que le gusta y disgusta. Realizar lectura de cuentos, dando la oportunidad a que interprete imágenes y textos.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371308"/>
              </p:ext>
            </p:extLst>
          </p:nvPr>
        </p:nvGraphicFramePr>
        <p:xfrm>
          <a:off x="417125" y="6884620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17125" y="6868318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654250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87148EC7-1D99-4391-A8BF-9E47FEEE22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714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309949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Se involucra en el desarrollo de un experimento Menciona sus ideas previas y los posibles resultados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 las acciones de las personas que deterioran el medio ambiente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Conoce, expone y platica sobre las actividades productivas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Crea y reproduce secuencias de movimientos, gestos y posturas corporales con y sin música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Expresa con su cuerpo sus emociones (alegre, molesto, asustado, y otras emociones)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Construye y representa gráficamente y con recursos propios secuencias de sonidos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Solicita la palabra alzando la mano.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En ocasiones se mantiene callado evitando describir y explicar lo que le llamé la atención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Cuando explora algún libro o cuento, necesita que se le recuerde el uso correcto de estos.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Cuando se le pide que mencione la cantidad de colecciones pequeñas, dice números al azar.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Desconoce cuáles son los servicios públicos con los que cuenta su localidad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Muestra dificultad para identificar las costumbres y estilos de vida de su familia y contexto; pierde atención sobre el tema y no participa.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Se sugiere la realización de actividades como recortar, colorear, rasgar y puntear, jugar con masa o plastilina, construir con bloques o cajas, ensartar, coser, armar rompecabezas, etcétera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En familia realizar juegos juntos como lotería, serpientes y escaleras, proponiendo acuerdos y turnos para el juego.</a:t>
                      </a: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Realizar juegos de conteo en casa donde se agregue o quite objetos.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/>
        </p:nvGraphicFramePr>
        <p:xfrm>
          <a:off x="409099" y="7070097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053795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584543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862DDE22-34A4-44CE-82F4-E9E4F06CB3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7706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099786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Expresa ideas más completas y coherentes logra estructurar enunciados más largos y mejor articulados.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Pone atención a las reacciones de la persona que escucha para identificar si requiere dar una explicación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Elabora explicaciones ordenando las ideas de manera clara e interpretando los pasos para realizar diferentes acciones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y expone las costumbres y estilos de vida de su familia.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Reproduce posturas corporales, animales, acciones y gestos con diferentes melodías.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Le cuesta trabajo reconocer y diferenciar los sonidos que escucha y relacionarlos con las fuentes sonoras que los emiten.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Se mantiene disperso en la lectura y/o no evoca lo que escuchó del texto literario.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Explorar los elementos naturales, qué explique la importancia de cuidarlos y mantenerlos.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Algunas habilidades motrices finas básicas aún no están desarrolladas como el uso de pinza.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favorecer actividades en las que escriba textos a través del uso de portadores o cuentos que ha escuchado que se leen.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Reforzar el dominio de su cuerpo especialmente en su destreza manual apoyando a la vez su imaginación e inteligencia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Cooperar en casa jugando prestándole atención en actividades de su interés, Fomentar en el niño la seguridad saliendo a pasear, leyendo un cuento que le guste.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382160"/>
              </p:ext>
            </p:extLst>
          </p:nvPr>
        </p:nvGraphicFramePr>
        <p:xfrm>
          <a:off x="409099" y="6998848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6982546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843053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8" name="Imagen 17">
            <a:extLst>
              <a:ext uri="{FF2B5EF4-FFF2-40B4-BE49-F238E27FC236}">
                <a16:creationId xmlns:a16="http://schemas.microsoft.com/office/drawing/2014/main" id="{B4BE1FCE-43A6-4C1E-B243-240E072664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6242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128884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lo que sabe de un tema a partir de la formulación de preguntas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manteniéndose en la platica utilizando ideas básicas sobre acontecimientos vividos.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Domina y comunica de manera oral y escita los números del 1 al 10 y los registra con sus propis recursos.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numero con la cantidad de elementos de una colección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Formula preguntas para obtener información relevante sobre algún tema en específico.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registros de acuerdo a lo que le llama la atención.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características comunes que identifica del medio ambiente.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Requiere apoyo para explicar consecuencias de algunas conductas para relacionarse con otros.</a:t>
                      </a:r>
                    </a:p>
                    <a:p>
                      <a:pPr lvl="0"/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Ayudar a que el conteo se realice todos los días, por medio de la repetición y memorización de la serie numérica empezando por el uno y haciendo cada vez más amplio su rango de conteo.</a:t>
                      </a:r>
                      <a:endParaRPr lang="es-MX" sz="11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s-ES" sz="1100" dirty="0">
                          <a:latin typeface="Century Gothic" panose="020B0502020202020204" pitchFamily="34" charset="0"/>
                        </a:rPr>
                        <a:t>Favorecer actividades en las que aprenda a reconocer sus cualidades y características físicas.</a:t>
                      </a:r>
                      <a:endParaRPr lang="es-MX" sz="11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Requiere apoyo para manifestar colaboración en actividades en organización en equipo.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Exponerle de manera cotidiana a toda clase de estímulos sensoriales e intelectuales que estén a su alcance,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Promover juegos que implican habilidades básicas, como gatear, reptar, caminar, correr, saltar, lanzar, atrapar, golpear, trepar, patear en espacios amplios, al aire libre o en espacios cerrados. 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/>
        </p:nvGraphicFramePr>
        <p:xfrm>
          <a:off x="409099" y="7070097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053795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949311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EFAF84F8-AA72-4759-97E7-89D6F265E6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330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983377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Comenta lo que dice un instructivo guiándose por las imágenes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Organiza y registra información en cuadros, tablas y gráficas sencillas usando material concreto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Verifica sus estimaciones de longitud, capacidad y peso, a través de un intermediario.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Construye en colaboración objetos y figuras producto de su creación, utilizando materiales diversos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Identifica, por percepción, la cantidad de elementos en colecciones pequeñas.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Baila y se mueve con diferentes tipos de música imitando a otros.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Reconoce solo su nombre y con la ayuda del docente e identifica el lugar donde vive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Relaciona el cardinal de una colección menor a 5 elementos y los reconoce en la sucesión numérica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Presenta dificultad para identificar las acciones que contaminan el medio ambiente. Participa repitiendo comentarios de su compañeros.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Requiere trabajar en la resolución de problemas en situaciones cotidianas.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Organizar y registrar información en cuadros, tablas y gráficas sencillas usando material concreto o ilustraciones.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Guiarle y dar oportunidad de que comience a tomar ciertas decisiones que no impliquen algún riesgo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Marcar límites claros y congruentes con firmeza para hacerlos respetar</a:t>
                      </a:r>
                    </a:p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Facilitar la exploración de los diversos textos informativos. Auxiliar al niño para la selección de textos de acuerdo a sus interese o propósito lector.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/>
        </p:nvGraphicFramePr>
        <p:xfrm>
          <a:off x="409099" y="7070097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053795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451228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A3C42E75-8DC5-4CBC-838C-AC59A713EF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6930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864774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Dice los números que sabe, en orden ascendente, empezando por el uno.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Agrupa objetos según sus atributos. Anticipa lo que sigue en un patrón e identifica elementos faltantes.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Establece comparaciones entre las características gráficas de su nombre, los de sus compañeros y otras palabras.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Explora cuentos, historietas, carteles, periódicos, cartas, instructivos, revistas y diccionarios, y conversa sobre el tipo de información que contienen a partir de lo que ve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Solicita o selecciona textos de acuerdo con sus intereses.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Verificar sus estimaciones de longitud, capacidad y peso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En ocasiones anticipa y comprueba los cambios que ocurrirán a una figura geométrica al doblarla o cortarla, al unir y separar sus partes, al juntar varias veces una misma figura o al combinarla con otras diferentes.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En las actividades de desafío se suele mostrar sin mucho interés y las deja inconclusas.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Menciona algunas partes del cuerpo sin explicar las posibilidades expresivas o de movimiento.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Cuando haga algo inadecuado procure reflexionar porque sucedió como entendió la situación y que podría hacer para solucionarla.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Promover que el niño exponga sus resultados de la información obtenida ante su familia. Promover el uso de diferentes técnicas y estrategias para dar a conocer la información que eligió y da un por qué.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52933"/>
              </p:ext>
            </p:extLst>
          </p:nvPr>
        </p:nvGraphicFramePr>
        <p:xfrm>
          <a:off x="417125" y="6925405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17125" y="6909103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982581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1E5E5A18-F137-4082-A791-8E7D736C82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3895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773986"/>
              </p:ext>
            </p:extLst>
          </p:nvPr>
        </p:nvGraphicFramePr>
        <p:xfrm>
          <a:off x="409099" y="2547687"/>
          <a:ext cx="6168164" cy="5690185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16361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17511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Elige y argumenta qué conviene usar como instrumento para comparar magnitudes y saber cuál (objeto) mide o pesa más o menos, o a cuál le cabe más o menos.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Confirma o verifica información acerca del contenido del texto, mediante la relectura que hace la maestra de fragmentos o del texto completo.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Usa recursos del Dibujo, pintura, (acuarelas, vinílica, etc.) en sus creaciones.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 activamente en actividades donde pone en juego diferentes partes de su cuerpo.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latin typeface="Century Gothic" panose="020B0502020202020204" pitchFamily="34" charset="0"/>
                        </a:rPr>
                        <a:t>Observar, explorar y leerle textos informativos y enciclopedias sobre animales, plantas o fenómenos naturales.</a:t>
                      </a: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Tiene poca tolerancia a la frustración cuando no se hacen las cosas como desea o se llevan a cabo acciones en las que no le interesa participar. muestra frustración y lo demuestra a través de rabietas.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Sus periodos de atención son cortos, pierde el interés con facilidad y trata de distraer a sus compañeros.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Muestra un lenguaje reducido al participar en el tema, inseguridad para hablar frente a sus compañeros.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79135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19572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Dar oportunidad para que explore diferentes imágenes de obras de arte pedirle que exprese lo que observa y piensa.  jugar a bailar de manera espontanea </a:t>
                      </a:r>
                      <a:r>
                        <a:rPr lang="es-ES" sz="1100" dirty="0" err="1">
                          <a:latin typeface="Century Gothic" panose="020B0502020202020204" pitchFamily="34" charset="0"/>
                        </a:rPr>
                        <a:t>dandole</a:t>
                      </a: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 la oportunidad de que exprese con su cuerpo emociones y acciones.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Facilite que su hijo conozca los avances de la tecnología que están en su entorno explicándole cómo funcionan algunos electrodomésticos, cuáles son sus ventajas y también cuáles son sus riesgos. 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382416" y="6233016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269808"/>
              </p:ext>
            </p:extLst>
          </p:nvPr>
        </p:nvGraphicFramePr>
        <p:xfrm>
          <a:off x="410534" y="7164964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10534" y="7148662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086297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311F9CE5-7FD1-47FA-A7F1-431E831FA7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F030108E-EDEB-4946-99E7-F9E6E36B18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367" y="9436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5508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91947"/>
              </p:ext>
            </p:extLst>
          </p:nvPr>
        </p:nvGraphicFramePr>
        <p:xfrm>
          <a:off x="409099" y="2547687"/>
          <a:ext cx="6168164" cy="5627680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398411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29704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Reproduce mosaicos, con colores y formas diversas, para cubrir una superficie determinada con material concreto.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Explica qué hizo para resolver un problema y compara sus procedimientos o estrategias con las que usaron sus compañeros.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 y usa algunos recursos lingüísticos empleados en textos literarios; por ejemplo, la rima en un poema.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Reconoce la relación que existe entre la letra inicial de su nombre y el sonido inicial correspondiente.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Escucha diferentes tipos de música y género de su localidad, región y país y conversa sobre varias sensaciones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Desconoce las normas de convivencia para la participación en juegos y actividades físicas.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Imita las respuestas motrices y expresivas de sus compañeros.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Le cuesta trabajo identificar como es y cómo se mueven las distintas partes de su cuerpo.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Espera a que el docente le diga qué hacer y/o le proporcione los recursos o no elija los correctos.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latin typeface="Century Gothic" panose="020B0502020202020204" pitchFamily="34" charset="0"/>
                        </a:rPr>
                        <a:t>Identifica algunas partes de los textos para obtener información: portada, título, subtítulos, contraportada, ilustraciones.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Necesita mayor apoyo para expresar sus ideas sobre la lectura que escuchó.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Menciona algunos números que conoce aún sin orden.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62790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645441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Realizar búsquedas en enciclopedias y libros para conocer mas sobre temas de su interés. realizar juegos donde implique poner en practica la resolución de problemas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Escuchar música favorita y bailar libremente. 2.- seguir el ritmo de la música con movimientos corporales.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382416" y="6217299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671061"/>
              </p:ext>
            </p:extLst>
          </p:nvPr>
        </p:nvGraphicFramePr>
        <p:xfrm>
          <a:off x="409099" y="7039448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023146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84104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1691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878233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latin typeface="Century Gothic" panose="020B0502020202020204" pitchFamily="34" charset="0"/>
                        </a:rPr>
                        <a:t>Interpreta o comprende problemas numéricos que se le plantean y estima sus resultados.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latin typeface="Century Gothic" panose="020B0502020202020204" pitchFamily="34" charset="0"/>
                        </a:rPr>
                        <a:t>Utiliza estrategias propias para resolver problemas numéricos y las representa usando objetos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Expone información sobre un tema, organizando cada vez mejor sus ideas y utilizando apoyos gráficos.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Comenta con otros el contenido de textos que ha escuchado leer.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adquiere el lenguaje emocional necesario para entender que le pasa en cada ocasión y así expresarse al realizar representaciones de personajes, cantar, bailar y jugar.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encuentra en proceso de identificar y escribir su nombre.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Comienza a narrar historias que inventa a partir de otras que ya a escuchado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Aun no logra expresar emociones de situaciones que vive en sui vida cotidiana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los números del 1 al 10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Muestra poco interés por hábitos de higiene.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Observa diversas obras artísticas de su localidad, región y país, pero no expresa lo que piensa y siente al observarlas.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Apoyarle con un orden y hábitos estables con límites claros y firmes oriente las conductas equivocadas explicando las normas para una sana convivencia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Apoyar a que el niño conozca sus derechos. Ayudar al niño a que conozca los valores y lo ponga en práctica en el hogar: colaboración, respeto, honestidad y tolerancia.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993850"/>
              </p:ext>
            </p:extLst>
          </p:nvPr>
        </p:nvGraphicFramePr>
        <p:xfrm>
          <a:off x="409099" y="6868318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6852016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976529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CE6DBD9E-106C-4022-9045-85604253F9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51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032383"/>
              </p:ext>
            </p:extLst>
          </p:nvPr>
        </p:nvGraphicFramePr>
        <p:xfrm>
          <a:off x="409099" y="2547687"/>
          <a:ext cx="6168164" cy="5676571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05191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993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Explica información que investiga haciendo uso de elementos gráficos que ha realizado con apoyo de un adulto.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Conoce la importancia de una alimentación correcta y lo pone en practica reconociendo alimentos saludables para su cuerpo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Utiliza su nombre en portadores de textos que utiliza cotidianamente.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interesa por la  lectura de cuentos.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medidas de higiene para evitar contagio de enfermedades.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Toma turnos para intervenir, muestra respeto a lo que dice y piensan compañeros u otras personas, escucha, propone soluciones y toma acuerdos.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Escribir su nombre e identificar características de escritura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Produzca textos de manera individual o colectiva mediante el dictado a la maestra, considerando el tipo de texto, el propósito comunicativo y los destinatarios.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Lograr identificar y escribir su nombre utilizando todas las grafías que lo componen.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Estimular para que logre establecer un lenguaje claro. 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Lograr que resuelva problemas numéricos que impliquen agregar y quitar elementos.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Ser paciente en las actividades y respetar su turno.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68964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673441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Apoyar en actividades que permitan que el niño identifique donde hay más, donde hay menos y la misma cantidad de objetos</a:t>
                      </a: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Propiciar acercamiento al lenguaje escrito mediante la lectura de diversos portadores de texto. en un lugar visible.</a:t>
                      </a: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Fomentar en el alumno la comunicación en casa a través de lecturas de cuentos. 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382416" y="6231769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914223"/>
              </p:ext>
            </p:extLst>
          </p:nvPr>
        </p:nvGraphicFramePr>
        <p:xfrm>
          <a:off x="409099" y="6957803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3186" y="6873538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891453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CCF2CA0D-E7CD-46E6-B7E0-FB23B04937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3005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392828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Logra comparar colecciones mediante el conteo y correspondencia, identifica en colecciones donde hay más que, menos que, la misma cantidad que.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Participa de manera activa para acordar estrategias en equipo para lograr una meta en colaboración.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Su nivel de escritura es silábico-alfabético.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Muestra participación activa en la expresión de sus propias ideas de los temas que conoce, de experiencias significativas en su contexto familiar.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Muestra interés y curiosidad sobre los animales que conoce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Considerar la relación entre el precio y el dinero en situaciones de compra y venta en juegos. 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Proponer movimientos para seguir el ritmo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Elabora un reporte sin identificar el tema principal.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En las actividades de expresión, se le tiene que recordar que debe escuchar la opinión de sus compañeros. 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Requiere ayuda para tratar de armar un rompecabezas de 5 piezas.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Tener en un lugar visible el nombre y la serie numérica y darle uso, evite que aprenda por memorización y haga que identifique el uso de nociones matemáticas en situaciones aplicables y funcionales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Anímele a jugar y juegue, evite el contacto con televisor u otros aparatos por periodos prolongados, ofrezca opciones adecuadas a su edad, proporcionando diferentes materiales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/>
        </p:nvGraphicFramePr>
        <p:xfrm>
          <a:off x="409099" y="7070097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053795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93792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60BED66C-44EB-4126-BE89-8C604861D9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8995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954532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39328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237462">
                <a:tc>
                  <a:txBody>
                    <a:bodyPr/>
                    <a:lstStyle/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Disfruta de actividades de expresión corporal.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Identifica su nombre, lo escribe utilizando algunas letras que lo conforman con apoyo de un referente gráfico. 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Manifiesta actitud participativa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Logra hacer uso de recursos de las artes visuales en creaciones propios.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Logra identificar el valor de las monedas, las utiliza en situaciones reales o de juego de compra y venta.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Cuestionarle para que comience a identificar y expresar como se siente en determinados lugares o con ciertas personas.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le dificulta dar referencias personales.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Propiciar la participación en actividades musicales para rescatar su </a:t>
                      </a:r>
                      <a:r>
                        <a:rPr lang="es-ES" sz="1100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interes</a:t>
                      </a:r>
                      <a:r>
                        <a:rPr lang="es-ES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 participación.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Pierde la atención fácilmente, realizar diferentes cuestionamientos para motivarlo a participar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Requiere más ayuda para que identifique de donde pueden provenir los sonidos que escucha, o lo que produce esos sonidos.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Necesita apoyo para que logre expresar y reconocer sus características físicas y las posibilidades de cada una de ellas.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58123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01315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Colocar rondas donde tenga la oportunidad de mover el cuerpo y seguir acuerdos. pedirle que explique sucesos, narre experiencias y pedirle que cuente historias de su creación.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Fomentar juegos que implican control del movimiento del cuerpo durante un tiempo determinado. 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51976" y="61962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521023"/>
              </p:ext>
            </p:extLst>
          </p:nvPr>
        </p:nvGraphicFramePr>
        <p:xfrm>
          <a:off x="410534" y="7068448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10534" y="7052146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615286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FCBDD998-722B-46B1-9C00-E1EC1916CB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61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028319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involucra en el desarrollo de experimentos mencionando ideas previas y los posibles resultados con respecto al desarrollo de la situación a experimentar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Produce sonidos siguiendo el ritmo y acompaña con movimientos de varias partes del cuerpo o con instrumentos musicales.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cualidades, lo que le gusta y disgusta, sus necesidades y rasgos que lo caracterizan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y ejecuta con habilidad y destreza diferentes movimientos de locomoción.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interesa por la lectura de cuentos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Favorecer el uso de principios de conteo </a:t>
                      </a:r>
                    </a:p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Regular conducta en situaciones en las que se enfrenta a conflictos. </a:t>
                      </a:r>
                    </a:p>
                    <a:p>
                      <a:pPr lvl="0"/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Crear, de manera individual o colectiva, cuentos, canciones, rimas, trabalenguas, adivinanzas y chistes.</a:t>
                      </a:r>
                    </a:p>
                    <a:p>
                      <a:pPr lvl="0"/>
                      <a:r>
                        <a:rPr lang="es-ES" sz="1100" dirty="0">
                          <a:latin typeface="Century Gothic" panose="020B0502020202020204" pitchFamily="34" charset="0"/>
                        </a:rPr>
                        <a:t>Distinguir en una historia entre hechos fantásticos y reales.</a:t>
                      </a:r>
                    </a:p>
                    <a:p>
                      <a:pPr lvl="0"/>
                      <a:r>
                        <a:rPr lang="es-ES" sz="1100" dirty="0">
                          <a:latin typeface="Century Gothic" panose="020B0502020202020204" pitchFamily="34" charset="0"/>
                        </a:rPr>
                        <a:t>Solicitar explicaciones sobre sucesos y/o temas en forma cada vez más completa.</a:t>
                      </a:r>
                    </a:p>
                    <a:p>
                      <a:pPr lvl="0"/>
                      <a:r>
                        <a:rPr lang="es-ES" sz="1100" dirty="0">
                          <a:latin typeface="Century Gothic" panose="020B0502020202020204" pitchFamily="34" charset="0"/>
                        </a:rPr>
                        <a:t>Motivar para que participe con todos sus compañeros del aula evitando seleccionar solo a los que ya conoce o fueron sus compañeros el ciclo pasado</a:t>
                      </a:r>
                      <a:endParaRPr lang="es-MX" sz="11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Apoyar al niño por medio del juego describa objetos, personajes de historias, caricaturas y lugares que conozca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Fomentar actividades de conteo en casa, que faciliten la percepción de cantidad en diferentes colecciones. 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Promover la utilización de símbolos propios para representar cantidades 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/>
        </p:nvGraphicFramePr>
        <p:xfrm>
          <a:off x="409099" y="7070097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053795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123590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7096BF20-AA8D-41CD-9E7C-7B952524E6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667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360377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Explica el contenido de textos respondiendo a diferentes preguntas.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Explica los pasos a seguir para armar algo.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utilizando los principios de conteo identifica la relación semántica entre los datos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Reflexiona sobre la sucesión de eventos en su vida cotidiana.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unidades no convencionales para medir capacidades con distintos propósito.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Investiga acciones para el cuidado del medio ambiente. 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Escribir su nombre con distintos propósitos </a:t>
                      </a:r>
                    </a:p>
                    <a:p>
                      <a:r>
                        <a:rPr lang="es-ES_tradnl" sz="11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Continuar con el fortalecimiento del</a:t>
                      </a:r>
                      <a:endParaRPr lang="es-MX" sz="11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s-ES_tradnl" sz="11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trabajo de valores como son la</a:t>
                      </a:r>
                      <a:endParaRPr lang="es-MX" sz="11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s-ES_tradnl" sz="11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tolerancia, el respeto, el</a:t>
                      </a:r>
                      <a:endParaRPr lang="es-MX" sz="11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s-ES_tradnl" sz="11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compañerismos y la solidaridad</a:t>
                      </a:r>
                    </a:p>
                    <a:p>
                      <a:r>
                        <a:rPr lang="es-ES_tradnl" sz="11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Mantener comunicación con sus</a:t>
                      </a:r>
                      <a:endParaRPr lang="es-MX" sz="11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s-ES_tradnl" sz="11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padres sobre su desempeño escolar</a:t>
                      </a:r>
                      <a:endParaRPr lang="es-MX" sz="11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Realizar movimientos que impliquen coordinar dos movimientos a la vez. </a:t>
                      </a:r>
                    </a:p>
                    <a:p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En ocasiones hay que reforzarle y recordarle los acuerdos establecidos en clase debido a que su atención es por un tiempo corto y expresa sus ideas con sus compañeras, aunque la maestra este explicando alguna actividad. </a:t>
                      </a:r>
                      <a:endParaRPr lang="es-MX" sz="11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Promover el dialogo para dar solución a conflictos que se presenten.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5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Ver videos sobre dilemas morales, cuestionar actitudes.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35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35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Plantear problemas en casa en donde el niño exponga y registre su propio procedimiento de resolución.</a:t>
                      </a: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Promover el hacer su diario personal y también los miembros de su familia.</a:t>
                      </a:r>
                      <a:endParaRPr kumimoji="0" lang="es-MX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516283"/>
              </p:ext>
            </p:extLst>
          </p:nvPr>
        </p:nvGraphicFramePr>
        <p:xfrm>
          <a:off x="409099" y="7038013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021711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281475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6EBAC3F8-41F1-4921-BAF2-06C7DB4E75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242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153097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Dialoga para resolver conflictos con o entre compañeros. Intercambia opiniones y explica por qué está de acuerdo o en desacuerdo con lo que otros opinan sobre un tema..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Conoce algunos usos de los números en la vida cotidiana.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Utiliza objetos, símbolos propios y números para representar cantidades, con distintos propósitos y en diversas situaciones.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 el orden de los números en forma escrita, dentro de situaciones escolares y familiares.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Baila y se mueve con diferentes tipos de música y coordina secuencias de movimientos y desplazamientos. 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Permitir que exprese sus ideas sobre sus pensamientos de algunos temas tratados.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Continuar con el conocimiento de los números llevando a cabo el conteo oral respetando la sucesión numérica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Explicar hábitos de higiene personal para favorecer el cuidado de su persona.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Propiciar momentos de baile para que sienta seguridad al momento de expresarse por medio de movimientos corporales.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Invitarlo a que se desarrollo con todos sus compañeros para crear mejores relaciones interpersonales.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Apoyar en actividades donde lleve a cabo distintos movimientos de locomoción.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Fomentar reglas de responsabilidad propuestas por el niño con el fin de hacer el bien, cuidando sus mascotas y juguetes.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Promover juegos con sus juguetes y peluches, con la finalidad de expresar lo que siente cuando se enfrenta a situaciones de conflicto y dar solución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/>
        </p:nvGraphicFramePr>
        <p:xfrm>
          <a:off x="409099" y="7070097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053795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854313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41B46B22-05B4-4289-84B6-C83CC9585F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139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202"/>
              </p:ext>
            </p:extLst>
          </p:nvPr>
        </p:nvGraphicFramePr>
        <p:xfrm>
          <a:off x="409099" y="2547687"/>
          <a:ext cx="6168164" cy="5637378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3936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29350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Responde con lenguaje más estructurado a los cuestionamientos que se le hacen del por qué o cómo sucedió un suceso o acontecimiento vivido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Demuestra y justifica mediante razonamientos lógicos para probar o rechazar las ideas, puntos de vista y afirmaciones de otras personas.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Cuenta sin perder el control del orden de la serie en colecciones mayores a 20 reconociendo que el último número que dice es el cardinal.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 sus cualidades, lo que le gusta y disgusta, sus necesidades, rasgos que lo caracterizan y diferencian de sus compañeros de grupo y de otras personas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Realizar ejercicios donde escriban notas sobre acontecimientos que ocurren en su comunidad para integrarlas en la biblioteca del aula.</a:t>
                      </a:r>
                    </a:p>
                    <a:p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Leer poemas para identificar y subrayar todas sus características </a:t>
                      </a:r>
                    </a:p>
                    <a:p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Expresar sus emociones y sentimientos ya que al cuestionar permanece en silencio.</a:t>
                      </a:r>
                    </a:p>
                    <a:p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Identificar y reconocer las diferentes figuras geométricas, así como crear con ellas formas y modelos. </a:t>
                      </a:r>
                    </a:p>
                    <a:p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Expresar sus costumbres y tradiciones.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5846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625805">
                <a:tc gridSpan="2">
                  <a:txBody>
                    <a:bodyPr/>
                    <a:lstStyle/>
                    <a:p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Escribir su nombre con distintos propósitos. </a:t>
                      </a:r>
                    </a:p>
                    <a:p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Experiencias formativas para la exploración de textos. </a:t>
                      </a: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Ayudar al niño a que conozca los valores y lo ponga en práctica en el hogar: colaboración, respeto, honestidad y tolerancia.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382416" y="6231769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/>
        </p:nvGraphicFramePr>
        <p:xfrm>
          <a:off x="409099" y="7070097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053795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503611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151C14AF-7C7F-4E1E-ABD4-E5E767E515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947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84725"/>
              </p:ext>
            </p:extLst>
          </p:nvPr>
        </p:nvGraphicFramePr>
        <p:xfrm>
          <a:off x="409099" y="2547686"/>
          <a:ext cx="6168164" cy="5690186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3122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30853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Crea y reproduce secuencias de movimientos, gestos y posturas corporales con y sin música en coordinación con sus compañeros.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 y reconoce medidas de seguridad para actuar en el hogar, en la calle o en la escuela ante situaciones de emergencia a los que puede estar expuesto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latin typeface="Century Gothic" panose="020B0502020202020204" pitchFamily="34" charset="0"/>
                        </a:rPr>
                        <a:t>Realiza registros propios de acuerdo a las características que observa en seres vivos, fenómenos y elementos naturales.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 la cantidad de elementos de una colección y lo relaciona con el cardinal 10 que le corresponde.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Expresar sus emociones y sentimientos ya que al cuestionar permanece en silencio.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Identificar y reconocer las diferentes figuras geométricas, así como crear con ellas formas y modelos.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Expresar sus costumbres y tradiciones.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Recrear cuentos modificando, cambiando o agregando personajes y sucesos.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Escribir cuentos, adivinanzas, versos rimados y canciones.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Conocer el formato del calendario e identifica la escritura convencional de los números y de los nombres de los días de la semana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92671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80966">
                <a:tc gridSpan="2"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Por medio del lenguaje apoyar al niño para que describa un suceso de   importancia para él.</a:t>
                      </a: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 situaciones cotidianas, solicitar al niño que cuente distintos elementos. </a:t>
                      </a: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Fomentar el trabajo en equipo dentro de los roles de la vida, colaborar con mamá y papá. Promover en el niño la ayuda cuando todos trabajamos juntos.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77801"/>
              </p:ext>
            </p:extLst>
          </p:nvPr>
        </p:nvGraphicFramePr>
        <p:xfrm>
          <a:off x="409099" y="7118223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9099" y="7101921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580715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DE2BC8FD-4C13-4DA9-A6E4-DBBAEA51F0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72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27A25CB-F8F4-4B9B-8EA7-144686075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17E4AC9-65CB-4E0D-B446-3A25048B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E9A57DE-C371-4E01-A1B5-51B0B97F4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052524"/>
              </p:ext>
            </p:extLst>
          </p:nvPr>
        </p:nvGraphicFramePr>
        <p:xfrm>
          <a:off x="409099" y="2547686"/>
          <a:ext cx="6168164" cy="5578289"/>
        </p:xfrm>
        <a:graphic>
          <a:graphicData uri="http://schemas.openxmlformats.org/drawingml/2006/table">
            <a:tbl>
              <a:tblPr firstRow="1" firstCol="1" bandRow="1"/>
              <a:tblGrid>
                <a:gridCol w="2814193">
                  <a:extLst>
                    <a:ext uri="{9D8B030D-6E8A-4147-A177-3AD203B41FA5}">
                      <a16:colId xmlns:a16="http://schemas.microsoft.com/office/drawing/2014/main" val="1776423413"/>
                    </a:ext>
                  </a:extLst>
                </a:gridCol>
                <a:gridCol w="3353971">
                  <a:extLst>
                    <a:ext uri="{9D8B030D-6E8A-4147-A177-3AD203B41FA5}">
                      <a16:colId xmlns:a16="http://schemas.microsoft.com/office/drawing/2014/main" val="3018096352"/>
                    </a:ext>
                  </a:extLst>
                </a:gridCol>
              </a:tblGrid>
              <a:tr h="4057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endParaRPr lang="es-MX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13322"/>
                  </a:ext>
                </a:extLst>
              </a:tr>
              <a:tr h="29033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Piensa en lo que quiere comunicar ordenando mejor sus ideas, describe lugares, perdonas y personajes.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con lenguaje mas estructurado a los cuestionamientos que se le realizan.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Compara, estima y mide objetos a distancia mediante el uso de unidades no convencionales.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semejanzas y diferencias entre figuras y cuerpos geométricos.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Aplica medidas básicas de higiene personal para mantenerse sano.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pinturas y esculturas que haya observado y las reproduce con diferentes materiales.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Establecer relacione similares con otros nombres y otras palabras al participar en juegos orales.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Identifica y usa algunos recursos lingüísticos empleados en textos literarios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Invitarle a expresar su opinión luego de la leerle un cuento.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Está en proceso de pedir la palabra para participar.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Explicar de forma más precisa los objetos e imágenes que se le muestran.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Hacer conteo de algunas colecciones pequeñas.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Decirle más claramente lo que le gusta y no le gusta.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Promover el uso de los números en distintas situaciones reales en su contexto.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14194"/>
                  </a:ext>
                </a:extLst>
              </a:tr>
              <a:tr h="369514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87280"/>
                  </a:ext>
                </a:extLst>
              </a:tr>
              <a:tr h="1762600">
                <a:tc gridSpan="2"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Apoyar con lectura diaria para que refuerce el conocimiento que tiene en relación a las características del sistema de escritura.</a:t>
                      </a:r>
                    </a:p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Reforzar el establecimiento sonido grafía de las letras. </a:t>
                      </a:r>
                      <a:endParaRPr lang="es-MX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facilitar la identificación entre los productos que existen en su entorno de aquellos que puede consumir como parte de una alimentación correcta.</a:t>
                      </a:r>
                    </a:p>
                    <a:p>
                      <a:pPr marR="0" lvl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s-ES" sz="1100" dirty="0">
                          <a:latin typeface="Century Gothic" panose="020B0502020202020204" pitchFamily="34" charset="0"/>
                        </a:rPr>
                        <a:t>-promover las medidas de higiene que están a su alcance en relación con el consumo de alimentos.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0" lvl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77989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EEDA819-3C74-438A-8639-2B3C85271312}"/>
              </a:ext>
            </a:extLst>
          </p:cNvPr>
          <p:cNvSpPr txBox="1"/>
          <p:nvPr/>
        </p:nvSpPr>
        <p:spPr>
          <a:xfrm>
            <a:off x="1178217" y="256685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2BEAFE-D2EC-42CD-B265-BF567BAB81FA}"/>
              </a:ext>
            </a:extLst>
          </p:cNvPr>
          <p:cNvSpPr txBox="1"/>
          <p:nvPr/>
        </p:nvSpPr>
        <p:spPr>
          <a:xfrm>
            <a:off x="3386813" y="2547686"/>
            <a:ext cx="2912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Áreas de oportunidad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2160DC8-C425-494D-B1EE-F0F597DD0C4A}"/>
              </a:ext>
            </a:extLst>
          </p:cNvPr>
          <p:cNvSpPr txBox="1"/>
          <p:nvPr/>
        </p:nvSpPr>
        <p:spPr>
          <a:xfrm>
            <a:off x="7309286" y="4395137"/>
            <a:ext cx="5324474" cy="279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5818A5B-C5FB-4E05-B862-C11417E58D6B}"/>
              </a:ext>
            </a:extLst>
          </p:cNvPr>
          <p:cNvSpPr txBox="1"/>
          <p:nvPr/>
        </p:nvSpPr>
        <p:spPr>
          <a:xfrm>
            <a:off x="417125" y="6057005"/>
            <a:ext cx="58192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generales para el siguiente ciclo escolar</a:t>
            </a:r>
          </a:p>
        </p:txBody>
      </p:sp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01E92B7F-0A86-47A8-A153-4C6A14E1B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828608"/>
              </p:ext>
            </p:extLst>
          </p:nvPr>
        </p:nvGraphicFramePr>
        <p:xfrm>
          <a:off x="403186" y="6922032"/>
          <a:ext cx="6168164" cy="297180"/>
        </p:xfrm>
        <a:graphic>
          <a:graphicData uri="http://schemas.openxmlformats.org/drawingml/2006/table">
            <a:tbl>
              <a:tblPr/>
              <a:tblGrid>
                <a:gridCol w="6168164">
                  <a:extLst>
                    <a:ext uri="{9D8B030D-6E8A-4147-A177-3AD203B41FA5}">
                      <a16:colId xmlns:a16="http://schemas.microsoft.com/office/drawing/2014/main" val="2017245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331147"/>
                  </a:ext>
                </a:extLst>
              </a:tr>
            </a:tbl>
          </a:graphicData>
        </a:graphic>
      </p:graphicFrame>
      <p:sp>
        <p:nvSpPr>
          <p:cNvPr id="44" name="CuadroTexto 43">
            <a:extLst>
              <a:ext uri="{FF2B5EF4-FFF2-40B4-BE49-F238E27FC236}">
                <a16:creationId xmlns:a16="http://schemas.microsoft.com/office/drawing/2014/main" id="{350CF930-6235-4C72-8DC9-C71361D288D6}"/>
              </a:ext>
            </a:extLst>
          </p:cNvPr>
          <p:cNvSpPr txBox="1"/>
          <p:nvPr/>
        </p:nvSpPr>
        <p:spPr>
          <a:xfrm>
            <a:off x="403186" y="6905730"/>
            <a:ext cx="336342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Recomendaciones para la familia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9A13B18-0C6D-4432-8EED-0CE31C35D90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839" y="734213"/>
            <a:ext cx="1020246" cy="132532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23408153-1B3B-4F10-B5F6-1AFAD90EB13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841" y="770962"/>
            <a:ext cx="961424" cy="1325325"/>
          </a:xfrm>
          <a:prstGeom prst="rect">
            <a:avLst/>
          </a:prstGeom>
        </p:spPr>
      </p:pic>
      <p:graphicFrame>
        <p:nvGraphicFramePr>
          <p:cNvPr id="52" name="Tabla 40">
            <a:extLst>
              <a:ext uri="{FF2B5EF4-FFF2-40B4-BE49-F238E27FC236}">
                <a16:creationId xmlns:a16="http://schemas.microsoft.com/office/drawing/2014/main" id="{2A530562-5419-4FD7-96E1-64091ADB3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803656"/>
              </p:ext>
            </p:extLst>
          </p:nvPr>
        </p:nvGraphicFramePr>
        <p:xfrm>
          <a:off x="3962399" y="1576565"/>
          <a:ext cx="2513185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63089">
                  <a:extLst>
                    <a:ext uri="{9D8B030D-6E8A-4147-A177-3AD203B41FA5}">
                      <a16:colId xmlns:a16="http://schemas.microsoft.com/office/drawing/2014/main" val="3326553656"/>
                    </a:ext>
                  </a:extLst>
                </a:gridCol>
                <a:gridCol w="650096">
                  <a:extLst>
                    <a:ext uri="{9D8B030D-6E8A-4147-A177-3AD203B41FA5}">
                      <a16:colId xmlns:a16="http://schemas.microsoft.com/office/drawing/2014/main" val="1559455570"/>
                    </a:ext>
                  </a:extLst>
                </a:gridCol>
              </a:tblGrid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Constante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9851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Intermitente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762347"/>
                  </a:ext>
                </a:extLst>
              </a:tr>
              <a:tr h="230461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>
                          <a:latin typeface="Century Gothic" panose="020B0502020202020204" pitchFamily="34" charset="0"/>
                        </a:rPr>
                        <a:t>Nula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9102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id="{3EEF6707-5C62-4E1D-A4E9-4F274CCBA7B7}"/>
              </a:ext>
            </a:extLst>
          </p:cNvPr>
          <p:cNvGraphicFramePr>
            <a:graphicFrameLocks noGrp="1"/>
          </p:cNvGraphicFramePr>
          <p:nvPr/>
        </p:nvGraphicFramePr>
        <p:xfrm>
          <a:off x="3595385" y="1576565"/>
          <a:ext cx="364564" cy="891540"/>
        </p:xfrm>
        <a:graphic>
          <a:graphicData uri="http://schemas.openxmlformats.org/drawingml/2006/table">
            <a:tbl>
              <a:tblPr/>
              <a:tblGrid>
                <a:gridCol w="364564">
                  <a:extLst>
                    <a:ext uri="{9D8B030D-6E8A-4147-A177-3AD203B41FA5}">
                      <a16:colId xmlns:a16="http://schemas.microsoft.com/office/drawing/2014/main" val="2468324097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Century Gothic" panose="020B0502020202020204" pitchFamily="34" charset="0"/>
                        </a:rPr>
                        <a:t>Nivel de comunicación </a:t>
                      </a:r>
                      <a:endParaRPr lang="es-MX" sz="1100" dirty="0"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199166"/>
                  </a:ext>
                </a:extLst>
              </a:tr>
            </a:tbl>
          </a:graphicData>
        </a:graphic>
      </p:graphicFrame>
      <p:graphicFrame>
        <p:nvGraphicFramePr>
          <p:cNvPr id="47" name="Tabla 47">
            <a:extLst>
              <a:ext uri="{FF2B5EF4-FFF2-40B4-BE49-F238E27FC236}">
                <a16:creationId xmlns:a16="http://schemas.microsoft.com/office/drawing/2014/main" id="{CFD983D4-3F32-4A55-B45F-93EFD4A3C01D}"/>
              </a:ext>
            </a:extLst>
          </p:cNvPr>
          <p:cNvGraphicFramePr>
            <a:graphicFrameLocks noGrp="1"/>
          </p:cNvGraphicFramePr>
          <p:nvPr/>
        </p:nvGraphicFramePr>
        <p:xfrm>
          <a:off x="403186" y="1576565"/>
          <a:ext cx="3128698" cy="8915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9289">
                  <a:extLst>
                    <a:ext uri="{9D8B030D-6E8A-4147-A177-3AD203B41FA5}">
                      <a16:colId xmlns:a16="http://schemas.microsoft.com/office/drawing/2014/main" val="1384351111"/>
                    </a:ext>
                  </a:extLst>
                </a:gridCol>
                <a:gridCol w="2099409">
                  <a:extLst>
                    <a:ext uri="{9D8B030D-6E8A-4147-A177-3AD203B41FA5}">
                      <a16:colId xmlns:a16="http://schemas.microsoft.com/office/drawing/2014/main" val="1100257165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568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Grupo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3434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s-MX" sz="1200" b="0" dirty="0">
                          <a:latin typeface="Century Gothic" panose="020B0502020202020204" pitchFamily="34" charset="0"/>
                        </a:rPr>
                        <a:t>Maestra</a:t>
                      </a: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76151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60ECE029-7912-4574-AA0C-9A92F5B20E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967" y="791277"/>
            <a:ext cx="390787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652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1085</TotalTime>
  <Words>7360</Words>
  <Application>Microsoft Office PowerPoint</Application>
  <PresentationFormat>Carta (216 x 279 mm)</PresentationFormat>
  <Paragraphs>934</Paragraphs>
  <Slides>31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Century Gothic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de la Rosa</dc:creator>
  <cp:lastModifiedBy>Antonio Ciudad Real Núñez</cp:lastModifiedBy>
  <cp:revision>67</cp:revision>
  <dcterms:created xsi:type="dcterms:W3CDTF">2021-05-27T22:26:12Z</dcterms:created>
  <dcterms:modified xsi:type="dcterms:W3CDTF">2022-06-21T07:26:04Z</dcterms:modified>
</cp:coreProperties>
</file>