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2" r:id="rId1"/>
  </p:sldMasterIdLst>
  <p:notesMasterIdLst>
    <p:notesMasterId r:id="rId36"/>
  </p:notesMasterIdLst>
  <p:sldIdLst>
    <p:sldId id="321" r:id="rId2"/>
    <p:sldId id="349" r:id="rId3"/>
    <p:sldId id="384" r:id="rId4"/>
    <p:sldId id="385" r:id="rId5"/>
    <p:sldId id="326" r:id="rId6"/>
    <p:sldId id="351" r:id="rId7"/>
    <p:sldId id="386" r:id="rId8"/>
    <p:sldId id="329" r:id="rId9"/>
    <p:sldId id="330" r:id="rId10"/>
    <p:sldId id="331" r:id="rId11"/>
    <p:sldId id="387" r:id="rId12"/>
    <p:sldId id="392" r:id="rId13"/>
    <p:sldId id="388" r:id="rId14"/>
    <p:sldId id="393" r:id="rId15"/>
    <p:sldId id="389" r:id="rId16"/>
    <p:sldId id="390" r:id="rId17"/>
    <p:sldId id="391" r:id="rId18"/>
    <p:sldId id="332" r:id="rId19"/>
    <p:sldId id="394" r:id="rId20"/>
    <p:sldId id="395" r:id="rId21"/>
    <p:sldId id="396" r:id="rId22"/>
    <p:sldId id="397" r:id="rId23"/>
    <p:sldId id="334" r:id="rId24"/>
    <p:sldId id="374" r:id="rId25"/>
    <p:sldId id="398" r:id="rId26"/>
    <p:sldId id="375" r:id="rId27"/>
    <p:sldId id="399" r:id="rId28"/>
    <p:sldId id="400" r:id="rId29"/>
    <p:sldId id="376" r:id="rId30"/>
    <p:sldId id="401" r:id="rId31"/>
    <p:sldId id="402" r:id="rId32"/>
    <p:sldId id="403" r:id="rId33"/>
    <p:sldId id="404" r:id="rId34"/>
    <p:sldId id="368" r:id="rId35"/>
  </p:sldIdLst>
  <p:sldSz cx="12239625" cy="6840538"/>
  <p:notesSz cx="6858000" cy="9144000"/>
  <p:embeddedFontLst>
    <p:embeddedFont>
      <p:font typeface="Livvic" panose="020B0604020202020204" charset="0"/>
      <p:regular r:id="rId37"/>
      <p:bold r:id="rId38"/>
      <p:italic r:id="rId39"/>
      <p:boldItalic r:id="rId40"/>
    </p:embeddedFont>
    <p:embeddedFont>
      <p:font typeface="Open Sans" panose="020B0604020202020204" charset="0"/>
      <p:regular r:id="rId41"/>
      <p:bold r:id="rId42"/>
      <p:italic r:id="rId43"/>
      <p:boldItalic r:id="rId44"/>
    </p:embeddedFont>
    <p:embeddedFont>
      <p:font typeface="Roboto Condensed Light" panose="020B0604020202020204" charset="0"/>
      <p:regular r:id="rId45"/>
      <p:italic r:id="rId46"/>
    </p:embeddedFont>
    <p:embeddedFont>
      <p:font typeface="The Hand Extrablack" panose="020B0604020202020204" charset="0"/>
      <p:bold r:id="rId47"/>
    </p:embeddedFont>
    <p:embeddedFont>
      <p:font typeface="Nunito" panose="020B0604020202020204" charset="0"/>
      <p:regular r:id="rId48"/>
      <p:bold r:id="rId49"/>
      <p:italic r:id="rId50"/>
      <p:boldItalic r:id="rId51"/>
    </p:embeddedFont>
    <p:embeddedFont>
      <p:font typeface="Luckiest Guy" panose="02000506000000020004" pitchFamily="2" charset="0"/>
      <p:regular r:id="rId52"/>
    </p:embeddedFont>
    <p:embeddedFont>
      <p:font typeface="Bernard MT Condensed" panose="02050806060905020404" pitchFamily="18" charset="0"/>
      <p:regular r:id="rId53"/>
    </p:embeddedFont>
    <p:embeddedFont>
      <p:font typeface="Homework" pitchFamily="50"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A51"/>
    <a:srgbClr val="E1E1FF"/>
    <a:srgbClr val="CCCCFF"/>
    <a:srgbClr val="CC66FF"/>
    <a:srgbClr val="4B25AB"/>
    <a:srgbClr val="9954CC"/>
    <a:srgbClr val="0DB7B3"/>
    <a:srgbClr val="A2D668"/>
    <a:srgbClr val="97E4FF"/>
    <a:srgbClr val="FD6B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925E42-4C0E-4EF7-A6F0-56B66E6A13E5}">
  <a:tblStyle styleId="{E1925E42-4C0E-4EF7-A6F0-56B66E6A13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8" autoAdjust="0"/>
    <p:restoredTop sz="93542" autoAdjust="0"/>
  </p:normalViewPr>
  <p:slideViewPr>
    <p:cSldViewPr snapToGrid="0">
      <p:cViewPr varScale="1">
        <p:scale>
          <a:sx n="68" d="100"/>
          <a:sy n="68"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7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Tree>
    <p:extLst>
      <p:ext uri="{BB962C8B-B14F-4D97-AF65-F5344CB8AC3E}">
        <p14:creationId xmlns:p14="http://schemas.microsoft.com/office/powerpoint/2010/main" val="309353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Tree>
    <p:extLst>
      <p:ext uri="{BB962C8B-B14F-4D97-AF65-F5344CB8AC3E}">
        <p14:creationId xmlns:p14="http://schemas.microsoft.com/office/powerpoint/2010/main" val="3480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06292" y="1947529"/>
            <a:ext cx="7484322" cy="2494831"/>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6400" b="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286388" y="4997277"/>
            <a:ext cx="5666850" cy="609644"/>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4675" y="767108"/>
            <a:ext cx="10384808" cy="585705"/>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33" name="Google Shape;33;p9"/>
          <p:cNvSpPr txBox="1">
            <a:spLocks noGrp="1"/>
          </p:cNvSpPr>
          <p:nvPr>
            <p:ph type="body" idx="1"/>
          </p:nvPr>
        </p:nvSpPr>
        <p:spPr>
          <a:xfrm flipH="1">
            <a:off x="4515971" y="2515313"/>
            <a:ext cx="6312964" cy="3125621"/>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21_1_1_1">
    <p:spTree>
      <p:nvGrpSpPr>
        <p:cNvPr id="1" name="Shape 1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5172" y="798728"/>
            <a:ext cx="9179719" cy="757267"/>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7860" y="3653574"/>
            <a:ext cx="9814188" cy="2349203"/>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 id="214748367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yzftJ5AQ3Q" TargetMode="External"/><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tJBHrgL10hY" TargetMode="External"/><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groups/1082105672187487" TargetMode="External"/><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fyzftJ5AQ3Q"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youtu.be/bV7pS8fzT88" TargetMode="External"/><Relationship Id="rId4" Type="http://schemas.openxmlformats.org/officeDocument/2006/relationships/hyperlink" Target="https://www.youtube.com/watch?v=tJBHrgL10h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Feliz niño lindo personaje de niño y niña vistiendo un hermoso traje  saltando sobre el fondo del jardín celebrando con flores del cielo 2424768  Vector en Vecteezy"/>
          <p:cNvPicPr>
            <a:picLocks noChangeAspect="1" noChangeArrowheads="1"/>
          </p:cNvPicPr>
          <p:nvPr/>
        </p:nvPicPr>
        <p:blipFill rotWithShape="1">
          <a:blip r:embed="rId3">
            <a:extLst>
              <a:ext uri="{28A0092B-C50C-407E-A947-70E740481C1C}">
                <a14:useLocalDpi xmlns:a14="http://schemas.microsoft.com/office/drawing/2010/main" val="0"/>
              </a:ext>
            </a:extLst>
          </a:blip>
          <a:srcRect b="10150"/>
          <a:stretch/>
        </p:blipFill>
        <p:spPr bwMode="auto">
          <a:xfrm>
            <a:off x="419574" y="437323"/>
            <a:ext cx="11427870" cy="602311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59EB920-5CE9-41BA-B16F-E600F1C77EB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41900" y="4993830"/>
            <a:ext cx="833931" cy="719150"/>
          </a:xfrm>
          <a:prstGeom prst="rect">
            <a:avLst/>
          </a:prstGeom>
        </p:spPr>
      </p:pic>
      <p:pic>
        <p:nvPicPr>
          <p:cNvPr id="2" name="Imagen 1"/>
          <p:cNvPicPr>
            <a:picLocks noChangeAspect="1"/>
          </p:cNvPicPr>
          <p:nvPr/>
        </p:nvPicPr>
        <p:blipFill>
          <a:blip r:embed="rId5"/>
          <a:stretch>
            <a:fillRect/>
          </a:stretch>
        </p:blipFill>
        <p:spPr>
          <a:xfrm>
            <a:off x="3283382" y="3603191"/>
            <a:ext cx="5700254" cy="1286367"/>
          </a:xfrm>
          <a:prstGeom prst="rect">
            <a:avLst/>
          </a:prstGeom>
        </p:spPr>
      </p:pic>
      <p:pic>
        <p:nvPicPr>
          <p:cNvPr id="6" name="Imagen 5"/>
          <p:cNvPicPr>
            <a:picLocks noChangeAspect="1"/>
          </p:cNvPicPr>
          <p:nvPr/>
        </p:nvPicPr>
        <p:blipFill>
          <a:blip r:embed="rId6"/>
          <a:stretch>
            <a:fillRect/>
          </a:stretch>
        </p:blipFill>
        <p:spPr>
          <a:xfrm>
            <a:off x="2573136" y="1486487"/>
            <a:ext cx="7120745" cy="2517866"/>
          </a:xfrm>
          <a:prstGeom prst="rect">
            <a:avLst/>
          </a:prstGeom>
        </p:spPr>
      </p:pic>
    </p:spTree>
    <p:extLst>
      <p:ext uri="{BB962C8B-B14F-4D97-AF65-F5344CB8AC3E}">
        <p14:creationId xmlns:p14="http://schemas.microsoft.com/office/powerpoint/2010/main" val="518676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9D846A12-5C43-4BC8-9373-89C042B54321}"/>
              </a:ext>
            </a:extLst>
          </p:cNvPr>
          <p:cNvSpPr txBox="1"/>
          <p:nvPr/>
        </p:nvSpPr>
        <p:spPr>
          <a:xfrm>
            <a:off x="478281" y="246523"/>
            <a:ext cx="1051891" cy="2215991"/>
          </a:xfrm>
          <a:prstGeom prst="rect">
            <a:avLst/>
          </a:prstGeom>
          <a:noFill/>
        </p:spPr>
        <p:txBody>
          <a:bodyPr wrap="none" rtlCol="0">
            <a:spAutoFit/>
          </a:bodyPr>
          <a:lstStyle/>
          <a:p>
            <a:r>
              <a:rPr lang="es-419" sz="13800" dirty="0">
                <a:solidFill>
                  <a:schemeClr val="accent4">
                    <a:lumMod val="60000"/>
                    <a:lumOff val="40000"/>
                  </a:schemeClr>
                </a:solidFill>
                <a:latin typeface="Bernard MT Condensed" panose="02050806060905020404" pitchFamily="18" charset="0"/>
              </a:rPr>
              <a:t>3</a:t>
            </a:r>
          </a:p>
        </p:txBody>
      </p:sp>
      <p:sp>
        <p:nvSpPr>
          <p:cNvPr id="52" name="CuadroTexto 51">
            <a:extLst>
              <a:ext uri="{FF2B5EF4-FFF2-40B4-BE49-F238E27FC236}">
                <a16:creationId xmlns:a16="http://schemas.microsoft.com/office/drawing/2014/main" id="{0690357C-0E23-4689-A3E5-2E455323837C}"/>
              </a:ext>
            </a:extLst>
          </p:cNvPr>
          <p:cNvSpPr txBox="1"/>
          <p:nvPr/>
        </p:nvSpPr>
        <p:spPr>
          <a:xfrm>
            <a:off x="1241582" y="831299"/>
            <a:ext cx="2283252" cy="523220"/>
          </a:xfrm>
          <a:prstGeom prst="rect">
            <a:avLst/>
          </a:prstGeom>
          <a:noFill/>
        </p:spPr>
        <p:txBody>
          <a:bodyPr wrap="square">
            <a:spAutoFit/>
          </a:bodyPr>
          <a:lstStyle/>
          <a:p>
            <a:pPr algn="just"/>
            <a:r>
              <a:rPr lang="es-MX" sz="2800" dirty="0">
                <a:solidFill>
                  <a:schemeClr val="tx1"/>
                </a:solidFill>
                <a:latin typeface="The Hand Extrablack" panose="03070A02030502020204" pitchFamily="66" charset="0"/>
              </a:rPr>
              <a:t>Lean el siguiente texto:</a:t>
            </a:r>
          </a:p>
        </p:txBody>
      </p:sp>
      <p:sp>
        <p:nvSpPr>
          <p:cNvPr id="121" name="CuadroTexto 120">
            <a:extLst>
              <a:ext uri="{FF2B5EF4-FFF2-40B4-BE49-F238E27FC236}">
                <a16:creationId xmlns:a16="http://schemas.microsoft.com/office/drawing/2014/main" id="{A4DF408B-EEF8-4584-B734-DB8B0DA6EB3D}"/>
              </a:ext>
            </a:extLst>
          </p:cNvPr>
          <p:cNvSpPr txBox="1"/>
          <p:nvPr/>
        </p:nvSpPr>
        <p:spPr>
          <a:xfrm>
            <a:off x="3726312" y="1611112"/>
            <a:ext cx="7930297" cy="4401205"/>
          </a:xfrm>
          <a:prstGeom prst="rect">
            <a:avLst/>
          </a:prstGeom>
          <a:solidFill>
            <a:schemeClr val="accent4">
              <a:lumMod val="40000"/>
              <a:lumOff val="60000"/>
            </a:schemeClr>
          </a:solidFill>
          <a:ln>
            <a:noFill/>
            <a:prstDash val="sysDash"/>
          </a:ln>
        </p:spPr>
        <p:txBody>
          <a:bodyPr wrap="square">
            <a:spAutoFit/>
          </a:bodyPr>
          <a:lstStyle/>
          <a:p>
            <a:pPr algn="ctr"/>
            <a:r>
              <a:rPr lang="es-MX" sz="2800" b="1" dirty="0" smtClean="0">
                <a:solidFill>
                  <a:srgbClr val="072A51"/>
                </a:solidFill>
                <a:latin typeface="The Hand Extrablack" panose="03070A02030502020204" pitchFamily="66" charset="0"/>
              </a:rPr>
              <a:t>NECESITAMOS ALGO MÁS QUE LA CIENCIA PARA CONSERVAR LA NATURALEZA </a:t>
            </a:r>
          </a:p>
          <a:p>
            <a:pPr algn="just"/>
            <a:endParaRPr lang="es-MX" sz="2800" dirty="0" smtClean="0">
              <a:solidFill>
                <a:schemeClr val="tx1"/>
              </a:solidFill>
              <a:latin typeface="The Hand Extrablack" panose="03070A02030502020204" pitchFamily="66" charset="0"/>
            </a:endParaRPr>
          </a:p>
          <a:p>
            <a:pPr algn="just"/>
            <a:r>
              <a:rPr lang="es-MX" sz="2800" dirty="0" smtClean="0">
                <a:solidFill>
                  <a:schemeClr val="tx1"/>
                </a:solidFill>
                <a:latin typeface="The Hand Extrablack" panose="03070A02030502020204" pitchFamily="66" charset="0"/>
              </a:rPr>
              <a:t>Son </a:t>
            </a:r>
            <a:r>
              <a:rPr lang="es-MX" sz="2800" dirty="0">
                <a:solidFill>
                  <a:schemeClr val="tx1"/>
                </a:solidFill>
                <a:latin typeface="The Hand Extrablack" panose="03070A02030502020204" pitchFamily="66" charset="0"/>
              </a:rPr>
              <a:t>cada vez más evidentes las consecuencias de las acciones destructivas que los seres </a:t>
            </a:r>
            <a:r>
              <a:rPr lang="es-MX" sz="2800" dirty="0" smtClean="0">
                <a:solidFill>
                  <a:schemeClr val="tx1"/>
                </a:solidFill>
                <a:latin typeface="The Hand Extrablack" panose="03070A02030502020204" pitchFamily="66" charset="0"/>
              </a:rPr>
              <a:t>humanos realizamos </a:t>
            </a:r>
            <a:r>
              <a:rPr lang="es-MX" sz="2800" dirty="0">
                <a:solidFill>
                  <a:schemeClr val="tx1"/>
                </a:solidFill>
                <a:latin typeface="The Hand Extrablack" panose="03070A02030502020204" pitchFamily="66" charset="0"/>
              </a:rPr>
              <a:t>sobre la naturaleza. […] a pesar de las políticas públicas diseñadas para proteger a </a:t>
            </a:r>
            <a:r>
              <a:rPr lang="es-MX" sz="2800" dirty="0" smtClean="0">
                <a:solidFill>
                  <a:schemeClr val="tx1"/>
                </a:solidFill>
                <a:latin typeface="The Hand Extrablack" panose="03070A02030502020204" pitchFamily="66" charset="0"/>
              </a:rPr>
              <a:t>la naturaleza</a:t>
            </a:r>
            <a:r>
              <a:rPr lang="es-MX" sz="2800" dirty="0">
                <a:solidFill>
                  <a:schemeClr val="tx1"/>
                </a:solidFill>
                <a:latin typeface="The Hand Extrablack" panose="03070A02030502020204" pitchFamily="66" charset="0"/>
              </a:rPr>
              <a:t>, el deterioro de nuestro ambiente sigue avanzado [sic</a:t>
            </a:r>
            <a:r>
              <a:rPr lang="es-MX" sz="2800" dirty="0" smtClean="0">
                <a:solidFill>
                  <a:schemeClr val="tx1"/>
                </a:solidFill>
                <a:latin typeface="The Hand Extrablack" panose="03070A02030502020204" pitchFamily="66" charset="0"/>
              </a:rPr>
              <a:t>].</a:t>
            </a:r>
          </a:p>
          <a:p>
            <a:pPr algn="just"/>
            <a:endParaRPr lang="es-MX" sz="2800" dirty="0">
              <a:solidFill>
                <a:schemeClr val="tx1"/>
              </a:solidFill>
              <a:latin typeface="The Hand Extrablack" panose="03070A02030502020204" pitchFamily="66" charset="0"/>
            </a:endParaRPr>
          </a:p>
          <a:p>
            <a:pPr algn="just"/>
            <a:r>
              <a:rPr lang="es-MX" sz="2800" dirty="0">
                <a:solidFill>
                  <a:schemeClr val="tx1"/>
                </a:solidFill>
                <a:latin typeface="The Hand Extrablack" panose="03070A02030502020204" pitchFamily="66" charset="0"/>
              </a:rPr>
              <a:t>[…] Necesitamos, […] cultivar una profunda conciencia sobre la interrelación fundamental </a:t>
            </a:r>
            <a:r>
              <a:rPr lang="es-MX" sz="2800" dirty="0" smtClean="0">
                <a:solidFill>
                  <a:schemeClr val="tx1"/>
                </a:solidFill>
                <a:latin typeface="The Hand Extrablack" panose="03070A02030502020204" pitchFamily="66" charset="0"/>
              </a:rPr>
              <a:t>entre nuestras </a:t>
            </a:r>
            <a:r>
              <a:rPr lang="es-MX" sz="2800" dirty="0">
                <a:solidFill>
                  <a:schemeClr val="tx1"/>
                </a:solidFill>
                <a:latin typeface="The Hand Extrablack" panose="03070A02030502020204" pitchFamily="66" charset="0"/>
              </a:rPr>
              <a:t>acciones y sus efectos, pues las actividades que cada uno de nosotros realiza cada día </a:t>
            </a:r>
            <a:r>
              <a:rPr lang="es-MX" sz="2800" dirty="0" smtClean="0">
                <a:solidFill>
                  <a:schemeClr val="tx1"/>
                </a:solidFill>
                <a:latin typeface="The Hand Extrablack" panose="03070A02030502020204" pitchFamily="66" charset="0"/>
              </a:rPr>
              <a:t>son el </a:t>
            </a:r>
            <a:r>
              <a:rPr lang="es-MX" sz="2800" dirty="0">
                <a:solidFill>
                  <a:schemeClr val="tx1"/>
                </a:solidFill>
                <a:latin typeface="The Hand Extrablack" panose="03070A02030502020204" pitchFamily="66" charset="0"/>
              </a:rPr>
              <a:t>motor de cambio en contra o a favor de conservar la naturaleza. Esta toma de conciencia </a:t>
            </a:r>
            <a:r>
              <a:rPr lang="es-MX" sz="2800" dirty="0" smtClean="0">
                <a:solidFill>
                  <a:schemeClr val="tx1"/>
                </a:solidFill>
                <a:latin typeface="The Hand Extrablack" panose="03070A02030502020204" pitchFamily="66" charset="0"/>
              </a:rPr>
              <a:t>requiere que </a:t>
            </a:r>
            <a:r>
              <a:rPr lang="es-MX" sz="2800" dirty="0">
                <a:solidFill>
                  <a:schemeClr val="tx1"/>
                </a:solidFill>
                <a:latin typeface="The Hand Extrablack" panose="03070A02030502020204" pitchFamily="66" charset="0"/>
              </a:rPr>
              <a:t>nos eduquemos y desarrollemos capacidades</a:t>
            </a:r>
            <a:endParaRPr lang="es-MX" sz="2800" dirty="0" smtClean="0">
              <a:solidFill>
                <a:schemeClr val="tx1"/>
              </a:solidFill>
              <a:latin typeface="The Hand Extrablack" panose="03070A02030502020204" pitchFamily="66" charset="0"/>
            </a:endParaRPr>
          </a:p>
        </p:txBody>
      </p:sp>
      <p:pic>
        <p:nvPicPr>
          <p:cNvPr id="8194" name="Picture 2" descr="La Respiración : OVA- CUIDADO DEL MEDIO AMBI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81" y="2309247"/>
            <a:ext cx="3048000" cy="3191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160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adroTexto 120">
            <a:extLst>
              <a:ext uri="{FF2B5EF4-FFF2-40B4-BE49-F238E27FC236}">
                <a16:creationId xmlns:a16="http://schemas.microsoft.com/office/drawing/2014/main" id="{A4DF408B-EEF8-4584-B734-DB8B0DA6EB3D}"/>
              </a:ext>
            </a:extLst>
          </p:cNvPr>
          <p:cNvSpPr txBox="1"/>
          <p:nvPr/>
        </p:nvSpPr>
        <p:spPr>
          <a:xfrm>
            <a:off x="1331844" y="1493867"/>
            <a:ext cx="6480312" cy="3970318"/>
          </a:xfrm>
          <a:prstGeom prst="rect">
            <a:avLst/>
          </a:prstGeom>
          <a:solidFill>
            <a:schemeClr val="accent2">
              <a:lumMod val="20000"/>
              <a:lumOff val="80000"/>
            </a:schemeClr>
          </a:solidFill>
          <a:ln>
            <a:noFill/>
            <a:prstDash val="sysDash"/>
          </a:ln>
        </p:spPr>
        <p:txBody>
          <a:bodyPr wrap="square">
            <a:spAutoFit/>
          </a:bodyPr>
          <a:lstStyle/>
          <a:p>
            <a:pPr algn="just"/>
            <a:r>
              <a:rPr lang="es-MX" sz="2800" b="1" dirty="0">
                <a:solidFill>
                  <a:srgbClr val="072A51"/>
                </a:solidFill>
                <a:latin typeface="The Hand Extrablack" panose="03070A02030502020204" pitchFamily="66" charset="0"/>
              </a:rPr>
              <a:t>Interdependencia y principio de </a:t>
            </a:r>
            <a:r>
              <a:rPr lang="es-MX" sz="2800" b="1" dirty="0" smtClean="0">
                <a:solidFill>
                  <a:srgbClr val="072A51"/>
                </a:solidFill>
                <a:latin typeface="The Hand Extrablack" panose="03070A02030502020204" pitchFamily="66" charset="0"/>
              </a:rPr>
              <a:t>causa-efecto</a:t>
            </a:r>
          </a:p>
          <a:p>
            <a:pPr algn="just"/>
            <a:endParaRPr lang="es-MX" sz="2800" b="1" dirty="0" smtClean="0">
              <a:solidFill>
                <a:schemeClr val="tx1"/>
              </a:solidFill>
              <a:latin typeface="The Hand Extrablack" panose="03070A02030502020204" pitchFamily="66" charset="0"/>
            </a:endParaRPr>
          </a:p>
          <a:p>
            <a:pPr algn="just"/>
            <a:r>
              <a:rPr lang="es-MX" sz="2800" b="1" dirty="0" smtClean="0">
                <a:solidFill>
                  <a:schemeClr val="tx1"/>
                </a:solidFill>
                <a:latin typeface="The Hand Extrablack" panose="03070A02030502020204" pitchFamily="66" charset="0"/>
              </a:rPr>
              <a:t>Thich </a:t>
            </a:r>
            <a:r>
              <a:rPr lang="es-MX" sz="2800" b="1" dirty="0" err="1">
                <a:solidFill>
                  <a:schemeClr val="tx1"/>
                </a:solidFill>
                <a:latin typeface="The Hand Extrablack" panose="03070A02030502020204" pitchFamily="66" charset="0"/>
              </a:rPr>
              <a:t>Nhat</a:t>
            </a:r>
            <a:r>
              <a:rPr lang="es-MX" sz="2800" b="1" dirty="0">
                <a:solidFill>
                  <a:schemeClr val="tx1"/>
                </a:solidFill>
                <a:latin typeface="The Hand Extrablack" panose="03070A02030502020204" pitchFamily="66" charset="0"/>
              </a:rPr>
              <a:t> </a:t>
            </a:r>
            <a:r>
              <a:rPr lang="es-MX" sz="2800" b="1" dirty="0" err="1">
                <a:solidFill>
                  <a:schemeClr val="tx1"/>
                </a:solidFill>
                <a:latin typeface="The Hand Extrablack" panose="03070A02030502020204" pitchFamily="66" charset="0"/>
              </a:rPr>
              <a:t>Hanh</a:t>
            </a:r>
            <a:r>
              <a:rPr lang="es-MX" sz="2800" b="1" dirty="0">
                <a:solidFill>
                  <a:schemeClr val="tx1"/>
                </a:solidFill>
                <a:latin typeface="The Hand Extrablack" panose="03070A02030502020204" pitchFamily="66" charset="0"/>
              </a:rPr>
              <a:t>, un monje budista vietnamita nominado para el Premio Nobel de la Paz, </a:t>
            </a:r>
            <a:r>
              <a:rPr lang="es-MX" sz="2800" b="1" dirty="0" smtClean="0">
                <a:solidFill>
                  <a:schemeClr val="tx1"/>
                </a:solidFill>
                <a:latin typeface="The Hand Extrablack" panose="03070A02030502020204" pitchFamily="66" charset="0"/>
              </a:rPr>
              <a:t>describió vívidamente </a:t>
            </a:r>
            <a:r>
              <a:rPr lang="es-MX" sz="2800" b="1" dirty="0">
                <a:solidFill>
                  <a:schemeClr val="tx1"/>
                </a:solidFill>
                <a:latin typeface="The Hand Extrablack" panose="03070A02030502020204" pitchFamily="66" charset="0"/>
              </a:rPr>
              <a:t>un principio fundamental que afecta el curso de la realidad momento a </a:t>
            </a:r>
            <a:r>
              <a:rPr lang="es-MX" sz="2800" b="1" dirty="0" smtClean="0">
                <a:solidFill>
                  <a:schemeClr val="tx1"/>
                </a:solidFill>
                <a:latin typeface="The Hand Extrablack" panose="03070A02030502020204" pitchFamily="66" charset="0"/>
              </a:rPr>
              <a:t>momento. Sostuvo </a:t>
            </a:r>
            <a:r>
              <a:rPr lang="es-MX" sz="2800" b="1" dirty="0">
                <a:solidFill>
                  <a:schemeClr val="tx1"/>
                </a:solidFill>
                <a:latin typeface="The Hand Extrablack" panose="03070A02030502020204" pitchFamily="66" charset="0"/>
              </a:rPr>
              <a:t>una hoja blanca de papel y preguntó: “Si fueras un poeta, ¿qué podrías ver en esta hoja </a:t>
            </a:r>
            <a:r>
              <a:rPr lang="es-MX" sz="2800" b="1" dirty="0" smtClean="0">
                <a:solidFill>
                  <a:schemeClr val="tx1"/>
                </a:solidFill>
                <a:latin typeface="The Hand Extrablack" panose="03070A02030502020204" pitchFamily="66" charset="0"/>
              </a:rPr>
              <a:t>de papel</a:t>
            </a:r>
            <a:r>
              <a:rPr lang="es-MX" sz="2800" b="1" dirty="0">
                <a:solidFill>
                  <a:schemeClr val="tx1"/>
                </a:solidFill>
                <a:latin typeface="The Hand Extrablack" panose="03070A02030502020204" pitchFamily="66" charset="0"/>
              </a:rPr>
              <a:t>?” La mayoría de nosotros vería un trozo de papel, o quizás la textura, la forma o el color </a:t>
            </a:r>
            <a:r>
              <a:rPr lang="es-MX" sz="2800" b="1" dirty="0" smtClean="0">
                <a:solidFill>
                  <a:schemeClr val="tx1"/>
                </a:solidFill>
                <a:latin typeface="The Hand Extrablack" panose="03070A02030502020204" pitchFamily="66" charset="0"/>
              </a:rPr>
              <a:t>del material</a:t>
            </a:r>
            <a:r>
              <a:rPr lang="es-MX" sz="2800" b="1" dirty="0">
                <a:solidFill>
                  <a:schemeClr val="tx1"/>
                </a:solidFill>
                <a:latin typeface="The Hand Extrablack" panose="03070A02030502020204" pitchFamily="66" charset="0"/>
              </a:rPr>
              <a:t>, pero no más que eso. La respuesta de Thich </a:t>
            </a:r>
            <a:r>
              <a:rPr lang="es-MX" sz="2800" b="1" dirty="0" err="1">
                <a:solidFill>
                  <a:schemeClr val="tx1"/>
                </a:solidFill>
                <a:latin typeface="The Hand Extrablack" panose="03070A02030502020204" pitchFamily="66" charset="0"/>
              </a:rPr>
              <a:t>Nhat</a:t>
            </a:r>
            <a:r>
              <a:rPr lang="es-MX" sz="2800" b="1" dirty="0">
                <a:solidFill>
                  <a:schemeClr val="tx1"/>
                </a:solidFill>
                <a:latin typeface="The Hand Extrablack" panose="03070A02030502020204" pitchFamily="66" charset="0"/>
              </a:rPr>
              <a:t> </a:t>
            </a:r>
            <a:r>
              <a:rPr lang="es-MX" sz="2800" b="1" dirty="0" err="1">
                <a:solidFill>
                  <a:schemeClr val="tx1"/>
                </a:solidFill>
                <a:latin typeface="The Hand Extrablack" panose="03070A02030502020204" pitchFamily="66" charset="0"/>
              </a:rPr>
              <a:t>Hanh</a:t>
            </a:r>
            <a:r>
              <a:rPr lang="es-MX" sz="2800" b="1" dirty="0">
                <a:solidFill>
                  <a:schemeClr val="tx1"/>
                </a:solidFill>
                <a:latin typeface="The Hand Extrablack" panose="03070A02030502020204" pitchFamily="66" charset="0"/>
              </a:rPr>
              <a:t>, por el contrario, fue reveladora</a:t>
            </a:r>
            <a:r>
              <a:rPr lang="es-MX" sz="2800" b="1" dirty="0" smtClean="0">
                <a:solidFill>
                  <a:schemeClr val="tx1"/>
                </a:solidFill>
                <a:latin typeface="The Hand Extrablack" panose="03070A02030502020204" pitchFamily="66" charset="0"/>
              </a:rPr>
              <a:t>:</a:t>
            </a:r>
          </a:p>
        </p:txBody>
      </p:sp>
      <p:pic>
        <p:nvPicPr>
          <p:cNvPr id="3" name="Imagen 2"/>
          <p:cNvPicPr>
            <a:picLocks noChangeAspect="1"/>
          </p:cNvPicPr>
          <p:nvPr/>
        </p:nvPicPr>
        <p:blipFill>
          <a:blip r:embed="rId2"/>
          <a:stretch>
            <a:fillRect/>
          </a:stretch>
        </p:blipFill>
        <p:spPr>
          <a:xfrm>
            <a:off x="8049465" y="1883391"/>
            <a:ext cx="3388424" cy="3388424"/>
          </a:xfrm>
          <a:prstGeom prst="rect">
            <a:avLst/>
          </a:prstGeom>
        </p:spPr>
      </p:pic>
    </p:spTree>
    <p:extLst>
      <p:ext uri="{BB962C8B-B14F-4D97-AF65-F5344CB8AC3E}">
        <p14:creationId xmlns:p14="http://schemas.microsoft.com/office/powerpoint/2010/main" val="2604622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adroTexto 120">
            <a:extLst>
              <a:ext uri="{FF2B5EF4-FFF2-40B4-BE49-F238E27FC236}">
                <a16:creationId xmlns:a16="http://schemas.microsoft.com/office/drawing/2014/main" id="{A4DF408B-EEF8-4584-B734-DB8B0DA6EB3D}"/>
              </a:ext>
            </a:extLst>
          </p:cNvPr>
          <p:cNvSpPr txBox="1"/>
          <p:nvPr/>
        </p:nvSpPr>
        <p:spPr>
          <a:xfrm>
            <a:off x="774116" y="1049729"/>
            <a:ext cx="7195931" cy="4832092"/>
          </a:xfrm>
          <a:prstGeom prst="rect">
            <a:avLst/>
          </a:prstGeom>
          <a:solidFill>
            <a:schemeClr val="accent2">
              <a:lumMod val="20000"/>
              <a:lumOff val="80000"/>
            </a:schemeClr>
          </a:solidFill>
          <a:ln>
            <a:noFill/>
            <a:prstDash val="sysDash"/>
          </a:ln>
        </p:spPr>
        <p:txBody>
          <a:bodyPr wrap="square">
            <a:spAutoFit/>
          </a:bodyPr>
          <a:lstStyle/>
          <a:p>
            <a:pPr algn="just"/>
            <a:r>
              <a:rPr lang="es-MX" sz="2800" dirty="0">
                <a:solidFill>
                  <a:schemeClr val="tx1"/>
                </a:solidFill>
                <a:latin typeface="The Hand Extrablack" panose="03070A02030502020204" pitchFamily="66" charset="0"/>
              </a:rPr>
              <a:t>Si fueras un poeta, verías nubes flotando sobre esta hoja de papel. Sin las nubes la lluvia no existiría; sin lluvia los árboles no pueden crecer; y sin árboles no podemos hacer papel. Si miramos profundamente, podríamos ver los rayos del sol alimentando al árbol, el leñador que cortó el árbol, el trigo que se convierte en su pan, y los padres que lo criaron […]. Sin todas estas cosas, este papel no podría existir.</a:t>
            </a:r>
          </a:p>
          <a:p>
            <a:pPr algn="just"/>
            <a:endParaRPr lang="es-MX" sz="2800" dirty="0">
              <a:solidFill>
                <a:schemeClr val="tx1"/>
              </a:solidFill>
              <a:latin typeface="The Hand Extrablack" panose="03070A02030502020204" pitchFamily="66" charset="0"/>
            </a:endParaRPr>
          </a:p>
          <a:p>
            <a:pPr algn="just"/>
            <a:r>
              <a:rPr lang="es-MX" sz="2800" dirty="0">
                <a:solidFill>
                  <a:schemeClr val="tx1"/>
                </a:solidFill>
                <a:latin typeface="The Hand Extrablack" panose="03070A02030502020204" pitchFamily="66" charset="0"/>
              </a:rPr>
              <a:t>Lo que Thich </a:t>
            </a:r>
            <a:r>
              <a:rPr lang="es-MX" sz="2800" dirty="0" err="1">
                <a:solidFill>
                  <a:schemeClr val="tx1"/>
                </a:solidFill>
                <a:latin typeface="The Hand Extrablack" panose="03070A02030502020204" pitchFamily="66" charset="0"/>
              </a:rPr>
              <a:t>Nhat</a:t>
            </a:r>
            <a:r>
              <a:rPr lang="es-MX" sz="2800" dirty="0">
                <a:solidFill>
                  <a:schemeClr val="tx1"/>
                </a:solidFill>
                <a:latin typeface="The Hand Extrablack" panose="03070A02030502020204" pitchFamily="66" charset="0"/>
              </a:rPr>
              <a:t> </a:t>
            </a:r>
            <a:r>
              <a:rPr lang="es-MX" sz="2800" dirty="0" err="1">
                <a:solidFill>
                  <a:schemeClr val="tx1"/>
                </a:solidFill>
                <a:latin typeface="The Hand Extrablack" panose="03070A02030502020204" pitchFamily="66" charset="0"/>
              </a:rPr>
              <a:t>Hanh</a:t>
            </a:r>
            <a:r>
              <a:rPr lang="es-MX" sz="2800" dirty="0">
                <a:solidFill>
                  <a:schemeClr val="tx1"/>
                </a:solidFill>
                <a:latin typeface="The Hand Extrablack" panose="03070A02030502020204" pitchFamily="66" charset="0"/>
              </a:rPr>
              <a:t> expresó en esta emotiva explicación es el principio de interdependencia y causalidad. Este principio es básico en la ciencia, pero los seres humanos —en especial aquellos que vivimos en áreas urbanas— rara vez reconocemos su importancia en nuestra vida diaria.</a:t>
            </a:r>
          </a:p>
        </p:txBody>
      </p:sp>
      <p:pic>
        <p:nvPicPr>
          <p:cNvPr id="12296" name="Picture 8" descr="Pin on Complemen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366" y="1514534"/>
            <a:ext cx="1497117" cy="169357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lip Art Imagen transparente sol | PNG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6893" y="780866"/>
            <a:ext cx="908737" cy="92961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oetry clipart. Free download transparent .PNG | Creazi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3926" y="3061144"/>
            <a:ext cx="3456244" cy="266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90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adroTexto 120">
            <a:extLst>
              <a:ext uri="{FF2B5EF4-FFF2-40B4-BE49-F238E27FC236}">
                <a16:creationId xmlns:a16="http://schemas.microsoft.com/office/drawing/2014/main" id="{A4DF408B-EEF8-4584-B734-DB8B0DA6EB3D}"/>
              </a:ext>
            </a:extLst>
          </p:cNvPr>
          <p:cNvSpPr txBox="1"/>
          <p:nvPr/>
        </p:nvSpPr>
        <p:spPr>
          <a:xfrm>
            <a:off x="1093304" y="1334840"/>
            <a:ext cx="7692888" cy="3970318"/>
          </a:xfrm>
          <a:prstGeom prst="rect">
            <a:avLst/>
          </a:prstGeom>
          <a:solidFill>
            <a:schemeClr val="accent1">
              <a:lumMod val="20000"/>
              <a:lumOff val="80000"/>
            </a:schemeClr>
          </a:solidFill>
          <a:ln>
            <a:noFill/>
            <a:prstDash val="sysDash"/>
          </a:ln>
        </p:spPr>
        <p:txBody>
          <a:bodyPr wrap="square">
            <a:spAutoFit/>
          </a:bodyPr>
          <a:lstStyle/>
          <a:p>
            <a:pPr algn="just"/>
            <a:r>
              <a:rPr lang="es-MX" sz="2800" b="1" dirty="0">
                <a:solidFill>
                  <a:srgbClr val="072A51"/>
                </a:solidFill>
                <a:latin typeface="The Hand Extrablack" panose="03070A02030502020204" pitchFamily="66" charset="0"/>
              </a:rPr>
              <a:t>Consecuencias de ignorar el principio de </a:t>
            </a:r>
            <a:r>
              <a:rPr lang="es-MX" sz="2800" b="1" dirty="0" smtClean="0">
                <a:solidFill>
                  <a:srgbClr val="072A51"/>
                </a:solidFill>
                <a:latin typeface="The Hand Extrablack" panose="03070A02030502020204" pitchFamily="66" charset="0"/>
              </a:rPr>
              <a:t>interdependencia </a:t>
            </a:r>
          </a:p>
          <a:p>
            <a:pPr algn="just"/>
            <a:endParaRPr lang="es-MX" sz="2800" b="1" dirty="0" smtClean="0">
              <a:solidFill>
                <a:srgbClr val="072A51"/>
              </a:solidFill>
              <a:latin typeface="The Hand Extrablack" panose="03070A02030502020204" pitchFamily="66" charset="0"/>
            </a:endParaRPr>
          </a:p>
          <a:p>
            <a:pPr algn="just"/>
            <a:r>
              <a:rPr lang="es-MX" sz="2800" b="1" dirty="0" smtClean="0">
                <a:solidFill>
                  <a:schemeClr val="tx1"/>
                </a:solidFill>
                <a:latin typeface="The Hand Extrablack" panose="03070A02030502020204" pitchFamily="66" charset="0"/>
              </a:rPr>
              <a:t>[…]. </a:t>
            </a:r>
            <a:r>
              <a:rPr lang="es-MX" sz="2800" b="1" dirty="0">
                <a:solidFill>
                  <a:schemeClr val="tx1"/>
                </a:solidFill>
                <a:latin typeface="The Hand Extrablack" panose="03070A02030502020204" pitchFamily="66" charset="0"/>
              </a:rPr>
              <a:t>Se calcula que los seres humanos hemos transformado más del 25% de la superficie </a:t>
            </a:r>
            <a:r>
              <a:rPr lang="es-MX" sz="2800" b="1" dirty="0" smtClean="0">
                <a:solidFill>
                  <a:schemeClr val="tx1"/>
                </a:solidFill>
                <a:latin typeface="The Hand Extrablack" panose="03070A02030502020204" pitchFamily="66" charset="0"/>
              </a:rPr>
              <a:t>terrestre en </a:t>
            </a:r>
            <a:r>
              <a:rPr lang="es-MX" sz="2800" b="1" dirty="0">
                <a:solidFill>
                  <a:schemeClr val="tx1"/>
                </a:solidFill>
                <a:latin typeface="The Hand Extrablack" panose="03070A02030502020204" pitchFamily="66" charset="0"/>
              </a:rPr>
              <a:t>sistemas agrícolas, incluidos los campos utilizados para criar a los animales domésticos </a:t>
            </a:r>
            <a:r>
              <a:rPr lang="es-MX" sz="2800" b="1" dirty="0" smtClean="0">
                <a:solidFill>
                  <a:schemeClr val="tx1"/>
                </a:solidFill>
                <a:latin typeface="The Hand Extrablack" panose="03070A02030502020204" pitchFamily="66" charset="0"/>
              </a:rPr>
              <a:t>que consumimos</a:t>
            </a:r>
            <a:r>
              <a:rPr lang="es-MX" sz="2800" b="1" dirty="0">
                <a:solidFill>
                  <a:schemeClr val="tx1"/>
                </a:solidFill>
                <a:latin typeface="The Hand Extrablack" panose="03070A02030502020204" pitchFamily="66" charset="0"/>
              </a:rPr>
              <a:t>. Hemos alcanzado récords de degradación sin precedentes: contaminación química </a:t>
            </a:r>
            <a:r>
              <a:rPr lang="es-MX" sz="2800" b="1" dirty="0" smtClean="0">
                <a:solidFill>
                  <a:schemeClr val="tx1"/>
                </a:solidFill>
                <a:latin typeface="The Hand Extrablack" panose="03070A02030502020204" pitchFamily="66" charset="0"/>
              </a:rPr>
              <a:t>y degradación </a:t>
            </a:r>
            <a:r>
              <a:rPr lang="es-MX" sz="2800" b="1" dirty="0">
                <a:solidFill>
                  <a:schemeClr val="tx1"/>
                </a:solidFill>
                <a:latin typeface="The Hand Extrablack" panose="03070A02030502020204" pitchFamily="66" charset="0"/>
              </a:rPr>
              <a:t>física de ríos, lagos, mares y suelos; altas tasas de extinción de especies y de </a:t>
            </a:r>
            <a:r>
              <a:rPr lang="es-MX" sz="2800" b="1" dirty="0" smtClean="0">
                <a:solidFill>
                  <a:schemeClr val="tx1"/>
                </a:solidFill>
                <a:latin typeface="The Hand Extrablack" panose="03070A02030502020204" pitchFamily="66" charset="0"/>
              </a:rPr>
              <a:t>aparición de </a:t>
            </a:r>
            <a:r>
              <a:rPr lang="es-MX" sz="2800" b="1" dirty="0">
                <a:solidFill>
                  <a:schemeClr val="tx1"/>
                </a:solidFill>
                <a:latin typeface="The Hand Extrablack" panose="03070A02030502020204" pitchFamily="66" charset="0"/>
              </a:rPr>
              <a:t>especies invasoras; calentamiento global y cambios climáticos que ya producen estragos en </a:t>
            </a:r>
            <a:r>
              <a:rPr lang="es-MX" sz="2800" b="1" dirty="0" smtClean="0">
                <a:solidFill>
                  <a:schemeClr val="tx1"/>
                </a:solidFill>
                <a:latin typeface="The Hand Extrablack" panose="03070A02030502020204" pitchFamily="66" charset="0"/>
              </a:rPr>
              <a:t>el medio </a:t>
            </a:r>
            <a:r>
              <a:rPr lang="es-MX" sz="2800" b="1" dirty="0">
                <a:solidFill>
                  <a:schemeClr val="tx1"/>
                </a:solidFill>
                <a:latin typeface="The Hand Extrablack" panose="03070A02030502020204" pitchFamily="66" charset="0"/>
              </a:rPr>
              <a:t>ambiente, pero también en la sociedad y en la economía. </a:t>
            </a:r>
            <a:r>
              <a:rPr lang="es-MX" sz="2800" b="1" dirty="0" smtClean="0">
                <a:solidFill>
                  <a:schemeClr val="tx1"/>
                </a:solidFill>
                <a:latin typeface="The Hand Extrablack" panose="03070A02030502020204" pitchFamily="66" charset="0"/>
              </a:rPr>
              <a:t>[…]</a:t>
            </a:r>
          </a:p>
        </p:txBody>
      </p:sp>
      <p:pic>
        <p:nvPicPr>
          <p:cNvPr id="2" name="Imagen 1"/>
          <p:cNvPicPr>
            <a:picLocks noChangeAspect="1"/>
          </p:cNvPicPr>
          <p:nvPr/>
        </p:nvPicPr>
        <p:blipFill>
          <a:blip r:embed="rId2"/>
          <a:stretch>
            <a:fillRect/>
          </a:stretch>
        </p:blipFill>
        <p:spPr>
          <a:xfrm>
            <a:off x="8786192" y="2305027"/>
            <a:ext cx="2676376" cy="2517866"/>
          </a:xfrm>
          <a:prstGeom prst="rect">
            <a:avLst/>
          </a:prstGeom>
        </p:spPr>
      </p:pic>
    </p:spTree>
    <p:extLst>
      <p:ext uri="{BB962C8B-B14F-4D97-AF65-F5344CB8AC3E}">
        <p14:creationId xmlns:p14="http://schemas.microsoft.com/office/powerpoint/2010/main" val="3036178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adroTexto 120">
            <a:extLst>
              <a:ext uri="{FF2B5EF4-FFF2-40B4-BE49-F238E27FC236}">
                <a16:creationId xmlns:a16="http://schemas.microsoft.com/office/drawing/2014/main" id="{A4DF408B-EEF8-4584-B734-DB8B0DA6EB3D}"/>
              </a:ext>
            </a:extLst>
          </p:cNvPr>
          <p:cNvSpPr txBox="1"/>
          <p:nvPr/>
        </p:nvSpPr>
        <p:spPr>
          <a:xfrm>
            <a:off x="4006888" y="1334840"/>
            <a:ext cx="7514552" cy="4832092"/>
          </a:xfrm>
          <a:prstGeom prst="rect">
            <a:avLst/>
          </a:prstGeom>
          <a:solidFill>
            <a:schemeClr val="accent1">
              <a:lumMod val="20000"/>
              <a:lumOff val="80000"/>
            </a:schemeClr>
          </a:solidFill>
          <a:ln>
            <a:noFill/>
            <a:prstDash val="sysDash"/>
          </a:ln>
        </p:spPr>
        <p:txBody>
          <a:bodyPr wrap="square">
            <a:spAutoFit/>
          </a:bodyPr>
          <a:lstStyle/>
          <a:p>
            <a:pPr algn="just"/>
            <a:r>
              <a:rPr lang="es-MX" sz="2800" b="1" dirty="0">
                <a:solidFill>
                  <a:srgbClr val="072A51"/>
                </a:solidFill>
                <a:latin typeface="The Hand Extrablack" panose="03070A02030502020204" pitchFamily="66" charset="0"/>
              </a:rPr>
              <a:t>¿Qué podemos hacer</a:t>
            </a:r>
            <a:r>
              <a:rPr lang="es-MX" sz="2800" b="1" dirty="0" smtClean="0">
                <a:solidFill>
                  <a:srgbClr val="072A51"/>
                </a:solidFill>
                <a:latin typeface="The Hand Extrablack" panose="03070A02030502020204" pitchFamily="66" charset="0"/>
              </a:rPr>
              <a:t>?</a:t>
            </a:r>
          </a:p>
          <a:p>
            <a:pPr algn="just"/>
            <a:endParaRPr lang="es-MX" sz="2800" b="1" dirty="0">
              <a:solidFill>
                <a:srgbClr val="072A51"/>
              </a:solidFill>
              <a:latin typeface="The Hand Extrablack" panose="03070A02030502020204" pitchFamily="66" charset="0"/>
            </a:endParaRPr>
          </a:p>
          <a:p>
            <a:pPr algn="just"/>
            <a:r>
              <a:rPr lang="es-MX" sz="2800" b="1" dirty="0">
                <a:solidFill>
                  <a:schemeClr val="tx1"/>
                </a:solidFill>
                <a:latin typeface="The Hand Extrablack" panose="03070A02030502020204" pitchFamily="66" charset="0"/>
              </a:rPr>
              <a:t>[…]. En términos generales, está claro que nuestra situación actual ha resultado de una falta de equilibrio entre las tres dimensiones principales que afectan el bienestar humano: el medio ambiente, la sociedad y la economía. Los sistemas económicos, en su mayoría aquellos que se relacionan con grandes consorcios, se han expandido enormemente, con efectos negativos en las dimensiones ambiental y social. […]. En ese contexto, el mayor desafío es encontrar formas de desarrollo en las que las dimensiones sociales y económicas puedan dejar el camino de la degradación en favor de uno de sustentabilidad. Para afrontar este reto, es importante seguir fomentando las actividades científicas, formativas y educativas.</a:t>
            </a:r>
          </a:p>
        </p:txBody>
      </p:sp>
      <p:pic>
        <p:nvPicPr>
          <p:cNvPr id="2" name="Imagen 1"/>
          <p:cNvPicPr>
            <a:picLocks noChangeAspect="1"/>
          </p:cNvPicPr>
          <p:nvPr/>
        </p:nvPicPr>
        <p:blipFill>
          <a:blip r:embed="rId2"/>
          <a:stretch>
            <a:fillRect/>
          </a:stretch>
        </p:blipFill>
        <p:spPr>
          <a:xfrm>
            <a:off x="577606" y="2268998"/>
            <a:ext cx="3429282" cy="3400282"/>
          </a:xfrm>
          <a:prstGeom prst="rect">
            <a:avLst/>
          </a:prstGeom>
        </p:spPr>
      </p:pic>
    </p:spTree>
    <p:extLst>
      <p:ext uri="{BB962C8B-B14F-4D97-AF65-F5344CB8AC3E}">
        <p14:creationId xmlns:p14="http://schemas.microsoft.com/office/powerpoint/2010/main" val="981441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adroTexto 120">
            <a:extLst>
              <a:ext uri="{FF2B5EF4-FFF2-40B4-BE49-F238E27FC236}">
                <a16:creationId xmlns:a16="http://schemas.microsoft.com/office/drawing/2014/main" id="{A4DF408B-EEF8-4584-B734-DB8B0DA6EB3D}"/>
              </a:ext>
            </a:extLst>
          </p:cNvPr>
          <p:cNvSpPr txBox="1"/>
          <p:nvPr/>
        </p:nvSpPr>
        <p:spPr>
          <a:xfrm>
            <a:off x="906650" y="1200408"/>
            <a:ext cx="5983357" cy="4401205"/>
          </a:xfrm>
          <a:prstGeom prst="rect">
            <a:avLst/>
          </a:prstGeom>
          <a:solidFill>
            <a:schemeClr val="accent1">
              <a:lumMod val="20000"/>
              <a:lumOff val="80000"/>
            </a:schemeClr>
          </a:solidFill>
          <a:ln>
            <a:noFill/>
            <a:prstDash val="sysDash"/>
          </a:ln>
        </p:spPr>
        <p:txBody>
          <a:bodyPr wrap="square">
            <a:spAutoFit/>
          </a:bodyPr>
          <a:lstStyle/>
          <a:p>
            <a:pPr algn="just"/>
            <a:r>
              <a:rPr lang="es-MX" sz="2800" b="1" dirty="0">
                <a:solidFill>
                  <a:schemeClr val="tx1"/>
                </a:solidFill>
                <a:latin typeface="The Hand Extrablack" panose="03070A02030502020204" pitchFamily="66" charset="0"/>
              </a:rPr>
              <a:t>¿Cómo podemos lograr la producción de alimentos y energía necesaria para mejorar el </a:t>
            </a:r>
            <a:r>
              <a:rPr lang="es-MX" sz="2800" b="1" dirty="0" smtClean="0">
                <a:solidFill>
                  <a:schemeClr val="tx1"/>
                </a:solidFill>
                <a:latin typeface="The Hand Extrablack" panose="03070A02030502020204" pitchFamily="66" charset="0"/>
              </a:rPr>
              <a:t>bienestar global </a:t>
            </a:r>
            <a:r>
              <a:rPr lang="es-MX" sz="2800" b="1" dirty="0">
                <a:solidFill>
                  <a:schemeClr val="tx1"/>
                </a:solidFill>
                <a:latin typeface="The Hand Extrablack" panose="03070A02030502020204" pitchFamily="66" charset="0"/>
              </a:rPr>
              <a:t>de las personas y garantizar al mismo tiempo la conservación de la naturaleza? </a:t>
            </a:r>
            <a:r>
              <a:rPr lang="es-MX" sz="2800" b="1" dirty="0" smtClean="0">
                <a:solidFill>
                  <a:schemeClr val="tx1"/>
                </a:solidFill>
                <a:latin typeface="The Hand Extrablack" panose="03070A02030502020204" pitchFamily="66" charset="0"/>
              </a:rPr>
              <a:t>Para entender </a:t>
            </a:r>
            <a:r>
              <a:rPr lang="es-MX" sz="2800" b="1" dirty="0">
                <a:solidFill>
                  <a:schemeClr val="tx1"/>
                </a:solidFill>
                <a:latin typeface="The Hand Extrablack" panose="03070A02030502020204" pitchFamily="66" charset="0"/>
              </a:rPr>
              <a:t>y solucionar este tipo de retos, se requieren programas de enseñanza que aun </a:t>
            </a:r>
            <a:r>
              <a:rPr lang="es-MX" sz="2800" b="1" dirty="0" smtClean="0">
                <a:solidFill>
                  <a:schemeClr val="tx1"/>
                </a:solidFill>
                <a:latin typeface="The Hand Extrablack" panose="03070A02030502020204" pitchFamily="66" charset="0"/>
              </a:rPr>
              <a:t>desde la </a:t>
            </a:r>
            <a:r>
              <a:rPr lang="es-MX" sz="2800" b="1" dirty="0">
                <a:solidFill>
                  <a:schemeClr val="tx1"/>
                </a:solidFill>
                <a:latin typeface="The Hand Extrablack" panose="03070A02030502020204" pitchFamily="66" charset="0"/>
              </a:rPr>
              <a:t>infancia temprana fomenten habilidades y conductas de colaboración en búsqueda del </a:t>
            </a:r>
            <a:r>
              <a:rPr lang="es-MX" sz="2800" b="1" dirty="0" smtClean="0">
                <a:solidFill>
                  <a:schemeClr val="tx1"/>
                </a:solidFill>
                <a:latin typeface="The Hand Extrablack" panose="03070A02030502020204" pitchFamily="66" charset="0"/>
              </a:rPr>
              <a:t>bien común</a:t>
            </a:r>
            <a:r>
              <a:rPr lang="es-MX" sz="2800" b="1" dirty="0">
                <a:solidFill>
                  <a:schemeClr val="tx1"/>
                </a:solidFill>
                <a:latin typeface="The Hand Extrablack" panose="03070A02030502020204" pitchFamily="66" charset="0"/>
              </a:rPr>
              <a:t>. Además, vincular las dimensiones sociales, económicas y ambientales para así </a:t>
            </a:r>
            <a:r>
              <a:rPr lang="es-MX" sz="2800" b="1" dirty="0" smtClean="0">
                <a:solidFill>
                  <a:schemeClr val="tx1"/>
                </a:solidFill>
                <a:latin typeface="The Hand Extrablack" panose="03070A02030502020204" pitchFamily="66" charset="0"/>
              </a:rPr>
              <a:t>promover la </a:t>
            </a:r>
            <a:r>
              <a:rPr lang="es-MX" sz="2800" b="1" dirty="0">
                <a:solidFill>
                  <a:schemeClr val="tx1"/>
                </a:solidFill>
                <a:latin typeface="The Hand Extrablack" panose="03070A02030502020204" pitchFamily="66" charset="0"/>
              </a:rPr>
              <a:t>sustentabilidad exigirá la participación activa de la academia y la sociedad civil, así como </a:t>
            </a:r>
            <a:r>
              <a:rPr lang="es-MX" sz="2800" b="1" dirty="0" smtClean="0">
                <a:solidFill>
                  <a:schemeClr val="tx1"/>
                </a:solidFill>
                <a:latin typeface="The Hand Extrablack" panose="03070A02030502020204" pitchFamily="66" charset="0"/>
              </a:rPr>
              <a:t>de empresarios </a:t>
            </a:r>
            <a:r>
              <a:rPr lang="es-MX" sz="2800" b="1" dirty="0">
                <a:solidFill>
                  <a:schemeClr val="tx1"/>
                </a:solidFill>
                <a:latin typeface="The Hand Extrablack" panose="03070A02030502020204" pitchFamily="66" charset="0"/>
              </a:rPr>
              <a:t>y gobernantes</a:t>
            </a:r>
            <a:r>
              <a:rPr lang="es-MX" sz="2800" b="1" dirty="0" smtClean="0">
                <a:solidFill>
                  <a:schemeClr val="tx1"/>
                </a:solidFill>
                <a:latin typeface="The Hand Extrablack" panose="03070A02030502020204" pitchFamily="66" charset="0"/>
              </a:rPr>
              <a:t>.</a:t>
            </a:r>
            <a:endParaRPr lang="es-MX" sz="2800" b="1" dirty="0">
              <a:solidFill>
                <a:schemeClr val="tx1"/>
              </a:solidFill>
              <a:latin typeface="The Hand Extrablack" panose="03070A02030502020204" pitchFamily="66" charset="0"/>
            </a:endParaRPr>
          </a:p>
        </p:txBody>
      </p:sp>
      <p:pic>
        <p:nvPicPr>
          <p:cNvPr id="2" name="Imagen 1"/>
          <p:cNvPicPr>
            <a:picLocks noChangeAspect="1"/>
          </p:cNvPicPr>
          <p:nvPr/>
        </p:nvPicPr>
        <p:blipFill>
          <a:blip r:embed="rId2"/>
          <a:stretch>
            <a:fillRect/>
          </a:stretch>
        </p:blipFill>
        <p:spPr>
          <a:xfrm>
            <a:off x="6999858" y="1803476"/>
            <a:ext cx="4749196" cy="3798137"/>
          </a:xfrm>
          <a:prstGeom prst="rect">
            <a:avLst/>
          </a:prstGeom>
        </p:spPr>
      </p:pic>
    </p:spTree>
    <p:extLst>
      <p:ext uri="{BB962C8B-B14F-4D97-AF65-F5344CB8AC3E}">
        <p14:creationId xmlns:p14="http://schemas.microsoft.com/office/powerpoint/2010/main" val="4247228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adroTexto 120">
            <a:extLst>
              <a:ext uri="{FF2B5EF4-FFF2-40B4-BE49-F238E27FC236}">
                <a16:creationId xmlns:a16="http://schemas.microsoft.com/office/drawing/2014/main" id="{A4DF408B-EEF8-4584-B734-DB8B0DA6EB3D}"/>
              </a:ext>
            </a:extLst>
          </p:cNvPr>
          <p:cNvSpPr txBox="1"/>
          <p:nvPr/>
        </p:nvSpPr>
        <p:spPr>
          <a:xfrm>
            <a:off x="1053546" y="1334840"/>
            <a:ext cx="6480315" cy="3970318"/>
          </a:xfrm>
          <a:prstGeom prst="rect">
            <a:avLst/>
          </a:prstGeom>
          <a:solidFill>
            <a:schemeClr val="accent1">
              <a:lumMod val="20000"/>
              <a:lumOff val="80000"/>
            </a:schemeClr>
          </a:solidFill>
          <a:ln>
            <a:noFill/>
            <a:prstDash val="sysDash"/>
          </a:ln>
        </p:spPr>
        <p:txBody>
          <a:bodyPr wrap="square">
            <a:spAutoFit/>
          </a:bodyPr>
          <a:lstStyle/>
          <a:p>
            <a:pPr algn="just"/>
            <a:r>
              <a:rPr lang="es-MX" sz="2800" b="1" dirty="0">
                <a:solidFill>
                  <a:schemeClr val="tx1"/>
                </a:solidFill>
                <a:latin typeface="The Hand Extrablack" panose="03070A02030502020204" pitchFamily="66" charset="0"/>
              </a:rPr>
              <a:t>[…] Pasamos la mayor parte de nuestra vida intentando satisfacer nuestras necesidades sin pensar en las consecuencias de nuestras acciones. Si fuéramos plenamente conscientes de las consecuencias de nuestro consumo de recursos, podríamos intentar cambiar nuestra vida egocéntrica por una más comunal, incluyendo en este último término a los demás seres vivos con quienes compartimos la Tierra. Esta conciencia es un atributo cultural que está fuertemente ligado al comportamiento ético, y creo que cultivar esta conciencia es un gran salto que puede ayudarnos a ser menos destructivos y más sostenibles</a:t>
            </a:r>
            <a:r>
              <a:rPr lang="es-MX" sz="2800" b="1" dirty="0" smtClean="0">
                <a:solidFill>
                  <a:schemeClr val="tx1"/>
                </a:solidFill>
                <a:latin typeface="The Hand Extrablack" panose="03070A02030502020204" pitchFamily="66" charset="0"/>
              </a:rPr>
              <a:t>.</a:t>
            </a:r>
            <a:endParaRPr lang="es-MX" sz="2800" b="1" dirty="0">
              <a:solidFill>
                <a:schemeClr val="tx1"/>
              </a:solidFill>
              <a:latin typeface="The Hand Extrablack" panose="03070A02030502020204" pitchFamily="66" charset="0"/>
            </a:endParaRPr>
          </a:p>
        </p:txBody>
      </p:sp>
      <p:pic>
        <p:nvPicPr>
          <p:cNvPr id="2" name="Imagen 1"/>
          <p:cNvPicPr>
            <a:picLocks noChangeAspect="1"/>
          </p:cNvPicPr>
          <p:nvPr/>
        </p:nvPicPr>
        <p:blipFill>
          <a:blip r:embed="rId2"/>
          <a:stretch>
            <a:fillRect/>
          </a:stretch>
        </p:blipFill>
        <p:spPr>
          <a:xfrm>
            <a:off x="7533861" y="1513787"/>
            <a:ext cx="4048095" cy="4048095"/>
          </a:xfrm>
          <a:prstGeom prst="rect">
            <a:avLst/>
          </a:prstGeom>
        </p:spPr>
      </p:pic>
    </p:spTree>
    <p:extLst>
      <p:ext uri="{BB962C8B-B14F-4D97-AF65-F5344CB8AC3E}">
        <p14:creationId xmlns:p14="http://schemas.microsoft.com/office/powerpoint/2010/main" val="149174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adroTexto 120">
            <a:extLst>
              <a:ext uri="{FF2B5EF4-FFF2-40B4-BE49-F238E27FC236}">
                <a16:creationId xmlns:a16="http://schemas.microsoft.com/office/drawing/2014/main" id="{A4DF408B-EEF8-4584-B734-DB8B0DA6EB3D}"/>
              </a:ext>
            </a:extLst>
          </p:cNvPr>
          <p:cNvSpPr txBox="1"/>
          <p:nvPr/>
        </p:nvSpPr>
        <p:spPr>
          <a:xfrm>
            <a:off x="4431070" y="1899738"/>
            <a:ext cx="6778489" cy="3539430"/>
          </a:xfrm>
          <a:prstGeom prst="rect">
            <a:avLst/>
          </a:prstGeom>
          <a:solidFill>
            <a:schemeClr val="accent1">
              <a:lumMod val="20000"/>
              <a:lumOff val="80000"/>
            </a:schemeClr>
          </a:solidFill>
          <a:ln>
            <a:noFill/>
            <a:prstDash val="sysDash"/>
          </a:ln>
        </p:spPr>
        <p:txBody>
          <a:bodyPr wrap="square">
            <a:spAutoFit/>
          </a:bodyPr>
          <a:lstStyle/>
          <a:p>
            <a:pPr algn="just"/>
            <a:r>
              <a:rPr lang="es-MX" sz="2800" b="1" dirty="0">
                <a:solidFill>
                  <a:schemeClr val="tx1"/>
                </a:solidFill>
                <a:latin typeface="The Hand Extrablack" panose="03070A02030502020204" pitchFamily="66" charset="0"/>
              </a:rPr>
              <a:t>Permítanme terminar citando otro poema de Thich </a:t>
            </a:r>
            <a:r>
              <a:rPr lang="es-MX" sz="2800" b="1" dirty="0" err="1">
                <a:solidFill>
                  <a:schemeClr val="tx1"/>
                </a:solidFill>
                <a:latin typeface="The Hand Extrablack" panose="03070A02030502020204" pitchFamily="66" charset="0"/>
              </a:rPr>
              <a:t>Nhat</a:t>
            </a:r>
            <a:r>
              <a:rPr lang="es-MX" sz="2800" b="1" dirty="0">
                <a:solidFill>
                  <a:schemeClr val="tx1"/>
                </a:solidFill>
                <a:latin typeface="The Hand Extrablack" panose="03070A02030502020204" pitchFamily="66" charset="0"/>
              </a:rPr>
              <a:t> </a:t>
            </a:r>
            <a:r>
              <a:rPr lang="es-MX" sz="2800" b="1" dirty="0" err="1">
                <a:solidFill>
                  <a:schemeClr val="tx1"/>
                </a:solidFill>
                <a:latin typeface="The Hand Extrablack" panose="03070A02030502020204" pitchFamily="66" charset="0"/>
              </a:rPr>
              <a:t>Hanh</a:t>
            </a:r>
            <a:r>
              <a:rPr lang="es-MX" sz="2800" b="1" dirty="0" smtClean="0">
                <a:solidFill>
                  <a:schemeClr val="tx1"/>
                </a:solidFill>
                <a:latin typeface="The Hand Extrablack" panose="03070A02030502020204" pitchFamily="66" charset="0"/>
              </a:rPr>
              <a:t>:</a:t>
            </a:r>
          </a:p>
          <a:p>
            <a:pPr algn="just"/>
            <a:endParaRPr lang="es-MX" sz="2800" b="1" dirty="0">
              <a:solidFill>
                <a:schemeClr val="tx1"/>
              </a:solidFill>
              <a:latin typeface="The Hand Extrablack" panose="03070A02030502020204" pitchFamily="66" charset="0"/>
            </a:endParaRPr>
          </a:p>
          <a:p>
            <a:pPr algn="just"/>
            <a:r>
              <a:rPr lang="es-MX" sz="2800" b="1" dirty="0">
                <a:solidFill>
                  <a:schemeClr val="tx1"/>
                </a:solidFill>
                <a:latin typeface="The Hand Extrablack" panose="03070A02030502020204" pitchFamily="66" charset="0"/>
              </a:rPr>
              <a:t>La gente generalmente considera que caminar sobre el agua o en el aire es un milagro. Pero creo que el verdadero milagro no es caminar sobre el agua o en el aire, sino caminar sobre la tierra. Cada día estamos inmersos en un milagro que ni siquiera reconocemos: un cielo azul, nubes blancas, hojas verdes, y los ojos negros y curiosos de un niño —nuestros propios dos ojos. Todo es un milagro. (Martínez-Ramos, 2021)</a:t>
            </a:r>
          </a:p>
        </p:txBody>
      </p:sp>
      <p:pic>
        <p:nvPicPr>
          <p:cNvPr id="2" name="Imagen 1"/>
          <p:cNvPicPr>
            <a:picLocks noChangeAspect="1"/>
          </p:cNvPicPr>
          <p:nvPr/>
        </p:nvPicPr>
        <p:blipFill>
          <a:blip r:embed="rId2"/>
          <a:stretch>
            <a:fillRect/>
          </a:stretch>
        </p:blipFill>
        <p:spPr>
          <a:xfrm>
            <a:off x="878873" y="2429301"/>
            <a:ext cx="3292890" cy="3292890"/>
          </a:xfrm>
          <a:prstGeom prst="rect">
            <a:avLst/>
          </a:prstGeom>
        </p:spPr>
      </p:pic>
    </p:spTree>
    <p:extLst>
      <p:ext uri="{BB962C8B-B14F-4D97-AF65-F5344CB8AC3E}">
        <p14:creationId xmlns:p14="http://schemas.microsoft.com/office/powerpoint/2010/main" val="1127043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9D846A12-5C43-4BC8-9373-89C042B54321}"/>
              </a:ext>
            </a:extLst>
          </p:cNvPr>
          <p:cNvSpPr txBox="1"/>
          <p:nvPr/>
        </p:nvSpPr>
        <p:spPr>
          <a:xfrm>
            <a:off x="1225489" y="216547"/>
            <a:ext cx="1226618" cy="2646878"/>
          </a:xfrm>
          <a:prstGeom prst="rect">
            <a:avLst/>
          </a:prstGeom>
          <a:noFill/>
        </p:spPr>
        <p:txBody>
          <a:bodyPr wrap="none" rtlCol="0">
            <a:spAutoFit/>
          </a:bodyPr>
          <a:lstStyle/>
          <a:p>
            <a:r>
              <a:rPr lang="es-419" sz="16600" dirty="0">
                <a:solidFill>
                  <a:schemeClr val="accent4">
                    <a:lumMod val="60000"/>
                    <a:lumOff val="40000"/>
                  </a:schemeClr>
                </a:solidFill>
                <a:latin typeface="Bernard MT Condensed" panose="02050806060905020404" pitchFamily="18" charset="0"/>
              </a:rPr>
              <a:t>4</a:t>
            </a:r>
          </a:p>
        </p:txBody>
      </p:sp>
      <p:sp>
        <p:nvSpPr>
          <p:cNvPr id="52" name="CuadroTexto 51">
            <a:extLst>
              <a:ext uri="{FF2B5EF4-FFF2-40B4-BE49-F238E27FC236}">
                <a16:creationId xmlns:a16="http://schemas.microsoft.com/office/drawing/2014/main" id="{0690357C-0E23-4689-A3E5-2E455323837C}"/>
              </a:ext>
            </a:extLst>
          </p:cNvPr>
          <p:cNvSpPr txBox="1"/>
          <p:nvPr/>
        </p:nvSpPr>
        <p:spPr>
          <a:xfrm>
            <a:off x="2017682" y="1057136"/>
            <a:ext cx="5593386" cy="523220"/>
          </a:xfrm>
          <a:prstGeom prst="rect">
            <a:avLst/>
          </a:prstGeom>
          <a:noFill/>
        </p:spPr>
        <p:txBody>
          <a:bodyPr wrap="square">
            <a:spAutoFit/>
          </a:bodyPr>
          <a:lstStyle/>
          <a:p>
            <a:pPr algn="just"/>
            <a:r>
              <a:rPr lang="es-MX" sz="2800" dirty="0">
                <a:solidFill>
                  <a:schemeClr val="tx1"/>
                </a:solidFill>
                <a:latin typeface="The Hand Extrablack" panose="03070A02030502020204" pitchFamily="66" charset="0"/>
              </a:rPr>
              <a:t>Realicen la siguiente actividad:</a:t>
            </a:r>
          </a:p>
        </p:txBody>
      </p:sp>
      <p:sp>
        <p:nvSpPr>
          <p:cNvPr id="32" name="CuadroTexto 31">
            <a:extLst>
              <a:ext uri="{FF2B5EF4-FFF2-40B4-BE49-F238E27FC236}">
                <a16:creationId xmlns:a16="http://schemas.microsoft.com/office/drawing/2014/main" id="{0690357C-0E23-4689-A3E5-2E455323837C}"/>
              </a:ext>
            </a:extLst>
          </p:cNvPr>
          <p:cNvSpPr txBox="1"/>
          <p:nvPr/>
        </p:nvSpPr>
        <p:spPr>
          <a:xfrm>
            <a:off x="1079186" y="2167707"/>
            <a:ext cx="10075700" cy="2893100"/>
          </a:xfrm>
          <a:prstGeom prst="rect">
            <a:avLst/>
          </a:prstGeom>
          <a:noFill/>
        </p:spPr>
        <p:txBody>
          <a:bodyPr wrap="square">
            <a:spAutoFit/>
          </a:bodyPr>
          <a:lstStyle/>
          <a:p>
            <a:pPr algn="just"/>
            <a:r>
              <a:rPr lang="es-MX" sz="2600" dirty="0">
                <a:solidFill>
                  <a:schemeClr val="tx1"/>
                </a:solidFill>
                <a:latin typeface="The Hand Extrablack" panose="03070A02030502020204" pitchFamily="66" charset="0"/>
              </a:rPr>
              <a:t>Una de las acciones inmediatas que podemos tomar es ser conscientes de nuestros </a:t>
            </a:r>
            <a:r>
              <a:rPr lang="es-MX" sz="2600" dirty="0" smtClean="0">
                <a:solidFill>
                  <a:schemeClr val="tx1"/>
                </a:solidFill>
                <a:latin typeface="The Hand Extrablack" panose="03070A02030502020204" pitchFamily="66" charset="0"/>
              </a:rPr>
              <a:t>propios hábitos </a:t>
            </a:r>
            <a:r>
              <a:rPr lang="es-MX" sz="2600" dirty="0">
                <a:solidFill>
                  <a:schemeClr val="tx1"/>
                </a:solidFill>
                <a:latin typeface="The Hand Extrablack" panose="03070A02030502020204" pitchFamily="66" charset="0"/>
              </a:rPr>
              <a:t>de consumo de recursos. Volviendo a la reflexión de Thich </a:t>
            </a:r>
            <a:r>
              <a:rPr lang="es-MX" sz="2600" dirty="0" err="1">
                <a:solidFill>
                  <a:schemeClr val="tx1"/>
                </a:solidFill>
                <a:latin typeface="The Hand Extrablack" panose="03070A02030502020204" pitchFamily="66" charset="0"/>
              </a:rPr>
              <a:t>Naht</a:t>
            </a:r>
            <a:r>
              <a:rPr lang="es-MX" sz="2600" dirty="0">
                <a:solidFill>
                  <a:schemeClr val="tx1"/>
                </a:solidFill>
                <a:latin typeface="The Hand Extrablack" panose="03070A02030502020204" pitchFamily="66" charset="0"/>
              </a:rPr>
              <a:t> </a:t>
            </a:r>
            <a:r>
              <a:rPr lang="es-MX" sz="2600" dirty="0" err="1">
                <a:solidFill>
                  <a:schemeClr val="tx1"/>
                </a:solidFill>
                <a:latin typeface="The Hand Extrablack" panose="03070A02030502020204" pitchFamily="66" charset="0"/>
              </a:rPr>
              <a:t>Hanh</a:t>
            </a:r>
            <a:r>
              <a:rPr lang="es-MX" sz="2600" dirty="0">
                <a:solidFill>
                  <a:schemeClr val="tx1"/>
                </a:solidFill>
                <a:latin typeface="The Hand Extrablack" panose="03070A02030502020204" pitchFamily="66" charset="0"/>
              </a:rPr>
              <a:t> [sic], </a:t>
            </a:r>
            <a:r>
              <a:rPr lang="es-MX" sz="2600" dirty="0" smtClean="0">
                <a:solidFill>
                  <a:schemeClr val="tx1"/>
                </a:solidFill>
                <a:latin typeface="The Hand Extrablack" panose="03070A02030502020204" pitchFamily="66" charset="0"/>
              </a:rPr>
              <a:t>podemos, por </a:t>
            </a:r>
            <a:r>
              <a:rPr lang="es-MX" sz="2600" dirty="0">
                <a:solidFill>
                  <a:schemeClr val="tx1"/>
                </a:solidFill>
                <a:latin typeface="The Hand Extrablack" panose="03070A02030502020204" pitchFamily="66" charset="0"/>
              </a:rPr>
              <a:t>ejemplo, preguntarnos: “¿Qué ves en una lata de refresco?” Si uno sigue la forma en que </a:t>
            </a:r>
            <a:r>
              <a:rPr lang="es-MX" sz="2600" dirty="0" smtClean="0">
                <a:solidFill>
                  <a:schemeClr val="tx1"/>
                </a:solidFill>
                <a:latin typeface="The Hand Extrablack" panose="03070A02030502020204" pitchFamily="66" charset="0"/>
              </a:rPr>
              <a:t>se produce </a:t>
            </a:r>
            <a:r>
              <a:rPr lang="es-MX" sz="2600" dirty="0">
                <a:solidFill>
                  <a:schemeClr val="tx1"/>
                </a:solidFill>
                <a:latin typeface="The Hand Extrablack" panose="03070A02030502020204" pitchFamily="66" charset="0"/>
              </a:rPr>
              <a:t>tal lata y el proceso por el cual termina en una mano humana, verá lo siguiente: </a:t>
            </a:r>
            <a:r>
              <a:rPr lang="es-MX" sz="2600" dirty="0" smtClean="0">
                <a:solidFill>
                  <a:schemeClr val="tx1"/>
                </a:solidFill>
                <a:latin typeface="The Hand Extrablack" panose="03070A02030502020204" pitchFamily="66" charset="0"/>
              </a:rPr>
              <a:t>varios litros </a:t>
            </a:r>
            <a:r>
              <a:rPr lang="es-MX" sz="2600" dirty="0">
                <a:solidFill>
                  <a:schemeClr val="tx1"/>
                </a:solidFill>
                <a:latin typeface="The Hand Extrablack" panose="03070A02030502020204" pitchFamily="66" charset="0"/>
              </a:rPr>
              <a:t>de agua utilizados para cada lata fabricada, la transformación de la selva tropical en </a:t>
            </a:r>
            <a:r>
              <a:rPr lang="es-MX" sz="2600" dirty="0" smtClean="0">
                <a:solidFill>
                  <a:schemeClr val="tx1"/>
                </a:solidFill>
                <a:latin typeface="The Hand Extrablack" panose="03070A02030502020204" pitchFamily="66" charset="0"/>
              </a:rPr>
              <a:t>campos de </a:t>
            </a:r>
            <a:r>
              <a:rPr lang="es-MX" sz="2600" dirty="0">
                <a:solidFill>
                  <a:schemeClr val="tx1"/>
                </a:solidFill>
                <a:latin typeface="The Hand Extrablack" panose="03070A02030502020204" pitchFamily="66" charset="0"/>
              </a:rPr>
              <a:t>caña de azúcar, ríos contaminados con agroquímicos, la contaminación atmosférica </a:t>
            </a:r>
            <a:r>
              <a:rPr lang="es-MX" sz="2600" dirty="0" smtClean="0">
                <a:solidFill>
                  <a:schemeClr val="tx1"/>
                </a:solidFill>
                <a:latin typeface="The Hand Extrablack" panose="03070A02030502020204" pitchFamily="66" charset="0"/>
              </a:rPr>
              <a:t>producida en </a:t>
            </a:r>
            <a:r>
              <a:rPr lang="es-MX" sz="2600" dirty="0">
                <a:solidFill>
                  <a:schemeClr val="tx1"/>
                </a:solidFill>
                <a:latin typeface="The Hand Extrablack" panose="03070A02030502020204" pitchFamily="66" charset="0"/>
              </a:rPr>
              <a:t>el transporte y la generación de enormes cantidades de basura. A esto habría que </a:t>
            </a:r>
            <a:r>
              <a:rPr lang="es-MX" sz="2600" dirty="0" smtClean="0">
                <a:solidFill>
                  <a:schemeClr val="tx1"/>
                </a:solidFill>
                <a:latin typeface="The Hand Extrablack" panose="03070A02030502020204" pitchFamily="66" charset="0"/>
              </a:rPr>
              <a:t>añadirle las </a:t>
            </a:r>
            <a:r>
              <a:rPr lang="es-MX" sz="2600" dirty="0">
                <a:solidFill>
                  <a:schemeClr val="tx1"/>
                </a:solidFill>
                <a:latin typeface="The Hand Extrablack" panose="03070A02030502020204" pitchFamily="66" charset="0"/>
              </a:rPr>
              <a:t>consecuencias negativas para la salud del consumo de refrescos de alto contenido calórico</a:t>
            </a:r>
            <a:r>
              <a:rPr lang="es-MX" sz="2600" dirty="0" smtClean="0">
                <a:solidFill>
                  <a:schemeClr val="tx1"/>
                </a:solidFill>
                <a:latin typeface="The Hand Extrablack" panose="03070A02030502020204" pitchFamily="66" charset="0"/>
              </a:rPr>
              <a:t>. (</a:t>
            </a:r>
            <a:r>
              <a:rPr lang="es-MX" sz="2600" dirty="0">
                <a:solidFill>
                  <a:schemeClr val="tx1"/>
                </a:solidFill>
                <a:latin typeface="The Hand Extrablack" panose="03070A02030502020204" pitchFamily="66" charset="0"/>
              </a:rPr>
              <a:t>Martínez-Ramos, 2021)</a:t>
            </a:r>
          </a:p>
        </p:txBody>
      </p:sp>
      <p:pic>
        <p:nvPicPr>
          <p:cNvPr id="4" name="Imagen 3"/>
          <p:cNvPicPr>
            <a:picLocks noChangeAspect="1"/>
          </p:cNvPicPr>
          <p:nvPr/>
        </p:nvPicPr>
        <p:blipFill>
          <a:blip r:embed="rId2"/>
          <a:stretch>
            <a:fillRect/>
          </a:stretch>
        </p:blipFill>
        <p:spPr>
          <a:xfrm>
            <a:off x="7451602" y="4522438"/>
            <a:ext cx="4285859" cy="1792379"/>
          </a:xfrm>
          <a:prstGeom prst="rect">
            <a:avLst/>
          </a:prstGeom>
        </p:spPr>
      </p:pic>
    </p:spTree>
    <p:extLst>
      <p:ext uri="{BB962C8B-B14F-4D97-AF65-F5344CB8AC3E}">
        <p14:creationId xmlns:p14="http://schemas.microsoft.com/office/powerpoint/2010/main" val="2803728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adroTexto 51">
            <a:extLst>
              <a:ext uri="{FF2B5EF4-FFF2-40B4-BE49-F238E27FC236}">
                <a16:creationId xmlns:a16="http://schemas.microsoft.com/office/drawing/2014/main" id="{0690357C-0E23-4689-A3E5-2E455323837C}"/>
              </a:ext>
            </a:extLst>
          </p:cNvPr>
          <p:cNvSpPr txBox="1"/>
          <p:nvPr/>
        </p:nvSpPr>
        <p:spPr>
          <a:xfrm>
            <a:off x="759784" y="802245"/>
            <a:ext cx="8793649" cy="5262979"/>
          </a:xfrm>
          <a:prstGeom prst="rect">
            <a:avLst/>
          </a:prstGeom>
          <a:noFill/>
        </p:spPr>
        <p:txBody>
          <a:bodyPr wrap="square">
            <a:spAutoFit/>
          </a:bodyPr>
          <a:lstStyle/>
          <a:p>
            <a:pPr algn="just"/>
            <a:r>
              <a:rPr lang="es-MX" sz="2800" dirty="0">
                <a:solidFill>
                  <a:schemeClr val="tx1"/>
                </a:solidFill>
                <a:latin typeface="The Hand Extrablack" panose="03070A02030502020204" pitchFamily="66" charset="0"/>
              </a:rPr>
              <a:t>Hagan la misma pregunta sobre cualquier artículo que utilicen en su vida cotidiana, puede </a:t>
            </a:r>
            <a:r>
              <a:rPr lang="es-MX" sz="2800" dirty="0" smtClean="0">
                <a:solidFill>
                  <a:schemeClr val="tx1"/>
                </a:solidFill>
                <a:latin typeface="The Hand Extrablack" panose="03070A02030502020204" pitchFamily="66" charset="0"/>
              </a:rPr>
              <a:t>serla </a:t>
            </a:r>
            <a:r>
              <a:rPr lang="es-MX" sz="2800" dirty="0">
                <a:solidFill>
                  <a:schemeClr val="tx1"/>
                </a:solidFill>
                <a:latin typeface="The Hand Extrablack" panose="03070A02030502020204" pitchFamily="66" charset="0"/>
              </a:rPr>
              <a:t>computadora, el celular, un medio de transporte, artículos de papelería, algún alimento </a:t>
            </a:r>
            <a:r>
              <a:rPr lang="es-MX" sz="2800" dirty="0" smtClean="0">
                <a:solidFill>
                  <a:schemeClr val="tx1"/>
                </a:solidFill>
                <a:latin typeface="The Hand Extrablack" panose="03070A02030502020204" pitchFamily="66" charset="0"/>
              </a:rPr>
              <a:t>o bebida </a:t>
            </a:r>
            <a:r>
              <a:rPr lang="es-MX" sz="2800" dirty="0">
                <a:solidFill>
                  <a:schemeClr val="tx1"/>
                </a:solidFill>
                <a:latin typeface="The Hand Extrablack" panose="03070A02030502020204" pitchFamily="66" charset="0"/>
              </a:rPr>
              <a:t>que consuman constantemente, otro tipo de aparato electrónico, alguna marca de ropa </a:t>
            </a:r>
            <a:r>
              <a:rPr lang="es-MX" sz="2800" dirty="0" smtClean="0">
                <a:solidFill>
                  <a:schemeClr val="tx1"/>
                </a:solidFill>
                <a:latin typeface="The Hand Extrablack" panose="03070A02030502020204" pitchFamily="66" charset="0"/>
              </a:rPr>
              <a:t>o accesorio </a:t>
            </a:r>
            <a:r>
              <a:rPr lang="es-MX" sz="2800" dirty="0">
                <a:solidFill>
                  <a:schemeClr val="tx1"/>
                </a:solidFill>
                <a:latin typeface="The Hand Extrablack" panose="03070A02030502020204" pitchFamily="66" charset="0"/>
              </a:rPr>
              <a:t>de belleza que sea de su agrado, etc., y reflexionen sobre lo siguiente</a:t>
            </a:r>
            <a:r>
              <a:rPr lang="es-MX" sz="2800" dirty="0" smtClean="0">
                <a:solidFill>
                  <a:schemeClr val="tx1"/>
                </a:solidFill>
                <a:latin typeface="The Hand Extrablack" panose="03070A02030502020204" pitchFamily="66" charset="0"/>
              </a:rPr>
              <a:t>:</a:t>
            </a:r>
          </a:p>
          <a:p>
            <a:pPr algn="just"/>
            <a:endParaRPr lang="es-MX" sz="2800" dirty="0">
              <a:solidFill>
                <a:schemeClr val="tx1"/>
              </a:solidFill>
              <a:latin typeface="The Hand Extrablack" panose="03070A02030502020204" pitchFamily="66" charset="0"/>
            </a:endParaRP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Qué elementos del medio ambiente son necesarios para producirlo?</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En dónde fue elaborado?, ¿requirió ser transportado desde lugares lejanos?, ¿cómo </a:t>
            </a:r>
            <a:r>
              <a:rPr lang="es-MX" sz="2800" dirty="0" smtClean="0">
                <a:solidFill>
                  <a:schemeClr val="tx1"/>
                </a:solidFill>
                <a:latin typeface="The Hand Extrablack" panose="03070A02030502020204" pitchFamily="66" charset="0"/>
              </a:rPr>
              <a:t>pudo haber </a:t>
            </a:r>
            <a:r>
              <a:rPr lang="es-MX" sz="2800" dirty="0">
                <a:solidFill>
                  <a:schemeClr val="tx1"/>
                </a:solidFill>
                <a:latin typeface="The Hand Extrablack" panose="03070A02030502020204" pitchFamily="66" charset="0"/>
              </a:rPr>
              <a:t>impactado esto en el medio ambiente</a:t>
            </a:r>
            <a:r>
              <a:rPr lang="es-MX" sz="2800" dirty="0" smtClean="0">
                <a:solidFill>
                  <a:schemeClr val="tx1"/>
                </a:solidFill>
                <a:latin typeface="The Hand Extrablack" panose="03070A02030502020204" pitchFamily="66" charset="0"/>
              </a:rPr>
              <a:t>?</a:t>
            </a:r>
          </a:p>
          <a:p>
            <a:pPr marL="457200" indent="-457200" algn="just">
              <a:buFont typeface="Arial" panose="020B0604020202020204" pitchFamily="34" charset="0"/>
              <a:buChar char="•"/>
            </a:pPr>
            <a:r>
              <a:rPr lang="es-MX" sz="2800" dirty="0">
                <a:solidFill>
                  <a:schemeClr val="tx1"/>
                </a:solidFill>
                <a:latin typeface="The Hand Extrablack" panose="03070A02030502020204" pitchFamily="66" charset="0"/>
              </a:rPr>
              <a:t>¿Requiere de un empaque específico?, ¿su empaque involucra múltiples bolsas, cajas </a:t>
            </a:r>
            <a:r>
              <a:rPr lang="es-MX" sz="2800" dirty="0" smtClean="0">
                <a:solidFill>
                  <a:schemeClr val="tx1"/>
                </a:solidFill>
                <a:latin typeface="The Hand Extrablack" panose="03070A02030502020204" pitchFamily="66" charset="0"/>
              </a:rPr>
              <a:t>o envolturas </a:t>
            </a:r>
            <a:r>
              <a:rPr lang="es-MX" sz="2800" dirty="0">
                <a:solidFill>
                  <a:schemeClr val="tx1"/>
                </a:solidFill>
                <a:latin typeface="The Hand Extrablack" panose="03070A02030502020204" pitchFamily="66" charset="0"/>
              </a:rPr>
              <a:t>de plástico o de papel?, ¿qué impacto pudo tener esto para el medio </a:t>
            </a:r>
            <a:r>
              <a:rPr lang="es-MX" sz="2800" dirty="0" smtClean="0">
                <a:solidFill>
                  <a:schemeClr val="tx1"/>
                </a:solidFill>
                <a:latin typeface="The Hand Extrablack" panose="03070A02030502020204" pitchFamily="66" charset="0"/>
              </a:rPr>
              <a:t>ambiente?</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El </a:t>
            </a:r>
            <a:r>
              <a:rPr lang="es-MX" sz="2800" dirty="0">
                <a:solidFill>
                  <a:schemeClr val="tx1"/>
                </a:solidFill>
                <a:latin typeface="The Hand Extrablack" panose="03070A02030502020204" pitchFamily="66" charset="0"/>
              </a:rPr>
              <a:t>uso de este artículo, ¿impacta de forma negativa en mi bienestar?, ¿de qué forma?, ¿y </a:t>
            </a:r>
            <a:r>
              <a:rPr lang="es-MX" sz="2800" dirty="0" smtClean="0">
                <a:solidFill>
                  <a:schemeClr val="tx1"/>
                </a:solidFill>
                <a:latin typeface="The Hand Extrablack" panose="03070A02030502020204" pitchFamily="66" charset="0"/>
              </a:rPr>
              <a:t>en el </a:t>
            </a:r>
            <a:r>
              <a:rPr lang="es-MX" sz="2800" dirty="0">
                <a:solidFill>
                  <a:schemeClr val="tx1"/>
                </a:solidFill>
                <a:latin typeface="The Hand Extrablack" panose="03070A02030502020204" pitchFamily="66" charset="0"/>
              </a:rPr>
              <a:t>bienestar de otras personas o seres vivos?</a:t>
            </a:r>
          </a:p>
        </p:txBody>
      </p:sp>
      <p:pic>
        <p:nvPicPr>
          <p:cNvPr id="10244" name="Picture 4" descr="Icono de amor de la naturaleza de la tierra - Descargar PNG/SVG  transparente | Iconos de amor, Icono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928" y="1226445"/>
            <a:ext cx="2335620" cy="233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63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638F63D3-7643-44FD-A6F1-0F75026D1C2F}"/>
              </a:ext>
            </a:extLst>
          </p:cNvPr>
          <p:cNvSpPr txBox="1"/>
          <p:nvPr/>
        </p:nvSpPr>
        <p:spPr>
          <a:xfrm>
            <a:off x="710975" y="4393021"/>
            <a:ext cx="3207044" cy="1815882"/>
          </a:xfrm>
          <a:prstGeom prst="rect">
            <a:avLst/>
          </a:prstGeom>
          <a:noFill/>
        </p:spPr>
        <p:txBody>
          <a:bodyPr wrap="square">
            <a:spAutoFit/>
          </a:bodyPr>
          <a:lstStyle/>
          <a:p>
            <a:pPr algn="ctr"/>
            <a:r>
              <a:rPr lang="es-MX" sz="2800" dirty="0">
                <a:latin typeface="The Hand Extrablack" panose="020B0604020202020204" charset="0"/>
                <a:cs typeface="Arial" panose="020B0604020202020204" pitchFamily="34" charset="0"/>
              </a:rPr>
              <a:t>Reflexionarán </a:t>
            </a:r>
            <a:r>
              <a:rPr lang="es-MX" sz="2800" dirty="0" smtClean="0">
                <a:latin typeface="The Hand Extrablack" panose="020B0604020202020204" charset="0"/>
                <a:cs typeface="Arial" panose="020B0604020202020204" pitchFamily="34" charset="0"/>
              </a:rPr>
              <a:t>y propondrán cambios </a:t>
            </a:r>
            <a:r>
              <a:rPr lang="es-MX" sz="2800" dirty="0">
                <a:latin typeface="The Hand Extrablack" panose="020B0604020202020204" charset="0"/>
                <a:cs typeface="Arial" panose="020B0604020202020204" pitchFamily="34" charset="0"/>
              </a:rPr>
              <a:t>que fomenten </a:t>
            </a:r>
            <a:r>
              <a:rPr lang="es-MX" sz="2800" dirty="0" smtClean="0">
                <a:latin typeface="The Hand Extrablack" panose="020B0604020202020204" charset="0"/>
                <a:cs typeface="Arial" panose="020B0604020202020204" pitchFamily="34" charset="0"/>
              </a:rPr>
              <a:t>el cuidado de </a:t>
            </a:r>
            <a:r>
              <a:rPr lang="es-MX" sz="2800" dirty="0">
                <a:latin typeface="The Hand Extrablack" panose="020B0604020202020204" charset="0"/>
                <a:cs typeface="Arial" panose="020B0604020202020204" pitchFamily="34" charset="0"/>
              </a:rPr>
              <a:t>la naturaleza </a:t>
            </a:r>
            <a:r>
              <a:rPr lang="es-MX" sz="2800" dirty="0" smtClean="0">
                <a:latin typeface="The Hand Extrablack" panose="020B0604020202020204" charset="0"/>
                <a:cs typeface="Arial" panose="020B0604020202020204" pitchFamily="34" charset="0"/>
              </a:rPr>
              <a:t>y favorezcan </a:t>
            </a:r>
            <a:r>
              <a:rPr lang="es-MX" sz="2800" dirty="0">
                <a:latin typeface="The Hand Extrablack" panose="020B0604020202020204" charset="0"/>
                <a:cs typeface="Arial" panose="020B0604020202020204" pitchFamily="34" charset="0"/>
              </a:rPr>
              <a:t>el bienestar </a:t>
            </a:r>
            <a:r>
              <a:rPr lang="es-MX" sz="2800" dirty="0" smtClean="0">
                <a:latin typeface="The Hand Extrablack" panose="020B0604020202020204" charset="0"/>
                <a:cs typeface="Arial" panose="020B0604020202020204" pitchFamily="34" charset="0"/>
              </a:rPr>
              <a:t>de </a:t>
            </a:r>
            <a:r>
              <a:rPr lang="es-MX" sz="2800" dirty="0">
                <a:latin typeface="The Hand Extrablack" panose="020B0604020202020204" charset="0"/>
                <a:cs typeface="Arial" panose="020B0604020202020204" pitchFamily="34" charset="0"/>
              </a:rPr>
              <a:t>todos los </a:t>
            </a:r>
            <a:r>
              <a:rPr lang="es-MX" sz="2800" dirty="0" smtClean="0">
                <a:latin typeface="The Hand Extrablack" panose="020B0604020202020204" charset="0"/>
                <a:cs typeface="Arial" panose="020B0604020202020204" pitchFamily="34" charset="0"/>
              </a:rPr>
              <a:t>seres vivos</a:t>
            </a:r>
            <a:r>
              <a:rPr lang="es-MX" sz="2800" dirty="0">
                <a:latin typeface="The Hand Extrablack" panose="020B0604020202020204" charset="0"/>
                <a:cs typeface="Arial" panose="020B0604020202020204" pitchFamily="34" charset="0"/>
              </a:rPr>
              <a:t>.</a:t>
            </a:r>
          </a:p>
        </p:txBody>
      </p:sp>
      <p:sp>
        <p:nvSpPr>
          <p:cNvPr id="184" name="CuadroTexto 183">
            <a:extLst>
              <a:ext uri="{FF2B5EF4-FFF2-40B4-BE49-F238E27FC236}">
                <a16:creationId xmlns:a16="http://schemas.microsoft.com/office/drawing/2014/main" id="{BD1C6894-7D1F-419B-A370-FDE9D1E81962}"/>
              </a:ext>
            </a:extLst>
          </p:cNvPr>
          <p:cNvSpPr txBox="1"/>
          <p:nvPr/>
        </p:nvSpPr>
        <p:spPr>
          <a:xfrm>
            <a:off x="8522134" y="4554207"/>
            <a:ext cx="3143610" cy="1384995"/>
          </a:xfrm>
          <a:prstGeom prst="rect">
            <a:avLst/>
          </a:prstGeom>
          <a:noFill/>
        </p:spPr>
        <p:txBody>
          <a:bodyPr wrap="square">
            <a:spAutoFit/>
          </a:bodyPr>
          <a:lstStyle/>
          <a:p>
            <a:pPr algn="ctr"/>
            <a:r>
              <a:rPr lang="es-MX" sz="2800" dirty="0" smtClean="0">
                <a:latin typeface="The Hand Extrablack" panose="020B0604020202020204" charset="0"/>
              </a:rPr>
              <a:t>Abordarán los </a:t>
            </a:r>
            <a:r>
              <a:rPr lang="es-MX" sz="2800" dirty="0">
                <a:latin typeface="The Hand Extrablack" panose="020B0604020202020204" charset="0"/>
              </a:rPr>
              <a:t>asuntos de interés que seleccionaron en </a:t>
            </a:r>
            <a:r>
              <a:rPr lang="es-MX" sz="2800" dirty="0" smtClean="0">
                <a:latin typeface="The Hand Extrablack" panose="020B0604020202020204" charset="0"/>
              </a:rPr>
              <a:t>las sesiones previas de CTE.</a:t>
            </a:r>
            <a:endParaRPr lang="es-MX" sz="2800" dirty="0">
              <a:latin typeface="The Hand Extrablack" panose="020B0604020202020204" charset="0"/>
            </a:endParaRPr>
          </a:p>
        </p:txBody>
      </p:sp>
      <p:sp>
        <p:nvSpPr>
          <p:cNvPr id="205" name="CuadroTexto 204">
            <a:extLst>
              <a:ext uri="{FF2B5EF4-FFF2-40B4-BE49-F238E27FC236}">
                <a16:creationId xmlns:a16="http://schemas.microsoft.com/office/drawing/2014/main" id="{86332327-4A1D-402D-A76A-FCAEED65CFE8}"/>
              </a:ext>
            </a:extLst>
          </p:cNvPr>
          <p:cNvSpPr txBox="1"/>
          <p:nvPr/>
        </p:nvSpPr>
        <p:spPr>
          <a:xfrm>
            <a:off x="4460493" y="4338764"/>
            <a:ext cx="3761369" cy="1815882"/>
          </a:xfrm>
          <a:prstGeom prst="rect">
            <a:avLst/>
          </a:prstGeom>
          <a:noFill/>
        </p:spPr>
        <p:txBody>
          <a:bodyPr wrap="square">
            <a:spAutoFit/>
          </a:bodyPr>
          <a:lstStyle/>
          <a:p>
            <a:pPr algn="ctr"/>
            <a:r>
              <a:rPr lang="es-MX" sz="2800" dirty="0" smtClean="0">
                <a:latin typeface="The Hand Extrablack" panose="020B0604020202020204" charset="0"/>
                <a:cs typeface="Arial" panose="020B0604020202020204" pitchFamily="34" charset="0"/>
              </a:rPr>
              <a:t>Analizarán </a:t>
            </a:r>
            <a:r>
              <a:rPr lang="es-MX" sz="2800" dirty="0">
                <a:latin typeface="The Hand Extrablack" panose="020B0604020202020204" charset="0"/>
                <a:cs typeface="Arial" panose="020B0604020202020204" pitchFamily="34" charset="0"/>
              </a:rPr>
              <a:t>la importancia de que sus propuestas de evaluación les permitan obtener </a:t>
            </a:r>
            <a:r>
              <a:rPr lang="es-MX" sz="2800" dirty="0" smtClean="0">
                <a:latin typeface="The Hand Extrablack" panose="020B0604020202020204" charset="0"/>
                <a:cs typeface="Arial" panose="020B0604020202020204" pitchFamily="34" charset="0"/>
              </a:rPr>
              <a:t>información sobre </a:t>
            </a:r>
            <a:r>
              <a:rPr lang="es-MX" sz="2800" dirty="0">
                <a:latin typeface="The Hand Extrablack" panose="020B0604020202020204" charset="0"/>
                <a:cs typeface="Arial" panose="020B0604020202020204" pitchFamily="34" charset="0"/>
              </a:rPr>
              <a:t>qué y cómo están aprendiendo sus </a:t>
            </a:r>
            <a:r>
              <a:rPr lang="es-MX" sz="2800" dirty="0" smtClean="0">
                <a:latin typeface="The Hand Extrablack" panose="020B0604020202020204" charset="0"/>
                <a:cs typeface="Arial" panose="020B0604020202020204" pitchFamily="34" charset="0"/>
              </a:rPr>
              <a:t>NNA.</a:t>
            </a:r>
            <a:endParaRPr lang="es-MX" sz="2800" dirty="0">
              <a:latin typeface="The Hand Extrablack" panose="020B0604020202020204" charset="0"/>
              <a:cs typeface="Arial" panose="020B0604020202020204" pitchFamily="34" charset="0"/>
            </a:endParaRPr>
          </a:p>
        </p:txBody>
      </p:sp>
      <p:sp>
        <p:nvSpPr>
          <p:cNvPr id="224" name="Google Shape;523;p43">
            <a:extLst>
              <a:ext uri="{FF2B5EF4-FFF2-40B4-BE49-F238E27FC236}">
                <a16:creationId xmlns:a16="http://schemas.microsoft.com/office/drawing/2014/main" id="{1B209A77-1E1C-418B-BE06-30F17281B84B}"/>
              </a:ext>
            </a:extLst>
          </p:cNvPr>
          <p:cNvSpPr/>
          <p:nvPr/>
        </p:nvSpPr>
        <p:spPr>
          <a:xfrm>
            <a:off x="4460493" y="1834306"/>
            <a:ext cx="3610081" cy="1011464"/>
          </a:xfrm>
          <a:prstGeom prst="roundRect">
            <a:avLst>
              <a:gd name="adj" fmla="val 50000"/>
            </a:avLst>
          </a:prstGeom>
          <a:solidFill>
            <a:srgbClr val="97E4FF"/>
          </a:solidFill>
          <a:ln>
            <a:noFill/>
          </a:ln>
        </p:spPr>
        <p:txBody>
          <a:bodyPr spcFirstLastPara="1" wrap="square" lIns="91425" tIns="91425" rIns="91425" bIns="91425" anchor="ctr" anchorCtr="0">
            <a:noAutofit/>
          </a:bodyPr>
          <a:lstStyle/>
          <a:p>
            <a:pPr algn="ctr"/>
            <a:r>
              <a:rPr lang="es-MX" sz="3200" dirty="0">
                <a:solidFill>
                  <a:schemeClr val="tx1"/>
                </a:solidFill>
                <a:latin typeface="The Hand Extrablack" panose="020B0604020202020204" charset="0"/>
                <a:ea typeface="Open Sans" panose="020B0604020202020204" charset="0"/>
                <a:cs typeface="Open Sans" panose="020B0604020202020204" charset="0"/>
              </a:rPr>
              <a:t>2. Reflexiones </a:t>
            </a:r>
            <a:r>
              <a:rPr lang="es-MX" sz="3200" dirty="0" smtClean="0">
                <a:solidFill>
                  <a:schemeClr val="tx1"/>
                </a:solidFill>
                <a:latin typeface="The Hand Extrablack" panose="020B0604020202020204" charset="0"/>
                <a:ea typeface="Open Sans" panose="020B0604020202020204" charset="0"/>
                <a:cs typeface="Open Sans" panose="020B0604020202020204" charset="0"/>
              </a:rPr>
              <a:t>sobre evaluación </a:t>
            </a:r>
            <a:r>
              <a:rPr lang="es-MX" sz="3200" dirty="0">
                <a:solidFill>
                  <a:schemeClr val="tx1"/>
                </a:solidFill>
                <a:latin typeface="The Hand Extrablack" panose="020B0604020202020204" charset="0"/>
                <a:ea typeface="Open Sans" panose="020B0604020202020204" charset="0"/>
                <a:cs typeface="Open Sans" panose="020B0604020202020204" charset="0"/>
              </a:rPr>
              <a:t>para </a:t>
            </a:r>
            <a:r>
              <a:rPr lang="es-MX" sz="3200" dirty="0" smtClean="0">
                <a:solidFill>
                  <a:schemeClr val="tx1"/>
                </a:solidFill>
                <a:latin typeface="The Hand Extrablack" panose="020B0604020202020204" charset="0"/>
                <a:ea typeface="Open Sans" panose="020B0604020202020204" charset="0"/>
                <a:cs typeface="Open Sans" panose="020B0604020202020204" charset="0"/>
              </a:rPr>
              <a:t>el aprendizaje</a:t>
            </a:r>
            <a:endParaRPr lang="es-MX" sz="3200" dirty="0">
              <a:solidFill>
                <a:schemeClr val="tx1"/>
              </a:solidFill>
              <a:latin typeface="The Hand Extrablack" panose="020B0604020202020204" charset="0"/>
              <a:ea typeface="Open Sans" panose="020B0604020202020204" charset="0"/>
              <a:cs typeface="Open Sans" panose="020B0604020202020204" charset="0"/>
            </a:endParaRPr>
          </a:p>
        </p:txBody>
      </p:sp>
      <p:sp>
        <p:nvSpPr>
          <p:cNvPr id="225" name="Google Shape;523;p43">
            <a:extLst>
              <a:ext uri="{FF2B5EF4-FFF2-40B4-BE49-F238E27FC236}">
                <a16:creationId xmlns:a16="http://schemas.microsoft.com/office/drawing/2014/main" id="{1B209A77-1E1C-418B-BE06-30F17281B84B}"/>
              </a:ext>
            </a:extLst>
          </p:cNvPr>
          <p:cNvSpPr/>
          <p:nvPr/>
        </p:nvSpPr>
        <p:spPr>
          <a:xfrm>
            <a:off x="961071" y="1862784"/>
            <a:ext cx="2956947" cy="982985"/>
          </a:xfrm>
          <a:prstGeom prst="roundRect">
            <a:avLst>
              <a:gd name="adj" fmla="val 50000"/>
            </a:avLst>
          </a:prstGeom>
          <a:solidFill>
            <a:srgbClr val="97E4FF"/>
          </a:solidFill>
          <a:ln>
            <a:noFill/>
          </a:ln>
        </p:spPr>
        <p:txBody>
          <a:bodyPr spcFirstLastPara="1" wrap="square" lIns="91425" tIns="91425" rIns="91425" bIns="91425" anchor="ctr" anchorCtr="0">
            <a:noAutofit/>
          </a:bodyPr>
          <a:lstStyle/>
          <a:p>
            <a:pPr algn="ctr"/>
            <a:r>
              <a:rPr lang="es-MX" sz="3200" dirty="0">
                <a:solidFill>
                  <a:schemeClr val="tx1"/>
                </a:solidFill>
                <a:latin typeface="The Hand Extrablack" panose="020B0604020202020204" charset="0"/>
                <a:ea typeface="Open Sans" panose="020B0604020202020204" charset="0"/>
                <a:cs typeface="Open Sans" panose="020B0604020202020204" charset="0"/>
              </a:rPr>
              <a:t>1. Empiezo por mí</a:t>
            </a:r>
          </a:p>
        </p:txBody>
      </p:sp>
      <p:sp>
        <p:nvSpPr>
          <p:cNvPr id="226" name="Google Shape;523;p43">
            <a:extLst>
              <a:ext uri="{FF2B5EF4-FFF2-40B4-BE49-F238E27FC236}">
                <a16:creationId xmlns:a16="http://schemas.microsoft.com/office/drawing/2014/main" id="{1B209A77-1E1C-418B-BE06-30F17281B84B}"/>
              </a:ext>
            </a:extLst>
          </p:cNvPr>
          <p:cNvSpPr/>
          <p:nvPr/>
        </p:nvSpPr>
        <p:spPr>
          <a:xfrm>
            <a:off x="8522134" y="1834305"/>
            <a:ext cx="2961911" cy="1124716"/>
          </a:xfrm>
          <a:prstGeom prst="roundRect">
            <a:avLst>
              <a:gd name="adj" fmla="val 50000"/>
            </a:avLst>
          </a:prstGeom>
          <a:solidFill>
            <a:srgbClr val="97E4FF"/>
          </a:solidFill>
          <a:ln>
            <a:noFill/>
          </a:ln>
        </p:spPr>
        <p:txBody>
          <a:bodyPr spcFirstLastPara="1" wrap="square" lIns="91425" tIns="91425" rIns="91425" bIns="91425" anchor="ctr" anchorCtr="0">
            <a:noAutofit/>
          </a:bodyPr>
          <a:lstStyle/>
          <a:p>
            <a:pPr algn="ctr"/>
            <a:r>
              <a:rPr lang="es-MX" sz="3200" dirty="0">
                <a:solidFill>
                  <a:schemeClr val="tx1"/>
                </a:solidFill>
                <a:latin typeface="The Hand Extrablack" panose="020B0604020202020204" charset="0"/>
                <a:ea typeface="Open Sans" panose="020B0604020202020204" charset="0"/>
                <a:cs typeface="Open Sans" panose="020B0604020202020204" charset="0"/>
              </a:rPr>
              <a:t>3. Organización de la escuela</a:t>
            </a:r>
          </a:p>
        </p:txBody>
      </p:sp>
      <p:pic>
        <p:nvPicPr>
          <p:cNvPr id="2" name="Imagen 1"/>
          <p:cNvPicPr>
            <a:picLocks noChangeAspect="1"/>
          </p:cNvPicPr>
          <p:nvPr/>
        </p:nvPicPr>
        <p:blipFill>
          <a:blip r:embed="rId2"/>
          <a:stretch>
            <a:fillRect/>
          </a:stretch>
        </p:blipFill>
        <p:spPr>
          <a:xfrm>
            <a:off x="1798155" y="2981696"/>
            <a:ext cx="1260000" cy="1278002"/>
          </a:xfrm>
          <a:prstGeom prst="rect">
            <a:avLst/>
          </a:prstGeom>
        </p:spPr>
      </p:pic>
      <p:pic>
        <p:nvPicPr>
          <p:cNvPr id="4" name="Imagen 3"/>
          <p:cNvPicPr>
            <a:picLocks noChangeAspect="1"/>
          </p:cNvPicPr>
          <p:nvPr/>
        </p:nvPicPr>
        <p:blipFill>
          <a:blip r:embed="rId3"/>
          <a:stretch>
            <a:fillRect/>
          </a:stretch>
        </p:blipFill>
        <p:spPr>
          <a:xfrm>
            <a:off x="9472911" y="3230759"/>
            <a:ext cx="1251780" cy="1028939"/>
          </a:xfrm>
          <a:prstGeom prst="rect">
            <a:avLst/>
          </a:prstGeom>
        </p:spPr>
      </p:pic>
      <p:pic>
        <p:nvPicPr>
          <p:cNvPr id="7" name="Imagen 6"/>
          <p:cNvPicPr>
            <a:picLocks noChangeAspect="1"/>
          </p:cNvPicPr>
          <p:nvPr/>
        </p:nvPicPr>
        <p:blipFill>
          <a:blip r:embed="rId4"/>
          <a:stretch>
            <a:fillRect/>
          </a:stretch>
        </p:blipFill>
        <p:spPr>
          <a:xfrm>
            <a:off x="5837136" y="3182916"/>
            <a:ext cx="856794" cy="1076782"/>
          </a:xfrm>
          <a:prstGeom prst="rect">
            <a:avLst/>
          </a:prstGeom>
        </p:spPr>
      </p:pic>
      <p:sp>
        <p:nvSpPr>
          <p:cNvPr id="56" name="Google Shape;2268;p40"/>
          <p:cNvSpPr/>
          <p:nvPr/>
        </p:nvSpPr>
        <p:spPr>
          <a:xfrm>
            <a:off x="710975" y="751047"/>
            <a:ext cx="10773070" cy="746111"/>
          </a:xfrm>
          <a:prstGeom prst="roundRect">
            <a:avLst>
              <a:gd name="adj" fmla="val 50000"/>
            </a:avLst>
          </a:prstGeom>
          <a:solidFill>
            <a:srgbClr val="A2D668"/>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419" sz="4400" dirty="0" smtClean="0">
                <a:solidFill>
                  <a:schemeClr val="bg1"/>
                </a:solidFill>
                <a:effectLst>
                  <a:outerShdw blurRad="38100" dist="38100" dir="2700000" algn="tl">
                    <a:srgbClr val="000000">
                      <a:alpha val="43137"/>
                    </a:srgbClr>
                  </a:outerShdw>
                </a:effectLst>
                <a:latin typeface="Luckiest Guy" panose="02000506000000020004" pitchFamily="2" charset="0"/>
              </a:rPr>
              <a:t>PRESENTACIÓN</a:t>
            </a:r>
            <a:endParaRPr sz="44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8" name="Elipse 7"/>
          <p:cNvSpPr/>
          <p:nvPr/>
        </p:nvSpPr>
        <p:spPr>
          <a:xfrm>
            <a:off x="9949939" y="980102"/>
            <a:ext cx="288000" cy="288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7" name="Elipse 56"/>
          <p:cNvSpPr/>
          <p:nvPr/>
        </p:nvSpPr>
        <p:spPr>
          <a:xfrm>
            <a:off x="10385018" y="980102"/>
            <a:ext cx="288000" cy="2880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9" name="Elipse 58"/>
          <p:cNvSpPr/>
          <p:nvPr/>
        </p:nvSpPr>
        <p:spPr>
          <a:xfrm>
            <a:off x="10833515" y="980102"/>
            <a:ext cx="288000" cy="2880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3367764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9D846A12-5C43-4BC8-9373-89C042B54321}"/>
              </a:ext>
            </a:extLst>
          </p:cNvPr>
          <p:cNvSpPr txBox="1"/>
          <p:nvPr/>
        </p:nvSpPr>
        <p:spPr>
          <a:xfrm>
            <a:off x="954131" y="401359"/>
            <a:ext cx="1226618" cy="2646878"/>
          </a:xfrm>
          <a:prstGeom prst="rect">
            <a:avLst/>
          </a:prstGeom>
          <a:noFill/>
        </p:spPr>
        <p:txBody>
          <a:bodyPr wrap="none" rtlCol="0">
            <a:spAutoFit/>
          </a:bodyPr>
          <a:lstStyle/>
          <a:p>
            <a:r>
              <a:rPr lang="es-419" sz="16600" dirty="0" smtClean="0">
                <a:solidFill>
                  <a:schemeClr val="accent4">
                    <a:lumMod val="60000"/>
                    <a:lumOff val="40000"/>
                  </a:schemeClr>
                </a:solidFill>
                <a:latin typeface="Bernard MT Condensed" panose="02050806060905020404" pitchFamily="18" charset="0"/>
              </a:rPr>
              <a:t>5</a:t>
            </a:r>
            <a:endParaRPr lang="es-419" sz="16600" dirty="0">
              <a:solidFill>
                <a:schemeClr val="accent4">
                  <a:lumMod val="60000"/>
                  <a:lumOff val="40000"/>
                </a:schemeClr>
              </a:solidFill>
              <a:latin typeface="Bernard MT Condensed" panose="02050806060905020404" pitchFamily="18" charset="0"/>
            </a:endParaRPr>
          </a:p>
        </p:txBody>
      </p:sp>
      <p:sp>
        <p:nvSpPr>
          <p:cNvPr id="32" name="CuadroTexto 31">
            <a:extLst>
              <a:ext uri="{FF2B5EF4-FFF2-40B4-BE49-F238E27FC236}">
                <a16:creationId xmlns:a16="http://schemas.microsoft.com/office/drawing/2014/main" id="{0690357C-0E23-4689-A3E5-2E455323837C}"/>
              </a:ext>
            </a:extLst>
          </p:cNvPr>
          <p:cNvSpPr txBox="1"/>
          <p:nvPr/>
        </p:nvSpPr>
        <p:spPr>
          <a:xfrm>
            <a:off x="1703029" y="1056701"/>
            <a:ext cx="5045243" cy="2246769"/>
          </a:xfrm>
          <a:prstGeom prst="rect">
            <a:avLst/>
          </a:prstGeom>
          <a:noFill/>
        </p:spPr>
        <p:txBody>
          <a:bodyPr wrap="square">
            <a:spAutoFit/>
          </a:bodyPr>
          <a:lstStyle/>
          <a:p>
            <a:pPr algn="just"/>
            <a:r>
              <a:rPr lang="es-MX" sz="2800" dirty="0">
                <a:solidFill>
                  <a:schemeClr val="tx1"/>
                </a:solidFill>
                <a:latin typeface="The Hand Extrablack" panose="03070A02030502020204" pitchFamily="66" charset="0"/>
              </a:rPr>
              <a:t>Compartan sus reflexiones en colectivo, y elaboren una lista de acciones que podrían </a:t>
            </a:r>
            <a:r>
              <a:rPr lang="es-MX" sz="2800" dirty="0" smtClean="0">
                <a:solidFill>
                  <a:schemeClr val="tx1"/>
                </a:solidFill>
                <a:latin typeface="The Hand Extrablack" panose="03070A02030502020204" pitchFamily="66" charset="0"/>
              </a:rPr>
              <a:t>llevar a </a:t>
            </a:r>
            <a:r>
              <a:rPr lang="es-MX" sz="2800" dirty="0">
                <a:solidFill>
                  <a:schemeClr val="tx1"/>
                </a:solidFill>
                <a:latin typeface="The Hand Extrablack" panose="03070A02030502020204" pitchFamily="66" charset="0"/>
              </a:rPr>
              <a:t>cabo para reducir el impacto de sus hábitos de consumo en el medio ambiente y en </a:t>
            </a:r>
            <a:r>
              <a:rPr lang="es-MX" sz="2800" dirty="0" smtClean="0">
                <a:solidFill>
                  <a:schemeClr val="tx1"/>
                </a:solidFill>
                <a:latin typeface="The Hand Extrablack" panose="03070A02030502020204" pitchFamily="66" charset="0"/>
              </a:rPr>
              <a:t>el bienestar </a:t>
            </a:r>
            <a:r>
              <a:rPr lang="es-MX" sz="2800" dirty="0">
                <a:solidFill>
                  <a:schemeClr val="tx1"/>
                </a:solidFill>
                <a:latin typeface="The Hand Extrablack" panose="03070A02030502020204" pitchFamily="66" charset="0"/>
              </a:rPr>
              <a:t>de las personas y de los seres vivos que habitan su comunidad.</a:t>
            </a:r>
          </a:p>
        </p:txBody>
      </p:sp>
      <p:pic>
        <p:nvPicPr>
          <p:cNvPr id="2" name="Imagen 1"/>
          <p:cNvPicPr>
            <a:picLocks noChangeAspect="1"/>
          </p:cNvPicPr>
          <p:nvPr/>
        </p:nvPicPr>
        <p:blipFill>
          <a:blip r:embed="rId2"/>
          <a:stretch>
            <a:fillRect/>
          </a:stretch>
        </p:blipFill>
        <p:spPr>
          <a:xfrm>
            <a:off x="5486400" y="2103142"/>
            <a:ext cx="5794141" cy="4132370"/>
          </a:xfrm>
          <a:prstGeom prst="rect">
            <a:avLst/>
          </a:prstGeom>
        </p:spPr>
      </p:pic>
      <p:pic>
        <p:nvPicPr>
          <p:cNvPr id="7174" name="Picture 6" descr="PNG y SVG de polen con fondo transparente para descar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23" y="3703579"/>
            <a:ext cx="2538412" cy="2538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NG y SVG de polen con fondo transparente para descar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41431" y="4169327"/>
            <a:ext cx="1706567" cy="170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324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99" y="390039"/>
            <a:ext cx="11425425" cy="6065352"/>
          </a:xfrm>
          <a:prstGeom prst="rect">
            <a:avLst/>
          </a:prstGeom>
        </p:spPr>
      </p:pic>
      <p:sp>
        <p:nvSpPr>
          <p:cNvPr id="10" name="Corazón 9"/>
          <p:cNvSpPr/>
          <p:nvPr/>
        </p:nvSpPr>
        <p:spPr>
          <a:xfrm rot="766454">
            <a:off x="5406854" y="1136689"/>
            <a:ext cx="6132671" cy="4994874"/>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Rectángulo redondeado 10"/>
          <p:cNvSpPr/>
          <p:nvPr/>
        </p:nvSpPr>
        <p:spPr>
          <a:xfrm>
            <a:off x="1027570" y="1377945"/>
            <a:ext cx="2955666" cy="5782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4000" dirty="0" smtClean="0">
                <a:solidFill>
                  <a:schemeClr val="accent6"/>
                </a:solidFill>
                <a:latin typeface="The Hand Extrablack" panose="020B0604020202020204" charset="0"/>
              </a:rPr>
              <a:t>Segundo momento</a:t>
            </a:r>
            <a:endParaRPr lang="es-419" sz="4000" dirty="0">
              <a:solidFill>
                <a:schemeClr val="accent6"/>
              </a:solidFill>
              <a:latin typeface="The Hand Extrablack" panose="020B0604020202020204" charset="0"/>
            </a:endParaRPr>
          </a:p>
        </p:txBody>
      </p:sp>
      <p:sp>
        <p:nvSpPr>
          <p:cNvPr id="60" name="CuadroTexto 59">
            <a:extLst>
              <a:ext uri="{FF2B5EF4-FFF2-40B4-BE49-F238E27FC236}">
                <a16:creationId xmlns:a16="http://schemas.microsoft.com/office/drawing/2014/main" id="{5F4A08D5-1DB9-4148-AE50-AAFDAC7BC078}"/>
              </a:ext>
            </a:extLst>
          </p:cNvPr>
          <p:cNvSpPr txBox="1"/>
          <p:nvPr/>
        </p:nvSpPr>
        <p:spPr>
          <a:xfrm flipH="1">
            <a:off x="748991" y="3231956"/>
            <a:ext cx="4984364" cy="2677656"/>
          </a:xfrm>
          <a:prstGeom prst="rect">
            <a:avLst/>
          </a:prstGeom>
          <a:noFill/>
        </p:spPr>
        <p:txBody>
          <a:bodyPr wrap="square">
            <a:spAutoFit/>
          </a:bodyPr>
          <a:lstStyle/>
          <a:p>
            <a:pPr algn="ctr"/>
            <a:r>
              <a:rPr lang="es-MX" sz="2800" dirty="0">
                <a:solidFill>
                  <a:schemeClr val="tx1"/>
                </a:solidFill>
                <a:latin typeface="The Hand Extrablack" panose="03070A02030502020204" pitchFamily="66" charset="0"/>
              </a:rPr>
              <a:t>E</a:t>
            </a:r>
            <a:r>
              <a:rPr lang="es-MX" sz="2800" dirty="0" smtClean="0">
                <a:solidFill>
                  <a:schemeClr val="tx1"/>
                </a:solidFill>
                <a:latin typeface="The Hand Extrablack" panose="03070A02030502020204" pitchFamily="66" charset="0"/>
              </a:rPr>
              <a:t>sta </a:t>
            </a:r>
            <a:r>
              <a:rPr lang="es-MX" sz="2800" dirty="0">
                <a:solidFill>
                  <a:schemeClr val="tx1"/>
                </a:solidFill>
                <a:latin typeface="The Hand Extrablack" panose="03070A02030502020204" pitchFamily="66" charset="0"/>
              </a:rPr>
              <a:t>sesión les invita a reflexionar sobre sus propuestas de evaluación para reconocer si les ofrecen la información que requieren como docentes para apoyar a sus estudiantes </a:t>
            </a:r>
            <a:r>
              <a:rPr lang="es-MX" sz="2800" dirty="0" smtClean="0">
                <a:solidFill>
                  <a:schemeClr val="tx1"/>
                </a:solidFill>
                <a:latin typeface="The Hand Extrablack" panose="03070A02030502020204" pitchFamily="66" charset="0"/>
              </a:rPr>
              <a:t>en su </a:t>
            </a:r>
            <a:r>
              <a:rPr lang="es-MX" sz="2800" dirty="0">
                <a:solidFill>
                  <a:schemeClr val="tx1"/>
                </a:solidFill>
                <a:latin typeface="The Hand Extrablack" panose="03070A02030502020204" pitchFamily="66" charset="0"/>
              </a:rPr>
              <a:t>aprendizaje y modificar lo que sea necesario para que continúen de manera oportuna y satisfactoria su trayectoria educativa.</a:t>
            </a:r>
          </a:p>
        </p:txBody>
      </p:sp>
      <p:sp>
        <p:nvSpPr>
          <p:cNvPr id="8" name="CuadroTexto 7"/>
          <p:cNvSpPr txBox="1"/>
          <p:nvPr/>
        </p:nvSpPr>
        <p:spPr>
          <a:xfrm>
            <a:off x="4129487" y="1359649"/>
            <a:ext cx="7533564" cy="1872307"/>
          </a:xfrm>
          <a:prstGeom prst="rect">
            <a:avLst/>
          </a:prstGeom>
          <a:noFill/>
        </p:spPr>
        <p:txBody>
          <a:bodyPr wrap="square" rtlCol="0">
            <a:spAutoFit/>
          </a:bodyPr>
          <a:lstStyle/>
          <a:p>
            <a:pPr algn="ctr">
              <a:lnSpc>
                <a:spcPts val="6800"/>
              </a:lnSpc>
            </a:pPr>
            <a:r>
              <a:rPr lang="es-MX" sz="6000" dirty="0">
                <a:solidFill>
                  <a:schemeClr val="tx1"/>
                </a:solidFill>
                <a:latin typeface="Homework" pitchFamily="50" charset="0"/>
              </a:rPr>
              <a:t>Reflexiones sobre evaluación para el aprendizaje</a:t>
            </a:r>
            <a:endParaRPr lang="es-419" sz="6000" dirty="0">
              <a:solidFill>
                <a:schemeClr val="tx1"/>
              </a:solidFill>
              <a:latin typeface="Homework" pitchFamily="50" charset="0"/>
            </a:endParaRPr>
          </a:p>
        </p:txBody>
      </p:sp>
      <p:pic>
        <p:nvPicPr>
          <p:cNvPr id="3" name="Imagen 2"/>
          <p:cNvPicPr>
            <a:picLocks noChangeAspect="1"/>
          </p:cNvPicPr>
          <p:nvPr/>
        </p:nvPicPr>
        <p:blipFill>
          <a:blip r:embed="rId3"/>
          <a:stretch>
            <a:fillRect/>
          </a:stretch>
        </p:blipFill>
        <p:spPr>
          <a:xfrm>
            <a:off x="5638848" y="2851563"/>
            <a:ext cx="6187976" cy="3438442"/>
          </a:xfrm>
          <a:prstGeom prst="rect">
            <a:avLst/>
          </a:prstGeom>
        </p:spPr>
      </p:pic>
    </p:spTree>
    <p:extLst>
      <p:ext uri="{BB962C8B-B14F-4D97-AF65-F5344CB8AC3E}">
        <p14:creationId xmlns:p14="http://schemas.microsoft.com/office/powerpoint/2010/main" val="1415082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86E0255-435C-4F53-BE05-D70268F3102C}"/>
              </a:ext>
            </a:extLst>
          </p:cNvPr>
          <p:cNvSpPr txBox="1"/>
          <p:nvPr/>
        </p:nvSpPr>
        <p:spPr>
          <a:xfrm>
            <a:off x="2147690" y="1497158"/>
            <a:ext cx="1226618" cy="2646878"/>
          </a:xfrm>
          <a:prstGeom prst="rect">
            <a:avLst/>
          </a:prstGeom>
          <a:noFill/>
        </p:spPr>
        <p:txBody>
          <a:bodyPr wrap="none" rtlCol="0">
            <a:spAutoFit/>
          </a:bodyPr>
          <a:lstStyle/>
          <a:p>
            <a:r>
              <a:rPr lang="es-419" sz="16600" dirty="0" smtClean="0">
                <a:solidFill>
                  <a:schemeClr val="accent4">
                    <a:lumMod val="60000"/>
                    <a:lumOff val="40000"/>
                  </a:schemeClr>
                </a:solidFill>
                <a:latin typeface="Bernard MT Condensed" panose="02050806060905020404" pitchFamily="18" charset="0"/>
              </a:rPr>
              <a:t>6</a:t>
            </a:r>
            <a:endParaRPr lang="es-419" sz="16600" dirty="0">
              <a:solidFill>
                <a:schemeClr val="accent4">
                  <a:lumMod val="60000"/>
                  <a:lumOff val="40000"/>
                </a:schemeClr>
              </a:solidFill>
              <a:latin typeface="Bernard MT Condensed" panose="02050806060905020404" pitchFamily="18" charset="0"/>
            </a:endParaRPr>
          </a:p>
        </p:txBody>
      </p:sp>
      <p:sp>
        <p:nvSpPr>
          <p:cNvPr id="51" name="CuadroTexto 50">
            <a:extLst>
              <a:ext uri="{FF2B5EF4-FFF2-40B4-BE49-F238E27FC236}">
                <a16:creationId xmlns:a16="http://schemas.microsoft.com/office/drawing/2014/main" id="{638F63D3-7643-44FD-A6F1-0F75026D1C2F}"/>
              </a:ext>
            </a:extLst>
          </p:cNvPr>
          <p:cNvSpPr txBox="1"/>
          <p:nvPr/>
        </p:nvSpPr>
        <p:spPr>
          <a:xfrm>
            <a:off x="2916812" y="2403177"/>
            <a:ext cx="4432852" cy="954107"/>
          </a:xfrm>
          <a:prstGeom prst="rect">
            <a:avLst/>
          </a:prstGeom>
          <a:noFill/>
        </p:spPr>
        <p:txBody>
          <a:bodyPr wrap="square">
            <a:spAutoFit/>
          </a:bodyPr>
          <a:lstStyle/>
          <a:p>
            <a:pPr algn="just"/>
            <a:r>
              <a:rPr lang="es-MX" sz="2800" dirty="0">
                <a:latin typeface="The Hand Extrablack" panose="020B0604020202020204" charset="0"/>
                <a:cs typeface="Arial" panose="020B0604020202020204" pitchFamily="34" charset="0"/>
              </a:rPr>
              <a:t>Observen en colectivo el video Evaluación para el aprendizaje con enfoque de inclusión</a:t>
            </a:r>
            <a:r>
              <a:rPr lang="es-MX" sz="2800" dirty="0" smtClean="0">
                <a:latin typeface="The Hand Extrablack" panose="020B0604020202020204" charset="0"/>
                <a:cs typeface="Arial" panose="020B0604020202020204" pitchFamily="34" charset="0"/>
              </a:rPr>
              <a:t>.</a:t>
            </a:r>
          </a:p>
        </p:txBody>
      </p:sp>
      <p:sp>
        <p:nvSpPr>
          <p:cNvPr id="56" name="Google Shape;2268;p40"/>
          <p:cNvSpPr/>
          <p:nvPr/>
        </p:nvSpPr>
        <p:spPr>
          <a:xfrm>
            <a:off x="710975" y="751047"/>
            <a:ext cx="10773070" cy="746111"/>
          </a:xfrm>
          <a:prstGeom prst="roundRect">
            <a:avLst>
              <a:gd name="adj" fmla="val 50000"/>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lvl="0"/>
            <a:r>
              <a:rPr lang="es-MX" sz="3600" dirty="0" smtClean="0">
                <a:solidFill>
                  <a:schemeClr val="bg1"/>
                </a:solidFill>
                <a:effectLst>
                  <a:outerShdw blurRad="38100" dist="38100" dir="2700000" algn="tl">
                    <a:srgbClr val="000000">
                      <a:alpha val="43137"/>
                    </a:srgbClr>
                  </a:outerShdw>
                </a:effectLst>
                <a:latin typeface="Luckiest Guy" panose="02000506000000020004" pitchFamily="2" charset="0"/>
              </a:rPr>
              <a:t>ANALICEMOS NUESTRAS PRÁCTICAS DE EVALUACIÓN</a:t>
            </a:r>
            <a:endParaRPr lang="es-MX" sz="36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pic>
        <p:nvPicPr>
          <p:cNvPr id="10" name="Imagen 9">
            <a:extLst>
              <a:ext uri="{FF2B5EF4-FFF2-40B4-BE49-F238E27FC236}">
                <a16:creationId xmlns:a16="http://schemas.microsoft.com/office/drawing/2014/main" id="{96A8EE88-B696-4A02-B984-CE1C215E28D3}"/>
              </a:ext>
            </a:extLst>
          </p:cNvPr>
          <p:cNvPicPr>
            <a:picLocks noChangeAspect="1"/>
          </p:cNvPicPr>
          <p:nvPr/>
        </p:nvPicPr>
        <p:blipFill rotWithShape="1">
          <a:blip r:embed="rId2"/>
          <a:srcRect t="22786" b="21365"/>
          <a:stretch/>
        </p:blipFill>
        <p:spPr>
          <a:xfrm>
            <a:off x="7349664" y="1895446"/>
            <a:ext cx="3995987" cy="2289289"/>
          </a:xfrm>
          <a:prstGeom prst="rect">
            <a:avLst/>
          </a:prstGeom>
        </p:spPr>
      </p:pic>
      <p:sp>
        <p:nvSpPr>
          <p:cNvPr id="11" name="CuadroTexto 10">
            <a:extLst>
              <a:ext uri="{FF2B5EF4-FFF2-40B4-BE49-F238E27FC236}">
                <a16:creationId xmlns:a16="http://schemas.microsoft.com/office/drawing/2014/main" id="{486E0255-435C-4F53-BE05-D70268F3102C}"/>
              </a:ext>
            </a:extLst>
          </p:cNvPr>
          <p:cNvSpPr txBox="1"/>
          <p:nvPr/>
        </p:nvSpPr>
        <p:spPr>
          <a:xfrm>
            <a:off x="710975" y="3843355"/>
            <a:ext cx="1226618" cy="2646878"/>
          </a:xfrm>
          <a:prstGeom prst="rect">
            <a:avLst/>
          </a:prstGeom>
          <a:noFill/>
        </p:spPr>
        <p:txBody>
          <a:bodyPr wrap="none" rtlCol="0">
            <a:spAutoFit/>
          </a:bodyPr>
          <a:lstStyle/>
          <a:p>
            <a:r>
              <a:rPr lang="es-419" sz="16600" dirty="0">
                <a:solidFill>
                  <a:schemeClr val="accent4">
                    <a:lumMod val="60000"/>
                    <a:lumOff val="40000"/>
                  </a:schemeClr>
                </a:solidFill>
                <a:latin typeface="Bernard MT Condensed" panose="02050806060905020404" pitchFamily="18" charset="0"/>
              </a:rPr>
              <a:t>7</a:t>
            </a:r>
          </a:p>
        </p:txBody>
      </p:sp>
      <p:sp>
        <p:nvSpPr>
          <p:cNvPr id="12" name="CuadroTexto 11">
            <a:extLst>
              <a:ext uri="{FF2B5EF4-FFF2-40B4-BE49-F238E27FC236}">
                <a16:creationId xmlns:a16="http://schemas.microsoft.com/office/drawing/2014/main" id="{638F63D3-7643-44FD-A6F1-0F75026D1C2F}"/>
              </a:ext>
            </a:extLst>
          </p:cNvPr>
          <p:cNvSpPr txBox="1"/>
          <p:nvPr/>
        </p:nvSpPr>
        <p:spPr>
          <a:xfrm>
            <a:off x="1324284" y="4526115"/>
            <a:ext cx="7392687" cy="1384995"/>
          </a:xfrm>
          <a:prstGeom prst="rect">
            <a:avLst/>
          </a:prstGeom>
          <a:noFill/>
        </p:spPr>
        <p:txBody>
          <a:bodyPr wrap="square">
            <a:spAutoFit/>
          </a:bodyPr>
          <a:lstStyle/>
          <a:p>
            <a:pPr algn="just"/>
            <a:r>
              <a:rPr lang="es-MX" sz="2800" dirty="0">
                <a:latin typeface="The Hand Extrablack" panose="020B0604020202020204" charset="0"/>
                <a:cs typeface="Arial" panose="020B0604020202020204" pitchFamily="34" charset="0"/>
              </a:rPr>
              <a:t>Analicen, de manera individual, un ejemplo de las propuestas o tareas de evaluación </a:t>
            </a:r>
            <a:r>
              <a:rPr lang="es-MX" sz="2800" dirty="0" smtClean="0">
                <a:latin typeface="The Hand Extrablack" panose="020B0604020202020204" charset="0"/>
                <a:cs typeface="Arial" panose="020B0604020202020204" pitchFamily="34" charset="0"/>
              </a:rPr>
              <a:t>que hayan </a:t>
            </a:r>
            <a:r>
              <a:rPr lang="es-MX" sz="2800" dirty="0">
                <a:latin typeface="The Hand Extrablack" panose="020B0604020202020204" charset="0"/>
                <a:cs typeface="Arial" panose="020B0604020202020204" pitchFamily="34" charset="0"/>
              </a:rPr>
              <a:t>implementado. El siguiente cuadro les ofrece algunas preguntas para este </a:t>
            </a:r>
            <a:r>
              <a:rPr lang="es-MX" sz="2800" dirty="0" smtClean="0">
                <a:latin typeface="The Hand Extrablack" panose="020B0604020202020204" charset="0"/>
                <a:cs typeface="Arial" panose="020B0604020202020204" pitchFamily="34" charset="0"/>
              </a:rPr>
              <a:t>análisis, seleccionen </a:t>
            </a:r>
            <a:r>
              <a:rPr lang="es-MX" sz="2800" dirty="0">
                <a:latin typeface="The Hand Extrablack" panose="020B0604020202020204" charset="0"/>
                <a:cs typeface="Arial" panose="020B0604020202020204" pitchFamily="34" charset="0"/>
              </a:rPr>
              <a:t>Sí o No, según corresponda.</a:t>
            </a:r>
            <a:endParaRPr lang="es-MX" sz="2800" dirty="0" smtClean="0">
              <a:latin typeface="The Hand Extrablack" panose="020B0604020202020204" charset="0"/>
              <a:cs typeface="Arial" panose="020B0604020202020204" pitchFamily="34" charset="0"/>
            </a:endParaRPr>
          </a:p>
        </p:txBody>
      </p:sp>
      <p:pic>
        <p:nvPicPr>
          <p:cNvPr id="2" name="Imagen 1">
            <a:hlinkClick r:id="rId3"/>
          </p:cNvPr>
          <p:cNvPicPr>
            <a:picLocks noChangeAspect="1"/>
          </p:cNvPicPr>
          <p:nvPr/>
        </p:nvPicPr>
        <p:blipFill>
          <a:blip r:embed="rId4"/>
          <a:stretch>
            <a:fillRect/>
          </a:stretch>
        </p:blipFill>
        <p:spPr>
          <a:xfrm>
            <a:off x="7957996" y="2046083"/>
            <a:ext cx="2796143" cy="1797272"/>
          </a:xfrm>
          <a:prstGeom prst="rect">
            <a:avLst/>
          </a:prstGeom>
        </p:spPr>
      </p:pic>
      <p:pic>
        <p:nvPicPr>
          <p:cNvPr id="22530" name="Picture 2" descr="PNG y SVG de polen con fondo transparente para descarg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40111" y="4691306"/>
            <a:ext cx="1600327" cy="160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13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7211" t="18869" r="7430" b="20714"/>
          <a:stretch/>
        </p:blipFill>
        <p:spPr>
          <a:xfrm>
            <a:off x="876299" y="933449"/>
            <a:ext cx="10153651" cy="4040561"/>
          </a:xfrm>
          <a:prstGeom prst="rect">
            <a:avLst/>
          </a:prstGeom>
        </p:spPr>
      </p:pic>
      <p:sp>
        <p:nvSpPr>
          <p:cNvPr id="21" name="CuadroTexto 20">
            <a:extLst>
              <a:ext uri="{FF2B5EF4-FFF2-40B4-BE49-F238E27FC236}">
                <a16:creationId xmlns:a16="http://schemas.microsoft.com/office/drawing/2014/main" id="{638F63D3-7643-44FD-A6F1-0F75026D1C2F}"/>
              </a:ext>
            </a:extLst>
          </p:cNvPr>
          <p:cNvSpPr txBox="1"/>
          <p:nvPr/>
        </p:nvSpPr>
        <p:spPr>
          <a:xfrm>
            <a:off x="1044022" y="5146377"/>
            <a:ext cx="7261778" cy="954107"/>
          </a:xfrm>
          <a:prstGeom prst="rect">
            <a:avLst/>
          </a:prstGeom>
          <a:noFill/>
        </p:spPr>
        <p:txBody>
          <a:bodyPr wrap="square">
            <a:spAutoFit/>
          </a:bodyPr>
          <a:lstStyle/>
          <a:p>
            <a:pPr algn="just"/>
            <a:r>
              <a:rPr lang="es-MX" sz="2800" dirty="0">
                <a:latin typeface="The Hand Extrablack" panose="020B0604020202020204" charset="0"/>
                <a:cs typeface="Arial" panose="020B0604020202020204" pitchFamily="34" charset="0"/>
              </a:rPr>
              <a:t>Reflexione:</a:t>
            </a:r>
          </a:p>
          <a:p>
            <a:pPr marL="457200" indent="-457200" algn="just">
              <a:buFont typeface="Arial" panose="020B0604020202020204" pitchFamily="34" charset="0"/>
              <a:buChar char="•"/>
            </a:pPr>
            <a:r>
              <a:rPr lang="es-MX" sz="2800" dirty="0" smtClean="0">
                <a:latin typeface="The Hand Extrablack" panose="020B0604020202020204" charset="0"/>
                <a:cs typeface="Arial" panose="020B0604020202020204" pitchFamily="34" charset="0"/>
              </a:rPr>
              <a:t>¿</a:t>
            </a:r>
            <a:r>
              <a:rPr lang="es-MX" sz="2800" dirty="0">
                <a:latin typeface="The Hand Extrablack" panose="020B0604020202020204" charset="0"/>
                <a:cs typeface="Arial" panose="020B0604020202020204" pitchFamily="34" charset="0"/>
              </a:rPr>
              <a:t>Cuál de los puntos anteriores considera que requiere mejorar?, ¿por qué?</a:t>
            </a:r>
            <a:endParaRPr lang="es-MX" sz="2800" dirty="0" smtClean="0">
              <a:latin typeface="The Hand Extrablack" panose="020B0604020202020204" charset="0"/>
              <a:cs typeface="Arial" panose="020B0604020202020204" pitchFamily="34" charset="0"/>
            </a:endParaRPr>
          </a:p>
        </p:txBody>
      </p:sp>
    </p:spTree>
    <p:extLst>
      <p:ext uri="{BB962C8B-B14F-4D97-AF65-F5344CB8AC3E}">
        <p14:creationId xmlns:p14="http://schemas.microsoft.com/office/powerpoint/2010/main" val="800127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486E0255-435C-4F53-BE05-D70268F3102C}"/>
              </a:ext>
            </a:extLst>
          </p:cNvPr>
          <p:cNvSpPr txBox="1"/>
          <p:nvPr/>
        </p:nvSpPr>
        <p:spPr>
          <a:xfrm>
            <a:off x="710975" y="1785178"/>
            <a:ext cx="1226618" cy="2646878"/>
          </a:xfrm>
          <a:prstGeom prst="rect">
            <a:avLst/>
          </a:prstGeom>
          <a:noFill/>
        </p:spPr>
        <p:txBody>
          <a:bodyPr wrap="none" rtlCol="0">
            <a:spAutoFit/>
          </a:bodyPr>
          <a:lstStyle/>
          <a:p>
            <a:r>
              <a:rPr lang="es-419" sz="16600" dirty="0" smtClean="0">
                <a:solidFill>
                  <a:schemeClr val="accent4">
                    <a:lumMod val="60000"/>
                    <a:lumOff val="40000"/>
                  </a:schemeClr>
                </a:solidFill>
                <a:latin typeface="Bernard MT Condensed" panose="02050806060905020404" pitchFamily="18" charset="0"/>
              </a:rPr>
              <a:t>8</a:t>
            </a:r>
            <a:endParaRPr lang="es-419" sz="16600" dirty="0">
              <a:solidFill>
                <a:schemeClr val="accent4">
                  <a:lumMod val="60000"/>
                  <a:lumOff val="40000"/>
                </a:schemeClr>
              </a:solidFill>
              <a:latin typeface="Bernard MT Condensed" panose="02050806060905020404" pitchFamily="18" charset="0"/>
            </a:endParaRPr>
          </a:p>
        </p:txBody>
      </p:sp>
      <p:sp>
        <p:nvSpPr>
          <p:cNvPr id="11" name="CuadroTexto 10">
            <a:extLst>
              <a:ext uri="{FF2B5EF4-FFF2-40B4-BE49-F238E27FC236}">
                <a16:creationId xmlns:a16="http://schemas.microsoft.com/office/drawing/2014/main" id="{A4DF408B-EEF8-4584-B734-DB8B0DA6EB3D}"/>
              </a:ext>
            </a:extLst>
          </p:cNvPr>
          <p:cNvSpPr txBox="1"/>
          <p:nvPr/>
        </p:nvSpPr>
        <p:spPr>
          <a:xfrm>
            <a:off x="2952750" y="2962422"/>
            <a:ext cx="8531295" cy="3277820"/>
          </a:xfrm>
          <a:prstGeom prst="rect">
            <a:avLst/>
          </a:prstGeom>
          <a:solidFill>
            <a:srgbClr val="E1E1FF"/>
          </a:solidFill>
          <a:ln w="38100">
            <a:noFill/>
          </a:ln>
        </p:spPr>
        <p:txBody>
          <a:bodyPr wrap="square">
            <a:spAutoFit/>
          </a:bodyPr>
          <a:lstStyle/>
          <a:p>
            <a:pPr algn="ctr"/>
            <a:r>
              <a:rPr lang="es-MX" sz="2700" dirty="0" smtClean="0">
                <a:solidFill>
                  <a:schemeClr val="accent6">
                    <a:lumMod val="75000"/>
                  </a:schemeClr>
                </a:solidFill>
                <a:latin typeface="The Hand Extrablack" panose="03070A02030502020204" pitchFamily="66" charset="0"/>
              </a:rPr>
              <a:t>LAS TAREAS DE EVALUACIÓN Y SUS CONSIGNAS</a:t>
            </a:r>
          </a:p>
          <a:p>
            <a:pPr algn="just"/>
            <a:endParaRPr lang="es-MX" sz="1600" dirty="0" smtClean="0">
              <a:solidFill>
                <a:schemeClr val="accent6">
                  <a:lumMod val="75000"/>
                </a:schemeClr>
              </a:solidFill>
              <a:latin typeface="The Hand Extrablack" panose="03070A02030502020204" pitchFamily="66" charset="0"/>
            </a:endParaRPr>
          </a:p>
          <a:p>
            <a:pPr algn="just"/>
            <a:r>
              <a:rPr lang="es-MX" sz="2700" dirty="0" smtClean="0">
                <a:solidFill>
                  <a:schemeClr val="tx1"/>
                </a:solidFill>
                <a:latin typeface="The Hand Extrablack" panose="03070A02030502020204" pitchFamily="66" charset="0"/>
              </a:rPr>
              <a:t>Las </a:t>
            </a:r>
            <a:r>
              <a:rPr lang="es-MX" sz="2700" dirty="0">
                <a:solidFill>
                  <a:schemeClr val="tx1"/>
                </a:solidFill>
                <a:latin typeface="The Hand Extrablack" panose="03070A02030502020204" pitchFamily="66" charset="0"/>
              </a:rPr>
              <a:t>tareas que los maestros proponen a sus alumnos para evaluar el aprendizaje constituyen </a:t>
            </a:r>
            <a:r>
              <a:rPr lang="es-MX" sz="2700" dirty="0" smtClean="0">
                <a:solidFill>
                  <a:schemeClr val="tx1"/>
                </a:solidFill>
                <a:latin typeface="The Hand Extrablack" panose="03070A02030502020204" pitchFamily="66" charset="0"/>
              </a:rPr>
              <a:t>uno de </a:t>
            </a:r>
            <a:r>
              <a:rPr lang="es-MX" sz="2700" dirty="0">
                <a:solidFill>
                  <a:schemeClr val="tx1"/>
                </a:solidFill>
                <a:latin typeface="The Hand Extrablack" panose="03070A02030502020204" pitchFamily="66" charset="0"/>
              </a:rPr>
              <a:t>los mejores indicadores del currículo implementado: muestran qué es lo que los </a:t>
            </a:r>
            <a:r>
              <a:rPr lang="es-MX" sz="2700" dirty="0" smtClean="0">
                <a:solidFill>
                  <a:schemeClr val="tx1"/>
                </a:solidFill>
                <a:latin typeface="The Hand Extrablack" panose="03070A02030502020204" pitchFamily="66" charset="0"/>
              </a:rPr>
              <a:t>maestros valoran </a:t>
            </a:r>
            <a:r>
              <a:rPr lang="es-MX" sz="2700" dirty="0">
                <a:solidFill>
                  <a:schemeClr val="tx1"/>
                </a:solidFill>
                <a:latin typeface="The Hand Extrablack" panose="03070A02030502020204" pitchFamily="66" charset="0"/>
              </a:rPr>
              <a:t>e indican a los estudiantes qué conocimientos y desempeños es importante alcanzar. Si </a:t>
            </a:r>
            <a:r>
              <a:rPr lang="es-MX" sz="2700" dirty="0" smtClean="0">
                <a:solidFill>
                  <a:schemeClr val="tx1"/>
                </a:solidFill>
                <a:latin typeface="The Hand Extrablack" panose="03070A02030502020204" pitchFamily="66" charset="0"/>
              </a:rPr>
              <a:t>las tareas </a:t>
            </a:r>
            <a:r>
              <a:rPr lang="es-MX" sz="2700" dirty="0">
                <a:solidFill>
                  <a:schemeClr val="tx1"/>
                </a:solidFill>
                <a:latin typeface="The Hand Extrablack" panose="03070A02030502020204" pitchFamily="66" charset="0"/>
              </a:rPr>
              <a:t>requieren principalmente la memorización de conceptos y fechas, hacia allí estará </a:t>
            </a:r>
            <a:r>
              <a:rPr lang="es-MX" sz="2700" dirty="0" smtClean="0">
                <a:solidFill>
                  <a:schemeClr val="tx1"/>
                </a:solidFill>
                <a:latin typeface="The Hand Extrablack" panose="03070A02030502020204" pitchFamily="66" charset="0"/>
              </a:rPr>
              <a:t>orientado el </a:t>
            </a:r>
            <a:r>
              <a:rPr lang="es-MX" sz="2700" dirty="0">
                <a:solidFill>
                  <a:schemeClr val="tx1"/>
                </a:solidFill>
                <a:latin typeface="The Hand Extrablack" panose="03070A02030502020204" pitchFamily="66" charset="0"/>
              </a:rPr>
              <a:t>esfuerzo de los estudiantes. Si en matemática se pide únicamente la realización de </a:t>
            </a:r>
            <a:r>
              <a:rPr lang="es-MX" sz="2700" dirty="0" smtClean="0">
                <a:solidFill>
                  <a:schemeClr val="tx1"/>
                </a:solidFill>
                <a:latin typeface="The Hand Extrablack" panose="03070A02030502020204" pitchFamily="66" charset="0"/>
              </a:rPr>
              <a:t>operaciones aritméticas</a:t>
            </a:r>
            <a:r>
              <a:rPr lang="es-MX" sz="2700" dirty="0">
                <a:solidFill>
                  <a:schemeClr val="tx1"/>
                </a:solidFill>
                <a:latin typeface="The Hand Extrablack" panose="03070A02030502020204" pitchFamily="66" charset="0"/>
              </a:rPr>
              <a:t>, eso es lo que los estudiantes aprenderán</a:t>
            </a:r>
            <a:r>
              <a:rPr lang="es-MX" sz="2700" dirty="0" smtClean="0">
                <a:solidFill>
                  <a:schemeClr val="tx1"/>
                </a:solidFill>
                <a:latin typeface="The Hand Extrablack" panose="03070A02030502020204" pitchFamily="66" charset="0"/>
              </a:rPr>
              <a:t>.</a:t>
            </a:r>
            <a:endParaRPr lang="es-MX" sz="2700" dirty="0">
              <a:solidFill>
                <a:schemeClr val="tx1"/>
              </a:solidFill>
              <a:latin typeface="The Hand Extrablack" panose="03070A02030502020204" pitchFamily="66" charset="0"/>
            </a:endParaRPr>
          </a:p>
        </p:txBody>
      </p:sp>
      <p:sp>
        <p:nvSpPr>
          <p:cNvPr id="9" name="Google Shape;2268;p40"/>
          <p:cNvSpPr/>
          <p:nvPr/>
        </p:nvSpPr>
        <p:spPr>
          <a:xfrm>
            <a:off x="710975" y="751047"/>
            <a:ext cx="10773070" cy="1211103"/>
          </a:xfrm>
          <a:prstGeom prst="roundRect">
            <a:avLst>
              <a:gd name="adj" fmla="val 50000"/>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lvl="0" algn="ctr"/>
            <a:r>
              <a:rPr lang="es-MX" sz="3600" dirty="0" smtClean="0">
                <a:solidFill>
                  <a:schemeClr val="bg1"/>
                </a:solidFill>
                <a:effectLst>
                  <a:outerShdw blurRad="38100" dist="38100" dir="2700000" algn="tl">
                    <a:srgbClr val="000000">
                      <a:alpha val="43137"/>
                    </a:srgbClr>
                  </a:outerShdw>
                </a:effectLst>
                <a:latin typeface="Luckiest Guy" panose="02000506000000020004" pitchFamily="2" charset="0"/>
              </a:rPr>
              <a:t>TAREAS AUTÉNTICAS: HERRAMIENTAS DE EVALUACIÓN FORMATIVA</a:t>
            </a:r>
            <a:endParaRPr lang="es-MX" sz="36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10" name="CuadroTexto 9">
            <a:extLst>
              <a:ext uri="{FF2B5EF4-FFF2-40B4-BE49-F238E27FC236}">
                <a16:creationId xmlns:a16="http://schemas.microsoft.com/office/drawing/2014/main" id="{A4DF408B-EEF8-4584-B734-DB8B0DA6EB3D}"/>
              </a:ext>
            </a:extLst>
          </p:cNvPr>
          <p:cNvSpPr txBox="1"/>
          <p:nvPr/>
        </p:nvSpPr>
        <p:spPr>
          <a:xfrm>
            <a:off x="1285495" y="2200676"/>
            <a:ext cx="2331441" cy="523220"/>
          </a:xfrm>
          <a:prstGeom prst="rect">
            <a:avLst/>
          </a:prstGeom>
          <a:noFill/>
          <a:ln w="38100">
            <a:noFill/>
          </a:ln>
        </p:spPr>
        <p:txBody>
          <a:bodyPr wrap="square">
            <a:spAutoFit/>
          </a:bodyPr>
          <a:lstStyle/>
          <a:p>
            <a:pPr algn="just"/>
            <a:r>
              <a:rPr lang="es-MX" sz="2800" dirty="0">
                <a:solidFill>
                  <a:schemeClr val="tx1"/>
                </a:solidFill>
                <a:latin typeface="The Hand Extrablack" panose="03070A02030502020204" pitchFamily="66" charset="0"/>
              </a:rPr>
              <a:t>Lean el siguiente texto:</a:t>
            </a:r>
          </a:p>
        </p:txBody>
      </p:sp>
      <p:pic>
        <p:nvPicPr>
          <p:cNvPr id="2" name="Imagen 1"/>
          <p:cNvPicPr>
            <a:picLocks noChangeAspect="1"/>
          </p:cNvPicPr>
          <p:nvPr/>
        </p:nvPicPr>
        <p:blipFill>
          <a:blip r:embed="rId2"/>
          <a:stretch>
            <a:fillRect/>
          </a:stretch>
        </p:blipFill>
        <p:spPr>
          <a:xfrm>
            <a:off x="592927" y="3724168"/>
            <a:ext cx="2359823" cy="2359823"/>
          </a:xfrm>
          <a:prstGeom prst="rect">
            <a:avLst/>
          </a:prstGeom>
        </p:spPr>
      </p:pic>
    </p:spTree>
    <p:extLst>
      <p:ext uri="{BB962C8B-B14F-4D97-AF65-F5344CB8AC3E}">
        <p14:creationId xmlns:p14="http://schemas.microsoft.com/office/powerpoint/2010/main" val="3694473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A4DF408B-EEF8-4584-B734-DB8B0DA6EB3D}"/>
              </a:ext>
            </a:extLst>
          </p:cNvPr>
          <p:cNvSpPr txBox="1"/>
          <p:nvPr/>
        </p:nvSpPr>
        <p:spPr>
          <a:xfrm>
            <a:off x="995221" y="1637479"/>
            <a:ext cx="5219600" cy="3539430"/>
          </a:xfrm>
          <a:prstGeom prst="rect">
            <a:avLst/>
          </a:prstGeom>
          <a:solidFill>
            <a:srgbClr val="E1E1FF"/>
          </a:solidFill>
          <a:ln w="38100">
            <a:noFill/>
          </a:ln>
        </p:spPr>
        <p:txBody>
          <a:bodyPr wrap="square">
            <a:spAutoFit/>
          </a:bodyPr>
          <a:lstStyle/>
          <a:p>
            <a:pPr algn="just"/>
            <a:r>
              <a:rPr lang="es-MX" sz="2800" dirty="0" smtClean="0">
                <a:solidFill>
                  <a:schemeClr val="tx1"/>
                </a:solidFill>
                <a:latin typeface="The Hand Extrablack" panose="03070A02030502020204" pitchFamily="66" charset="0"/>
              </a:rPr>
              <a:t>La </a:t>
            </a:r>
            <a:r>
              <a:rPr lang="es-MX" sz="2800" dirty="0">
                <a:solidFill>
                  <a:schemeClr val="tx1"/>
                </a:solidFill>
                <a:latin typeface="The Hand Extrablack" panose="03070A02030502020204" pitchFamily="66" charset="0"/>
              </a:rPr>
              <a:t>evaluación no puede impulsar el aprendizaje si se basa en tareas o preguntas que distraen </a:t>
            </a:r>
            <a:r>
              <a:rPr lang="es-MX" sz="2800" dirty="0" smtClean="0">
                <a:solidFill>
                  <a:schemeClr val="tx1"/>
                </a:solidFill>
                <a:latin typeface="The Hand Extrablack" panose="03070A02030502020204" pitchFamily="66" charset="0"/>
              </a:rPr>
              <a:t>la atención </a:t>
            </a:r>
            <a:r>
              <a:rPr lang="es-MX" sz="2800" dirty="0">
                <a:solidFill>
                  <a:schemeClr val="tx1"/>
                </a:solidFill>
                <a:latin typeface="The Hand Extrablack" panose="03070A02030502020204" pitchFamily="66" charset="0"/>
              </a:rPr>
              <a:t>de los verdaderos objetivos de la enseñanza […] si queremos que los estudiantes </a:t>
            </a:r>
            <a:r>
              <a:rPr lang="es-MX" sz="2800" dirty="0" smtClean="0">
                <a:solidFill>
                  <a:schemeClr val="tx1"/>
                </a:solidFill>
                <a:latin typeface="The Hand Extrablack" panose="03070A02030502020204" pitchFamily="66" charset="0"/>
              </a:rPr>
              <a:t>sean capaces </a:t>
            </a:r>
            <a:r>
              <a:rPr lang="es-MX" sz="2800" dirty="0">
                <a:solidFill>
                  <a:schemeClr val="tx1"/>
                </a:solidFill>
                <a:latin typeface="The Hand Extrablack" panose="03070A02030502020204" pitchFamily="66" charset="0"/>
              </a:rPr>
              <a:t>de razonar y usar el conocimiento científico, entonces debemos darles la </a:t>
            </a:r>
            <a:r>
              <a:rPr lang="es-MX" sz="2800" dirty="0" smtClean="0">
                <a:solidFill>
                  <a:schemeClr val="tx1"/>
                </a:solidFill>
                <a:latin typeface="The Hand Extrablack" panose="03070A02030502020204" pitchFamily="66" charset="0"/>
              </a:rPr>
              <a:t>oportunidad de </a:t>
            </a:r>
            <a:r>
              <a:rPr lang="es-MX" sz="2800" dirty="0">
                <a:solidFill>
                  <a:schemeClr val="tx1"/>
                </a:solidFill>
                <a:latin typeface="The Hand Extrablack" panose="03070A02030502020204" pitchFamily="66" charset="0"/>
              </a:rPr>
              <a:t>explicar cómo funcionan las cosas, realizando investigaciones y elaborando </a:t>
            </a:r>
            <a:r>
              <a:rPr lang="es-MX" sz="2800" dirty="0" smtClean="0">
                <a:solidFill>
                  <a:schemeClr val="tx1"/>
                </a:solidFill>
                <a:latin typeface="The Hand Extrablack" panose="03070A02030502020204" pitchFamily="66" charset="0"/>
              </a:rPr>
              <a:t>explicaciones con </a:t>
            </a:r>
            <a:r>
              <a:rPr lang="es-MX" sz="2800" dirty="0">
                <a:solidFill>
                  <a:schemeClr val="tx1"/>
                </a:solidFill>
                <a:latin typeface="The Hand Extrablack" panose="03070A02030502020204" pitchFamily="66" charset="0"/>
              </a:rPr>
              <a:t>sus propias palabras […]. (</a:t>
            </a:r>
            <a:r>
              <a:rPr lang="es-MX" sz="2800" dirty="0" err="1">
                <a:solidFill>
                  <a:schemeClr val="tx1"/>
                </a:solidFill>
                <a:latin typeface="The Hand Extrablack" panose="03070A02030502020204" pitchFamily="66" charset="0"/>
              </a:rPr>
              <a:t>Ravela</a:t>
            </a:r>
            <a:r>
              <a:rPr lang="es-MX" sz="2800" dirty="0">
                <a:solidFill>
                  <a:schemeClr val="tx1"/>
                </a:solidFill>
                <a:latin typeface="The Hand Extrablack" panose="03070A02030502020204" pitchFamily="66" charset="0"/>
              </a:rPr>
              <a:t>, 2009, p. 56)</a:t>
            </a:r>
          </a:p>
        </p:txBody>
      </p:sp>
      <p:pic>
        <p:nvPicPr>
          <p:cNvPr id="2" name="Imagen 1"/>
          <p:cNvPicPr>
            <a:picLocks noChangeAspect="1"/>
          </p:cNvPicPr>
          <p:nvPr/>
        </p:nvPicPr>
        <p:blipFill>
          <a:blip r:embed="rId2"/>
          <a:stretch>
            <a:fillRect/>
          </a:stretch>
        </p:blipFill>
        <p:spPr>
          <a:xfrm>
            <a:off x="6590069" y="980775"/>
            <a:ext cx="5041829" cy="4852837"/>
          </a:xfrm>
          <a:prstGeom prst="rect">
            <a:avLst/>
          </a:prstGeom>
        </p:spPr>
      </p:pic>
    </p:spTree>
    <p:extLst>
      <p:ext uri="{BB962C8B-B14F-4D97-AF65-F5344CB8AC3E}">
        <p14:creationId xmlns:p14="http://schemas.microsoft.com/office/powerpoint/2010/main" val="4256780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486E0255-435C-4F53-BE05-D70268F3102C}"/>
              </a:ext>
            </a:extLst>
          </p:cNvPr>
          <p:cNvSpPr txBox="1"/>
          <p:nvPr/>
        </p:nvSpPr>
        <p:spPr>
          <a:xfrm>
            <a:off x="654259" y="496159"/>
            <a:ext cx="1226618" cy="2646878"/>
          </a:xfrm>
          <a:prstGeom prst="rect">
            <a:avLst/>
          </a:prstGeom>
          <a:noFill/>
        </p:spPr>
        <p:txBody>
          <a:bodyPr wrap="none" rtlCol="0">
            <a:spAutoFit/>
          </a:bodyPr>
          <a:lstStyle/>
          <a:p>
            <a:r>
              <a:rPr lang="es-419" sz="16600" dirty="0" smtClean="0">
                <a:solidFill>
                  <a:schemeClr val="accent4">
                    <a:lumMod val="60000"/>
                    <a:lumOff val="40000"/>
                  </a:schemeClr>
                </a:solidFill>
                <a:latin typeface="Bernard MT Condensed" panose="02050806060905020404" pitchFamily="18" charset="0"/>
              </a:rPr>
              <a:t>9</a:t>
            </a:r>
            <a:endParaRPr lang="es-419" sz="16600" dirty="0">
              <a:solidFill>
                <a:schemeClr val="accent4">
                  <a:lumMod val="60000"/>
                  <a:lumOff val="40000"/>
                </a:schemeClr>
              </a:solidFill>
              <a:latin typeface="Bernard MT Condensed" panose="02050806060905020404" pitchFamily="18" charset="0"/>
            </a:endParaRPr>
          </a:p>
        </p:txBody>
      </p:sp>
      <p:sp>
        <p:nvSpPr>
          <p:cNvPr id="11" name="CuadroTexto 10">
            <a:extLst>
              <a:ext uri="{FF2B5EF4-FFF2-40B4-BE49-F238E27FC236}">
                <a16:creationId xmlns:a16="http://schemas.microsoft.com/office/drawing/2014/main" id="{A4DF408B-EEF8-4584-B734-DB8B0DA6EB3D}"/>
              </a:ext>
            </a:extLst>
          </p:cNvPr>
          <p:cNvSpPr txBox="1"/>
          <p:nvPr/>
        </p:nvSpPr>
        <p:spPr>
          <a:xfrm>
            <a:off x="1426489" y="1308104"/>
            <a:ext cx="6041111" cy="4401205"/>
          </a:xfrm>
          <a:prstGeom prst="rect">
            <a:avLst/>
          </a:prstGeom>
          <a:noFill/>
          <a:ln w="38100">
            <a:noFill/>
          </a:ln>
        </p:spPr>
        <p:txBody>
          <a:bodyPr wrap="square">
            <a:spAutoFit/>
          </a:bodyPr>
          <a:lstStyle/>
          <a:p>
            <a:pPr algn="just"/>
            <a:r>
              <a:rPr lang="es-MX" sz="2800" dirty="0">
                <a:solidFill>
                  <a:schemeClr val="tx1"/>
                </a:solidFill>
                <a:latin typeface="The Hand Extrablack" panose="03070A02030502020204" pitchFamily="66" charset="0"/>
              </a:rPr>
              <a:t>Observen el video Evaluación formativa y situaciones auténticas del minuto 0:35 al </a:t>
            </a:r>
            <a:r>
              <a:rPr lang="es-MX" sz="2800" dirty="0" smtClean="0">
                <a:solidFill>
                  <a:schemeClr val="tx1"/>
                </a:solidFill>
                <a:latin typeface="The Hand Extrablack" panose="03070A02030502020204" pitchFamily="66" charset="0"/>
              </a:rPr>
              <a:t>6:28, donde </a:t>
            </a:r>
            <a:r>
              <a:rPr lang="es-MX" sz="2800" dirty="0">
                <a:solidFill>
                  <a:schemeClr val="tx1"/>
                </a:solidFill>
                <a:latin typeface="The Hand Extrablack" panose="03070A02030502020204" pitchFamily="66" charset="0"/>
              </a:rPr>
              <a:t>se analizan algunos ejemplos de propuestas de evaluación y del minuto 11:30 al </a:t>
            </a:r>
            <a:r>
              <a:rPr lang="es-MX" sz="2800" dirty="0" smtClean="0">
                <a:solidFill>
                  <a:schemeClr val="tx1"/>
                </a:solidFill>
                <a:latin typeface="The Hand Extrablack" panose="03070A02030502020204" pitchFamily="66" charset="0"/>
              </a:rPr>
              <a:t>18:00 en </a:t>
            </a:r>
            <a:r>
              <a:rPr lang="es-MX" sz="2800" dirty="0">
                <a:solidFill>
                  <a:schemeClr val="tx1"/>
                </a:solidFill>
                <a:latin typeface="The Hand Extrablack" panose="03070A02030502020204" pitchFamily="66" charset="0"/>
              </a:rPr>
              <a:t>el que el autor explica las características de las Tareas auténticas</a:t>
            </a:r>
            <a:r>
              <a:rPr lang="es-MX" sz="2800" dirty="0" smtClean="0">
                <a:solidFill>
                  <a:schemeClr val="tx1"/>
                </a:solidFill>
                <a:latin typeface="The Hand Extrablack" panose="03070A02030502020204" pitchFamily="66" charset="0"/>
              </a:rPr>
              <a:t>.</a:t>
            </a:r>
          </a:p>
          <a:p>
            <a:pPr algn="just"/>
            <a:endParaRPr lang="es-MX" sz="2800" dirty="0">
              <a:solidFill>
                <a:schemeClr val="tx1"/>
              </a:solidFill>
              <a:latin typeface="The Hand Extrablack" panose="03070A02030502020204" pitchFamily="66" charset="0"/>
            </a:endParaRPr>
          </a:p>
          <a:p>
            <a:pPr algn="just"/>
            <a:r>
              <a:rPr lang="es-MX" sz="2800" dirty="0">
                <a:solidFill>
                  <a:schemeClr val="tx1"/>
                </a:solidFill>
                <a:latin typeface="The Hand Extrablack" panose="03070A02030502020204" pitchFamily="66" charset="0"/>
              </a:rPr>
              <a:t>Dialoguen a partir de lo leído y observado en el video:</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Consideran que las actividades de aprendizaje que proponen a sus </a:t>
            </a:r>
            <a:r>
              <a:rPr lang="es-MX" sz="2800" dirty="0" smtClean="0">
                <a:solidFill>
                  <a:schemeClr val="tx1"/>
                </a:solidFill>
                <a:latin typeface="The Hand Extrablack" panose="03070A02030502020204" pitchFamily="66" charset="0"/>
              </a:rPr>
              <a:t>estudiantes corresponden </a:t>
            </a:r>
            <a:r>
              <a:rPr lang="es-MX" sz="2800" dirty="0">
                <a:solidFill>
                  <a:schemeClr val="tx1"/>
                </a:solidFill>
                <a:latin typeface="The Hand Extrablack" panose="03070A02030502020204" pitchFamily="66" charset="0"/>
              </a:rPr>
              <a:t>a tareas auténticas?, ¿qué les hace falta?, ¿qué dificultades supone </a:t>
            </a:r>
            <a:r>
              <a:rPr lang="es-MX" sz="2800" dirty="0" smtClean="0">
                <a:solidFill>
                  <a:schemeClr val="tx1"/>
                </a:solidFill>
                <a:latin typeface="The Hand Extrablack" panose="03070A02030502020204" pitchFamily="66" charset="0"/>
              </a:rPr>
              <a:t>diseñar tareas </a:t>
            </a:r>
            <a:r>
              <a:rPr lang="es-MX" sz="2800" dirty="0">
                <a:solidFill>
                  <a:schemeClr val="tx1"/>
                </a:solidFill>
                <a:latin typeface="The Hand Extrablack" panose="03070A02030502020204" pitchFamily="66" charset="0"/>
              </a:rPr>
              <a:t>auténticas para sus estudiantes?</a:t>
            </a:r>
          </a:p>
        </p:txBody>
      </p:sp>
      <p:pic>
        <p:nvPicPr>
          <p:cNvPr id="371" name="Imagen 370">
            <a:extLst>
              <a:ext uri="{FF2B5EF4-FFF2-40B4-BE49-F238E27FC236}">
                <a16:creationId xmlns:a16="http://schemas.microsoft.com/office/drawing/2014/main" id="{96A8EE88-B696-4A02-B984-CE1C215E28D3}"/>
              </a:ext>
            </a:extLst>
          </p:cNvPr>
          <p:cNvPicPr>
            <a:picLocks noChangeAspect="1"/>
          </p:cNvPicPr>
          <p:nvPr/>
        </p:nvPicPr>
        <p:blipFill rotWithShape="1">
          <a:blip r:embed="rId2"/>
          <a:srcRect t="22786" b="21365"/>
          <a:stretch/>
        </p:blipFill>
        <p:spPr>
          <a:xfrm>
            <a:off x="7664621" y="1308104"/>
            <a:ext cx="3995987" cy="2289289"/>
          </a:xfrm>
          <a:prstGeom prst="rect">
            <a:avLst/>
          </a:prstGeom>
        </p:spPr>
      </p:pic>
      <p:pic>
        <p:nvPicPr>
          <p:cNvPr id="8" name="Imagen 7">
            <a:hlinkClick r:id="rId3"/>
          </p:cNvPr>
          <p:cNvPicPr>
            <a:picLocks noChangeAspect="1"/>
          </p:cNvPicPr>
          <p:nvPr/>
        </p:nvPicPr>
        <p:blipFill>
          <a:blip r:embed="rId4"/>
          <a:stretch>
            <a:fillRect/>
          </a:stretch>
        </p:blipFill>
        <p:spPr>
          <a:xfrm>
            <a:off x="8269975" y="1482620"/>
            <a:ext cx="2771070" cy="1754833"/>
          </a:xfrm>
          <a:prstGeom prst="rect">
            <a:avLst/>
          </a:prstGeom>
        </p:spPr>
      </p:pic>
      <p:pic>
        <p:nvPicPr>
          <p:cNvPr id="16386" name="Picture 2" descr="Grupo de Hojas Línea PNG transparente - StickPNG"/>
          <p:cNvPicPr>
            <a:picLocks noChangeAspect="1" noChangeArrowheads="1"/>
          </p:cNvPicPr>
          <p:nvPr/>
        </p:nvPicPr>
        <p:blipFill rotWithShape="1">
          <a:blip r:embed="rId5">
            <a:extLst>
              <a:ext uri="{28A0092B-C50C-407E-A947-70E740481C1C}">
                <a14:useLocalDpi xmlns:a14="http://schemas.microsoft.com/office/drawing/2010/main" val="0"/>
              </a:ext>
            </a:extLst>
          </a:blip>
          <a:srcRect t="21256" b="18923"/>
          <a:stretch/>
        </p:blipFill>
        <p:spPr bwMode="auto">
          <a:xfrm>
            <a:off x="8239830" y="4201441"/>
            <a:ext cx="3037770" cy="1817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38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486E0255-435C-4F53-BE05-D70268F3102C}"/>
              </a:ext>
            </a:extLst>
          </p:cNvPr>
          <p:cNvSpPr txBox="1"/>
          <p:nvPr/>
        </p:nvSpPr>
        <p:spPr>
          <a:xfrm>
            <a:off x="3725568" y="624175"/>
            <a:ext cx="2024913" cy="2646878"/>
          </a:xfrm>
          <a:prstGeom prst="rect">
            <a:avLst/>
          </a:prstGeom>
          <a:noFill/>
        </p:spPr>
        <p:txBody>
          <a:bodyPr wrap="none" rtlCol="0">
            <a:spAutoFit/>
          </a:bodyPr>
          <a:lstStyle/>
          <a:p>
            <a:r>
              <a:rPr lang="es-419" sz="16600" dirty="0" smtClean="0">
                <a:solidFill>
                  <a:schemeClr val="accent4">
                    <a:lumMod val="60000"/>
                    <a:lumOff val="40000"/>
                  </a:schemeClr>
                </a:solidFill>
                <a:latin typeface="Bernard MT Condensed" panose="02050806060905020404" pitchFamily="18" charset="0"/>
              </a:rPr>
              <a:t>10</a:t>
            </a:r>
            <a:endParaRPr lang="es-419" sz="16600" dirty="0">
              <a:solidFill>
                <a:schemeClr val="accent4">
                  <a:lumMod val="60000"/>
                  <a:lumOff val="40000"/>
                </a:schemeClr>
              </a:solidFill>
              <a:latin typeface="Bernard MT Condensed" panose="02050806060905020404" pitchFamily="18" charset="0"/>
            </a:endParaRPr>
          </a:p>
        </p:txBody>
      </p:sp>
      <p:sp>
        <p:nvSpPr>
          <p:cNvPr id="11" name="CuadroTexto 10">
            <a:extLst>
              <a:ext uri="{FF2B5EF4-FFF2-40B4-BE49-F238E27FC236}">
                <a16:creationId xmlns:a16="http://schemas.microsoft.com/office/drawing/2014/main" id="{A4DF408B-EEF8-4584-B734-DB8B0DA6EB3D}"/>
              </a:ext>
            </a:extLst>
          </p:cNvPr>
          <p:cNvSpPr txBox="1"/>
          <p:nvPr/>
        </p:nvSpPr>
        <p:spPr>
          <a:xfrm>
            <a:off x="5068640" y="1563566"/>
            <a:ext cx="5849296" cy="3970318"/>
          </a:xfrm>
          <a:prstGeom prst="rect">
            <a:avLst/>
          </a:prstGeom>
          <a:noFill/>
          <a:ln w="38100">
            <a:noFill/>
          </a:ln>
        </p:spPr>
        <p:txBody>
          <a:bodyPr wrap="square">
            <a:spAutoFit/>
          </a:bodyPr>
          <a:lstStyle/>
          <a:p>
            <a:pPr algn="just"/>
            <a:r>
              <a:rPr lang="es-MX" sz="2800" dirty="0">
                <a:solidFill>
                  <a:schemeClr val="tx1"/>
                </a:solidFill>
                <a:latin typeface="The Hand Extrablack" panose="03070A02030502020204" pitchFamily="66" charset="0"/>
              </a:rPr>
              <a:t>Realicen, con el apoyo de la maestra o el maestro asignado, el experimento El polen </a:t>
            </a:r>
            <a:r>
              <a:rPr lang="es-MX" sz="2800" dirty="0" smtClean="0">
                <a:solidFill>
                  <a:schemeClr val="tx1"/>
                </a:solidFill>
                <a:latin typeface="The Hand Extrablack" panose="03070A02030502020204" pitchFamily="66" charset="0"/>
              </a:rPr>
              <a:t>del Libro </a:t>
            </a:r>
            <a:r>
              <a:rPr lang="es-MX" sz="2800" dirty="0">
                <a:solidFill>
                  <a:schemeClr val="tx1"/>
                </a:solidFill>
                <a:latin typeface="The Hand Extrablack" panose="03070A02030502020204" pitchFamily="66" charset="0"/>
              </a:rPr>
              <a:t>de Texto de Ciencias naturales. Cuarto Grado, página 49 (Anexo 2). El cual, es </a:t>
            </a:r>
            <a:r>
              <a:rPr lang="es-MX" sz="2800" dirty="0" smtClean="0">
                <a:solidFill>
                  <a:schemeClr val="tx1"/>
                </a:solidFill>
                <a:latin typeface="The Hand Extrablack" panose="03070A02030502020204" pitchFamily="66" charset="0"/>
              </a:rPr>
              <a:t>una propuesta </a:t>
            </a:r>
            <a:r>
              <a:rPr lang="es-MX" sz="2800" dirty="0">
                <a:solidFill>
                  <a:schemeClr val="tx1"/>
                </a:solidFill>
                <a:latin typeface="The Hand Extrablack" panose="03070A02030502020204" pitchFamily="66" charset="0"/>
              </a:rPr>
              <a:t>para abordar el contenido: Participación de otros seres vivos y el medio </a:t>
            </a:r>
            <a:r>
              <a:rPr lang="es-MX" sz="2800" dirty="0" smtClean="0">
                <a:solidFill>
                  <a:schemeClr val="tx1"/>
                </a:solidFill>
                <a:latin typeface="The Hand Extrablack" panose="03070A02030502020204" pitchFamily="66" charset="0"/>
              </a:rPr>
              <a:t>natural en </a:t>
            </a:r>
            <a:r>
              <a:rPr lang="es-MX" sz="2800" dirty="0">
                <a:solidFill>
                  <a:schemeClr val="tx1"/>
                </a:solidFill>
                <a:latin typeface="The Hand Extrablack" panose="03070A02030502020204" pitchFamily="66" charset="0"/>
              </a:rPr>
              <a:t>la reproducción de plantas con flores y contribuir al Aprendizaje esperado: Explica </a:t>
            </a:r>
            <a:r>
              <a:rPr lang="es-MX" sz="2800" dirty="0" smtClean="0">
                <a:solidFill>
                  <a:schemeClr val="tx1"/>
                </a:solidFill>
                <a:latin typeface="The Hand Extrablack" panose="03070A02030502020204" pitchFamily="66" charset="0"/>
              </a:rPr>
              <a:t>la reproducción </a:t>
            </a:r>
            <a:r>
              <a:rPr lang="es-MX" sz="2800" dirty="0">
                <a:solidFill>
                  <a:schemeClr val="tx1"/>
                </a:solidFill>
                <a:latin typeface="The Hand Extrablack" panose="03070A02030502020204" pitchFamily="66" charset="0"/>
              </a:rPr>
              <a:t>de las plantas por semillas, tallos, hojas, raíces y su interacción con otros </a:t>
            </a:r>
            <a:r>
              <a:rPr lang="es-MX" sz="2800" dirty="0" smtClean="0">
                <a:solidFill>
                  <a:schemeClr val="tx1"/>
                </a:solidFill>
                <a:latin typeface="The Hand Extrablack" panose="03070A02030502020204" pitchFamily="66" charset="0"/>
              </a:rPr>
              <a:t>seres vivos </a:t>
            </a:r>
            <a:r>
              <a:rPr lang="es-MX" sz="2800" dirty="0">
                <a:solidFill>
                  <a:schemeClr val="tx1"/>
                </a:solidFill>
                <a:latin typeface="The Hand Extrablack" panose="03070A02030502020204" pitchFamily="66" charset="0"/>
              </a:rPr>
              <a:t>y el medio natural. (SEP, 2011, p. 105). Inicien con la presentación que preparó la o </a:t>
            </a:r>
            <a:r>
              <a:rPr lang="es-MX" sz="2800" dirty="0" smtClean="0">
                <a:solidFill>
                  <a:schemeClr val="tx1"/>
                </a:solidFill>
                <a:latin typeface="The Hand Extrablack" panose="03070A02030502020204" pitchFamily="66" charset="0"/>
              </a:rPr>
              <a:t>el docente </a:t>
            </a:r>
            <a:r>
              <a:rPr lang="es-MX" sz="2800" dirty="0">
                <a:solidFill>
                  <a:schemeClr val="tx1"/>
                </a:solidFill>
                <a:latin typeface="The Hand Extrablack" panose="03070A02030502020204" pitchFamily="66" charset="0"/>
              </a:rPr>
              <a:t>designado</a:t>
            </a:r>
            <a:r>
              <a:rPr lang="es-MX" sz="2800" dirty="0" smtClean="0">
                <a:solidFill>
                  <a:schemeClr val="tx1"/>
                </a:solidFill>
                <a:latin typeface="The Hand Extrablack" panose="03070A02030502020204" pitchFamily="66" charset="0"/>
              </a:rPr>
              <a:t>.</a:t>
            </a:r>
          </a:p>
        </p:txBody>
      </p:sp>
      <p:pic>
        <p:nvPicPr>
          <p:cNvPr id="4" name="Imagen 3"/>
          <p:cNvPicPr>
            <a:picLocks noChangeAspect="1"/>
          </p:cNvPicPr>
          <p:nvPr/>
        </p:nvPicPr>
        <p:blipFill>
          <a:blip r:embed="rId2"/>
          <a:stretch>
            <a:fillRect/>
          </a:stretch>
        </p:blipFill>
        <p:spPr>
          <a:xfrm>
            <a:off x="413651" y="2674804"/>
            <a:ext cx="3993757" cy="3993757"/>
          </a:xfrm>
          <a:prstGeom prst="rect">
            <a:avLst/>
          </a:prstGeom>
        </p:spPr>
      </p:pic>
    </p:spTree>
    <p:extLst>
      <p:ext uri="{BB962C8B-B14F-4D97-AF65-F5344CB8AC3E}">
        <p14:creationId xmlns:p14="http://schemas.microsoft.com/office/powerpoint/2010/main" val="593887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A4DF408B-EEF8-4584-B734-DB8B0DA6EB3D}"/>
              </a:ext>
            </a:extLst>
          </p:cNvPr>
          <p:cNvSpPr txBox="1"/>
          <p:nvPr/>
        </p:nvSpPr>
        <p:spPr>
          <a:xfrm>
            <a:off x="4425695" y="1137886"/>
            <a:ext cx="6839713" cy="4832092"/>
          </a:xfrm>
          <a:prstGeom prst="rect">
            <a:avLst/>
          </a:prstGeom>
          <a:noFill/>
          <a:ln w="38100">
            <a:noFill/>
          </a:ln>
        </p:spPr>
        <p:txBody>
          <a:bodyPr wrap="square">
            <a:spAutoFit/>
          </a:bodyPr>
          <a:lstStyle/>
          <a:p>
            <a:pPr algn="just"/>
            <a:r>
              <a:rPr lang="es-MX" sz="2800" dirty="0">
                <a:solidFill>
                  <a:schemeClr val="tx1"/>
                </a:solidFill>
                <a:latin typeface="The Hand Extrablack" panose="03070A02030502020204" pitchFamily="66" charset="0"/>
              </a:rPr>
              <a:t>Reflexionen después de realizar el experimento a partir de las siguientes preguntas</a:t>
            </a:r>
            <a:r>
              <a:rPr lang="es-MX" sz="2800" dirty="0" smtClean="0">
                <a:solidFill>
                  <a:schemeClr val="tx1"/>
                </a:solidFill>
                <a:latin typeface="The Hand Extrablack" panose="03070A02030502020204" pitchFamily="66" charset="0"/>
              </a:rPr>
              <a:t>:</a:t>
            </a:r>
          </a:p>
          <a:p>
            <a:pPr algn="just"/>
            <a:endParaRPr lang="es-MX" sz="2800" dirty="0">
              <a:solidFill>
                <a:schemeClr val="tx1"/>
              </a:solidFill>
              <a:latin typeface="The Hand Extrablack" panose="03070A02030502020204" pitchFamily="66" charset="0"/>
            </a:endParaRP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Qué aprendieron sobre la reproducción de las plantas?</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Requirieron retroalimentación de la maestra o el maestro que coordinó la actividad?, ¿</a:t>
            </a:r>
            <a:r>
              <a:rPr lang="es-MX" sz="2800" dirty="0" smtClean="0">
                <a:solidFill>
                  <a:schemeClr val="tx1"/>
                </a:solidFill>
                <a:latin typeface="The Hand Extrablack" panose="03070A02030502020204" pitchFamily="66" charset="0"/>
              </a:rPr>
              <a:t>qué tipo </a:t>
            </a:r>
            <a:r>
              <a:rPr lang="es-MX" sz="2800" dirty="0">
                <a:solidFill>
                  <a:schemeClr val="tx1"/>
                </a:solidFill>
                <a:latin typeface="The Hand Extrablack" panose="03070A02030502020204" pitchFamily="66" charset="0"/>
              </a:rPr>
              <a:t>de retroalimentación necesitaron?, ¿cómo se las brindó?</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Consideran que el experimento es adecuado para abordar el contenido y contribuir </a:t>
            </a:r>
            <a:r>
              <a:rPr lang="es-MX" sz="2800" dirty="0" smtClean="0">
                <a:solidFill>
                  <a:schemeClr val="tx1"/>
                </a:solidFill>
                <a:latin typeface="The Hand Extrablack" panose="03070A02030502020204" pitchFamily="66" charset="0"/>
              </a:rPr>
              <a:t>al logro </a:t>
            </a:r>
            <a:r>
              <a:rPr lang="es-MX" sz="2800" dirty="0">
                <a:solidFill>
                  <a:schemeClr val="tx1"/>
                </a:solidFill>
                <a:latin typeface="The Hand Extrablack" panose="03070A02030502020204" pitchFamily="66" charset="0"/>
              </a:rPr>
              <a:t>del aprendizaje esperado?</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Consideran que este experimento es una forma de proponer una tarea auténtica a </a:t>
            </a:r>
            <a:r>
              <a:rPr lang="es-MX" sz="2800" dirty="0" smtClean="0">
                <a:solidFill>
                  <a:schemeClr val="tx1"/>
                </a:solidFill>
                <a:latin typeface="The Hand Extrablack" panose="03070A02030502020204" pitchFamily="66" charset="0"/>
              </a:rPr>
              <a:t>sus estudiantes</a:t>
            </a:r>
            <a:r>
              <a:rPr lang="es-MX" sz="2800" dirty="0">
                <a:solidFill>
                  <a:schemeClr val="tx1"/>
                </a:solidFill>
                <a:latin typeface="The Hand Extrablack" panose="03070A02030502020204" pitchFamily="66" charset="0"/>
              </a:rPr>
              <a:t>?, ¿por qué?</a:t>
            </a:r>
            <a:endParaRPr lang="es-MX" sz="2800" dirty="0" smtClean="0">
              <a:solidFill>
                <a:schemeClr val="tx1"/>
              </a:solidFill>
              <a:latin typeface="The Hand Extrablack" panose="03070A02030502020204" pitchFamily="66" charset="0"/>
            </a:endParaRPr>
          </a:p>
        </p:txBody>
      </p:sp>
      <p:pic>
        <p:nvPicPr>
          <p:cNvPr id="2" name="Imagen 1"/>
          <p:cNvPicPr>
            <a:picLocks noChangeAspect="1"/>
          </p:cNvPicPr>
          <p:nvPr/>
        </p:nvPicPr>
        <p:blipFill>
          <a:blip r:embed="rId2"/>
          <a:stretch>
            <a:fillRect/>
          </a:stretch>
        </p:blipFill>
        <p:spPr>
          <a:xfrm>
            <a:off x="182879" y="2163593"/>
            <a:ext cx="4680171" cy="3377671"/>
          </a:xfrm>
          <a:prstGeom prst="rect">
            <a:avLst/>
          </a:prstGeom>
        </p:spPr>
      </p:pic>
    </p:spTree>
    <p:extLst>
      <p:ext uri="{BB962C8B-B14F-4D97-AF65-F5344CB8AC3E}">
        <p14:creationId xmlns:p14="http://schemas.microsoft.com/office/powerpoint/2010/main" val="3059819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9D846A12-5C43-4BC8-9373-89C042B54321}"/>
              </a:ext>
            </a:extLst>
          </p:cNvPr>
          <p:cNvSpPr txBox="1"/>
          <p:nvPr/>
        </p:nvSpPr>
        <p:spPr>
          <a:xfrm>
            <a:off x="513595" y="433078"/>
            <a:ext cx="1511952" cy="2215991"/>
          </a:xfrm>
          <a:prstGeom prst="rect">
            <a:avLst/>
          </a:prstGeom>
          <a:noFill/>
        </p:spPr>
        <p:txBody>
          <a:bodyPr wrap="none" rtlCol="0">
            <a:spAutoFit/>
          </a:bodyPr>
          <a:lstStyle/>
          <a:p>
            <a:r>
              <a:rPr lang="es-419" sz="13800" dirty="0" smtClean="0">
                <a:solidFill>
                  <a:schemeClr val="accent4">
                    <a:lumMod val="60000"/>
                    <a:lumOff val="40000"/>
                  </a:schemeClr>
                </a:solidFill>
                <a:latin typeface="Bernard MT Condensed" panose="02050806060905020404" pitchFamily="18" charset="0"/>
              </a:rPr>
              <a:t>11</a:t>
            </a:r>
            <a:endParaRPr lang="es-419" sz="13800" dirty="0">
              <a:solidFill>
                <a:schemeClr val="accent4">
                  <a:lumMod val="60000"/>
                  <a:lumOff val="40000"/>
                </a:schemeClr>
              </a:solidFill>
              <a:latin typeface="Bernard MT Condensed" panose="02050806060905020404" pitchFamily="18" charset="0"/>
            </a:endParaRPr>
          </a:p>
        </p:txBody>
      </p:sp>
      <p:sp>
        <p:nvSpPr>
          <p:cNvPr id="52" name="CuadroTexto 51">
            <a:extLst>
              <a:ext uri="{FF2B5EF4-FFF2-40B4-BE49-F238E27FC236}">
                <a16:creationId xmlns:a16="http://schemas.microsoft.com/office/drawing/2014/main" id="{0690357C-0E23-4689-A3E5-2E455323837C}"/>
              </a:ext>
            </a:extLst>
          </p:cNvPr>
          <p:cNvSpPr txBox="1"/>
          <p:nvPr/>
        </p:nvSpPr>
        <p:spPr>
          <a:xfrm>
            <a:off x="1405036" y="1064019"/>
            <a:ext cx="7758199" cy="954107"/>
          </a:xfrm>
          <a:prstGeom prst="rect">
            <a:avLst/>
          </a:prstGeom>
          <a:noFill/>
        </p:spPr>
        <p:txBody>
          <a:bodyPr wrap="square">
            <a:spAutoFit/>
          </a:bodyPr>
          <a:lstStyle/>
          <a:p>
            <a:pPr algn="just"/>
            <a:r>
              <a:rPr lang="es-MX" sz="2800" dirty="0">
                <a:solidFill>
                  <a:schemeClr val="tx1"/>
                </a:solidFill>
                <a:latin typeface="The Hand Extrablack" panose="03070A02030502020204" pitchFamily="66" charset="0"/>
              </a:rPr>
              <a:t>Propongan en equipos algunas modificaciones para esta actividad o diseñen alguna otra </a:t>
            </a:r>
            <a:r>
              <a:rPr lang="es-MX" sz="2800" dirty="0" smtClean="0">
                <a:solidFill>
                  <a:schemeClr val="tx1"/>
                </a:solidFill>
                <a:latin typeface="The Hand Extrablack" panose="03070A02030502020204" pitchFamily="66" charset="0"/>
              </a:rPr>
              <a:t>que pudiera </a:t>
            </a:r>
            <a:r>
              <a:rPr lang="es-MX" sz="2800" dirty="0">
                <a:solidFill>
                  <a:schemeClr val="tx1"/>
                </a:solidFill>
                <a:latin typeface="The Hand Extrablack" panose="03070A02030502020204" pitchFamily="66" charset="0"/>
              </a:rPr>
              <a:t>complementarla para favorecer el aprendizaje esperado.</a:t>
            </a:r>
          </a:p>
        </p:txBody>
      </p:sp>
      <p:sp>
        <p:nvSpPr>
          <p:cNvPr id="121" name="CuadroTexto 120">
            <a:extLst>
              <a:ext uri="{FF2B5EF4-FFF2-40B4-BE49-F238E27FC236}">
                <a16:creationId xmlns:a16="http://schemas.microsoft.com/office/drawing/2014/main" id="{A4DF408B-EEF8-4584-B734-DB8B0DA6EB3D}"/>
              </a:ext>
            </a:extLst>
          </p:cNvPr>
          <p:cNvSpPr txBox="1"/>
          <p:nvPr/>
        </p:nvSpPr>
        <p:spPr>
          <a:xfrm>
            <a:off x="1269572" y="3059768"/>
            <a:ext cx="6467660" cy="2677656"/>
          </a:xfrm>
          <a:prstGeom prst="rect">
            <a:avLst/>
          </a:prstGeom>
          <a:noFill/>
          <a:ln>
            <a:noFill/>
            <a:prstDash val="sysDash"/>
          </a:ln>
        </p:spPr>
        <p:txBody>
          <a:bodyPr wrap="square">
            <a:spAutoFit/>
          </a:bodyPr>
          <a:lstStyle/>
          <a:p>
            <a:pPr marL="342900" indent="-342900" algn="just">
              <a:buFont typeface="Wingdings" panose="05000000000000000000" pitchFamily="2" charset="2"/>
              <a:buChar char="ü"/>
            </a:pPr>
            <a:r>
              <a:rPr lang="es-MX" sz="2800" dirty="0">
                <a:solidFill>
                  <a:schemeClr val="tx1"/>
                </a:solidFill>
                <a:latin typeface="The Hand Extrablack" panose="03070A02030502020204" pitchFamily="66" charset="0"/>
              </a:rPr>
              <a:t>Al proponer las modificaciones consideren lo que ustedes vivieron al realizar </a:t>
            </a:r>
            <a:r>
              <a:rPr lang="es-MX" sz="2800" dirty="0" smtClean="0">
                <a:solidFill>
                  <a:schemeClr val="tx1"/>
                </a:solidFill>
                <a:latin typeface="The Hand Extrablack" panose="03070A02030502020204" pitchFamily="66" charset="0"/>
              </a:rPr>
              <a:t>el experimento</a:t>
            </a:r>
            <a:r>
              <a:rPr lang="es-MX" sz="2800" dirty="0">
                <a:solidFill>
                  <a:schemeClr val="tx1"/>
                </a:solidFill>
                <a:latin typeface="The Hand Extrablack" panose="03070A02030502020204" pitchFamily="66" charset="0"/>
              </a:rPr>
              <a:t>, ¿qué creen que les hizo falta para comprender mejor el tema?</a:t>
            </a:r>
          </a:p>
          <a:p>
            <a:pPr marL="342900" indent="-342900" algn="just">
              <a:buFont typeface="Wingdings" panose="05000000000000000000" pitchFamily="2" charset="2"/>
              <a:buChar char="ü"/>
            </a:pPr>
            <a:r>
              <a:rPr lang="es-MX" sz="2800" dirty="0">
                <a:solidFill>
                  <a:schemeClr val="tx1"/>
                </a:solidFill>
                <a:latin typeface="The Hand Extrablack" panose="03070A02030502020204" pitchFamily="66" charset="0"/>
              </a:rPr>
              <a:t>Tomen en cuenta también las características de las tareas auténticas que revisaron </a:t>
            </a:r>
            <a:r>
              <a:rPr lang="es-MX" sz="2800" dirty="0" smtClean="0">
                <a:solidFill>
                  <a:schemeClr val="tx1"/>
                </a:solidFill>
                <a:latin typeface="The Hand Extrablack" panose="03070A02030502020204" pitchFamily="66" charset="0"/>
              </a:rPr>
              <a:t>en el </a:t>
            </a:r>
            <a:r>
              <a:rPr lang="es-MX" sz="2800" dirty="0">
                <a:solidFill>
                  <a:schemeClr val="tx1"/>
                </a:solidFill>
                <a:latin typeface="The Hand Extrablack" panose="03070A02030502020204" pitchFamily="66" charset="0"/>
              </a:rPr>
              <a:t>video. Consulten el Anexo 3 en donde se presenta el resumen de estas.</a:t>
            </a:r>
            <a:endParaRPr lang="es-MX" sz="2800" dirty="0" smtClean="0">
              <a:solidFill>
                <a:schemeClr val="tx1"/>
              </a:solidFill>
              <a:latin typeface="The Hand Extrablack" panose="03070A02030502020204" pitchFamily="66" charset="0"/>
            </a:endParaRPr>
          </a:p>
        </p:txBody>
      </p:sp>
      <p:pic>
        <p:nvPicPr>
          <p:cNvPr id="3" name="Imagen 2"/>
          <p:cNvPicPr>
            <a:picLocks noChangeAspect="1"/>
          </p:cNvPicPr>
          <p:nvPr/>
        </p:nvPicPr>
        <p:blipFill>
          <a:blip r:embed="rId2"/>
          <a:stretch>
            <a:fillRect/>
          </a:stretch>
        </p:blipFill>
        <p:spPr>
          <a:xfrm>
            <a:off x="7737232" y="2428825"/>
            <a:ext cx="3225064" cy="3097036"/>
          </a:xfrm>
          <a:prstGeom prst="rect">
            <a:avLst/>
          </a:prstGeom>
        </p:spPr>
      </p:pic>
    </p:spTree>
    <p:extLst>
      <p:ext uri="{BB962C8B-B14F-4D97-AF65-F5344CB8AC3E}">
        <p14:creationId xmlns:p14="http://schemas.microsoft.com/office/powerpoint/2010/main" val="2200529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638F63D3-7643-44FD-A6F1-0F75026D1C2F}"/>
              </a:ext>
            </a:extLst>
          </p:cNvPr>
          <p:cNvSpPr txBox="1"/>
          <p:nvPr/>
        </p:nvSpPr>
        <p:spPr>
          <a:xfrm>
            <a:off x="710975" y="1947618"/>
            <a:ext cx="7061425" cy="3970318"/>
          </a:xfrm>
          <a:prstGeom prst="rect">
            <a:avLst/>
          </a:prstGeom>
          <a:noFill/>
        </p:spPr>
        <p:txBody>
          <a:bodyPr wrap="square">
            <a:spAutoFit/>
          </a:bodyPr>
          <a:lstStyle/>
          <a:p>
            <a:pPr algn="just"/>
            <a:r>
              <a:rPr lang="es-MX" sz="2800" dirty="0" smtClean="0">
                <a:latin typeface="The Hand Extrablack" panose="020B0604020202020204" charset="0"/>
                <a:cs typeface="Arial" panose="020B0604020202020204" pitchFamily="34" charset="0"/>
              </a:rPr>
              <a:t>En </a:t>
            </a:r>
            <a:r>
              <a:rPr lang="es-MX" sz="2800" dirty="0">
                <a:latin typeface="The Hand Extrablack" panose="020B0604020202020204" charset="0"/>
                <a:cs typeface="Arial" panose="020B0604020202020204" pitchFamily="34" charset="0"/>
              </a:rPr>
              <a:t>esta sesión se propone realizar una actividad que permitirá a las y los integrantes del </a:t>
            </a:r>
            <a:r>
              <a:rPr lang="es-MX" sz="2800" dirty="0" smtClean="0">
                <a:latin typeface="The Hand Extrablack" panose="020B0604020202020204" charset="0"/>
                <a:cs typeface="Arial" panose="020B0604020202020204" pitchFamily="34" charset="0"/>
              </a:rPr>
              <a:t>colectivo vivenciar </a:t>
            </a:r>
            <a:r>
              <a:rPr lang="es-MX" sz="2800" dirty="0">
                <a:latin typeface="The Hand Extrablack" panose="020B0604020202020204" charset="0"/>
                <a:cs typeface="Arial" panose="020B0604020202020204" pitchFamily="34" charset="0"/>
              </a:rPr>
              <a:t>una tarea de aprendizaje que implica poner en juego diversos recursos cognitivos </a:t>
            </a:r>
            <a:r>
              <a:rPr lang="es-MX" sz="2800" dirty="0" smtClean="0">
                <a:latin typeface="The Hand Extrablack" panose="020B0604020202020204" charset="0"/>
                <a:cs typeface="Arial" panose="020B0604020202020204" pitchFamily="34" charset="0"/>
              </a:rPr>
              <a:t>para comprender </a:t>
            </a:r>
            <a:r>
              <a:rPr lang="es-MX" sz="2800" dirty="0">
                <a:latin typeface="The Hand Extrablack" panose="020B0604020202020204" charset="0"/>
                <a:cs typeface="Arial" panose="020B0604020202020204" pitchFamily="34" charset="0"/>
              </a:rPr>
              <a:t>y explicar la reproducción de las </a:t>
            </a:r>
            <a:r>
              <a:rPr lang="es-MX" sz="2800" dirty="0" smtClean="0">
                <a:latin typeface="The Hand Extrablack" panose="020B0604020202020204" charset="0"/>
                <a:cs typeface="Arial" panose="020B0604020202020204" pitchFamily="34" charset="0"/>
              </a:rPr>
              <a:t>plantas. </a:t>
            </a:r>
          </a:p>
          <a:p>
            <a:pPr algn="just"/>
            <a:endParaRPr lang="es-MX" sz="2800" dirty="0">
              <a:latin typeface="The Hand Extrablack" panose="020B0604020202020204" charset="0"/>
              <a:cs typeface="Arial" panose="020B0604020202020204" pitchFamily="34" charset="0"/>
            </a:endParaRPr>
          </a:p>
          <a:p>
            <a:pPr algn="just"/>
            <a:r>
              <a:rPr lang="es-MX" sz="2800" dirty="0" smtClean="0">
                <a:latin typeface="The Hand Extrablack" panose="020B0604020202020204" charset="0"/>
                <a:cs typeface="Arial" panose="020B0604020202020204" pitchFamily="34" charset="0"/>
              </a:rPr>
              <a:t>Esta </a:t>
            </a:r>
            <a:r>
              <a:rPr lang="es-MX" sz="2800" dirty="0">
                <a:latin typeface="The Hand Extrablack" panose="020B0604020202020204" charset="0"/>
                <a:cs typeface="Arial" panose="020B0604020202020204" pitchFamily="34" charset="0"/>
              </a:rPr>
              <a:t>actividad, será desarrollada durante la sesión y será analizada, para identificar cómo </a:t>
            </a:r>
            <a:r>
              <a:rPr lang="es-MX" sz="2800" dirty="0" smtClean="0">
                <a:latin typeface="The Hand Extrablack" panose="020B0604020202020204" charset="0"/>
                <a:cs typeface="Arial" panose="020B0604020202020204" pitchFamily="34" charset="0"/>
              </a:rPr>
              <a:t>podrían fortalecerla </a:t>
            </a:r>
            <a:r>
              <a:rPr lang="es-MX" sz="2800" dirty="0">
                <a:latin typeface="The Hand Extrablack" panose="020B0604020202020204" charset="0"/>
                <a:cs typeface="Arial" panose="020B0604020202020204" pitchFamily="34" charset="0"/>
              </a:rPr>
              <a:t>a partir de la experiencia docente y de algunos referentes sobre las tareas auténticas. </a:t>
            </a:r>
            <a:r>
              <a:rPr lang="es-MX" sz="2800" dirty="0" smtClean="0">
                <a:latin typeface="The Hand Extrablack" panose="020B0604020202020204" charset="0"/>
                <a:cs typeface="Arial" panose="020B0604020202020204" pitchFamily="34" charset="0"/>
              </a:rPr>
              <a:t>cambios </a:t>
            </a:r>
            <a:r>
              <a:rPr lang="es-MX" sz="2800" dirty="0">
                <a:latin typeface="The Hand Extrablack" panose="020B0604020202020204" charset="0"/>
                <a:cs typeface="Arial" panose="020B0604020202020204" pitchFamily="34" charset="0"/>
              </a:rPr>
              <a:t>que fomenten </a:t>
            </a:r>
            <a:r>
              <a:rPr lang="es-MX" sz="2800" dirty="0" smtClean="0">
                <a:latin typeface="The Hand Extrablack" panose="020B0604020202020204" charset="0"/>
                <a:cs typeface="Arial" panose="020B0604020202020204" pitchFamily="34" charset="0"/>
              </a:rPr>
              <a:t>el cuidado de </a:t>
            </a:r>
            <a:r>
              <a:rPr lang="es-MX" sz="2800" dirty="0">
                <a:latin typeface="The Hand Extrablack" panose="020B0604020202020204" charset="0"/>
                <a:cs typeface="Arial" panose="020B0604020202020204" pitchFamily="34" charset="0"/>
              </a:rPr>
              <a:t>la naturaleza </a:t>
            </a:r>
            <a:r>
              <a:rPr lang="es-MX" sz="2800" dirty="0" smtClean="0">
                <a:latin typeface="The Hand Extrablack" panose="020B0604020202020204" charset="0"/>
                <a:cs typeface="Arial" panose="020B0604020202020204" pitchFamily="34" charset="0"/>
              </a:rPr>
              <a:t>y favorezcan </a:t>
            </a:r>
            <a:r>
              <a:rPr lang="es-MX" sz="2800" dirty="0">
                <a:latin typeface="The Hand Extrablack" panose="020B0604020202020204" charset="0"/>
                <a:cs typeface="Arial" panose="020B0604020202020204" pitchFamily="34" charset="0"/>
              </a:rPr>
              <a:t>el bienestar </a:t>
            </a:r>
            <a:r>
              <a:rPr lang="es-MX" sz="2800" dirty="0" smtClean="0">
                <a:latin typeface="The Hand Extrablack" panose="020B0604020202020204" charset="0"/>
                <a:cs typeface="Arial" panose="020B0604020202020204" pitchFamily="34" charset="0"/>
              </a:rPr>
              <a:t>de </a:t>
            </a:r>
            <a:r>
              <a:rPr lang="es-MX" sz="2800" dirty="0">
                <a:latin typeface="The Hand Extrablack" panose="020B0604020202020204" charset="0"/>
                <a:cs typeface="Arial" panose="020B0604020202020204" pitchFamily="34" charset="0"/>
              </a:rPr>
              <a:t>todos los </a:t>
            </a:r>
            <a:r>
              <a:rPr lang="es-MX" sz="2800" dirty="0" smtClean="0">
                <a:latin typeface="The Hand Extrablack" panose="020B0604020202020204" charset="0"/>
                <a:cs typeface="Arial" panose="020B0604020202020204" pitchFamily="34" charset="0"/>
              </a:rPr>
              <a:t>seres vivos</a:t>
            </a:r>
            <a:r>
              <a:rPr lang="es-MX" sz="2800" dirty="0">
                <a:latin typeface="The Hand Extrablack" panose="020B0604020202020204" charset="0"/>
                <a:cs typeface="Arial" panose="020B0604020202020204" pitchFamily="34" charset="0"/>
              </a:rPr>
              <a:t>.</a:t>
            </a:r>
          </a:p>
        </p:txBody>
      </p:sp>
      <p:sp>
        <p:nvSpPr>
          <p:cNvPr id="56" name="Google Shape;2268;p40"/>
          <p:cNvSpPr/>
          <p:nvPr/>
        </p:nvSpPr>
        <p:spPr>
          <a:xfrm>
            <a:off x="710975" y="751047"/>
            <a:ext cx="10773070" cy="746111"/>
          </a:xfrm>
          <a:prstGeom prst="roundRect">
            <a:avLst>
              <a:gd name="adj" fmla="val 50000"/>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419" sz="4400" dirty="0" smtClean="0">
                <a:solidFill>
                  <a:schemeClr val="bg1"/>
                </a:solidFill>
                <a:effectLst>
                  <a:outerShdw blurRad="38100" dist="38100" dir="2700000" algn="tl">
                    <a:srgbClr val="000000">
                      <a:alpha val="43137"/>
                    </a:srgbClr>
                  </a:outerShdw>
                </a:effectLst>
                <a:latin typeface="Luckiest Guy" panose="02000506000000020004" pitchFamily="2" charset="0"/>
              </a:rPr>
              <a:t>ACTIVIDADES PREVIAS</a:t>
            </a:r>
            <a:endParaRPr sz="44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8" name="Elipse 7"/>
          <p:cNvSpPr/>
          <p:nvPr/>
        </p:nvSpPr>
        <p:spPr>
          <a:xfrm>
            <a:off x="9949939" y="980102"/>
            <a:ext cx="288000" cy="288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7" name="Elipse 56"/>
          <p:cNvSpPr/>
          <p:nvPr/>
        </p:nvSpPr>
        <p:spPr>
          <a:xfrm>
            <a:off x="10385018" y="980102"/>
            <a:ext cx="288000" cy="2880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9" name="Elipse 58"/>
          <p:cNvSpPr/>
          <p:nvPr/>
        </p:nvSpPr>
        <p:spPr>
          <a:xfrm>
            <a:off x="10833515" y="980102"/>
            <a:ext cx="288000" cy="2880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uadroTexto 14">
            <a:extLst>
              <a:ext uri="{FF2B5EF4-FFF2-40B4-BE49-F238E27FC236}">
                <a16:creationId xmlns:a16="http://schemas.microsoft.com/office/drawing/2014/main" id="{638F63D3-7643-44FD-A6F1-0F75026D1C2F}"/>
              </a:ext>
            </a:extLst>
          </p:cNvPr>
          <p:cNvSpPr txBox="1"/>
          <p:nvPr/>
        </p:nvSpPr>
        <p:spPr>
          <a:xfrm>
            <a:off x="7960952" y="2163062"/>
            <a:ext cx="3523093" cy="3539430"/>
          </a:xfrm>
          <a:prstGeom prst="rect">
            <a:avLst/>
          </a:prstGeom>
          <a:solidFill>
            <a:schemeClr val="accent2">
              <a:lumMod val="40000"/>
              <a:lumOff val="60000"/>
            </a:schemeClr>
          </a:solidFill>
        </p:spPr>
        <p:txBody>
          <a:bodyPr wrap="square">
            <a:spAutoFit/>
          </a:bodyPr>
          <a:lstStyle/>
          <a:p>
            <a:pPr algn="just"/>
            <a:r>
              <a:rPr lang="es-MX" sz="2800" dirty="0" smtClean="0">
                <a:latin typeface="The Hand Extrablack" panose="020B0604020202020204" charset="0"/>
                <a:cs typeface="Arial" panose="020B0604020202020204" pitchFamily="34" charset="0"/>
              </a:rPr>
              <a:t>A. La </a:t>
            </a:r>
            <a:r>
              <a:rPr lang="es-MX" sz="2800" dirty="0">
                <a:latin typeface="The Hand Extrablack" panose="020B0604020202020204" charset="0"/>
                <a:cs typeface="Arial" panose="020B0604020202020204" pitchFamily="34" charset="0"/>
              </a:rPr>
              <a:t>directora o el director de la escuela, junto con alguna o algún docente de cuarto </a:t>
            </a:r>
            <a:r>
              <a:rPr lang="es-MX" sz="2800" dirty="0" smtClean="0">
                <a:latin typeface="The Hand Extrablack" panose="020B0604020202020204" charset="0"/>
                <a:cs typeface="Arial" panose="020B0604020202020204" pitchFamily="34" charset="0"/>
              </a:rPr>
              <a:t>grado, preparen </a:t>
            </a:r>
            <a:r>
              <a:rPr lang="es-MX" sz="2800" dirty="0">
                <a:latin typeface="The Hand Extrablack" panose="020B0604020202020204" charset="0"/>
                <a:cs typeface="Arial" panose="020B0604020202020204" pitchFamily="34" charset="0"/>
              </a:rPr>
              <a:t>lo necesario para realizar con el colectivo la actividad El polen, del Libro de </a:t>
            </a:r>
            <a:r>
              <a:rPr lang="es-MX" sz="2800" dirty="0" smtClean="0">
                <a:latin typeface="The Hand Extrablack" panose="020B0604020202020204" charset="0"/>
                <a:cs typeface="Arial" panose="020B0604020202020204" pitchFamily="34" charset="0"/>
              </a:rPr>
              <a:t>Texto de </a:t>
            </a:r>
            <a:r>
              <a:rPr lang="es-MX" sz="2800" dirty="0">
                <a:latin typeface="The Hand Extrablack" panose="020B0604020202020204" charset="0"/>
                <a:cs typeface="Arial" panose="020B0604020202020204" pitchFamily="34" charset="0"/>
              </a:rPr>
              <a:t>Ciencias Naturales. Cuarto grado, p. </a:t>
            </a:r>
            <a:r>
              <a:rPr lang="es-MX" sz="2800" dirty="0" smtClean="0">
                <a:latin typeface="The Hand Extrablack" panose="020B0604020202020204" charset="0"/>
                <a:cs typeface="Arial" panose="020B0604020202020204" pitchFamily="34" charset="0"/>
              </a:rPr>
              <a:t>49, </a:t>
            </a:r>
            <a:r>
              <a:rPr lang="es-MX" sz="2800" dirty="0">
                <a:latin typeface="The Hand Extrablack" panose="020B0604020202020204" charset="0"/>
                <a:cs typeface="Arial" panose="020B0604020202020204" pitchFamily="34" charset="0"/>
              </a:rPr>
              <a:t>que se encuentra en el Anexo 2 de esta Guía.</a:t>
            </a:r>
          </a:p>
        </p:txBody>
      </p:sp>
      <p:pic>
        <p:nvPicPr>
          <p:cNvPr id="16" name="Imagen 15"/>
          <p:cNvPicPr>
            <a:picLocks noChangeAspect="1"/>
          </p:cNvPicPr>
          <p:nvPr/>
        </p:nvPicPr>
        <p:blipFill>
          <a:blip r:embed="rId2"/>
          <a:stretch>
            <a:fillRect/>
          </a:stretch>
        </p:blipFill>
        <p:spPr>
          <a:xfrm>
            <a:off x="8245078" y="1124102"/>
            <a:ext cx="1083075" cy="953440"/>
          </a:xfrm>
          <a:prstGeom prst="rect">
            <a:avLst/>
          </a:prstGeom>
        </p:spPr>
      </p:pic>
    </p:spTree>
    <p:extLst>
      <p:ext uri="{BB962C8B-B14F-4D97-AF65-F5344CB8AC3E}">
        <p14:creationId xmlns:p14="http://schemas.microsoft.com/office/powerpoint/2010/main" val="483277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9D846A12-5C43-4BC8-9373-89C042B54321}"/>
              </a:ext>
            </a:extLst>
          </p:cNvPr>
          <p:cNvSpPr txBox="1"/>
          <p:nvPr/>
        </p:nvSpPr>
        <p:spPr>
          <a:xfrm>
            <a:off x="645743" y="433077"/>
            <a:ext cx="1715534" cy="2215991"/>
          </a:xfrm>
          <a:prstGeom prst="rect">
            <a:avLst/>
          </a:prstGeom>
          <a:noFill/>
        </p:spPr>
        <p:txBody>
          <a:bodyPr wrap="none" rtlCol="0">
            <a:spAutoFit/>
          </a:bodyPr>
          <a:lstStyle/>
          <a:p>
            <a:r>
              <a:rPr lang="es-419" sz="13800" dirty="0" smtClean="0">
                <a:solidFill>
                  <a:schemeClr val="accent4">
                    <a:lumMod val="60000"/>
                    <a:lumOff val="40000"/>
                  </a:schemeClr>
                </a:solidFill>
                <a:latin typeface="Bernard MT Condensed" panose="02050806060905020404" pitchFamily="18" charset="0"/>
              </a:rPr>
              <a:t>12</a:t>
            </a:r>
            <a:endParaRPr lang="es-419" sz="13800" dirty="0">
              <a:solidFill>
                <a:schemeClr val="accent4">
                  <a:lumMod val="60000"/>
                  <a:lumOff val="40000"/>
                </a:schemeClr>
              </a:solidFill>
              <a:latin typeface="Bernard MT Condensed" panose="02050806060905020404" pitchFamily="18" charset="0"/>
            </a:endParaRPr>
          </a:p>
        </p:txBody>
      </p:sp>
      <p:sp>
        <p:nvSpPr>
          <p:cNvPr id="52" name="CuadroTexto 51">
            <a:extLst>
              <a:ext uri="{FF2B5EF4-FFF2-40B4-BE49-F238E27FC236}">
                <a16:creationId xmlns:a16="http://schemas.microsoft.com/office/drawing/2014/main" id="{0690357C-0E23-4689-A3E5-2E455323837C}"/>
              </a:ext>
            </a:extLst>
          </p:cNvPr>
          <p:cNvSpPr txBox="1"/>
          <p:nvPr/>
        </p:nvSpPr>
        <p:spPr>
          <a:xfrm>
            <a:off x="4684541" y="1222875"/>
            <a:ext cx="6738063" cy="4832092"/>
          </a:xfrm>
          <a:prstGeom prst="rect">
            <a:avLst/>
          </a:prstGeom>
          <a:noFill/>
        </p:spPr>
        <p:txBody>
          <a:bodyPr wrap="square">
            <a:spAutoFit/>
          </a:bodyPr>
          <a:lstStyle/>
          <a:p>
            <a:pPr algn="just"/>
            <a:r>
              <a:rPr lang="es-MX" sz="2800" dirty="0" smtClean="0">
                <a:solidFill>
                  <a:schemeClr val="tx1"/>
                </a:solidFill>
                <a:latin typeface="The Hand Extrablack" panose="03070A02030502020204" pitchFamily="66" charset="0"/>
              </a:rPr>
              <a:t>Dialoguen </a:t>
            </a:r>
            <a:r>
              <a:rPr lang="es-MX" sz="2800" dirty="0">
                <a:solidFill>
                  <a:schemeClr val="tx1"/>
                </a:solidFill>
                <a:latin typeface="The Hand Extrablack" panose="03070A02030502020204" pitchFamily="66" charset="0"/>
              </a:rPr>
              <a:t>sobre lo siguiente:</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Consideran que es viable proponer actividades de aprendizaje con las características </a:t>
            </a:r>
            <a:r>
              <a:rPr lang="es-MX" sz="2800" dirty="0" smtClean="0">
                <a:solidFill>
                  <a:schemeClr val="tx1"/>
                </a:solidFill>
                <a:latin typeface="The Hand Extrablack" panose="03070A02030502020204" pitchFamily="66" charset="0"/>
              </a:rPr>
              <a:t>de las </a:t>
            </a:r>
            <a:r>
              <a:rPr lang="es-MX" sz="2800" dirty="0">
                <a:solidFill>
                  <a:schemeClr val="tx1"/>
                </a:solidFill>
                <a:latin typeface="The Hand Extrablack" panose="03070A02030502020204" pitchFamily="66" charset="0"/>
              </a:rPr>
              <a:t>tareas auténticas?, ¿todas las actividades de aprendizaje </a:t>
            </a:r>
            <a:r>
              <a:rPr lang="es-MX" sz="2800" dirty="0" smtClean="0">
                <a:solidFill>
                  <a:schemeClr val="tx1"/>
                </a:solidFill>
                <a:latin typeface="The Hand Extrablack" panose="03070A02030502020204" pitchFamily="66" charset="0"/>
              </a:rPr>
              <a:t> deberían </a:t>
            </a:r>
            <a:r>
              <a:rPr lang="es-MX" sz="2800" dirty="0">
                <a:solidFill>
                  <a:schemeClr val="tx1"/>
                </a:solidFill>
                <a:latin typeface="The Hand Extrablack" panose="03070A02030502020204" pitchFamily="66" charset="0"/>
              </a:rPr>
              <a:t>tener </a:t>
            </a:r>
            <a:r>
              <a:rPr lang="es-MX" sz="2800" dirty="0" smtClean="0">
                <a:solidFill>
                  <a:schemeClr val="tx1"/>
                </a:solidFill>
                <a:latin typeface="The Hand Extrablack" panose="03070A02030502020204" pitchFamily="66" charset="0"/>
              </a:rPr>
              <a:t>estas características</a:t>
            </a:r>
            <a:r>
              <a:rPr lang="es-MX" sz="2800" dirty="0">
                <a:solidFill>
                  <a:schemeClr val="tx1"/>
                </a:solidFill>
                <a:latin typeface="The Hand Extrablack" panose="03070A02030502020204" pitchFamily="66" charset="0"/>
              </a:rPr>
              <a:t>?, ¿por qué?</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a:t>
            </a:r>
            <a:r>
              <a:rPr lang="es-MX" sz="2800" dirty="0">
                <a:solidFill>
                  <a:schemeClr val="tx1"/>
                </a:solidFill>
                <a:latin typeface="The Hand Extrablack" panose="03070A02030502020204" pitchFamily="66" charset="0"/>
              </a:rPr>
              <a:t>Cómo podrían mejorar o transformar sus actividades de aprendizaje en situaciones que promuevan un aprendizaje profundo, con demanda cognitiva diversificada y que </a:t>
            </a:r>
            <a:r>
              <a:rPr lang="es-MX" sz="2800" dirty="0" smtClean="0">
                <a:solidFill>
                  <a:schemeClr val="tx1"/>
                </a:solidFill>
                <a:latin typeface="The Hand Extrablack" panose="03070A02030502020204" pitchFamily="66" charset="0"/>
              </a:rPr>
              <a:t>implique la </a:t>
            </a:r>
            <a:r>
              <a:rPr lang="es-MX" sz="2800" dirty="0">
                <a:solidFill>
                  <a:schemeClr val="tx1"/>
                </a:solidFill>
                <a:latin typeface="The Hand Extrablack" panose="03070A02030502020204" pitchFamily="66" charset="0"/>
              </a:rPr>
              <a:t>transferencia de saberes de la escuela a la vida real?</a:t>
            </a:r>
          </a:p>
          <a:p>
            <a:pPr marL="457200" indent="-457200" algn="just">
              <a:buFont typeface="Arial" panose="020B0604020202020204" pitchFamily="34" charset="0"/>
              <a:buChar char="•"/>
            </a:pPr>
            <a:r>
              <a:rPr lang="es-MX" sz="2800" dirty="0" smtClean="0">
                <a:solidFill>
                  <a:schemeClr val="tx1"/>
                </a:solidFill>
                <a:latin typeface="The Hand Extrablack" panose="03070A02030502020204" pitchFamily="66" charset="0"/>
              </a:rPr>
              <a:t>En </a:t>
            </a:r>
            <a:r>
              <a:rPr lang="es-MX" sz="2800" dirty="0">
                <a:solidFill>
                  <a:schemeClr val="tx1"/>
                </a:solidFill>
                <a:latin typeface="The Hand Extrablack" panose="03070A02030502020204" pitchFamily="66" charset="0"/>
              </a:rPr>
              <a:t>el colectivo, ¿qué acciones podrían realizar para fortalecer sus prácticas de </a:t>
            </a:r>
            <a:r>
              <a:rPr lang="es-MX" sz="2800" dirty="0" smtClean="0">
                <a:solidFill>
                  <a:schemeClr val="tx1"/>
                </a:solidFill>
                <a:latin typeface="The Hand Extrablack" panose="03070A02030502020204" pitchFamily="66" charset="0"/>
              </a:rPr>
              <a:t>evaluación? Consideren </a:t>
            </a:r>
            <a:r>
              <a:rPr lang="es-MX" sz="2800" dirty="0">
                <a:solidFill>
                  <a:schemeClr val="tx1"/>
                </a:solidFill>
                <a:latin typeface="The Hand Extrablack" panose="03070A02030502020204" pitchFamily="66" charset="0"/>
              </a:rPr>
              <a:t>los aspectos que identificaron en la autoevaluación que realizaron en </a:t>
            </a:r>
            <a:r>
              <a:rPr lang="es-MX" sz="2800" dirty="0" smtClean="0">
                <a:solidFill>
                  <a:schemeClr val="tx1"/>
                </a:solidFill>
                <a:latin typeface="The Hand Extrablack" panose="03070A02030502020204" pitchFamily="66" charset="0"/>
              </a:rPr>
              <a:t>la actividad </a:t>
            </a:r>
            <a:r>
              <a:rPr lang="es-MX" sz="2800" dirty="0">
                <a:solidFill>
                  <a:schemeClr val="tx1"/>
                </a:solidFill>
                <a:latin typeface="The Hand Extrablack" panose="03070A02030502020204" pitchFamily="66" charset="0"/>
              </a:rPr>
              <a:t>7.</a:t>
            </a:r>
          </a:p>
        </p:txBody>
      </p:sp>
      <p:sp>
        <p:nvSpPr>
          <p:cNvPr id="5" name="CuadroTexto 4">
            <a:extLst>
              <a:ext uri="{FF2B5EF4-FFF2-40B4-BE49-F238E27FC236}">
                <a16:creationId xmlns:a16="http://schemas.microsoft.com/office/drawing/2014/main" id="{0690357C-0E23-4689-A3E5-2E455323837C}"/>
              </a:ext>
            </a:extLst>
          </p:cNvPr>
          <p:cNvSpPr txBox="1"/>
          <p:nvPr/>
        </p:nvSpPr>
        <p:spPr>
          <a:xfrm>
            <a:off x="982644" y="1222875"/>
            <a:ext cx="2956310" cy="1815882"/>
          </a:xfrm>
          <a:prstGeom prst="rect">
            <a:avLst/>
          </a:prstGeom>
          <a:noFill/>
        </p:spPr>
        <p:txBody>
          <a:bodyPr wrap="square">
            <a:spAutoFit/>
          </a:bodyPr>
          <a:lstStyle/>
          <a:p>
            <a:pPr algn="just"/>
            <a:r>
              <a:rPr lang="es-MX" sz="2800" dirty="0">
                <a:solidFill>
                  <a:schemeClr val="tx1"/>
                </a:solidFill>
                <a:latin typeface="The Hand Extrablack" panose="03070A02030502020204" pitchFamily="66" charset="0"/>
              </a:rPr>
              <a:t>Presenten al colectivo las modificaciones o actividades complementarias que diseñaron </a:t>
            </a:r>
            <a:r>
              <a:rPr lang="es-MX" sz="2800" dirty="0" smtClean="0">
                <a:solidFill>
                  <a:schemeClr val="tx1"/>
                </a:solidFill>
                <a:latin typeface="The Hand Extrablack" panose="03070A02030502020204" pitchFamily="66" charset="0"/>
              </a:rPr>
              <a:t>en los </a:t>
            </a:r>
            <a:r>
              <a:rPr lang="es-MX" sz="2800" dirty="0">
                <a:solidFill>
                  <a:schemeClr val="tx1"/>
                </a:solidFill>
                <a:latin typeface="The Hand Extrablack" panose="03070A02030502020204" pitchFamily="66" charset="0"/>
              </a:rPr>
              <a:t>equipos</a:t>
            </a:r>
            <a:r>
              <a:rPr lang="es-MX" sz="2800" dirty="0" smtClean="0">
                <a:solidFill>
                  <a:schemeClr val="tx1"/>
                </a:solidFill>
                <a:latin typeface="The Hand Extrablack" panose="03070A02030502020204" pitchFamily="66" charset="0"/>
              </a:rPr>
              <a:t>.</a:t>
            </a:r>
          </a:p>
        </p:txBody>
      </p:sp>
      <p:pic>
        <p:nvPicPr>
          <p:cNvPr id="18434" name="Picture 2" descr="Ilustraciones Educación en PNG y 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30" y="2758229"/>
            <a:ext cx="3296738" cy="329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9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486E0255-435C-4F53-BE05-D70268F3102C}"/>
              </a:ext>
            </a:extLst>
          </p:cNvPr>
          <p:cNvSpPr txBox="1"/>
          <p:nvPr/>
        </p:nvSpPr>
        <p:spPr>
          <a:xfrm>
            <a:off x="467003" y="1700772"/>
            <a:ext cx="2024913" cy="2646878"/>
          </a:xfrm>
          <a:prstGeom prst="rect">
            <a:avLst/>
          </a:prstGeom>
          <a:noFill/>
        </p:spPr>
        <p:txBody>
          <a:bodyPr wrap="none" rtlCol="0">
            <a:spAutoFit/>
          </a:bodyPr>
          <a:lstStyle/>
          <a:p>
            <a:r>
              <a:rPr lang="es-419" sz="16600" dirty="0" smtClean="0">
                <a:solidFill>
                  <a:schemeClr val="accent4">
                    <a:lumMod val="60000"/>
                    <a:lumOff val="40000"/>
                  </a:schemeClr>
                </a:solidFill>
                <a:latin typeface="Bernard MT Condensed" panose="02050806060905020404" pitchFamily="18" charset="0"/>
              </a:rPr>
              <a:t>13</a:t>
            </a:r>
            <a:endParaRPr lang="es-419" sz="16600" dirty="0">
              <a:solidFill>
                <a:schemeClr val="accent4">
                  <a:lumMod val="60000"/>
                  <a:lumOff val="40000"/>
                </a:schemeClr>
              </a:solidFill>
              <a:latin typeface="Bernard MT Condensed" panose="02050806060905020404" pitchFamily="18" charset="0"/>
            </a:endParaRPr>
          </a:p>
        </p:txBody>
      </p:sp>
      <p:sp>
        <p:nvSpPr>
          <p:cNvPr id="9" name="Google Shape;2268;p40"/>
          <p:cNvSpPr/>
          <p:nvPr/>
        </p:nvSpPr>
        <p:spPr>
          <a:xfrm>
            <a:off x="710975" y="751047"/>
            <a:ext cx="10773070" cy="1211103"/>
          </a:xfrm>
          <a:prstGeom prst="roundRect">
            <a:avLst>
              <a:gd name="adj" fmla="val 50000"/>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lvl="0" algn="ctr"/>
            <a:r>
              <a:rPr lang="es-MX" sz="3600" dirty="0" smtClean="0">
                <a:solidFill>
                  <a:schemeClr val="bg1"/>
                </a:solidFill>
                <a:effectLst>
                  <a:outerShdw blurRad="38100" dist="38100" dir="2700000" algn="tl">
                    <a:srgbClr val="000000">
                      <a:alpha val="43137"/>
                    </a:srgbClr>
                  </a:outerShdw>
                </a:effectLst>
                <a:latin typeface="Luckiest Guy" panose="02000506000000020004" pitchFamily="2" charset="0"/>
              </a:rPr>
              <a:t>PROMOCIÓN DE METODOLOGÍAS INNOVADORAS.</a:t>
            </a:r>
          </a:p>
          <a:p>
            <a:pPr lvl="0" algn="ctr"/>
            <a:r>
              <a:rPr lang="es-MX" sz="3600" dirty="0" smtClean="0">
                <a:solidFill>
                  <a:schemeClr val="bg1"/>
                </a:solidFill>
                <a:effectLst>
                  <a:outerShdw blurRad="38100" dist="38100" dir="2700000" algn="tl">
                    <a:srgbClr val="000000">
                      <a:alpha val="43137"/>
                    </a:srgbClr>
                  </a:outerShdw>
                </a:effectLst>
                <a:latin typeface="Luckiest Guy" panose="02000506000000020004" pitchFamily="2" charset="0"/>
              </a:rPr>
              <a:t>ENSEÑANZA EN EL NIVEL APROPIADO</a:t>
            </a:r>
            <a:endParaRPr lang="es-MX" sz="36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10" name="CuadroTexto 9">
            <a:extLst>
              <a:ext uri="{FF2B5EF4-FFF2-40B4-BE49-F238E27FC236}">
                <a16:creationId xmlns:a16="http://schemas.microsoft.com/office/drawing/2014/main" id="{A4DF408B-EEF8-4584-B734-DB8B0DA6EB3D}"/>
              </a:ext>
            </a:extLst>
          </p:cNvPr>
          <p:cNvSpPr txBox="1"/>
          <p:nvPr/>
        </p:nvSpPr>
        <p:spPr>
          <a:xfrm>
            <a:off x="1102615" y="2430861"/>
            <a:ext cx="10629840" cy="923330"/>
          </a:xfrm>
          <a:prstGeom prst="rect">
            <a:avLst/>
          </a:prstGeom>
          <a:noFill/>
          <a:ln w="38100">
            <a:noFill/>
          </a:ln>
        </p:spPr>
        <p:txBody>
          <a:bodyPr wrap="square">
            <a:spAutoFit/>
          </a:bodyPr>
          <a:lstStyle/>
          <a:p>
            <a:pPr algn="just"/>
            <a:r>
              <a:rPr lang="es-MX" sz="2700" dirty="0">
                <a:solidFill>
                  <a:schemeClr val="tx1"/>
                </a:solidFill>
                <a:latin typeface="The Hand Extrablack" panose="03070A02030502020204" pitchFamily="66" charset="0"/>
              </a:rPr>
              <a:t>Lean el siguiente texto y observen el video Campamentos de aprendizaje en Guerrero, en </a:t>
            </a:r>
            <a:r>
              <a:rPr lang="es-MX" sz="2700" dirty="0" smtClean="0">
                <a:solidFill>
                  <a:schemeClr val="tx1"/>
                </a:solidFill>
                <a:latin typeface="The Hand Extrablack" panose="03070A02030502020204" pitchFamily="66" charset="0"/>
              </a:rPr>
              <a:t>los que </a:t>
            </a:r>
            <a:r>
              <a:rPr lang="es-MX" sz="2700" dirty="0">
                <a:solidFill>
                  <a:schemeClr val="tx1"/>
                </a:solidFill>
                <a:latin typeface="The Hand Extrablack" panose="03070A02030502020204" pitchFamily="66" charset="0"/>
              </a:rPr>
              <a:t>encontrarán una descripción de la metodología, referencias a sitios con información </a:t>
            </a:r>
            <a:r>
              <a:rPr lang="es-MX" sz="2700" dirty="0" smtClean="0">
                <a:solidFill>
                  <a:schemeClr val="tx1"/>
                </a:solidFill>
                <a:latin typeface="The Hand Extrablack" panose="03070A02030502020204" pitchFamily="66" charset="0"/>
              </a:rPr>
              <a:t>más amplia</a:t>
            </a:r>
            <a:r>
              <a:rPr lang="es-MX" sz="2700" dirty="0">
                <a:solidFill>
                  <a:schemeClr val="tx1"/>
                </a:solidFill>
                <a:latin typeface="The Hand Extrablack" panose="03070A02030502020204" pitchFamily="66" charset="0"/>
              </a:rPr>
              <a:t>, así como a cursos disponibles al respecto.</a:t>
            </a:r>
          </a:p>
        </p:txBody>
      </p:sp>
      <p:pic>
        <p:nvPicPr>
          <p:cNvPr id="2" name="Imagen 1"/>
          <p:cNvPicPr>
            <a:picLocks noChangeAspect="1"/>
          </p:cNvPicPr>
          <p:nvPr/>
        </p:nvPicPr>
        <p:blipFill rotWithShape="1">
          <a:blip r:embed="rId2"/>
          <a:srcRect l="2640" t="28052" r="8160" b="17525"/>
          <a:stretch/>
        </p:blipFill>
        <p:spPr>
          <a:xfrm>
            <a:off x="3418449" y="3456259"/>
            <a:ext cx="8214818" cy="2817932"/>
          </a:xfrm>
          <a:prstGeom prst="rect">
            <a:avLst/>
          </a:prstGeom>
        </p:spPr>
      </p:pic>
      <p:pic>
        <p:nvPicPr>
          <p:cNvPr id="3" name="Imagen 2"/>
          <p:cNvPicPr>
            <a:picLocks noChangeAspect="1"/>
          </p:cNvPicPr>
          <p:nvPr/>
        </p:nvPicPr>
        <p:blipFill>
          <a:blip r:embed="rId3"/>
          <a:stretch>
            <a:fillRect/>
          </a:stretch>
        </p:blipFill>
        <p:spPr>
          <a:xfrm flipH="1">
            <a:off x="1107363" y="4146482"/>
            <a:ext cx="1783743" cy="1884472"/>
          </a:xfrm>
          <a:prstGeom prst="rect">
            <a:avLst/>
          </a:prstGeom>
        </p:spPr>
      </p:pic>
    </p:spTree>
    <p:extLst>
      <p:ext uri="{BB962C8B-B14F-4D97-AF65-F5344CB8AC3E}">
        <p14:creationId xmlns:p14="http://schemas.microsoft.com/office/powerpoint/2010/main" val="2349539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99" y="390039"/>
            <a:ext cx="11425425" cy="6065352"/>
          </a:xfrm>
          <a:prstGeom prst="rect">
            <a:avLst/>
          </a:prstGeom>
        </p:spPr>
      </p:pic>
      <p:sp>
        <p:nvSpPr>
          <p:cNvPr id="17" name="Corazón 16"/>
          <p:cNvSpPr/>
          <p:nvPr/>
        </p:nvSpPr>
        <p:spPr>
          <a:xfrm rot="766454">
            <a:off x="5406854" y="1136689"/>
            <a:ext cx="6132671" cy="4994874"/>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p:cNvSpPr/>
          <p:nvPr/>
        </p:nvSpPr>
        <p:spPr>
          <a:xfrm>
            <a:off x="1314173" y="1157041"/>
            <a:ext cx="2955666" cy="5782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4000" dirty="0" smtClean="0">
                <a:solidFill>
                  <a:schemeClr val="accent6"/>
                </a:solidFill>
                <a:latin typeface="The Hand Extrablack" panose="020B0604020202020204" charset="0"/>
              </a:rPr>
              <a:t>Tercer momento</a:t>
            </a:r>
            <a:endParaRPr lang="es-419" sz="4000" dirty="0">
              <a:solidFill>
                <a:schemeClr val="accent6"/>
              </a:solidFill>
              <a:latin typeface="The Hand Extrablack" panose="020B0604020202020204" charset="0"/>
            </a:endParaRPr>
          </a:p>
        </p:txBody>
      </p:sp>
      <p:sp>
        <p:nvSpPr>
          <p:cNvPr id="60" name="CuadroTexto 59">
            <a:extLst>
              <a:ext uri="{FF2B5EF4-FFF2-40B4-BE49-F238E27FC236}">
                <a16:creationId xmlns:a16="http://schemas.microsoft.com/office/drawing/2014/main" id="{5F4A08D5-1DB9-4148-AE50-AAFDAC7BC078}"/>
              </a:ext>
            </a:extLst>
          </p:cNvPr>
          <p:cNvSpPr txBox="1"/>
          <p:nvPr/>
        </p:nvSpPr>
        <p:spPr>
          <a:xfrm flipH="1">
            <a:off x="1029261" y="3422715"/>
            <a:ext cx="3570929" cy="1569660"/>
          </a:xfrm>
          <a:prstGeom prst="rect">
            <a:avLst/>
          </a:prstGeom>
          <a:noFill/>
        </p:spPr>
        <p:txBody>
          <a:bodyPr wrap="square">
            <a:spAutoFit/>
          </a:bodyPr>
          <a:lstStyle/>
          <a:p>
            <a:pPr algn="ctr"/>
            <a:r>
              <a:rPr lang="es-MX" sz="3200" dirty="0">
                <a:solidFill>
                  <a:schemeClr val="tx1"/>
                </a:solidFill>
                <a:latin typeface="The Hand Extrablack" panose="03070A02030502020204" pitchFamily="66" charset="0"/>
              </a:rPr>
              <a:t>En este momento de la sesión, cada escuela abordará los asuntos de interés para el </a:t>
            </a:r>
            <a:r>
              <a:rPr lang="es-MX" sz="3200" dirty="0" smtClean="0">
                <a:solidFill>
                  <a:schemeClr val="tx1"/>
                </a:solidFill>
                <a:latin typeface="The Hand Extrablack" panose="03070A02030502020204" pitchFamily="66" charset="0"/>
              </a:rPr>
              <a:t>colectivo.</a:t>
            </a:r>
            <a:endParaRPr lang="es-MX" sz="3200" dirty="0">
              <a:solidFill>
                <a:schemeClr val="tx1"/>
              </a:solidFill>
              <a:latin typeface="The Hand Extrablack" panose="03070A02030502020204" pitchFamily="66" charset="0"/>
            </a:endParaRPr>
          </a:p>
        </p:txBody>
      </p:sp>
      <p:sp>
        <p:nvSpPr>
          <p:cNvPr id="8" name="CuadroTexto 7"/>
          <p:cNvSpPr txBox="1"/>
          <p:nvPr/>
        </p:nvSpPr>
        <p:spPr>
          <a:xfrm>
            <a:off x="3716842" y="1865732"/>
            <a:ext cx="7620780" cy="1000274"/>
          </a:xfrm>
          <a:prstGeom prst="rect">
            <a:avLst/>
          </a:prstGeom>
          <a:noFill/>
        </p:spPr>
        <p:txBody>
          <a:bodyPr wrap="square" rtlCol="0">
            <a:spAutoFit/>
          </a:bodyPr>
          <a:lstStyle/>
          <a:p>
            <a:pPr algn="ctr">
              <a:lnSpc>
                <a:spcPts val="6800"/>
              </a:lnSpc>
            </a:pPr>
            <a:r>
              <a:rPr lang="es-MX" sz="6600" dirty="0" smtClean="0">
                <a:solidFill>
                  <a:schemeClr val="tx1"/>
                </a:solidFill>
                <a:latin typeface="Homework" pitchFamily="50" charset="0"/>
              </a:rPr>
              <a:t>Organización de la escuela</a:t>
            </a:r>
            <a:endParaRPr lang="es-419" sz="6600" dirty="0">
              <a:solidFill>
                <a:schemeClr val="tx1"/>
              </a:solidFill>
              <a:latin typeface="Homework" pitchFamily="50" charset="0"/>
            </a:endParaRPr>
          </a:p>
        </p:txBody>
      </p:sp>
      <p:pic>
        <p:nvPicPr>
          <p:cNvPr id="4" name="Imagen 3"/>
          <p:cNvPicPr>
            <a:picLocks noChangeAspect="1"/>
          </p:cNvPicPr>
          <p:nvPr/>
        </p:nvPicPr>
        <p:blipFill>
          <a:blip r:embed="rId3"/>
          <a:stretch>
            <a:fillRect/>
          </a:stretch>
        </p:blipFill>
        <p:spPr>
          <a:xfrm>
            <a:off x="5228052" y="2132813"/>
            <a:ext cx="5712447" cy="4468755"/>
          </a:xfrm>
          <a:prstGeom prst="rect">
            <a:avLst/>
          </a:prstGeom>
        </p:spPr>
      </p:pic>
    </p:spTree>
    <p:extLst>
      <p:ext uri="{BB962C8B-B14F-4D97-AF65-F5344CB8AC3E}">
        <p14:creationId xmlns:p14="http://schemas.microsoft.com/office/powerpoint/2010/main" val="1059262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9D846A12-5C43-4BC8-9373-89C042B54321}"/>
              </a:ext>
            </a:extLst>
          </p:cNvPr>
          <p:cNvSpPr txBox="1"/>
          <p:nvPr/>
        </p:nvSpPr>
        <p:spPr>
          <a:xfrm>
            <a:off x="4832833" y="836299"/>
            <a:ext cx="1715534" cy="2215991"/>
          </a:xfrm>
          <a:prstGeom prst="rect">
            <a:avLst/>
          </a:prstGeom>
          <a:noFill/>
        </p:spPr>
        <p:txBody>
          <a:bodyPr wrap="none" rtlCol="0">
            <a:spAutoFit/>
          </a:bodyPr>
          <a:lstStyle/>
          <a:p>
            <a:r>
              <a:rPr lang="es-419" sz="13800" dirty="0" smtClean="0">
                <a:solidFill>
                  <a:schemeClr val="accent4">
                    <a:lumMod val="60000"/>
                    <a:lumOff val="40000"/>
                  </a:schemeClr>
                </a:solidFill>
                <a:latin typeface="Bernard MT Condensed" panose="02050806060905020404" pitchFamily="18" charset="0"/>
              </a:rPr>
              <a:t>14</a:t>
            </a:r>
            <a:endParaRPr lang="es-419" sz="13800" dirty="0">
              <a:solidFill>
                <a:schemeClr val="accent4">
                  <a:lumMod val="60000"/>
                  <a:lumOff val="40000"/>
                </a:schemeClr>
              </a:solidFill>
              <a:latin typeface="Bernard MT Condensed" panose="02050806060905020404" pitchFamily="18" charset="0"/>
            </a:endParaRPr>
          </a:p>
        </p:txBody>
      </p:sp>
      <p:sp>
        <p:nvSpPr>
          <p:cNvPr id="6" name="Rectángulo 5"/>
          <p:cNvSpPr/>
          <p:nvPr/>
        </p:nvSpPr>
        <p:spPr>
          <a:xfrm>
            <a:off x="5861844" y="1944294"/>
            <a:ext cx="4592576" cy="954107"/>
          </a:xfrm>
          <a:prstGeom prst="rect">
            <a:avLst/>
          </a:prstGeom>
          <a:noFill/>
        </p:spPr>
        <p:txBody>
          <a:bodyPr wrap="square">
            <a:spAutoFit/>
          </a:bodyPr>
          <a:lstStyle/>
          <a:p>
            <a:pPr algn="just"/>
            <a:r>
              <a:rPr lang="es-MX" sz="2800" dirty="0">
                <a:solidFill>
                  <a:schemeClr val="tx1"/>
                </a:solidFill>
                <a:latin typeface="The Hand Extrablack" panose="03070A02030502020204" pitchFamily="66" charset="0"/>
              </a:rPr>
              <a:t>Desarrollen las actividades que planearon con anticipación.</a:t>
            </a:r>
            <a:endParaRPr lang="es-419" sz="2800" dirty="0">
              <a:solidFill>
                <a:schemeClr val="tx1"/>
              </a:solidFill>
              <a:latin typeface="The Hand Extrablack" panose="03070A02030502020204" pitchFamily="66" charset="0"/>
            </a:endParaRPr>
          </a:p>
        </p:txBody>
      </p:sp>
      <p:sp>
        <p:nvSpPr>
          <p:cNvPr id="8" name="CuadroTexto 7">
            <a:extLst>
              <a:ext uri="{FF2B5EF4-FFF2-40B4-BE49-F238E27FC236}">
                <a16:creationId xmlns:a16="http://schemas.microsoft.com/office/drawing/2014/main" id="{9D846A12-5C43-4BC8-9373-89C042B54321}"/>
              </a:ext>
            </a:extLst>
          </p:cNvPr>
          <p:cNvSpPr txBox="1"/>
          <p:nvPr/>
        </p:nvSpPr>
        <p:spPr>
          <a:xfrm>
            <a:off x="5077328" y="3529342"/>
            <a:ext cx="1715534" cy="2215991"/>
          </a:xfrm>
          <a:prstGeom prst="rect">
            <a:avLst/>
          </a:prstGeom>
          <a:noFill/>
        </p:spPr>
        <p:txBody>
          <a:bodyPr wrap="none" rtlCol="0">
            <a:spAutoFit/>
          </a:bodyPr>
          <a:lstStyle/>
          <a:p>
            <a:r>
              <a:rPr lang="es-419" sz="13800" dirty="0" smtClean="0">
                <a:solidFill>
                  <a:schemeClr val="accent4">
                    <a:lumMod val="60000"/>
                    <a:lumOff val="40000"/>
                  </a:schemeClr>
                </a:solidFill>
                <a:latin typeface="Bernard MT Condensed" panose="02050806060905020404" pitchFamily="18" charset="0"/>
              </a:rPr>
              <a:t>15</a:t>
            </a:r>
            <a:endParaRPr lang="es-419" sz="13800" dirty="0">
              <a:solidFill>
                <a:schemeClr val="accent4">
                  <a:lumMod val="60000"/>
                  <a:lumOff val="40000"/>
                </a:schemeClr>
              </a:solidFill>
              <a:latin typeface="Bernard MT Condensed" panose="02050806060905020404" pitchFamily="18" charset="0"/>
            </a:endParaRPr>
          </a:p>
        </p:txBody>
      </p:sp>
      <p:sp>
        <p:nvSpPr>
          <p:cNvPr id="7" name="Rectángulo 6"/>
          <p:cNvSpPr/>
          <p:nvPr/>
        </p:nvSpPr>
        <p:spPr>
          <a:xfrm>
            <a:off x="6267330" y="4160285"/>
            <a:ext cx="4364873" cy="954107"/>
          </a:xfrm>
          <a:prstGeom prst="rect">
            <a:avLst/>
          </a:prstGeom>
          <a:noFill/>
        </p:spPr>
        <p:txBody>
          <a:bodyPr wrap="square">
            <a:spAutoFit/>
          </a:bodyPr>
          <a:lstStyle/>
          <a:p>
            <a:pPr algn="just"/>
            <a:r>
              <a:rPr lang="es-MX" sz="2800" dirty="0">
                <a:solidFill>
                  <a:schemeClr val="tx1"/>
                </a:solidFill>
                <a:latin typeface="The Hand Extrablack" panose="03070A02030502020204" pitchFamily="66" charset="0"/>
              </a:rPr>
              <a:t>Tomen los acuerdos que consideren necesarios para dar seguimiento a este trabajo.</a:t>
            </a:r>
            <a:endParaRPr lang="es-419" sz="2800" dirty="0">
              <a:solidFill>
                <a:schemeClr val="tx1"/>
              </a:solidFill>
              <a:latin typeface="The Hand Extrablack" panose="03070A02030502020204" pitchFamily="66" charset="0"/>
            </a:endParaRPr>
          </a:p>
        </p:txBody>
      </p:sp>
      <p:pic>
        <p:nvPicPr>
          <p:cNvPr id="19458" name="Picture 2" descr="Pin on Educacion dibuj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780" y="1666402"/>
            <a:ext cx="3810000" cy="277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2891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eliz niño lindo personaje de niños y niñas vistiendo un hermoso atuendo  saltando sobre el fondo del jardín celebrando con flores del cielo 2424767  Vector en Vecteezy"/>
          <p:cNvPicPr>
            <a:picLocks noChangeAspect="1" noChangeArrowheads="1"/>
          </p:cNvPicPr>
          <p:nvPr/>
        </p:nvPicPr>
        <p:blipFill rotWithShape="1">
          <a:blip r:embed="rId2">
            <a:extLst>
              <a:ext uri="{28A0092B-C50C-407E-A947-70E740481C1C}">
                <a14:useLocalDpi xmlns:a14="http://schemas.microsoft.com/office/drawing/2010/main" val="0"/>
              </a:ext>
            </a:extLst>
          </a:blip>
          <a:srcRect l="-1" r="407" b="14733"/>
          <a:stretch/>
        </p:blipFill>
        <p:spPr bwMode="auto">
          <a:xfrm>
            <a:off x="402956" y="410214"/>
            <a:ext cx="11484244" cy="603708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7" name="Imagen 26">
            <a:hlinkClick r:id="rId3"/>
          </p:cNvPr>
          <p:cNvPicPr>
            <a:picLocks noChangeAspect="1"/>
          </p:cNvPicPr>
          <p:nvPr/>
        </p:nvPicPr>
        <p:blipFill>
          <a:blip r:embed="rId4"/>
          <a:stretch>
            <a:fillRect/>
          </a:stretch>
        </p:blipFill>
        <p:spPr>
          <a:xfrm>
            <a:off x="9137419" y="770705"/>
            <a:ext cx="2387346" cy="717731"/>
          </a:xfrm>
          <a:prstGeom prst="rect">
            <a:avLst/>
          </a:prstGeom>
        </p:spPr>
      </p:pic>
      <p:pic>
        <p:nvPicPr>
          <p:cNvPr id="46" name="Imagen 45">
            <a:extLst>
              <a:ext uri="{FF2B5EF4-FFF2-40B4-BE49-F238E27FC236}">
                <a16:creationId xmlns:a16="http://schemas.microsoft.com/office/drawing/2014/main" id="{E59EB920-5CE9-41BA-B16F-E600F1C77EB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470442" y="1828761"/>
            <a:ext cx="860650" cy="742191"/>
          </a:xfrm>
          <a:prstGeom prst="rect">
            <a:avLst/>
          </a:prstGeom>
        </p:spPr>
      </p:pic>
      <p:pic>
        <p:nvPicPr>
          <p:cNvPr id="41" name="Imagen 40"/>
          <p:cNvPicPr>
            <a:picLocks noChangeAspect="1"/>
          </p:cNvPicPr>
          <p:nvPr/>
        </p:nvPicPr>
        <p:blipFill>
          <a:blip r:embed="rId6"/>
          <a:stretch>
            <a:fillRect/>
          </a:stretch>
        </p:blipFill>
        <p:spPr>
          <a:xfrm>
            <a:off x="2819714" y="866414"/>
            <a:ext cx="6650728" cy="2403728"/>
          </a:xfrm>
          <a:prstGeom prst="rect">
            <a:avLst/>
          </a:prstGeom>
        </p:spPr>
      </p:pic>
    </p:spTree>
    <p:extLst>
      <p:ext uri="{BB962C8B-B14F-4D97-AF65-F5344CB8AC3E}">
        <p14:creationId xmlns:p14="http://schemas.microsoft.com/office/powerpoint/2010/main" val="1635571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Google Shape;2268;p40"/>
          <p:cNvSpPr/>
          <p:nvPr/>
        </p:nvSpPr>
        <p:spPr>
          <a:xfrm>
            <a:off x="710975" y="751047"/>
            <a:ext cx="10773070" cy="746111"/>
          </a:xfrm>
          <a:prstGeom prst="roundRect">
            <a:avLst>
              <a:gd name="adj" fmla="val 50000"/>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419" sz="4400" dirty="0" smtClean="0">
                <a:solidFill>
                  <a:schemeClr val="bg1"/>
                </a:solidFill>
                <a:effectLst>
                  <a:outerShdw blurRad="38100" dist="38100" dir="2700000" algn="tl">
                    <a:srgbClr val="000000">
                      <a:alpha val="43137"/>
                    </a:srgbClr>
                  </a:outerShdw>
                </a:effectLst>
                <a:latin typeface="Luckiest Guy" panose="02000506000000020004" pitchFamily="2" charset="0"/>
              </a:rPr>
              <a:t>ACTIVIDADES PREVIAS</a:t>
            </a:r>
            <a:endParaRPr sz="44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8" name="Elipse 7"/>
          <p:cNvSpPr/>
          <p:nvPr/>
        </p:nvSpPr>
        <p:spPr>
          <a:xfrm>
            <a:off x="9949939" y="980102"/>
            <a:ext cx="288000" cy="288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7" name="Elipse 56"/>
          <p:cNvSpPr/>
          <p:nvPr/>
        </p:nvSpPr>
        <p:spPr>
          <a:xfrm>
            <a:off x="10385018" y="980102"/>
            <a:ext cx="288000" cy="2880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9" name="Elipse 58"/>
          <p:cNvSpPr/>
          <p:nvPr/>
        </p:nvSpPr>
        <p:spPr>
          <a:xfrm>
            <a:off x="10833515" y="980102"/>
            <a:ext cx="288000" cy="2880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CuadroTexto 8">
            <a:extLst>
              <a:ext uri="{FF2B5EF4-FFF2-40B4-BE49-F238E27FC236}">
                <a16:creationId xmlns:a16="http://schemas.microsoft.com/office/drawing/2014/main" id="{638F63D3-7643-44FD-A6F1-0F75026D1C2F}"/>
              </a:ext>
            </a:extLst>
          </p:cNvPr>
          <p:cNvSpPr txBox="1"/>
          <p:nvPr/>
        </p:nvSpPr>
        <p:spPr>
          <a:xfrm>
            <a:off x="954155" y="1908507"/>
            <a:ext cx="5864088" cy="3539430"/>
          </a:xfrm>
          <a:prstGeom prst="rect">
            <a:avLst/>
          </a:prstGeom>
          <a:solidFill>
            <a:schemeClr val="accent4">
              <a:lumMod val="40000"/>
              <a:lumOff val="60000"/>
            </a:schemeClr>
          </a:solidFill>
        </p:spPr>
        <p:txBody>
          <a:bodyPr wrap="square">
            <a:spAutoFit/>
          </a:bodyPr>
          <a:lstStyle/>
          <a:p>
            <a:pPr algn="just"/>
            <a:r>
              <a:rPr lang="es-MX" sz="2800" dirty="0" smtClean="0">
                <a:latin typeface="The Hand Extrablack" panose="020B0604020202020204" charset="0"/>
                <a:cs typeface="Arial" panose="020B0604020202020204" pitchFamily="34" charset="0"/>
              </a:rPr>
              <a:t>B. Si </a:t>
            </a:r>
            <a:r>
              <a:rPr lang="es-MX" sz="2800" dirty="0">
                <a:latin typeface="The Hand Extrablack" panose="020B0604020202020204" charset="0"/>
                <a:cs typeface="Arial" panose="020B0604020202020204" pitchFamily="34" charset="0"/>
              </a:rPr>
              <a:t>hay más de un docente de cuarto grado, propongan a quien guiará la actividad durante </a:t>
            </a:r>
            <a:r>
              <a:rPr lang="es-MX" sz="2800" dirty="0" smtClean="0">
                <a:latin typeface="The Hand Extrablack" panose="020B0604020202020204" charset="0"/>
                <a:cs typeface="Arial" panose="020B0604020202020204" pitchFamily="34" charset="0"/>
              </a:rPr>
              <a:t>la sesión</a:t>
            </a:r>
            <a:r>
              <a:rPr lang="es-MX" sz="2800" dirty="0">
                <a:latin typeface="The Hand Extrablack" panose="020B0604020202020204" charset="0"/>
                <a:cs typeface="Arial" panose="020B0604020202020204" pitchFamily="34" charset="0"/>
              </a:rPr>
              <a:t>. La maestra o el maestro designado, será responsable de presentar de manera </a:t>
            </a:r>
            <a:r>
              <a:rPr lang="es-MX" sz="2800" dirty="0" smtClean="0">
                <a:latin typeface="The Hand Extrablack" panose="020B0604020202020204" charset="0"/>
                <a:cs typeface="Arial" panose="020B0604020202020204" pitchFamily="34" charset="0"/>
              </a:rPr>
              <a:t>breve las </a:t>
            </a:r>
            <a:r>
              <a:rPr lang="es-MX" sz="2800" dirty="0">
                <a:latin typeface="The Hand Extrablack" panose="020B0604020202020204" charset="0"/>
                <a:cs typeface="Arial" panose="020B0604020202020204" pitchFamily="34" charset="0"/>
              </a:rPr>
              <a:t>formas en que se reproducen las plantas, conducir el experimento, guiar la </a:t>
            </a:r>
            <a:r>
              <a:rPr lang="es-MX" sz="2800" dirty="0" smtClean="0">
                <a:latin typeface="The Hand Extrablack" panose="020B0604020202020204" charset="0"/>
                <a:cs typeface="Arial" panose="020B0604020202020204" pitchFamily="34" charset="0"/>
              </a:rPr>
              <a:t>reflexión, brindar </a:t>
            </a:r>
            <a:r>
              <a:rPr lang="es-MX" sz="2800" dirty="0">
                <a:latin typeface="The Hand Extrablack" panose="020B0604020202020204" charset="0"/>
                <a:cs typeface="Arial" panose="020B0604020202020204" pitchFamily="34" charset="0"/>
              </a:rPr>
              <a:t>retroalimentación al colectivo para superar las posibles dificultades que </a:t>
            </a:r>
            <a:r>
              <a:rPr lang="es-MX" sz="2800" dirty="0" smtClean="0">
                <a:latin typeface="The Hand Extrablack" panose="020B0604020202020204" charset="0"/>
                <a:cs typeface="Arial" panose="020B0604020202020204" pitchFamily="34" charset="0"/>
              </a:rPr>
              <a:t>podrían presentarse </a:t>
            </a:r>
            <a:r>
              <a:rPr lang="es-MX" sz="2800" dirty="0">
                <a:latin typeface="The Hand Extrablack" panose="020B0604020202020204" charset="0"/>
                <a:cs typeface="Arial" panose="020B0604020202020204" pitchFamily="34" charset="0"/>
              </a:rPr>
              <a:t>al realizar esta tarea y promover que formulen conclusiones sustentadas en </a:t>
            </a:r>
            <a:r>
              <a:rPr lang="es-MX" sz="2800" dirty="0" smtClean="0">
                <a:latin typeface="The Hand Extrablack" panose="020B0604020202020204" charset="0"/>
                <a:cs typeface="Arial" panose="020B0604020202020204" pitchFamily="34" charset="0"/>
              </a:rPr>
              <a:t>lo que </a:t>
            </a:r>
            <a:r>
              <a:rPr lang="es-MX" sz="2800" dirty="0">
                <a:latin typeface="The Hand Extrablack" panose="020B0604020202020204" charset="0"/>
                <a:cs typeface="Arial" panose="020B0604020202020204" pitchFamily="34" charset="0"/>
              </a:rPr>
              <a:t>aprendieron</a:t>
            </a:r>
            <a:r>
              <a:rPr lang="es-MX" sz="2800" dirty="0" smtClean="0">
                <a:latin typeface="The Hand Extrablack" panose="020B0604020202020204" charset="0"/>
                <a:cs typeface="Arial" panose="020B0604020202020204" pitchFamily="34" charset="0"/>
              </a:rPr>
              <a:t>.</a:t>
            </a:r>
            <a:endParaRPr lang="es-MX" sz="2800" dirty="0">
              <a:latin typeface="The Hand Extrablack" panose="020B0604020202020204" charset="0"/>
              <a:cs typeface="Arial" panose="020B0604020202020204" pitchFamily="34" charset="0"/>
            </a:endParaRPr>
          </a:p>
        </p:txBody>
      </p:sp>
      <p:sp>
        <p:nvSpPr>
          <p:cNvPr id="10" name="CuadroTexto 9">
            <a:extLst>
              <a:ext uri="{FF2B5EF4-FFF2-40B4-BE49-F238E27FC236}">
                <a16:creationId xmlns:a16="http://schemas.microsoft.com/office/drawing/2014/main" id="{638F63D3-7643-44FD-A6F1-0F75026D1C2F}"/>
              </a:ext>
            </a:extLst>
          </p:cNvPr>
          <p:cNvSpPr txBox="1"/>
          <p:nvPr/>
        </p:nvSpPr>
        <p:spPr>
          <a:xfrm>
            <a:off x="7146733" y="2876108"/>
            <a:ext cx="4337312" cy="3108543"/>
          </a:xfrm>
          <a:prstGeom prst="rect">
            <a:avLst/>
          </a:prstGeom>
          <a:solidFill>
            <a:schemeClr val="accent5"/>
          </a:solidFill>
        </p:spPr>
        <p:txBody>
          <a:bodyPr wrap="square">
            <a:spAutoFit/>
          </a:bodyPr>
          <a:lstStyle/>
          <a:p>
            <a:pPr algn="just"/>
            <a:r>
              <a:rPr lang="es-MX" sz="2800" dirty="0" smtClean="0">
                <a:latin typeface="The Hand Extrablack" panose="020B0604020202020204" charset="0"/>
                <a:cs typeface="Arial" panose="020B0604020202020204" pitchFamily="34" charset="0"/>
              </a:rPr>
              <a:t>C. Se </a:t>
            </a:r>
            <a:r>
              <a:rPr lang="es-MX" sz="2800" dirty="0">
                <a:latin typeface="The Hand Extrablack" panose="020B0604020202020204" charset="0"/>
                <a:cs typeface="Arial" panose="020B0604020202020204" pitchFamily="34" charset="0"/>
              </a:rPr>
              <a:t>recomienda que la o el docente designado prepare una breve introducción (</a:t>
            </a:r>
            <a:r>
              <a:rPr lang="es-MX" sz="2800" dirty="0" smtClean="0">
                <a:latin typeface="The Hand Extrablack" panose="020B0604020202020204" charset="0"/>
                <a:cs typeface="Arial" panose="020B0604020202020204" pitchFamily="34" charset="0"/>
              </a:rPr>
              <a:t>cinco minutos</a:t>
            </a:r>
            <a:r>
              <a:rPr lang="es-MX" sz="2800" dirty="0">
                <a:latin typeface="The Hand Extrablack" panose="020B0604020202020204" charset="0"/>
                <a:cs typeface="Arial" panose="020B0604020202020204" pitchFamily="34" charset="0"/>
              </a:rPr>
              <a:t>) sobre el tema La reproducción de las plantas y el ambiente para </a:t>
            </a:r>
            <a:r>
              <a:rPr lang="es-MX" sz="2800" dirty="0" smtClean="0">
                <a:latin typeface="The Hand Extrablack" panose="020B0604020202020204" charset="0"/>
                <a:cs typeface="Arial" panose="020B0604020202020204" pitchFamily="34" charset="0"/>
              </a:rPr>
              <a:t>contextualizar al </a:t>
            </a:r>
            <a:r>
              <a:rPr lang="es-MX" sz="2800" dirty="0">
                <a:latin typeface="The Hand Extrablack" panose="020B0604020202020204" charset="0"/>
                <a:cs typeface="Arial" panose="020B0604020202020204" pitchFamily="34" charset="0"/>
              </a:rPr>
              <a:t>colectivo sobre el contenido que se aborda (la forma en que se reproducen las plantas</a:t>
            </a:r>
          </a:p>
          <a:p>
            <a:pPr algn="just"/>
            <a:r>
              <a:rPr lang="es-MX" sz="2800" dirty="0">
                <a:latin typeface="The Hand Extrablack" panose="020B0604020202020204" charset="0"/>
                <a:cs typeface="Arial" panose="020B0604020202020204" pitchFamily="34" charset="0"/>
              </a:rPr>
              <a:t>y la importancia del polen).</a:t>
            </a:r>
          </a:p>
        </p:txBody>
      </p:sp>
      <p:pic>
        <p:nvPicPr>
          <p:cNvPr id="11" name="Imagen 10"/>
          <p:cNvPicPr>
            <a:picLocks noChangeAspect="1"/>
          </p:cNvPicPr>
          <p:nvPr/>
        </p:nvPicPr>
        <p:blipFill>
          <a:blip r:embed="rId2"/>
          <a:stretch>
            <a:fillRect/>
          </a:stretch>
        </p:blipFill>
        <p:spPr>
          <a:xfrm>
            <a:off x="8598116" y="1696564"/>
            <a:ext cx="902286" cy="999831"/>
          </a:xfrm>
          <a:prstGeom prst="rect">
            <a:avLst/>
          </a:prstGeom>
        </p:spPr>
      </p:pic>
      <p:pic>
        <p:nvPicPr>
          <p:cNvPr id="12" name="Imagen 11"/>
          <p:cNvPicPr>
            <a:picLocks noChangeAspect="1"/>
          </p:cNvPicPr>
          <p:nvPr/>
        </p:nvPicPr>
        <p:blipFill>
          <a:blip r:embed="rId3"/>
          <a:stretch>
            <a:fillRect/>
          </a:stretch>
        </p:blipFill>
        <p:spPr>
          <a:xfrm>
            <a:off x="7535397" y="1676871"/>
            <a:ext cx="938356" cy="995843"/>
          </a:xfrm>
          <a:prstGeom prst="rect">
            <a:avLst/>
          </a:prstGeom>
        </p:spPr>
      </p:pic>
    </p:spTree>
    <p:extLst>
      <p:ext uri="{BB962C8B-B14F-4D97-AF65-F5344CB8AC3E}">
        <p14:creationId xmlns:p14="http://schemas.microsoft.com/office/powerpoint/2010/main" val="2265037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13E8C090-AC47-46C2-9326-7577DBDD3F25}"/>
              </a:ext>
            </a:extLst>
          </p:cNvPr>
          <p:cNvGraphicFramePr>
            <a:graphicFrameLocks noGrp="1"/>
          </p:cNvGraphicFramePr>
          <p:nvPr>
            <p:extLst>
              <p:ext uri="{D42A27DB-BD31-4B8C-83A1-F6EECF244321}">
                <p14:modId xmlns:p14="http://schemas.microsoft.com/office/powerpoint/2010/main" val="4260448646"/>
              </p:ext>
            </p:extLst>
          </p:nvPr>
        </p:nvGraphicFramePr>
        <p:xfrm>
          <a:off x="782313" y="1914094"/>
          <a:ext cx="10851376" cy="4197785"/>
        </p:xfrm>
        <a:graphic>
          <a:graphicData uri="http://schemas.openxmlformats.org/drawingml/2006/table">
            <a:tbl>
              <a:tblPr/>
              <a:tblGrid>
                <a:gridCol w="2797622">
                  <a:extLst>
                    <a:ext uri="{9D8B030D-6E8A-4147-A177-3AD203B41FA5}">
                      <a16:colId xmlns:a16="http://schemas.microsoft.com/office/drawing/2014/main" val="2112184045"/>
                    </a:ext>
                  </a:extLst>
                </a:gridCol>
                <a:gridCol w="7069015">
                  <a:extLst>
                    <a:ext uri="{9D8B030D-6E8A-4147-A177-3AD203B41FA5}">
                      <a16:colId xmlns:a16="http://schemas.microsoft.com/office/drawing/2014/main" val="3889071773"/>
                    </a:ext>
                  </a:extLst>
                </a:gridCol>
                <a:gridCol w="984739">
                  <a:extLst>
                    <a:ext uri="{9D8B030D-6E8A-4147-A177-3AD203B41FA5}">
                      <a16:colId xmlns:a16="http://schemas.microsoft.com/office/drawing/2014/main" val="748615895"/>
                    </a:ext>
                  </a:extLst>
                </a:gridCol>
              </a:tblGrid>
              <a:tr h="433897">
                <a:tc>
                  <a:txBody>
                    <a:bodyPr/>
                    <a:lstStyle/>
                    <a:p>
                      <a:pPr algn="ctr" rtl="0" fontAlgn="ctr">
                        <a:spcBef>
                          <a:spcPts val="0"/>
                        </a:spcBef>
                        <a:spcAft>
                          <a:spcPts val="0"/>
                        </a:spcAft>
                      </a:pPr>
                      <a:r>
                        <a:rPr lang="es-419" sz="2800" b="0" i="0" u="none" strike="noStrike" dirty="0">
                          <a:solidFill>
                            <a:schemeClr val="tx1"/>
                          </a:solidFill>
                          <a:effectLst/>
                          <a:latin typeface="The Hand Extrablack" panose="020B0604020202020204" charset="0"/>
                          <a:ea typeface="Open Sans" panose="020B0604020202020204" charset="0"/>
                          <a:cs typeface="Arial" panose="020B0604020202020204" pitchFamily="34" charset="0"/>
                        </a:rPr>
                        <a:t>TEMA</a:t>
                      </a:r>
                      <a:endParaRPr lang="es-419" sz="2800" b="0" dirty="0">
                        <a:solidFill>
                          <a:schemeClr val="tx1"/>
                        </a:solidFill>
                        <a:effectLst/>
                        <a:latin typeface="The Hand Extrablack" panose="020B0604020202020204"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solidFill>
                  </a:tcPr>
                </a:tc>
                <a:tc>
                  <a:txBody>
                    <a:bodyPr/>
                    <a:lstStyle/>
                    <a:p>
                      <a:pPr algn="ctr" rtl="0" fontAlgn="ctr">
                        <a:spcBef>
                          <a:spcPts val="0"/>
                        </a:spcBef>
                        <a:spcAft>
                          <a:spcPts val="0"/>
                        </a:spcAft>
                      </a:pPr>
                      <a:r>
                        <a:rPr lang="es-419" sz="2800" b="0" i="0" u="none" strike="noStrike" dirty="0" smtClean="0">
                          <a:solidFill>
                            <a:schemeClr val="tx1"/>
                          </a:solidFill>
                          <a:effectLst/>
                          <a:latin typeface="The Hand Extrablack" panose="020B0604020202020204" charset="0"/>
                          <a:ea typeface="Open Sans" panose="020B0604020202020204" charset="0"/>
                          <a:cs typeface="Arial" panose="020B0604020202020204" pitchFamily="34" charset="0"/>
                        </a:rPr>
                        <a:t>ACTIVIDAD</a:t>
                      </a:r>
                      <a:endParaRPr lang="es-419" sz="2800" b="0" dirty="0">
                        <a:solidFill>
                          <a:schemeClr val="tx1"/>
                        </a:solidFill>
                        <a:effectLst/>
                        <a:latin typeface="The Hand Extrablack" panose="020B0604020202020204"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solidFill>
                  </a:tcPr>
                </a:tc>
                <a:tc>
                  <a:txBody>
                    <a:bodyPr/>
                    <a:lstStyle/>
                    <a:p>
                      <a:pPr algn="ctr" rtl="0" fontAlgn="ctr">
                        <a:spcBef>
                          <a:spcPts val="0"/>
                        </a:spcBef>
                        <a:spcAft>
                          <a:spcPts val="0"/>
                        </a:spcAft>
                      </a:pPr>
                      <a:r>
                        <a:rPr lang="es-419" sz="2800" b="0" i="0" u="none" strike="noStrike" dirty="0">
                          <a:solidFill>
                            <a:schemeClr val="tx1"/>
                          </a:solidFill>
                          <a:effectLst/>
                          <a:latin typeface="The Hand Extrablack" panose="020B0604020202020204" charset="0"/>
                          <a:ea typeface="Open Sans" panose="020B0604020202020204" charset="0"/>
                          <a:cs typeface="Arial" panose="020B0604020202020204" pitchFamily="34" charset="0"/>
                        </a:rPr>
                        <a:t>TIEMPO</a:t>
                      </a:r>
                      <a:endParaRPr lang="es-419" sz="2800" b="0" dirty="0">
                        <a:solidFill>
                          <a:schemeClr val="tx1"/>
                        </a:solidFill>
                        <a:effectLst/>
                        <a:latin typeface="The Hand Extrablack" panose="020B0604020202020204"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solidFill>
                  </a:tcPr>
                </a:tc>
                <a:extLst>
                  <a:ext uri="{0D108BD9-81ED-4DB2-BD59-A6C34878D82A}">
                    <a16:rowId xmlns:a16="http://schemas.microsoft.com/office/drawing/2014/main" val="3867978269"/>
                  </a:ext>
                </a:extLst>
              </a:tr>
              <a:tr h="942953">
                <a:tc>
                  <a:txBody>
                    <a:bodyPr/>
                    <a:lstStyle/>
                    <a:p>
                      <a:pPr marL="0" indent="0" algn="l" rtl="0" fontAlgn="t">
                        <a:lnSpc>
                          <a:spcPct val="100000"/>
                        </a:lnSpc>
                        <a:spcBef>
                          <a:spcPts val="0"/>
                        </a:spcBef>
                        <a:spcAft>
                          <a:spcPts val="0"/>
                        </a:spcAft>
                        <a:buNone/>
                      </a:pPr>
                      <a:r>
                        <a:rPr lang="es-MX"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Encuadre de la sesión</a:t>
                      </a:r>
                      <a:endParaRPr lang="es-MX" sz="2700" b="0" i="0" u="none" strike="noStrike" dirty="0">
                        <a:solidFill>
                          <a:schemeClr val="tx1"/>
                        </a:solidFill>
                        <a:effectLst/>
                        <a:latin typeface="The Hand Extrablack" panose="02010606010101020104" pitchFamily="50"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marL="285750" marR="0" indent="-285750" algn="just" rtl="0" fontAlgn="t">
                        <a:lnSpc>
                          <a:spcPct val="100000"/>
                        </a:lnSpc>
                        <a:spcBef>
                          <a:spcPts val="0"/>
                        </a:spcBef>
                        <a:spcAft>
                          <a:spcPts val="0"/>
                        </a:spcAft>
                        <a:buClr>
                          <a:srgbClr val="000000"/>
                        </a:buClr>
                        <a:buFont typeface="Arial" panose="020B0604020202020204" pitchFamily="34" charset="0"/>
                        <a:buChar char="•"/>
                      </a:pPr>
                      <a:r>
                        <a:rPr lang="es-MX" sz="2700" b="0" i="0" u="none" strike="noStrike" cap="non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Presentación de los propósitos,</a:t>
                      </a:r>
                      <a:r>
                        <a:rPr lang="es-MX" sz="2700" b="0" i="0" u="none" strike="noStrike" cap="none" baseline="0"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 </a:t>
                      </a:r>
                      <a:r>
                        <a:rPr lang="es-MX" sz="2700" b="0" i="0" u="none" strike="noStrike" cap="non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materiales y productos</a:t>
                      </a:r>
                    </a:p>
                    <a:p>
                      <a:pPr marL="285750" marR="0" indent="-285750" algn="just" rtl="0" fontAlgn="t">
                        <a:lnSpc>
                          <a:spcPct val="100000"/>
                        </a:lnSpc>
                        <a:spcBef>
                          <a:spcPts val="0"/>
                        </a:spcBef>
                        <a:spcAft>
                          <a:spcPts val="0"/>
                        </a:spcAft>
                        <a:buClr>
                          <a:srgbClr val="000000"/>
                        </a:buClr>
                        <a:buFont typeface="Arial" panose="020B0604020202020204" pitchFamily="34" charset="0"/>
                        <a:buChar char="•"/>
                      </a:pPr>
                      <a:r>
                        <a:rPr lang="es-MX" sz="2700" b="0" i="0" u="none" strike="noStrike" cap="non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Mensaje de inicio de los trabajos de la sesión</a:t>
                      </a:r>
                      <a:endParaRPr lang="es-MX" sz="2700" b="0" i="0" u="none" strike="noStrike" cap="none" dirty="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t">
                        <a:lnSpc>
                          <a:spcPct val="100000"/>
                        </a:lnSpc>
                        <a:spcBef>
                          <a:spcPts val="0"/>
                        </a:spcBef>
                        <a:spcAft>
                          <a:spcPts val="0"/>
                        </a:spcAft>
                      </a:pPr>
                      <a:r>
                        <a:rPr lang="es-419"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5 %</a:t>
                      </a:r>
                      <a:endParaRPr lang="es-419" sz="2700" dirty="0">
                        <a:solidFill>
                          <a:schemeClr val="tx1"/>
                        </a:solidFill>
                        <a:effectLst/>
                        <a:latin typeface="The Hand Extrablack" panose="02010606010101020104" pitchFamily="50"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141280441"/>
                  </a:ext>
                </a:extLst>
              </a:tr>
              <a:tr h="452159">
                <a:tc>
                  <a:txBody>
                    <a:bodyPr/>
                    <a:lstStyle/>
                    <a:p>
                      <a:pPr algn="l" rtl="0" fontAlgn="t">
                        <a:lnSpc>
                          <a:spcPct val="100000"/>
                        </a:lnSpc>
                        <a:spcBef>
                          <a:spcPts val="0"/>
                        </a:spcBef>
                        <a:spcAft>
                          <a:spcPts val="0"/>
                        </a:spcAft>
                      </a:pPr>
                      <a:r>
                        <a:rPr lang="es-MX"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I. Empiezo por mí </a:t>
                      </a:r>
                      <a:endParaRPr lang="es-MX" sz="2700" b="0" i="0" u="none" strike="noStrike" dirty="0">
                        <a:solidFill>
                          <a:schemeClr val="tx1"/>
                        </a:solidFill>
                        <a:effectLst/>
                        <a:latin typeface="The Hand Extrablack" panose="02010606010101020104" pitchFamily="50"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40000"/>
                        <a:lumOff val="60000"/>
                      </a:schemeClr>
                    </a:solidFill>
                  </a:tcPr>
                </a:tc>
                <a:tc>
                  <a:txBody>
                    <a:bodyPr/>
                    <a:lstStyle/>
                    <a:p>
                      <a:pPr marL="285750" marR="0" indent="-285750" algn="just" rtl="0" fontAlgn="t">
                        <a:lnSpc>
                          <a:spcPct val="100000"/>
                        </a:lnSpc>
                        <a:spcBef>
                          <a:spcPts val="0"/>
                        </a:spcBef>
                        <a:spcAft>
                          <a:spcPts val="0"/>
                        </a:spcAft>
                        <a:buClr>
                          <a:srgbClr val="000000"/>
                        </a:buClr>
                        <a:buFont typeface="Arial" panose="020B0604020202020204" pitchFamily="34" charset="0"/>
                        <a:buChar char="•"/>
                      </a:pPr>
                      <a:r>
                        <a:rPr lang="es-MX" sz="2700" b="0" i="0" u="none" strike="noStrike" cap="non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Lo que hago, impacta; lo que dejo de hacer, también</a:t>
                      </a:r>
                      <a:endParaRPr lang="es-MX" sz="2700" b="0" i="0" u="none" strike="noStrike" cap="none" dirty="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40000"/>
                        <a:lumOff val="60000"/>
                      </a:schemeClr>
                    </a:solidFill>
                  </a:tcPr>
                </a:tc>
                <a:tc>
                  <a:txBody>
                    <a:bodyPr/>
                    <a:lstStyle/>
                    <a:p>
                      <a:pPr algn="ctr" rtl="0" fontAlgn="t">
                        <a:lnSpc>
                          <a:spcPct val="100000"/>
                        </a:lnSpc>
                        <a:spcBef>
                          <a:spcPts val="0"/>
                        </a:spcBef>
                        <a:spcAft>
                          <a:spcPts val="0"/>
                        </a:spcAft>
                      </a:pPr>
                      <a:r>
                        <a:rPr lang="es-419"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10</a:t>
                      </a:r>
                      <a:r>
                        <a:rPr lang="es-419" sz="2700" b="0" i="0" u="none" strike="noStrike" baseline="0"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 </a:t>
                      </a:r>
                      <a:r>
                        <a:rPr lang="es-419"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a:t>
                      </a:r>
                      <a:endParaRPr lang="es-419" sz="2700" dirty="0">
                        <a:solidFill>
                          <a:schemeClr val="tx1"/>
                        </a:solidFill>
                        <a:effectLst/>
                        <a:latin typeface="The Hand Extrablack" panose="02010606010101020104" pitchFamily="50"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48891285"/>
                  </a:ext>
                </a:extLst>
              </a:tr>
              <a:tr h="745240">
                <a:tc>
                  <a:txBody>
                    <a:bodyPr/>
                    <a:lstStyle/>
                    <a:p>
                      <a:pPr algn="l" rtl="0" fontAlgn="t">
                        <a:lnSpc>
                          <a:spcPct val="100000"/>
                        </a:lnSpc>
                        <a:spcBef>
                          <a:spcPts val="0"/>
                        </a:spcBef>
                        <a:spcAft>
                          <a:spcPts val="0"/>
                        </a:spcAft>
                      </a:pPr>
                      <a:r>
                        <a:rPr lang="es-MX"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II. </a:t>
                      </a:r>
                      <a:r>
                        <a:rPr lang="es-MX"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Reflexiones sobre evaluación para el aprendizaje</a:t>
                      </a:r>
                      <a:endParaRPr lang="es-MX"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marL="285750" marR="0" indent="-285750" algn="just" rtl="0" fontAlgn="t">
                        <a:lnSpc>
                          <a:spcPct val="100000"/>
                        </a:lnSpc>
                        <a:spcBef>
                          <a:spcPts val="0"/>
                        </a:spcBef>
                        <a:spcAft>
                          <a:spcPts val="0"/>
                        </a:spcAft>
                        <a:buClr>
                          <a:srgbClr val="000000"/>
                        </a:buClr>
                        <a:buFont typeface="Arial" panose="020B0604020202020204" pitchFamily="34" charset="0"/>
                        <a:buChar char="•"/>
                      </a:pPr>
                      <a:r>
                        <a:rPr lang="es-MX" sz="2700" b="0" i="0" u="none" strike="noStrike" cap="non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Analicemos nuestras prácticas de evaluación</a:t>
                      </a:r>
                    </a:p>
                    <a:p>
                      <a:pPr marL="285750" marR="0" indent="-285750" algn="just" rtl="0" fontAlgn="t">
                        <a:lnSpc>
                          <a:spcPct val="100000"/>
                        </a:lnSpc>
                        <a:spcBef>
                          <a:spcPts val="0"/>
                        </a:spcBef>
                        <a:spcAft>
                          <a:spcPts val="0"/>
                        </a:spcAft>
                        <a:buClr>
                          <a:srgbClr val="000000"/>
                        </a:buClr>
                        <a:buFont typeface="Arial" panose="020B0604020202020204" pitchFamily="34" charset="0"/>
                        <a:buChar char="•"/>
                      </a:pPr>
                      <a:r>
                        <a:rPr lang="es-MX" sz="2700" b="0" i="0" u="none" strike="noStrike" cap="non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Tareas auténticas: herramientas de evaluación formativa</a:t>
                      </a:r>
                    </a:p>
                    <a:p>
                      <a:pPr marL="285750" marR="0" indent="-285750" algn="just" rtl="0" fontAlgn="t">
                        <a:lnSpc>
                          <a:spcPct val="100000"/>
                        </a:lnSpc>
                        <a:spcBef>
                          <a:spcPts val="0"/>
                        </a:spcBef>
                        <a:spcAft>
                          <a:spcPts val="0"/>
                        </a:spcAft>
                        <a:buClr>
                          <a:srgbClr val="000000"/>
                        </a:buClr>
                        <a:buFont typeface="Arial" panose="020B0604020202020204" pitchFamily="34" charset="0"/>
                        <a:buChar char="•"/>
                      </a:pPr>
                      <a:r>
                        <a:rPr lang="es-MX" sz="2700" b="0" i="0" u="none" strike="noStrike" cap="non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Promoción de metodologías innovadoras. Enseñanza en el nivel apropiado</a:t>
                      </a:r>
                      <a:endParaRPr lang="es-MX" sz="2700" b="0" i="0" u="none" strike="noStrike" cap="none" dirty="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t">
                        <a:lnSpc>
                          <a:spcPct val="100000"/>
                        </a:lnSpc>
                        <a:spcBef>
                          <a:spcPts val="0"/>
                        </a:spcBef>
                        <a:spcAft>
                          <a:spcPts val="0"/>
                        </a:spcAft>
                      </a:pPr>
                      <a:r>
                        <a:rPr lang="es-419" sz="2700"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60%</a:t>
                      </a:r>
                      <a:endParaRPr lang="es-419" sz="2700" dirty="0">
                        <a:solidFill>
                          <a:schemeClr val="tx1"/>
                        </a:solidFill>
                        <a:effectLst/>
                        <a:latin typeface="The Hand Extrablack" panose="02010606010101020104" pitchFamily="50"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105967059"/>
                  </a:ext>
                </a:extLst>
              </a:tr>
              <a:tr h="782258">
                <a:tc>
                  <a:txBody>
                    <a:bodyPr/>
                    <a:lstStyle/>
                    <a:p>
                      <a:pPr algn="l" rtl="0" fontAlgn="t">
                        <a:lnSpc>
                          <a:spcPct val="100000"/>
                        </a:lnSpc>
                        <a:spcBef>
                          <a:spcPts val="0"/>
                        </a:spcBef>
                        <a:spcAft>
                          <a:spcPts val="0"/>
                        </a:spcAft>
                      </a:pPr>
                      <a:r>
                        <a:rPr lang="es-MX" sz="2700" b="0" i="0" u="none" strike="noStrik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III. Organización</a:t>
                      </a:r>
                      <a:r>
                        <a:rPr lang="es-MX" sz="2700" b="0" i="0" u="none" strike="noStrike" baseline="0"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 de la escuela</a:t>
                      </a:r>
                      <a:endParaRPr lang="es-MX" sz="2700" b="0" i="0" u="none" strike="noStrike" dirty="0">
                        <a:solidFill>
                          <a:schemeClr val="tx1"/>
                        </a:solidFill>
                        <a:effectLst/>
                        <a:latin typeface="The Hand Extrablack" panose="02010606010101020104" pitchFamily="50"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40000"/>
                        <a:lumOff val="60000"/>
                      </a:schemeClr>
                    </a:solidFill>
                  </a:tcPr>
                </a:tc>
                <a:tc>
                  <a:txBody>
                    <a:bodyPr/>
                    <a:lstStyle/>
                    <a:p>
                      <a:pPr marL="285750" marR="0" indent="-285750" algn="just" rtl="0" fontAlgn="t">
                        <a:lnSpc>
                          <a:spcPct val="100000"/>
                        </a:lnSpc>
                        <a:spcBef>
                          <a:spcPts val="0"/>
                        </a:spcBef>
                        <a:spcAft>
                          <a:spcPts val="0"/>
                        </a:spcAft>
                        <a:buClr>
                          <a:srgbClr val="000000"/>
                        </a:buClr>
                        <a:buFont typeface="Arial" panose="020B0604020202020204" pitchFamily="34" charset="0"/>
                        <a:buChar char="•"/>
                      </a:pPr>
                      <a:r>
                        <a:rPr lang="es-MX" sz="2700" b="0" i="0" u="none" strike="noStrike" cap="none"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rPr>
                        <a:t>Abordemos los asuntos prioritarios que decidimos como colectivo para seguir mejorando nuestro servicio educativo</a:t>
                      </a:r>
                      <a:endParaRPr lang="es-MX" sz="2700" b="0" i="0" u="none" strike="noStrike" cap="none" dirty="0">
                        <a:solidFill>
                          <a:schemeClr val="tx1"/>
                        </a:solidFill>
                        <a:effectLst/>
                        <a:latin typeface="The Hand Extrablack" panose="02010606010101020104" pitchFamily="50" charset="0"/>
                        <a:ea typeface="Open Sans" panose="020B0604020202020204" charset="0"/>
                        <a:cs typeface="Arial" panose="020B0604020202020204" pitchFamily="34" charset="0"/>
                        <a:sym typeface="Arial"/>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40000"/>
                        <a:lumOff val="60000"/>
                      </a:schemeClr>
                    </a:solidFill>
                  </a:tcPr>
                </a:tc>
                <a:tc>
                  <a:txBody>
                    <a:bodyPr/>
                    <a:lstStyle/>
                    <a:p>
                      <a:pPr algn="ctr" rtl="0" fontAlgn="t">
                        <a:lnSpc>
                          <a:spcPct val="100000"/>
                        </a:lnSpc>
                        <a:spcBef>
                          <a:spcPts val="0"/>
                        </a:spcBef>
                        <a:spcAft>
                          <a:spcPts val="0"/>
                        </a:spcAft>
                      </a:pPr>
                      <a:r>
                        <a:rPr lang="es-419" sz="2700" dirty="0" smtClean="0">
                          <a:solidFill>
                            <a:schemeClr val="tx1"/>
                          </a:solidFill>
                          <a:effectLst/>
                          <a:latin typeface="The Hand Extrablack" panose="02010606010101020104" pitchFamily="50" charset="0"/>
                          <a:ea typeface="Open Sans" panose="020B0604020202020204" charset="0"/>
                          <a:cs typeface="Arial" panose="020B0604020202020204" pitchFamily="34" charset="0"/>
                        </a:rPr>
                        <a:t>25%</a:t>
                      </a:r>
                      <a:endParaRPr lang="es-419" sz="2700" dirty="0">
                        <a:solidFill>
                          <a:schemeClr val="tx1"/>
                        </a:solidFill>
                        <a:effectLst/>
                        <a:latin typeface="The Hand Extrablack" panose="02010606010101020104" pitchFamily="50" charset="0"/>
                        <a:ea typeface="Open Sans" panose="020B0604020202020204" charset="0"/>
                        <a:cs typeface="Arial" panose="020B0604020202020204" pitchFamily="34" charset="0"/>
                      </a:endParaRPr>
                    </a:p>
                  </a:txBody>
                  <a:tcPr marL="89808" marR="89808" marT="44904" marB="44904"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275611378"/>
                  </a:ext>
                </a:extLst>
              </a:tr>
            </a:tbl>
          </a:graphicData>
        </a:graphic>
      </p:graphicFrame>
      <p:sp>
        <p:nvSpPr>
          <p:cNvPr id="9" name="Google Shape;2268;p40"/>
          <p:cNvSpPr/>
          <p:nvPr/>
        </p:nvSpPr>
        <p:spPr>
          <a:xfrm>
            <a:off x="710975" y="751047"/>
            <a:ext cx="10773070" cy="746111"/>
          </a:xfrm>
          <a:prstGeom prst="roundRect">
            <a:avLst>
              <a:gd name="adj" fmla="val 50000"/>
            </a:avLst>
          </a:prstGeom>
          <a:solidFill>
            <a:schemeClr val="accent4">
              <a:lumMod val="75000"/>
            </a:scheme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419" sz="4400" dirty="0" smtClean="0">
                <a:solidFill>
                  <a:schemeClr val="bg1"/>
                </a:solidFill>
                <a:effectLst>
                  <a:outerShdw blurRad="38100" dist="38100" dir="2700000" algn="tl">
                    <a:srgbClr val="000000">
                      <a:alpha val="43137"/>
                    </a:srgbClr>
                  </a:outerShdw>
                </a:effectLst>
                <a:latin typeface="Luckiest Guy" panose="02000506000000020004" pitchFamily="2" charset="0"/>
              </a:rPr>
              <a:t>ACTIVIDADES PREVIAS</a:t>
            </a:r>
            <a:endParaRPr sz="44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10" name="Elipse 9"/>
          <p:cNvSpPr/>
          <p:nvPr/>
        </p:nvSpPr>
        <p:spPr>
          <a:xfrm>
            <a:off x="9949939" y="980102"/>
            <a:ext cx="288000" cy="288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Elipse 10"/>
          <p:cNvSpPr/>
          <p:nvPr/>
        </p:nvSpPr>
        <p:spPr>
          <a:xfrm>
            <a:off x="10385018" y="980102"/>
            <a:ext cx="288000" cy="2880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Elipse 11"/>
          <p:cNvSpPr/>
          <p:nvPr/>
        </p:nvSpPr>
        <p:spPr>
          <a:xfrm>
            <a:off x="10833515" y="980102"/>
            <a:ext cx="288000" cy="2880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976142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643059" y="2350856"/>
            <a:ext cx="6885959" cy="3539430"/>
          </a:xfrm>
          <a:prstGeom prst="rect">
            <a:avLst/>
          </a:prstGeom>
        </p:spPr>
        <p:txBody>
          <a:bodyPr wrap="square">
            <a:spAutoFit/>
          </a:bodyPr>
          <a:lstStyle/>
          <a:p>
            <a:pPr marL="342900" indent="-342900" algn="just">
              <a:buFont typeface="Arial" panose="020B0604020202020204" pitchFamily="34" charset="0"/>
              <a:buChar char="•"/>
            </a:pPr>
            <a:r>
              <a:rPr lang="es-MX" sz="2800" dirty="0">
                <a:latin typeface="The Hand Extrablack" panose="020B0604020202020204" charset="0"/>
              </a:rPr>
              <a:t>Identifique las consecuencias que sus acciones tienen en el medio ambiente y </a:t>
            </a:r>
            <a:r>
              <a:rPr lang="es-MX" sz="2800" dirty="0" smtClean="0">
                <a:latin typeface="The Hand Extrablack" panose="020B0604020202020204" charset="0"/>
              </a:rPr>
              <a:t>reconozca la </a:t>
            </a:r>
            <a:r>
              <a:rPr lang="es-MX" sz="2800" dirty="0">
                <a:latin typeface="The Hand Extrablack" panose="020B0604020202020204" charset="0"/>
              </a:rPr>
              <a:t>importancia de generar hábitos orientados al cuidado de la naturaleza como una </a:t>
            </a:r>
            <a:r>
              <a:rPr lang="es-MX" sz="2800" dirty="0" smtClean="0">
                <a:latin typeface="The Hand Extrablack" panose="020B0604020202020204" charset="0"/>
              </a:rPr>
              <a:t>forma de </a:t>
            </a:r>
            <a:r>
              <a:rPr lang="es-MX" sz="2800" dirty="0">
                <a:latin typeface="The Hand Extrablack" panose="020B0604020202020204" charset="0"/>
              </a:rPr>
              <a:t>contribuir al bienestar individual y colectivo</a:t>
            </a:r>
            <a:r>
              <a:rPr lang="es-MX" sz="2800" dirty="0" smtClean="0">
                <a:latin typeface="The Hand Extrablack" panose="020B0604020202020204" charset="0"/>
              </a:rPr>
              <a:t>.</a:t>
            </a:r>
          </a:p>
          <a:p>
            <a:pPr marL="342900" indent="-342900" algn="just">
              <a:buFont typeface="Arial" panose="020B0604020202020204" pitchFamily="34" charset="0"/>
              <a:buChar char="•"/>
            </a:pPr>
            <a:endParaRPr lang="es-MX" sz="2800" dirty="0">
              <a:latin typeface="The Hand Extrablack" panose="020B0604020202020204" charset="0"/>
            </a:endParaRPr>
          </a:p>
          <a:p>
            <a:pPr marL="342900" indent="-342900" algn="just">
              <a:buFont typeface="Arial" panose="020B0604020202020204" pitchFamily="34" charset="0"/>
              <a:buChar char="•"/>
            </a:pPr>
            <a:r>
              <a:rPr lang="es-MX" sz="2800" dirty="0" smtClean="0">
                <a:latin typeface="The Hand Extrablack" panose="020B0604020202020204" charset="0"/>
              </a:rPr>
              <a:t>Analice </a:t>
            </a:r>
            <a:r>
              <a:rPr lang="es-MX" sz="2800" dirty="0">
                <a:latin typeface="The Hand Extrablack" panose="020B0604020202020204" charset="0"/>
              </a:rPr>
              <a:t>algunas actividades de aprendizaje e identifique cómo fortalecerlas para </a:t>
            </a:r>
            <a:r>
              <a:rPr lang="es-MX" sz="2800" dirty="0" smtClean="0">
                <a:latin typeface="The Hand Extrablack" panose="020B0604020202020204" charset="0"/>
              </a:rPr>
              <a:t>favorecer aprendizajes </a:t>
            </a:r>
            <a:r>
              <a:rPr lang="es-MX" sz="2800" dirty="0">
                <a:latin typeface="The Hand Extrablack" panose="020B0604020202020204" charset="0"/>
              </a:rPr>
              <a:t>profundos en las y los estudiantes.</a:t>
            </a:r>
            <a:endParaRPr lang="es-419" sz="2800" dirty="0">
              <a:latin typeface="The Hand Extrablack" panose="020B0604020202020204" charset="0"/>
            </a:endParaRPr>
          </a:p>
        </p:txBody>
      </p:sp>
      <p:sp>
        <p:nvSpPr>
          <p:cNvPr id="13" name="Google Shape;2268;p40"/>
          <p:cNvSpPr/>
          <p:nvPr/>
        </p:nvSpPr>
        <p:spPr>
          <a:xfrm>
            <a:off x="710975" y="751047"/>
            <a:ext cx="10773070" cy="746111"/>
          </a:xfrm>
          <a:prstGeom prst="roundRect">
            <a:avLst>
              <a:gd name="adj" fmla="val 50000"/>
            </a:avLst>
          </a:prstGeom>
          <a:solidFill>
            <a:srgbClr val="CC66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s-419" sz="4400" dirty="0" smtClean="0">
                <a:solidFill>
                  <a:schemeClr val="bg1"/>
                </a:solidFill>
                <a:effectLst>
                  <a:outerShdw blurRad="38100" dist="38100" dir="2700000" algn="tl">
                    <a:srgbClr val="000000">
                      <a:alpha val="43137"/>
                    </a:srgbClr>
                  </a:outerShdw>
                </a:effectLst>
                <a:latin typeface="Luckiest Guy" panose="02000506000000020004" pitchFamily="2" charset="0"/>
              </a:rPr>
              <a:t>PROPÓSITOS</a:t>
            </a:r>
            <a:endParaRPr sz="44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23" name="Elipse 22"/>
          <p:cNvSpPr/>
          <p:nvPr/>
        </p:nvSpPr>
        <p:spPr>
          <a:xfrm>
            <a:off x="9949939" y="980102"/>
            <a:ext cx="288000" cy="288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4" name="Elipse 23"/>
          <p:cNvSpPr/>
          <p:nvPr/>
        </p:nvSpPr>
        <p:spPr>
          <a:xfrm>
            <a:off x="10385018" y="980102"/>
            <a:ext cx="288000" cy="2880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5" name="Elipse 24"/>
          <p:cNvSpPr/>
          <p:nvPr/>
        </p:nvSpPr>
        <p:spPr>
          <a:xfrm>
            <a:off x="10833515" y="980102"/>
            <a:ext cx="288000" cy="2880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5" name="Imagen 4"/>
          <p:cNvPicPr>
            <a:picLocks noChangeAspect="1"/>
          </p:cNvPicPr>
          <p:nvPr/>
        </p:nvPicPr>
        <p:blipFill>
          <a:blip r:embed="rId2"/>
          <a:stretch>
            <a:fillRect/>
          </a:stretch>
        </p:blipFill>
        <p:spPr>
          <a:xfrm>
            <a:off x="1530627" y="4590638"/>
            <a:ext cx="1641662" cy="1299648"/>
          </a:xfrm>
          <a:prstGeom prst="rect">
            <a:avLst/>
          </a:prstGeom>
        </p:spPr>
      </p:pic>
      <p:pic>
        <p:nvPicPr>
          <p:cNvPr id="6" name="Imagen 5"/>
          <p:cNvPicPr>
            <a:picLocks noChangeAspect="1"/>
          </p:cNvPicPr>
          <p:nvPr/>
        </p:nvPicPr>
        <p:blipFill>
          <a:blip r:embed="rId3"/>
          <a:stretch>
            <a:fillRect/>
          </a:stretch>
        </p:blipFill>
        <p:spPr>
          <a:xfrm>
            <a:off x="1676048" y="2358120"/>
            <a:ext cx="1496241" cy="1371555"/>
          </a:xfrm>
          <a:prstGeom prst="rect">
            <a:avLst/>
          </a:prstGeom>
        </p:spPr>
      </p:pic>
    </p:spTree>
    <p:extLst>
      <p:ext uri="{BB962C8B-B14F-4D97-AF65-F5344CB8AC3E}">
        <p14:creationId xmlns:p14="http://schemas.microsoft.com/office/powerpoint/2010/main" val="7920529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733138" y="1726213"/>
            <a:ext cx="9895646" cy="2677656"/>
          </a:xfrm>
          <a:prstGeom prst="rect">
            <a:avLst/>
          </a:prstGeom>
        </p:spPr>
        <p:txBody>
          <a:bodyPr wrap="square">
            <a:spAutoFit/>
          </a:bodyPr>
          <a:lstStyle/>
          <a:p>
            <a:pPr marL="342900" indent="-342900" algn="just">
              <a:buFont typeface="Arial" panose="020B0604020202020204" pitchFamily="34" charset="0"/>
              <a:buChar char="•"/>
            </a:pPr>
            <a:r>
              <a:rPr lang="es-MX" sz="2800" dirty="0" smtClean="0">
                <a:latin typeface="The Hand Extrablack" panose="020B0604020202020204" charset="0"/>
              </a:rPr>
              <a:t>Video</a:t>
            </a:r>
            <a:r>
              <a:rPr lang="es-MX" sz="2800" dirty="0">
                <a:latin typeface="The Hand Extrablack" panose="020B0604020202020204" charset="0"/>
              </a:rPr>
              <a:t>: Evaluación para el aprendizaje con enfoque de </a:t>
            </a:r>
            <a:r>
              <a:rPr lang="es-MX" sz="2800" dirty="0" smtClean="0">
                <a:latin typeface="The Hand Extrablack" panose="020B0604020202020204" charset="0"/>
              </a:rPr>
              <a:t>inclusión, en: </a:t>
            </a:r>
            <a:r>
              <a:rPr lang="es-MX" sz="2800" dirty="0" smtClean="0">
                <a:latin typeface="The Hand Extrablack" panose="020B0604020202020204" charset="0"/>
                <a:hlinkClick r:id="rId3"/>
              </a:rPr>
              <a:t>https</a:t>
            </a:r>
            <a:r>
              <a:rPr lang="es-MX" sz="2800" dirty="0">
                <a:latin typeface="The Hand Extrablack" panose="020B0604020202020204" charset="0"/>
                <a:hlinkClick r:id="rId3"/>
              </a:rPr>
              <a:t>://</a:t>
            </a:r>
            <a:r>
              <a:rPr lang="es-MX" sz="2800" dirty="0" smtClean="0">
                <a:latin typeface="The Hand Extrablack" panose="020B0604020202020204" charset="0"/>
                <a:hlinkClick r:id="rId3"/>
              </a:rPr>
              <a:t>youtu.be/fyzftJ5AQ3Q</a:t>
            </a:r>
            <a:r>
              <a:rPr lang="es-MX" sz="2800" dirty="0" smtClean="0">
                <a:latin typeface="The Hand Extrablack" panose="020B0604020202020204" charset="0"/>
              </a:rPr>
              <a:t> </a:t>
            </a:r>
            <a:endParaRPr lang="es-MX" sz="2800" dirty="0">
              <a:latin typeface="The Hand Extrablack" panose="020B0604020202020204" charset="0"/>
            </a:endParaRPr>
          </a:p>
          <a:p>
            <a:pPr marL="342900" indent="-342900" algn="just">
              <a:buFont typeface="Arial" panose="020B0604020202020204" pitchFamily="34" charset="0"/>
              <a:buChar char="•"/>
            </a:pPr>
            <a:r>
              <a:rPr lang="es-MX" sz="2800" dirty="0" smtClean="0">
                <a:latin typeface="The Hand Extrablack" panose="020B0604020202020204" charset="0"/>
              </a:rPr>
              <a:t>Video</a:t>
            </a:r>
            <a:r>
              <a:rPr lang="es-MX" sz="2800" dirty="0">
                <a:latin typeface="The Hand Extrablack" panose="020B0604020202020204" charset="0"/>
              </a:rPr>
              <a:t>: Evaluación formativa y situaciones </a:t>
            </a:r>
            <a:r>
              <a:rPr lang="es-MX" sz="2800" dirty="0" smtClean="0">
                <a:latin typeface="The Hand Extrablack" panose="020B0604020202020204" charset="0"/>
              </a:rPr>
              <a:t>auténticas, en: </a:t>
            </a:r>
            <a:r>
              <a:rPr lang="es-MX" sz="2800" dirty="0" smtClean="0">
                <a:latin typeface="The Hand Extrablack" panose="020B0604020202020204" charset="0"/>
                <a:hlinkClick r:id="rId4"/>
              </a:rPr>
              <a:t>https</a:t>
            </a:r>
            <a:r>
              <a:rPr lang="es-MX" sz="2800" dirty="0">
                <a:latin typeface="The Hand Extrablack" panose="020B0604020202020204" charset="0"/>
                <a:hlinkClick r:id="rId4"/>
              </a:rPr>
              <a:t>://</a:t>
            </a:r>
            <a:r>
              <a:rPr lang="es-MX" sz="2800" dirty="0" smtClean="0">
                <a:latin typeface="The Hand Extrablack" panose="020B0604020202020204" charset="0"/>
                <a:hlinkClick r:id="rId4"/>
              </a:rPr>
              <a:t>www.youtube.com/watch?v=tJBHrgL10hY</a:t>
            </a:r>
            <a:r>
              <a:rPr lang="es-MX" sz="2800" dirty="0" smtClean="0">
                <a:latin typeface="The Hand Extrablack" panose="020B0604020202020204" charset="0"/>
              </a:rPr>
              <a:t> </a:t>
            </a:r>
            <a:endParaRPr lang="es-MX" sz="2800" dirty="0">
              <a:latin typeface="The Hand Extrablack" panose="020B0604020202020204" charset="0"/>
            </a:endParaRPr>
          </a:p>
          <a:p>
            <a:pPr marL="342900" indent="-342900" algn="just">
              <a:buFont typeface="Arial" panose="020B0604020202020204" pitchFamily="34" charset="0"/>
              <a:buChar char="•"/>
            </a:pPr>
            <a:r>
              <a:rPr lang="es-MX" sz="2800" dirty="0" smtClean="0">
                <a:latin typeface="The Hand Extrablack" panose="020B0604020202020204" charset="0"/>
              </a:rPr>
              <a:t>Video</a:t>
            </a:r>
            <a:r>
              <a:rPr lang="es-MX" sz="2800" dirty="0">
                <a:latin typeface="The Hand Extrablack" panose="020B0604020202020204" charset="0"/>
              </a:rPr>
              <a:t>: Campamentos de aprendizaje en </a:t>
            </a:r>
            <a:r>
              <a:rPr lang="es-MX" sz="2800" dirty="0" smtClean="0">
                <a:latin typeface="The Hand Extrablack" panose="020B0604020202020204" charset="0"/>
              </a:rPr>
              <a:t>Guerrero, en: </a:t>
            </a:r>
            <a:r>
              <a:rPr lang="es-MX" sz="2800" dirty="0" smtClean="0">
                <a:latin typeface="The Hand Extrablack" panose="020B0604020202020204" charset="0"/>
                <a:hlinkClick r:id="rId5"/>
              </a:rPr>
              <a:t>https</a:t>
            </a:r>
            <a:r>
              <a:rPr lang="es-MX" sz="2800" dirty="0">
                <a:latin typeface="The Hand Extrablack" panose="020B0604020202020204" charset="0"/>
                <a:hlinkClick r:id="rId5"/>
              </a:rPr>
              <a:t>://</a:t>
            </a:r>
            <a:r>
              <a:rPr lang="es-MX" sz="2800" dirty="0" smtClean="0">
                <a:latin typeface="The Hand Extrablack" panose="020B0604020202020204" charset="0"/>
                <a:hlinkClick r:id="rId5"/>
              </a:rPr>
              <a:t>youtu.be/bV7pS8fzT88</a:t>
            </a:r>
            <a:r>
              <a:rPr lang="es-MX" sz="2800" dirty="0" smtClean="0">
                <a:latin typeface="The Hand Extrablack" panose="020B0604020202020204" charset="0"/>
              </a:rPr>
              <a:t> </a:t>
            </a:r>
            <a:endParaRPr lang="es-MX" sz="2800" dirty="0">
              <a:latin typeface="The Hand Extrablack" panose="020B0604020202020204" charset="0"/>
            </a:endParaRPr>
          </a:p>
          <a:p>
            <a:pPr marL="342900" indent="-342900" algn="just">
              <a:buFont typeface="Arial" panose="020B0604020202020204" pitchFamily="34" charset="0"/>
              <a:buChar char="•"/>
            </a:pPr>
            <a:r>
              <a:rPr lang="es-MX" sz="2800" dirty="0" smtClean="0">
                <a:latin typeface="The Hand Extrablack" panose="020B0604020202020204" charset="0"/>
              </a:rPr>
              <a:t>Ejemplos </a:t>
            </a:r>
            <a:r>
              <a:rPr lang="es-MX" sz="2800" dirty="0">
                <a:latin typeface="The Hand Extrablack" panose="020B0604020202020204" charset="0"/>
              </a:rPr>
              <a:t>de actividades, tareas o propuestas de evaluación de los aprendizajes que </a:t>
            </a:r>
            <a:r>
              <a:rPr lang="es-MX" sz="2800" dirty="0" smtClean="0">
                <a:latin typeface="The Hand Extrablack" panose="020B0604020202020204" charset="0"/>
              </a:rPr>
              <a:t>haya utilizado </a:t>
            </a:r>
            <a:r>
              <a:rPr lang="es-MX" sz="2800" dirty="0">
                <a:latin typeface="The Hand Extrablack" panose="020B0604020202020204" charset="0"/>
              </a:rPr>
              <a:t>cada docente.</a:t>
            </a:r>
          </a:p>
          <a:p>
            <a:pPr marL="342900" indent="-342900" algn="just">
              <a:buFont typeface="Arial" panose="020B0604020202020204" pitchFamily="34" charset="0"/>
              <a:buChar char="•"/>
            </a:pPr>
            <a:r>
              <a:rPr lang="es-MX" sz="2800" dirty="0" smtClean="0">
                <a:latin typeface="The Hand Extrablack" panose="020B0604020202020204" charset="0"/>
              </a:rPr>
              <a:t>Para el experimento: Dos cucharas, talco y confeti </a:t>
            </a:r>
            <a:r>
              <a:rPr lang="es-MX" sz="2800" dirty="0">
                <a:latin typeface="The Hand Extrablack" panose="020B0604020202020204" charset="0"/>
              </a:rPr>
              <a:t>de color oscuro.</a:t>
            </a:r>
            <a:endParaRPr lang="es-419" sz="2800" dirty="0">
              <a:latin typeface="The Hand Extrablack" panose="020B0604020202020204" charset="0"/>
            </a:endParaRPr>
          </a:p>
        </p:txBody>
      </p:sp>
      <p:sp>
        <p:nvSpPr>
          <p:cNvPr id="13" name="Google Shape;2268;p40"/>
          <p:cNvSpPr/>
          <p:nvPr/>
        </p:nvSpPr>
        <p:spPr>
          <a:xfrm>
            <a:off x="710975" y="751047"/>
            <a:ext cx="10773070" cy="746111"/>
          </a:xfrm>
          <a:prstGeom prst="roundRect">
            <a:avLst>
              <a:gd name="adj" fmla="val 50000"/>
            </a:avLst>
          </a:prstGeom>
          <a:solidFill>
            <a:srgbClr val="CC66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s-419" sz="4400" dirty="0" smtClean="0">
                <a:solidFill>
                  <a:schemeClr val="bg1"/>
                </a:solidFill>
                <a:effectLst>
                  <a:outerShdw blurRad="38100" dist="38100" dir="2700000" algn="tl">
                    <a:srgbClr val="000000">
                      <a:alpha val="43137"/>
                    </a:srgbClr>
                  </a:outerShdw>
                </a:effectLst>
                <a:latin typeface="Luckiest Guy" panose="02000506000000020004" pitchFamily="2" charset="0"/>
              </a:rPr>
              <a:t>MATERIALES Y Productos</a:t>
            </a:r>
            <a:endParaRPr sz="44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23" name="Elipse 22"/>
          <p:cNvSpPr/>
          <p:nvPr/>
        </p:nvSpPr>
        <p:spPr>
          <a:xfrm>
            <a:off x="9949939" y="980102"/>
            <a:ext cx="288000" cy="288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4" name="Elipse 23"/>
          <p:cNvSpPr/>
          <p:nvPr/>
        </p:nvSpPr>
        <p:spPr>
          <a:xfrm>
            <a:off x="10385018" y="980102"/>
            <a:ext cx="288000" cy="2880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5" name="Elipse 24"/>
          <p:cNvSpPr/>
          <p:nvPr/>
        </p:nvSpPr>
        <p:spPr>
          <a:xfrm>
            <a:off x="10833515" y="980102"/>
            <a:ext cx="288000" cy="2880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8"/>
          <p:cNvSpPr/>
          <p:nvPr/>
        </p:nvSpPr>
        <p:spPr>
          <a:xfrm>
            <a:off x="2667415" y="5213901"/>
            <a:ext cx="8651881" cy="523220"/>
          </a:xfrm>
          <a:prstGeom prst="rect">
            <a:avLst/>
          </a:prstGeom>
        </p:spPr>
        <p:txBody>
          <a:bodyPr wrap="square">
            <a:spAutoFit/>
          </a:bodyPr>
          <a:lstStyle/>
          <a:p>
            <a:pPr marL="342900" indent="-342900" algn="just">
              <a:buFont typeface="Arial" panose="020B0604020202020204" pitchFamily="34" charset="0"/>
              <a:buChar char="•"/>
            </a:pPr>
            <a:r>
              <a:rPr lang="es-MX" sz="2800" dirty="0">
                <a:latin typeface="The Hand Extrablack" panose="020B0604020202020204" charset="0"/>
              </a:rPr>
              <a:t>Ajustes a una actividad de aprendizaje que incorpore características de una tarea auténtica.</a:t>
            </a:r>
            <a:endParaRPr lang="es-419" sz="2800" dirty="0">
              <a:latin typeface="The Hand Extrablack" panose="020B0604020202020204" charset="0"/>
            </a:endParaRPr>
          </a:p>
        </p:txBody>
      </p:sp>
      <p:pic>
        <p:nvPicPr>
          <p:cNvPr id="2" name="Imagen 1"/>
          <p:cNvPicPr>
            <a:picLocks noChangeAspect="1"/>
          </p:cNvPicPr>
          <p:nvPr/>
        </p:nvPicPr>
        <p:blipFill>
          <a:blip r:embed="rId6"/>
          <a:stretch>
            <a:fillRect/>
          </a:stretch>
        </p:blipFill>
        <p:spPr>
          <a:xfrm>
            <a:off x="710975" y="2370898"/>
            <a:ext cx="935332" cy="1008405"/>
          </a:xfrm>
          <a:prstGeom prst="rect">
            <a:avLst/>
          </a:prstGeom>
        </p:spPr>
      </p:pic>
      <p:pic>
        <p:nvPicPr>
          <p:cNvPr id="3" name="Imagen 2"/>
          <p:cNvPicPr>
            <a:picLocks noChangeAspect="1"/>
          </p:cNvPicPr>
          <p:nvPr/>
        </p:nvPicPr>
        <p:blipFill>
          <a:blip r:embed="rId7"/>
          <a:stretch>
            <a:fillRect/>
          </a:stretch>
        </p:blipFill>
        <p:spPr>
          <a:xfrm>
            <a:off x="1550504" y="4990111"/>
            <a:ext cx="982480" cy="747010"/>
          </a:xfrm>
          <a:prstGeom prst="rect">
            <a:avLst/>
          </a:prstGeom>
        </p:spPr>
      </p:pic>
    </p:spTree>
    <p:extLst>
      <p:ext uri="{BB962C8B-B14F-4D97-AF65-F5344CB8AC3E}">
        <p14:creationId xmlns:p14="http://schemas.microsoft.com/office/powerpoint/2010/main" val="3273862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uadroTexto 50">
            <a:extLst>
              <a:ext uri="{FF2B5EF4-FFF2-40B4-BE49-F238E27FC236}">
                <a16:creationId xmlns:a16="http://schemas.microsoft.com/office/drawing/2014/main" id="{9D846A12-5C43-4BC8-9373-89C042B54321}"/>
              </a:ext>
            </a:extLst>
          </p:cNvPr>
          <p:cNvSpPr txBox="1"/>
          <p:nvPr/>
        </p:nvSpPr>
        <p:spPr>
          <a:xfrm>
            <a:off x="584186" y="2692997"/>
            <a:ext cx="1355493" cy="3154710"/>
          </a:xfrm>
          <a:prstGeom prst="rect">
            <a:avLst/>
          </a:prstGeom>
          <a:noFill/>
        </p:spPr>
        <p:txBody>
          <a:bodyPr wrap="square" rtlCol="0">
            <a:spAutoFit/>
          </a:bodyPr>
          <a:lstStyle/>
          <a:p>
            <a:r>
              <a:rPr lang="es-419" sz="19900" dirty="0">
                <a:solidFill>
                  <a:schemeClr val="accent4">
                    <a:lumMod val="60000"/>
                    <a:lumOff val="40000"/>
                  </a:schemeClr>
                </a:solidFill>
                <a:latin typeface="Bernard MT Condensed" panose="02050806060905020404" pitchFamily="18" charset="0"/>
              </a:rPr>
              <a:t>1</a:t>
            </a:r>
          </a:p>
        </p:txBody>
      </p:sp>
      <p:sp>
        <p:nvSpPr>
          <p:cNvPr id="52" name="CuadroTexto 51">
            <a:extLst>
              <a:ext uri="{FF2B5EF4-FFF2-40B4-BE49-F238E27FC236}">
                <a16:creationId xmlns:a16="http://schemas.microsoft.com/office/drawing/2014/main" id="{0690357C-0E23-4689-A3E5-2E455323837C}"/>
              </a:ext>
            </a:extLst>
          </p:cNvPr>
          <p:cNvSpPr txBox="1"/>
          <p:nvPr/>
        </p:nvSpPr>
        <p:spPr>
          <a:xfrm>
            <a:off x="1117600" y="3545337"/>
            <a:ext cx="3093046" cy="2492990"/>
          </a:xfrm>
          <a:prstGeom prst="rect">
            <a:avLst/>
          </a:prstGeom>
          <a:noFill/>
        </p:spPr>
        <p:txBody>
          <a:bodyPr wrap="square">
            <a:spAutoFit/>
          </a:bodyPr>
          <a:lstStyle/>
          <a:p>
            <a:pPr algn="just"/>
            <a:r>
              <a:rPr lang="es-MX" sz="2600" dirty="0">
                <a:solidFill>
                  <a:schemeClr val="tx1"/>
                </a:solidFill>
                <a:latin typeface="The Hand Extrablack" panose="020B0604020202020204" charset="0"/>
              </a:rPr>
              <a:t>Revisen la presentación, la agenda de trabajo, los propósitos y productos </a:t>
            </a:r>
            <a:r>
              <a:rPr lang="es-MX" sz="2600" dirty="0" smtClean="0">
                <a:solidFill>
                  <a:schemeClr val="tx1"/>
                </a:solidFill>
                <a:latin typeface="The Hand Extrablack" panose="020B0604020202020204" charset="0"/>
              </a:rPr>
              <a:t>esperados de </a:t>
            </a:r>
            <a:r>
              <a:rPr lang="es-MX" sz="2600" dirty="0">
                <a:solidFill>
                  <a:schemeClr val="tx1"/>
                </a:solidFill>
                <a:latin typeface="The Hand Extrablack" panose="020B0604020202020204" charset="0"/>
              </a:rPr>
              <a:t>la sesión. Tomen acuerdos que les permitan organizar las actividades y hacer </a:t>
            </a:r>
            <a:r>
              <a:rPr lang="es-MX" sz="2600" dirty="0" smtClean="0">
                <a:solidFill>
                  <a:schemeClr val="tx1"/>
                </a:solidFill>
                <a:latin typeface="The Hand Extrablack" panose="020B0604020202020204" charset="0"/>
              </a:rPr>
              <a:t>uso eficiente </a:t>
            </a:r>
            <a:r>
              <a:rPr lang="es-MX" sz="2600" dirty="0">
                <a:solidFill>
                  <a:schemeClr val="tx1"/>
                </a:solidFill>
                <a:latin typeface="The Hand Extrablack" panose="020B0604020202020204" charset="0"/>
              </a:rPr>
              <a:t>del tiempo.</a:t>
            </a:r>
          </a:p>
        </p:txBody>
      </p:sp>
      <p:pic>
        <p:nvPicPr>
          <p:cNvPr id="98" name="Imagen 97">
            <a:extLst>
              <a:ext uri="{FF2B5EF4-FFF2-40B4-BE49-F238E27FC236}">
                <a16:creationId xmlns:a16="http://schemas.microsoft.com/office/drawing/2014/main" id="{96A8EE88-B696-4A02-B984-CE1C215E28D3}"/>
              </a:ext>
            </a:extLst>
          </p:cNvPr>
          <p:cNvPicPr>
            <a:picLocks noChangeAspect="1"/>
          </p:cNvPicPr>
          <p:nvPr/>
        </p:nvPicPr>
        <p:blipFill rotWithShape="1">
          <a:blip r:embed="rId2"/>
          <a:srcRect t="22786" b="21365"/>
          <a:stretch/>
        </p:blipFill>
        <p:spPr>
          <a:xfrm>
            <a:off x="8511346" y="2296639"/>
            <a:ext cx="2965613" cy="1698991"/>
          </a:xfrm>
          <a:prstGeom prst="rect">
            <a:avLst/>
          </a:prstGeom>
        </p:spPr>
      </p:pic>
      <p:sp>
        <p:nvSpPr>
          <p:cNvPr id="99" name="CuadroTexto 98">
            <a:extLst>
              <a:ext uri="{FF2B5EF4-FFF2-40B4-BE49-F238E27FC236}">
                <a16:creationId xmlns:a16="http://schemas.microsoft.com/office/drawing/2014/main" id="{4ED93213-56AA-4D69-B072-0983B8609E19}"/>
              </a:ext>
            </a:extLst>
          </p:cNvPr>
          <p:cNvSpPr txBox="1"/>
          <p:nvPr/>
        </p:nvSpPr>
        <p:spPr>
          <a:xfrm>
            <a:off x="6565064" y="2247972"/>
            <a:ext cx="1435008" cy="3154710"/>
          </a:xfrm>
          <a:prstGeom prst="rect">
            <a:avLst/>
          </a:prstGeom>
          <a:noFill/>
        </p:spPr>
        <p:txBody>
          <a:bodyPr wrap="none" rtlCol="0">
            <a:spAutoFit/>
          </a:bodyPr>
          <a:lstStyle/>
          <a:p>
            <a:r>
              <a:rPr lang="es-419" sz="19900" dirty="0">
                <a:solidFill>
                  <a:schemeClr val="accent4">
                    <a:lumMod val="60000"/>
                    <a:lumOff val="40000"/>
                  </a:schemeClr>
                </a:solidFill>
                <a:latin typeface="Bernard MT Condensed" panose="02050806060905020404" pitchFamily="18" charset="0"/>
              </a:rPr>
              <a:t>2</a:t>
            </a:r>
          </a:p>
        </p:txBody>
      </p:sp>
      <p:sp>
        <p:nvSpPr>
          <p:cNvPr id="123" name="CuadroTexto 122">
            <a:extLst>
              <a:ext uri="{FF2B5EF4-FFF2-40B4-BE49-F238E27FC236}">
                <a16:creationId xmlns:a16="http://schemas.microsoft.com/office/drawing/2014/main" id="{B2110DAE-CCFA-4606-9422-2020309A7209}"/>
              </a:ext>
            </a:extLst>
          </p:cNvPr>
          <p:cNvSpPr txBox="1"/>
          <p:nvPr/>
        </p:nvSpPr>
        <p:spPr>
          <a:xfrm>
            <a:off x="6912637" y="4530962"/>
            <a:ext cx="4217444" cy="1292662"/>
          </a:xfrm>
          <a:prstGeom prst="rect">
            <a:avLst/>
          </a:prstGeom>
          <a:noFill/>
        </p:spPr>
        <p:txBody>
          <a:bodyPr wrap="square">
            <a:spAutoFit/>
          </a:bodyPr>
          <a:lstStyle/>
          <a:p>
            <a:pPr algn="just"/>
            <a:r>
              <a:rPr lang="es-MX" sz="2600" dirty="0">
                <a:solidFill>
                  <a:schemeClr val="tx1"/>
                </a:solidFill>
                <a:latin typeface="The Hand Extrablack" panose="03070A02030502020204" pitchFamily="66" charset="0"/>
              </a:rPr>
              <a:t>Analicen el mensaje de inicio de los trabajos de esta sesión y compartan sus opiniones acerca</a:t>
            </a:r>
          </a:p>
          <a:p>
            <a:pPr algn="just"/>
            <a:r>
              <a:rPr lang="es-MX" sz="2600" dirty="0">
                <a:solidFill>
                  <a:schemeClr val="tx1"/>
                </a:solidFill>
                <a:latin typeface="The Hand Extrablack" panose="03070A02030502020204" pitchFamily="66" charset="0"/>
              </a:rPr>
              <a:t>de las ideas clave expuestas.</a:t>
            </a:r>
            <a:endParaRPr lang="es-419" sz="2600" dirty="0">
              <a:solidFill>
                <a:schemeClr val="tx1"/>
              </a:solidFill>
              <a:latin typeface="The Hand Extrablack" panose="03070A02030502020204" pitchFamily="66" charset="0"/>
            </a:endParaRPr>
          </a:p>
        </p:txBody>
      </p:sp>
      <p:pic>
        <p:nvPicPr>
          <p:cNvPr id="124" name="Imagen 123">
            <a:extLst>
              <a:ext uri="{FF2B5EF4-FFF2-40B4-BE49-F238E27FC236}">
                <a16:creationId xmlns:a16="http://schemas.microsoft.com/office/drawing/2014/main" id="{CDD397E5-DDD5-4F40-89CA-CB5F66C535DA}"/>
              </a:ext>
            </a:extLst>
          </p:cNvPr>
          <p:cNvPicPr>
            <a:picLocks noChangeAspect="1"/>
          </p:cNvPicPr>
          <p:nvPr/>
        </p:nvPicPr>
        <p:blipFill>
          <a:blip r:embed="rId3"/>
          <a:stretch>
            <a:fillRect/>
          </a:stretch>
        </p:blipFill>
        <p:spPr>
          <a:xfrm>
            <a:off x="8963608" y="2413518"/>
            <a:ext cx="2046514" cy="1318727"/>
          </a:xfrm>
          <a:prstGeom prst="rect">
            <a:avLst/>
          </a:prstGeom>
          <a:ln w="19050">
            <a:solidFill>
              <a:schemeClr val="bg1"/>
            </a:solidFill>
          </a:ln>
        </p:spPr>
      </p:pic>
      <p:sp>
        <p:nvSpPr>
          <p:cNvPr id="56" name="Google Shape;523;p43">
            <a:extLst>
              <a:ext uri="{FF2B5EF4-FFF2-40B4-BE49-F238E27FC236}">
                <a16:creationId xmlns:a16="http://schemas.microsoft.com/office/drawing/2014/main" id="{1B209A77-1E1C-418B-BE06-30F17281B84B}"/>
              </a:ext>
            </a:extLst>
          </p:cNvPr>
          <p:cNvSpPr/>
          <p:nvPr/>
        </p:nvSpPr>
        <p:spPr>
          <a:xfrm>
            <a:off x="1261933" y="2154892"/>
            <a:ext cx="5370086" cy="752446"/>
          </a:xfrm>
          <a:prstGeom prst="roundRect">
            <a:avLst>
              <a:gd name="adj" fmla="val 50000"/>
            </a:avLst>
          </a:prstGeom>
          <a:solidFill>
            <a:srgbClr val="072A51"/>
          </a:solidFill>
          <a:ln>
            <a:noFill/>
          </a:ln>
        </p:spPr>
        <p:txBody>
          <a:bodyPr spcFirstLastPara="1" wrap="square" lIns="91425" tIns="91425" rIns="91425" bIns="91425" anchor="ctr" anchorCtr="0">
            <a:noAutofit/>
          </a:bodyPr>
          <a:lstStyle/>
          <a:p>
            <a:pPr algn="ctr"/>
            <a:r>
              <a:rPr lang="es-MX" sz="4000" dirty="0" smtClean="0">
                <a:solidFill>
                  <a:schemeClr val="bg1"/>
                </a:solidFill>
                <a:effectLst>
                  <a:outerShdw blurRad="38100" dist="38100" dir="2700000" algn="tl">
                    <a:srgbClr val="000000">
                      <a:alpha val="43137"/>
                    </a:srgbClr>
                  </a:outerShdw>
                </a:effectLst>
                <a:latin typeface="The Hand Extrablack" panose="020B0604020202020204" charset="0"/>
                <a:cs typeface="Arial" panose="020B0604020202020204" pitchFamily="34" charset="0"/>
              </a:rPr>
              <a:t>Encuadre de la sesión</a:t>
            </a:r>
            <a:endParaRPr lang="es-MX" sz="4000" dirty="0">
              <a:solidFill>
                <a:schemeClr val="bg1"/>
              </a:solidFill>
              <a:effectLst>
                <a:outerShdw blurRad="38100" dist="38100" dir="2700000" algn="tl">
                  <a:srgbClr val="000000">
                    <a:alpha val="43137"/>
                  </a:srgbClr>
                </a:outerShdw>
              </a:effectLst>
              <a:latin typeface="The Hand Extrablack" panose="020B0604020202020204" charset="0"/>
              <a:ea typeface="Open Sans" panose="020B0604020202020204" charset="0"/>
              <a:cs typeface="Open Sans" panose="020B0604020202020204" charset="0"/>
            </a:endParaRPr>
          </a:p>
        </p:txBody>
      </p:sp>
      <p:sp>
        <p:nvSpPr>
          <p:cNvPr id="17" name="Google Shape;2268;p40"/>
          <p:cNvSpPr/>
          <p:nvPr/>
        </p:nvSpPr>
        <p:spPr>
          <a:xfrm>
            <a:off x="710975" y="751047"/>
            <a:ext cx="10773070" cy="746111"/>
          </a:xfrm>
          <a:prstGeom prst="roundRect">
            <a:avLst>
              <a:gd name="adj" fmla="val 50000"/>
            </a:avLst>
          </a:prstGeom>
          <a:solidFill>
            <a:schemeClr val="accent3">
              <a:lumMod val="75000"/>
            </a:scheme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s-419" sz="4400" dirty="0" smtClean="0">
                <a:solidFill>
                  <a:schemeClr val="bg1"/>
                </a:solidFill>
                <a:effectLst>
                  <a:outerShdw blurRad="38100" dist="38100" dir="2700000" algn="tl">
                    <a:srgbClr val="000000">
                      <a:alpha val="43137"/>
                    </a:srgbClr>
                  </a:outerShdw>
                </a:effectLst>
                <a:latin typeface="Luckiest Guy" panose="02000506000000020004" pitchFamily="2" charset="0"/>
              </a:rPr>
              <a:t>ACTIVIDADES SUGERIDAS</a:t>
            </a:r>
            <a:endParaRPr sz="4400" dirty="0">
              <a:solidFill>
                <a:schemeClr val="bg1"/>
              </a:solidFill>
              <a:effectLst>
                <a:outerShdw blurRad="38100" dist="38100" dir="2700000" algn="tl">
                  <a:srgbClr val="000000">
                    <a:alpha val="43137"/>
                  </a:srgbClr>
                </a:outerShdw>
              </a:effectLst>
              <a:latin typeface="Luckiest Guy" panose="02000506000000020004" pitchFamily="2" charset="0"/>
            </a:endParaRPr>
          </a:p>
        </p:txBody>
      </p:sp>
      <p:sp>
        <p:nvSpPr>
          <p:cNvPr id="18" name="Elipse 17"/>
          <p:cNvSpPr/>
          <p:nvPr/>
        </p:nvSpPr>
        <p:spPr>
          <a:xfrm>
            <a:off x="9949939" y="980102"/>
            <a:ext cx="288000" cy="288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Elipse 18"/>
          <p:cNvSpPr/>
          <p:nvPr/>
        </p:nvSpPr>
        <p:spPr>
          <a:xfrm>
            <a:off x="10385018" y="980102"/>
            <a:ext cx="288000" cy="2880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0" name="Elipse 19"/>
          <p:cNvSpPr/>
          <p:nvPr/>
        </p:nvSpPr>
        <p:spPr>
          <a:xfrm>
            <a:off x="10833515" y="980102"/>
            <a:ext cx="288000" cy="28800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4" name="Imagen 3"/>
          <p:cNvPicPr>
            <a:picLocks noChangeAspect="1"/>
          </p:cNvPicPr>
          <p:nvPr/>
        </p:nvPicPr>
        <p:blipFill>
          <a:blip r:embed="rId4"/>
          <a:stretch>
            <a:fillRect/>
          </a:stretch>
        </p:blipFill>
        <p:spPr>
          <a:xfrm>
            <a:off x="4393487" y="3580745"/>
            <a:ext cx="1843511" cy="2376503"/>
          </a:xfrm>
          <a:prstGeom prst="rect">
            <a:avLst/>
          </a:prstGeom>
        </p:spPr>
      </p:pic>
    </p:spTree>
    <p:extLst>
      <p:ext uri="{BB962C8B-B14F-4D97-AF65-F5344CB8AC3E}">
        <p14:creationId xmlns:p14="http://schemas.microsoft.com/office/powerpoint/2010/main" val="3931435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99" y="390039"/>
            <a:ext cx="11425425" cy="6065352"/>
          </a:xfrm>
          <a:prstGeom prst="rect">
            <a:avLst/>
          </a:prstGeom>
        </p:spPr>
      </p:pic>
      <p:sp>
        <p:nvSpPr>
          <p:cNvPr id="60" name="CuadroTexto 59">
            <a:extLst>
              <a:ext uri="{FF2B5EF4-FFF2-40B4-BE49-F238E27FC236}">
                <a16:creationId xmlns:a16="http://schemas.microsoft.com/office/drawing/2014/main" id="{5F4A08D5-1DB9-4148-AE50-AAFDAC7BC078}"/>
              </a:ext>
            </a:extLst>
          </p:cNvPr>
          <p:cNvSpPr txBox="1"/>
          <p:nvPr/>
        </p:nvSpPr>
        <p:spPr>
          <a:xfrm flipH="1">
            <a:off x="710423" y="3155878"/>
            <a:ext cx="5000631" cy="2677656"/>
          </a:xfrm>
          <a:prstGeom prst="rect">
            <a:avLst/>
          </a:prstGeom>
          <a:noFill/>
        </p:spPr>
        <p:txBody>
          <a:bodyPr wrap="square">
            <a:spAutoFit/>
          </a:bodyPr>
          <a:lstStyle/>
          <a:p>
            <a:pPr algn="ctr"/>
            <a:r>
              <a:rPr lang="es-MX" sz="2800" dirty="0" smtClean="0">
                <a:solidFill>
                  <a:schemeClr val="tx1"/>
                </a:solidFill>
                <a:latin typeface="The Hand Extrablack" panose="03070A02030502020204" pitchFamily="66" charset="0"/>
              </a:rPr>
              <a:t>Reflexionarán sobre </a:t>
            </a:r>
            <a:r>
              <a:rPr lang="es-MX" sz="2800" dirty="0">
                <a:solidFill>
                  <a:schemeClr val="tx1"/>
                </a:solidFill>
                <a:latin typeface="The Hand Extrablack" panose="03070A02030502020204" pitchFamily="66" charset="0"/>
              </a:rPr>
              <a:t>las interacciones de los seres humanos con la naturaleza y </a:t>
            </a:r>
            <a:r>
              <a:rPr lang="es-MX" sz="2800" dirty="0" smtClean="0">
                <a:solidFill>
                  <a:schemeClr val="tx1"/>
                </a:solidFill>
                <a:latin typeface="The Hand Extrablack" panose="03070A02030502020204" pitchFamily="66" charset="0"/>
              </a:rPr>
              <a:t>sobre la </a:t>
            </a:r>
            <a:r>
              <a:rPr lang="es-MX" sz="2800" dirty="0">
                <a:solidFill>
                  <a:schemeClr val="tx1"/>
                </a:solidFill>
                <a:latin typeface="The Hand Extrablack" panose="03070A02030502020204" pitchFamily="66" charset="0"/>
              </a:rPr>
              <a:t>importancia de generar hábitos </a:t>
            </a:r>
            <a:r>
              <a:rPr lang="es-MX" sz="2800" dirty="0" smtClean="0">
                <a:solidFill>
                  <a:schemeClr val="tx1"/>
                </a:solidFill>
                <a:latin typeface="The Hand Extrablack" panose="03070A02030502020204" pitchFamily="66" charset="0"/>
              </a:rPr>
              <a:t>y acciones </a:t>
            </a:r>
            <a:r>
              <a:rPr lang="es-MX" sz="2800" dirty="0">
                <a:solidFill>
                  <a:schemeClr val="tx1"/>
                </a:solidFill>
                <a:latin typeface="The Hand Extrablack" panose="03070A02030502020204" pitchFamily="66" charset="0"/>
              </a:rPr>
              <a:t>cotidianos que tengan consecuencias </a:t>
            </a:r>
            <a:r>
              <a:rPr lang="es-MX" sz="2800" dirty="0" smtClean="0">
                <a:solidFill>
                  <a:schemeClr val="tx1"/>
                </a:solidFill>
                <a:latin typeface="The Hand Extrablack" panose="03070A02030502020204" pitchFamily="66" charset="0"/>
              </a:rPr>
              <a:t>positivas sobre el </a:t>
            </a:r>
            <a:r>
              <a:rPr lang="es-MX" sz="2800" dirty="0">
                <a:solidFill>
                  <a:schemeClr val="tx1"/>
                </a:solidFill>
                <a:latin typeface="The Hand Extrablack" panose="03070A02030502020204" pitchFamily="66" charset="0"/>
              </a:rPr>
              <a:t>medio ambiente y contribuyan a la preservación </a:t>
            </a:r>
            <a:r>
              <a:rPr lang="es-MX" sz="2800" dirty="0" smtClean="0">
                <a:solidFill>
                  <a:schemeClr val="tx1"/>
                </a:solidFill>
                <a:latin typeface="The Hand Extrablack" panose="03070A02030502020204" pitchFamily="66" charset="0"/>
              </a:rPr>
              <a:t>de los </a:t>
            </a:r>
            <a:r>
              <a:rPr lang="es-MX" sz="2800" dirty="0">
                <a:solidFill>
                  <a:schemeClr val="tx1"/>
                </a:solidFill>
                <a:latin typeface="The Hand Extrablack" panose="03070A02030502020204" pitchFamily="66" charset="0"/>
              </a:rPr>
              <a:t>recursos naturales, desde un </a:t>
            </a:r>
            <a:r>
              <a:rPr lang="es-MX" sz="2800" dirty="0" smtClean="0">
                <a:solidFill>
                  <a:schemeClr val="tx1"/>
                </a:solidFill>
                <a:latin typeface="The Hand Extrablack" panose="03070A02030502020204" pitchFamily="66" charset="0"/>
              </a:rPr>
              <a:t>enfoque comunal </a:t>
            </a:r>
            <a:r>
              <a:rPr lang="es-MX" sz="2800" dirty="0">
                <a:solidFill>
                  <a:schemeClr val="tx1"/>
                </a:solidFill>
                <a:latin typeface="The Hand Extrablack" panose="03070A02030502020204" pitchFamily="66" charset="0"/>
              </a:rPr>
              <a:t>y de </a:t>
            </a:r>
            <a:r>
              <a:rPr lang="es-MX" sz="2800" dirty="0" smtClean="0">
                <a:solidFill>
                  <a:schemeClr val="tx1"/>
                </a:solidFill>
                <a:latin typeface="The Hand Extrablack" panose="03070A02030502020204" pitchFamily="66" charset="0"/>
              </a:rPr>
              <a:t>sostenibilidad.</a:t>
            </a:r>
            <a:endParaRPr lang="es-419" sz="2800" dirty="0">
              <a:solidFill>
                <a:schemeClr val="tx1"/>
              </a:solidFill>
              <a:latin typeface="The Hand Extrablack" panose="03070A02030502020204" pitchFamily="66" charset="0"/>
            </a:endParaRPr>
          </a:p>
        </p:txBody>
      </p:sp>
      <p:sp>
        <p:nvSpPr>
          <p:cNvPr id="17" name="Corazón 16"/>
          <p:cNvSpPr/>
          <p:nvPr/>
        </p:nvSpPr>
        <p:spPr>
          <a:xfrm rot="766454">
            <a:off x="5406854" y="1136689"/>
            <a:ext cx="6132671" cy="4994874"/>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p:cNvSpPr/>
          <p:nvPr/>
        </p:nvSpPr>
        <p:spPr>
          <a:xfrm>
            <a:off x="1610168" y="1194735"/>
            <a:ext cx="2728872" cy="5782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4000" dirty="0" smtClean="0">
                <a:solidFill>
                  <a:schemeClr val="accent6"/>
                </a:solidFill>
                <a:latin typeface="The Hand Extrablack" panose="020B0604020202020204" charset="0"/>
              </a:rPr>
              <a:t>Primer momento</a:t>
            </a:r>
            <a:endParaRPr lang="es-419" sz="4000" dirty="0">
              <a:solidFill>
                <a:schemeClr val="accent6"/>
              </a:solidFill>
              <a:latin typeface="The Hand Extrablack" panose="020B0604020202020204" charset="0"/>
            </a:endParaRPr>
          </a:p>
        </p:txBody>
      </p:sp>
      <p:pic>
        <p:nvPicPr>
          <p:cNvPr id="3" name="Imagen 2"/>
          <p:cNvPicPr>
            <a:picLocks noChangeAspect="1"/>
          </p:cNvPicPr>
          <p:nvPr/>
        </p:nvPicPr>
        <p:blipFill>
          <a:blip r:embed="rId3"/>
          <a:stretch>
            <a:fillRect/>
          </a:stretch>
        </p:blipFill>
        <p:spPr>
          <a:xfrm>
            <a:off x="6419152" y="2068221"/>
            <a:ext cx="3765313" cy="3765313"/>
          </a:xfrm>
          <a:prstGeom prst="rect">
            <a:avLst/>
          </a:prstGeom>
        </p:spPr>
      </p:pic>
      <p:pic>
        <p:nvPicPr>
          <p:cNvPr id="4" name="Imagen 3"/>
          <p:cNvPicPr>
            <a:picLocks noChangeAspect="1"/>
          </p:cNvPicPr>
          <p:nvPr/>
        </p:nvPicPr>
        <p:blipFill>
          <a:blip r:embed="rId4"/>
          <a:stretch>
            <a:fillRect/>
          </a:stretch>
        </p:blipFill>
        <p:spPr>
          <a:xfrm>
            <a:off x="5043213" y="520506"/>
            <a:ext cx="6517189" cy="2139881"/>
          </a:xfrm>
          <a:prstGeom prst="rect">
            <a:avLst/>
          </a:prstGeom>
        </p:spPr>
      </p:pic>
    </p:spTree>
    <p:extLst>
      <p:ext uri="{BB962C8B-B14F-4D97-AF65-F5344CB8AC3E}">
        <p14:creationId xmlns:p14="http://schemas.microsoft.com/office/powerpoint/2010/main" val="351078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3652</TotalTime>
  <Words>2864</Words>
  <Application>Microsoft Office PowerPoint</Application>
  <PresentationFormat>Personalizado</PresentationFormat>
  <Paragraphs>141</Paragraphs>
  <Slides>34</Slides>
  <Notes>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34</vt:i4>
      </vt:variant>
    </vt:vector>
  </HeadingPairs>
  <TitlesOfParts>
    <vt:vector size="46" baseType="lpstr">
      <vt:lpstr>Livvic</vt:lpstr>
      <vt:lpstr>Open Sans</vt:lpstr>
      <vt:lpstr>Roboto Condensed Light</vt:lpstr>
      <vt:lpstr>The Hand Extrablack</vt:lpstr>
      <vt:lpstr>Nunito</vt:lpstr>
      <vt:lpstr>Just Another Hand</vt:lpstr>
      <vt:lpstr>Wingdings</vt:lpstr>
      <vt:lpstr>Luckiest Guy</vt:lpstr>
      <vt:lpstr>Arial</vt:lpstr>
      <vt:lpstr>Bernard MT Condensed</vt:lpstr>
      <vt:lpstr>Homework</vt:lpstr>
      <vt:lpstr>Volicy Bulletin Board Thesis by Slidesgo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CONSEJO TÉCNICO ESCOLAR Segunda Sesión Ordinaria</dc:title>
  <dc:creator>zona057</dc:creator>
  <cp:lastModifiedBy>MIGUEL GONZALEZ</cp:lastModifiedBy>
  <cp:revision>243</cp:revision>
  <dcterms:modified xsi:type="dcterms:W3CDTF">2022-05-24T01:43:15Z</dcterms:modified>
</cp:coreProperties>
</file>