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FF660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214C-EBAF-4A06-AD30-81781ADD6A6B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83C0-B049-4BE9-A8B4-E146C4E51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8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DA39-69CD-4224-8FAE-042B95A38DA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5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1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5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COXxJQZdU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osdetexto.sep.gob.mx/cuadernoafi/" TargetMode="External"/><Relationship Id="rId2" Type="http://schemas.openxmlformats.org/officeDocument/2006/relationships/hyperlink" Target="https://www.mejoredu.gob.mx/publicaciones/libr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CE77371D-D1F7-420E-BBD3-1B9DC539A0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20952"/>
          <a:ext cx="12192000" cy="641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1802525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85983914"/>
                    </a:ext>
                  </a:extLst>
                </a:gridCol>
              </a:tblGrid>
              <a:tr h="6416097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101865" marR="101865" marT="50933" marB="5093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 marL="101865" marR="101865" marT="50933" marB="5093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4084208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-721545" y="220952"/>
            <a:ext cx="9316428" cy="4217257"/>
          </a:xfrm>
          <a:prstGeom prst="rect">
            <a:avLst/>
          </a:prstGeom>
          <a:noFill/>
        </p:spPr>
        <p:txBody>
          <a:bodyPr wrap="square" lIns="101865" tIns="50933" rIns="101865" bIns="50933">
            <a:spAutoFit/>
          </a:bodyPr>
          <a:lstStyle/>
          <a:p>
            <a:pPr algn="ctr"/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FF39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CONSEJO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FFB6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TÉCNICO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87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ESCOLAR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</a:p>
          <a:p>
            <a:pPr algn="ctr"/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PRIMERA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SESIÓN</a:t>
            </a:r>
            <a:endParaRPr lang="es-ES" sz="8912" dirty="0">
              <a:ln w="0">
                <a:solidFill>
                  <a:schemeClr val="tx1"/>
                </a:solidFill>
              </a:ln>
              <a:solidFill>
                <a:srgbClr val="FF39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9102" y="4019678"/>
            <a:ext cx="6982016" cy="2845791"/>
          </a:xfrm>
          <a:prstGeom prst="rect">
            <a:avLst/>
          </a:prstGeom>
          <a:noFill/>
        </p:spPr>
        <p:txBody>
          <a:bodyPr wrap="square" lIns="101865" tIns="50933" rIns="101865" bIns="50933">
            <a:spAutoFit/>
          </a:bodyPr>
          <a:lstStyle/>
          <a:p>
            <a:pPr algn="ctr"/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ORDINARIA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</a:p>
          <a:p>
            <a:pPr algn="ctr"/>
            <a:r>
              <a:rPr lang="es-ES" sz="8912" dirty="0" err="1">
                <a:ln w="0">
                  <a:solidFill>
                    <a:schemeClr val="tx1"/>
                  </a:solidFill>
                </a:ln>
                <a:solidFill>
                  <a:srgbClr val="EF4A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CTE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EF4A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2021 </a:t>
            </a:r>
            <a:r>
              <a:rPr lang="es-ES" sz="8912" dirty="0">
                <a:ln w="0">
                  <a:solidFill>
                    <a:schemeClr val="tx1"/>
                  </a:solidFill>
                </a:ln>
                <a:solidFill>
                  <a:srgbClr val="FF54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2022</a:t>
            </a:r>
            <a:endParaRPr lang="es-ES" sz="8912" dirty="0">
              <a:ln w="0">
                <a:solidFill>
                  <a:schemeClr val="tx1"/>
                </a:solidFill>
              </a:ln>
              <a:solidFill>
                <a:srgbClr val="FF39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8674" y="419011"/>
            <a:ext cx="4667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4. Identifiquen </a:t>
            </a:r>
            <a:r>
              <a:rPr lang="es-ES" dirty="0"/>
              <a:t>en el siguiente cuadro las fortalezas que predominan en su persona y escriban en su cuaderno un ejemplo de alguna circunstancia donde las han puesto en práctica. 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379F0E-6709-40D4-A4CA-0F9FA2B38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" t="1531" r="2784" b="2411"/>
          <a:stretch/>
        </p:blipFill>
        <p:spPr>
          <a:xfrm>
            <a:off x="5724525" y="34201"/>
            <a:ext cx="5581286" cy="674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54" y="1851172"/>
            <a:ext cx="1937790" cy="49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464CAF-314A-412C-B626-B3F67F62738B}"/>
              </a:ext>
            </a:extLst>
          </p:cNvPr>
          <p:cNvSpPr txBox="1"/>
          <p:nvPr/>
        </p:nvSpPr>
        <p:spPr>
          <a:xfrm>
            <a:off x="830062" y="125592"/>
            <a:ext cx="111515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FF0000"/>
                </a:solidFill>
              </a:rPr>
              <a:t>Reflexione: </a:t>
            </a:r>
            <a:endParaRPr lang="es-MX" dirty="0"/>
          </a:p>
          <a:p>
            <a:pPr algn="just"/>
            <a:r>
              <a:rPr lang="es-MX" dirty="0"/>
              <a:t>¿Había identificado la importancia de reconocer sus propias fortalezas? 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¿De qué manera estas fortalezas contribuyen a su autocuidado y a procurar su bienestar físico y socioemocional? 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5</a:t>
            </a:r>
            <a:r>
              <a:rPr lang="es-MX" dirty="0"/>
              <a:t>. </a:t>
            </a:r>
            <a:r>
              <a:rPr lang="es-MX" dirty="0">
                <a:solidFill>
                  <a:srgbClr val="FF0000"/>
                </a:solidFill>
              </a:rPr>
              <a:t>Compartan</a:t>
            </a:r>
            <a:r>
              <a:rPr lang="es-MX" dirty="0"/>
              <a:t> en colectivo algunas de sus reflexiones en torno a las fortalezas que identificaron en su persona, cómo les hacen sentir y por qué es importante que, como docentes, sean capaces de reconocerlas y fortalecerlas para favorecer el bienestar físico y socioemocional de sus estudiantes.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A63764-36B3-452B-A15C-73F57DF9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" t="4792" r="2483" b="13734"/>
          <a:stretch/>
        </p:blipFill>
        <p:spPr>
          <a:xfrm>
            <a:off x="2256982" y="4216262"/>
            <a:ext cx="8420100" cy="251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952500" y="752475"/>
            <a:ext cx="110290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R: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952500" y="2181225"/>
            <a:ext cx="110290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R: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195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8399" y="170288"/>
            <a:ext cx="9486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8A3E"/>
                </a:solidFill>
              </a:rPr>
              <a:t>VALOREMOS LOS APRENDIZAJES ALCANZADOS </a:t>
            </a:r>
            <a:r>
              <a:rPr lang="es-ES" sz="2800" b="1" dirty="0"/>
              <a:t>Y CONCLUYAMOS NUESTRO PROGRAMA ESCOLAR DE MEJORA CONTINUA</a:t>
            </a:r>
            <a:endParaRPr lang="es-MX" sz="2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F18D09-73F4-40D3-8A67-ADF5482F9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" t="12127" r="82471" b="14540"/>
          <a:stretch/>
        </p:blipFill>
        <p:spPr>
          <a:xfrm>
            <a:off x="1123949" y="496074"/>
            <a:ext cx="1181101" cy="7334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5349" y="1771055"/>
            <a:ext cx="11134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la Fase Intensiva de CTE iniciaron el </a:t>
            </a:r>
            <a:r>
              <a:rPr lang="es-ES" b="1" dirty="0"/>
              <a:t>diagnóstico integral de la escuela </a:t>
            </a:r>
            <a:r>
              <a:rPr lang="es-ES" dirty="0"/>
              <a:t>considerando la información disponible en ese momento. Asimismo, planificaron estrategias para realizar la valoración diagnóstica de los aprendizajes fundamentales alcanzados por sus estudiantes que permitiese identificar lo que saben y aquello que requieren mejorar para atender, de manera pertinente, sus necesidades educativas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r>
              <a:rPr lang="es-ES" dirty="0"/>
              <a:t>De la misma manera, realizaron un esbozo de los Objetivos y las Metas del PEMC para el ciclo escolar 2021-2022, el cual consideró elementos para el cuidado de la salud y el bienestar socioemocional en el contexto escolar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r>
              <a:rPr lang="es-ES" dirty="0"/>
              <a:t>En esta sesión se retomará ese trabajo y se integrará la información recabada desde el inicio del ciclo escolar para hacer los ajustes o replanteamientos necesarios, considerando: los resultados de la valoración diagnóstica y los avances en el Plan de atención, el cierre de los procesos de inscripción y reinscripción, la asistencia del alumnado, los niveles de comunicación que mantienen con sus estudiantes, entre otras situaciones que pueden haberse dado en los primeros meses de clases y que pudieran constituir problemáticas que deben atender de manera prioritaria.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652836" y="5913597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s-ES" dirty="0"/>
              <a:t>Lograr que ninguna niña, niño o adolescente se quede atrás o fuera de las oportunidades de aprendizaje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519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8673" y="132485"/>
            <a:ext cx="8115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 </a:t>
            </a:r>
            <a:r>
              <a:rPr lang="es-ES" b="1" dirty="0">
                <a:solidFill>
                  <a:srgbClr val="FF0000"/>
                </a:solidFill>
              </a:rPr>
              <a:t>Observen</a:t>
            </a:r>
            <a:r>
              <a:rPr lang="es-ES" dirty="0"/>
              <a:t> el video Educación Inclusiva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Video</a:t>
            </a:r>
            <a:r>
              <a:rPr lang="es-ES" dirty="0"/>
              <a:t>: 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www.youtube.com/watch?v=MCOXxJQZdUA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smtClean="0"/>
              <a:t>De </a:t>
            </a:r>
            <a:r>
              <a:rPr lang="es-ES" dirty="0"/>
              <a:t>acuerdo con lo que se menciona en el video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9B1EAC-9151-44C1-B391-A04D2D219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2" t="7580" r="8425" b="6547"/>
          <a:stretch/>
        </p:blipFill>
        <p:spPr>
          <a:xfrm>
            <a:off x="2786372" y="1609813"/>
            <a:ext cx="7486028" cy="196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957260" y="3647986"/>
            <a:ext cx="10887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Reflexionen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 smtClean="0"/>
              <a:t> </a:t>
            </a:r>
            <a:r>
              <a:rPr lang="es-ES" dirty="0"/>
              <a:t>¿Qué Barreras para el Aprendizaje y la Participación identifican en su escuela?, ¿de qué manera estas barreras afectan las oportunidades de aprendizaje de las NNA?, ¿qué acciones realizar para eliminarlas?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28674" y="5066615"/>
            <a:ext cx="111442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R: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51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6513" y="0"/>
            <a:ext cx="958215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¿En qué situación se encuentran los aprendizajes de nuestras alumnas y alumnos?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3F9152-E3EB-4A5D-9DFF-5CB0035C568A}"/>
              </a:ext>
            </a:extLst>
          </p:cNvPr>
          <p:cNvSpPr txBox="1"/>
          <p:nvPr/>
        </p:nvSpPr>
        <p:spPr>
          <a:xfrm>
            <a:off x="803201" y="369332"/>
            <a:ext cx="111887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7. </a:t>
            </a:r>
            <a:r>
              <a:rPr lang="es-MX" b="1" dirty="0">
                <a:solidFill>
                  <a:srgbClr val="FF0000"/>
                </a:solidFill>
              </a:rPr>
              <a:t>Presenten</a:t>
            </a:r>
            <a:r>
              <a:rPr lang="es-MX" dirty="0"/>
              <a:t> al colectivo los resultados de la valoración diagnóstica acerca de los aprendizajes fundamentales evaluados y la información de los avances en el Plan de atención, para tener claro en dónde se encuentra cada grupo (punto I de la sección Actividades previas a la Primera Sesión Ordinaria de CTE, de esta Guía). </a:t>
            </a:r>
            <a:endParaRPr lang="es-MX" dirty="0" smtClean="0"/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r>
              <a:rPr lang="es-MX" dirty="0"/>
              <a:t>8. </a:t>
            </a:r>
            <a:r>
              <a:rPr lang="es-MX" b="1" dirty="0">
                <a:solidFill>
                  <a:srgbClr val="FF0000"/>
                </a:solidFill>
              </a:rPr>
              <a:t>Analicen</a:t>
            </a:r>
            <a:r>
              <a:rPr lang="es-MX" dirty="0"/>
              <a:t>, en equipos por grado, ciclo o asignatura, los resultados de la valoración diagnóstica que presentaron en la actividad 7 a partir de lo siguiente: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¿Cuáles son los aprendizajes, temas o contenidos en los que se obtuvieron los resultados más bajos en los distintos grados de cada asignatura o área evaluada? </a:t>
            </a:r>
            <a:endParaRPr lang="es-MX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¿De qué forma están siendo abordados esos aprendizajes en los Planes de atención para el periodo extraordinario de recuperación? </a:t>
            </a:r>
            <a:endParaRPr lang="es-MX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¿Qué adecuaciones son necesarias en los Planes de atención a partir de la situación que observan en los resultados de su valoración diagnóstica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10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2975" y="90265"/>
            <a:ext cx="1101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9. </a:t>
            </a:r>
            <a:r>
              <a:rPr lang="es-MX" b="1" dirty="0">
                <a:solidFill>
                  <a:srgbClr val="FF0000"/>
                </a:solidFill>
              </a:rPr>
              <a:t>Definan</a:t>
            </a:r>
            <a:r>
              <a:rPr lang="es-MX" dirty="0"/>
              <a:t> en los equipos, las acciones con las cuales atenderán a las NNA que han detectado que requieren más apoyo en los aspectos que han identificado a través de su valoración diagnóstica. Consideren la situación de los NNA que todavía no regresan de manera presencial a la escuela o con los que aún mantienen comunicación intermitente o están sin comunicación.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04974" y="1844591"/>
            <a:ext cx="9353551" cy="258532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Los siguientes materiales pueden apoyarlos en este proceso de toma de decisiones para consolidar los aprendizajes considerados en su Plan de atención, a partir del análisis de los resultados de la valoración diagnóstica: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Orientaciones Didácticas para Promover el Uso Formativo de los Resultados de la Evaluación diagnóstica: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www.mejoredu.gob.mx/publicaciones/libro</a:t>
            </a:r>
            <a:r>
              <a:rPr lang="es-ES" dirty="0" smtClean="0"/>
              <a:t>  </a:t>
            </a:r>
          </a:p>
          <a:p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Cuadernos de Aprendizajes Fundamentales Imprescindibles. Preescolar, Primaria y Secundaria: </a:t>
            </a:r>
            <a:r>
              <a:rPr lang="es-ES" dirty="0">
                <a:hlinkClick r:id="rId3"/>
              </a:rPr>
              <a:t>https://librosdetexto.sep.gob.mx/cuadernoafi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42974" y="4706912"/>
            <a:ext cx="10906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Consideren estos acuerdos al diseñar su Plan de atención para lo que resta del periodo extraordinario de recuperación y contemplen en su PEMC (actividad 13) las acciones que propusieron para atender el rezago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r>
              <a:rPr lang="es-ES" dirty="0"/>
              <a:t>10. </a:t>
            </a:r>
            <a:r>
              <a:rPr lang="es-ES" b="1" dirty="0">
                <a:solidFill>
                  <a:srgbClr val="FF0000"/>
                </a:solidFill>
              </a:rPr>
              <a:t>Presenten</a:t>
            </a:r>
            <a:r>
              <a:rPr lang="es-ES" dirty="0"/>
              <a:t> al colectivo los acuerdos que definieron en las actividades 8 y 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224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35695" y="0"/>
            <a:ext cx="603036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ES" sz="2400" dirty="0"/>
              <a:t>¿Qué ajustes necesitamos realizar al PEMC? </a:t>
            </a:r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89984A-5F41-46F7-A5CC-51396BECC97F}"/>
              </a:ext>
            </a:extLst>
          </p:cNvPr>
          <p:cNvSpPr txBox="1"/>
          <p:nvPr/>
        </p:nvSpPr>
        <p:spPr>
          <a:xfrm>
            <a:off x="1010151" y="698443"/>
            <a:ext cx="1032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consolidación del PEMC conlleva el ajuste informado y consciente de las Metas y Acciones que deben mejorar o permanecer para atender las prioridades de la escuela, así como la definición de los periodos de realización y de los responsables del seguimiento a su avance y cumplimiento.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11. </a:t>
            </a:r>
            <a:r>
              <a:rPr lang="es-MX" b="1" dirty="0">
                <a:solidFill>
                  <a:srgbClr val="FF0000"/>
                </a:solidFill>
              </a:rPr>
              <a:t>Presenten</a:t>
            </a:r>
            <a:r>
              <a:rPr lang="es-MX" dirty="0"/>
              <a:t> en plenaria los resultados del diagnóstico integral de la escuela, mencionada en el Punto IV de la sección Actividades previas a la Primera Sesión Ordinaria de CTE, de esta Guía, y a continuación:</a:t>
            </a:r>
          </a:p>
          <a:p>
            <a:pPr algn="just"/>
            <a:endParaRPr lang="es-MX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 Actualicen a partir de los resultados, el listado de problemáticas jerarquizadas de la sesión 5, actividad 2, de la Fase Intensiva y decidan cuáles atenderán en este ciclo escolar.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C19EF4-FD87-4CC9-9349-38ECBD18DA96}"/>
              </a:ext>
            </a:extLst>
          </p:cNvPr>
          <p:cNvSpPr txBox="1"/>
          <p:nvPr/>
        </p:nvSpPr>
        <p:spPr>
          <a:xfrm>
            <a:off x="1010151" y="4128364"/>
            <a:ext cx="1035645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12. </a:t>
            </a:r>
            <a:r>
              <a:rPr lang="es-MX" b="1" dirty="0">
                <a:solidFill>
                  <a:srgbClr val="FF0000"/>
                </a:solidFill>
              </a:rPr>
              <a:t>Revisen</a:t>
            </a:r>
            <a:r>
              <a:rPr lang="es-MX" dirty="0"/>
              <a:t> los Objetivos y las Metas del PEMC esbozados en la Fase Intensiva y, con base en sus prioridades (actividad 11), realicen los ajustes pertinentes para dar atención a las problemáticas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139600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40E4DB-13FF-4B7D-8DA2-64DB3EC4CABB}"/>
              </a:ext>
            </a:extLst>
          </p:cNvPr>
          <p:cNvSpPr txBox="1"/>
          <p:nvPr/>
        </p:nvSpPr>
        <p:spPr>
          <a:xfrm>
            <a:off x="828674" y="209550"/>
            <a:ext cx="11097511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13. Determinen, con base en los ajustes realizados, las Acciones pertinentes para alcanzar las Metas establecidas. Recuperen: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Los elementos para el cuidado de la salud y el bienestar socioemocional en el contexto escolar.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Las acciones que pueden implementar para eliminar las BAP.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Las acciones para atender al alumnado que requiere más apoyo o con el que no han podido mantener comunicación (actividades 9 y 10).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Las acciones para alcanzar las Metas. 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14. Definan una estrategia de seguimiento sencilla y concreta que permita valorar el cumplimiento de las Metas y Acciones establecidas que consideren lo siguiente: </a:t>
            </a: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Periodos de realización, responsables de atenderlas y de dar seguimiento a su cumplimiento.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Indicadores que permitan reconocer su nivel de logro.</a:t>
            </a:r>
          </a:p>
        </p:txBody>
      </p:sp>
    </p:spTree>
    <p:extLst>
      <p:ext uri="{BB962C8B-B14F-4D97-AF65-F5344CB8AC3E}">
        <p14:creationId xmlns:p14="http://schemas.microsoft.com/office/powerpoint/2010/main" val="251839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FC7D3B-FC88-4809-A4F1-AADD79333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" t="10402" r="1676" b="8639"/>
          <a:stretch/>
        </p:blipFill>
        <p:spPr>
          <a:xfrm>
            <a:off x="1050925" y="231775"/>
            <a:ext cx="9334500" cy="189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12E26C-4C8B-4AEA-BA50-60D521937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" t="9980" r="3994" b="11721"/>
          <a:stretch/>
        </p:blipFill>
        <p:spPr>
          <a:xfrm>
            <a:off x="301624" y="2555875"/>
            <a:ext cx="9395871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52" y="4013200"/>
            <a:ext cx="3899048" cy="26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81532" y="0"/>
            <a:ext cx="5648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A3E"/>
                </a:solidFill>
              </a:rPr>
              <a:t>ORGANIZACIÓN DE LA ESCUELA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E4B25E-6BA5-488D-80AA-D7E5FDA1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" t="7078" r="82303" b="69526"/>
          <a:stretch/>
        </p:blipFill>
        <p:spPr>
          <a:xfrm>
            <a:off x="2167959" y="0"/>
            <a:ext cx="1114426" cy="5905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66874" y="698986"/>
            <a:ext cx="9858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dirty="0"/>
              <a:t>Decidamos cómo utilizaremos el espacio del CTE destinado a la organización de la escuela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819149" y="1176754"/>
            <a:ext cx="11372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A lo largo del ciclo escolar, se destinará el último momento de las sesiones de CTE para que cada colectivo aborde asuntos educativos de su interés y que son prioritarios para avanzar en la mejora del servicio educativo que ofrecen.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Los </a:t>
            </a:r>
            <a:r>
              <a:rPr lang="es-ES" sz="1600" dirty="0"/>
              <a:t>colectivos podrán emplear este espacio, por ejemplo, para profundizar en alguno de los aspectos abordados en la sesión de CTE: el aspecto socioemocional, la educación inclusiva, el plan de atención para los estudiantes que requieren apoyo o los procesos de gestión.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También </a:t>
            </a:r>
            <a:r>
              <a:rPr lang="es-ES" sz="1600" dirty="0"/>
              <a:t>como un espacio de formación sobre temas educativos que les ayuden a fortalecer sus prácticas docentes y directivas (planeación didáctica, evaluación de los aprendizajes, reflexión sobre la práctica), entre otros. Este momento es del colectivo y para el colectivo.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Es </a:t>
            </a:r>
            <a:r>
              <a:rPr lang="es-ES" sz="1600" dirty="0"/>
              <a:t>conveniente que en esta Primera Sesión Ordinaria de CTE tomen decisiones sobre los temas educativos que abordarán a lo largo del ciclo escolar. Para ello, pueden elaborar en conjunto una lista de temas, colocarla a la vista del colectivo; y argumentar cuál o cuáles asuntos consideran relevantes y por qué.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Asimismo</a:t>
            </a:r>
            <a:r>
              <a:rPr lang="es-ES" sz="1600" dirty="0"/>
              <a:t>, es necesario establecer acuerdos sobre las formas de organizarse para tratarlos a fin de optimizar el tiempo disponible en cada sesión. Por ejemplo: la lectura previa de documentos, la distribución de tareas para la coordinación de los temas, entre otros aspectos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" sz="1600" dirty="0" smtClean="0"/>
              <a:t> </a:t>
            </a:r>
            <a:r>
              <a:rPr lang="es-ES" sz="1600" dirty="0"/>
              <a:t>Para finalizar esta sesión: </a:t>
            </a:r>
            <a:endParaRPr lang="es-ES" sz="1600" dirty="0" smtClean="0"/>
          </a:p>
          <a:p>
            <a:r>
              <a:rPr lang="es-ES" sz="1600" dirty="0" smtClean="0"/>
              <a:t>15</a:t>
            </a:r>
            <a:r>
              <a:rPr lang="es-ES" sz="1600" dirty="0"/>
              <a:t>. </a:t>
            </a:r>
            <a:r>
              <a:rPr lang="es-ES" sz="1600" b="1" dirty="0">
                <a:solidFill>
                  <a:srgbClr val="FF0000"/>
                </a:solidFill>
              </a:rPr>
              <a:t>Decidan</a:t>
            </a:r>
            <a:r>
              <a:rPr lang="es-ES" sz="1600" dirty="0"/>
              <a:t> qué temas abordarán en este espacio a lo largo del ciclo escolar y tomen los acuerdos necesarios para abordarlos en la Segunda Sesión Ordinaria de CTE.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927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9541" y="120134"/>
            <a:ext cx="11278633" cy="58477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3200" dirty="0"/>
              <a:t>PRESENTACIÓN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18468" y="704909"/>
            <a:ext cx="432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Estimadas maestras, estimados maestros: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9540" y="1074241"/>
            <a:ext cx="11278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Primera Sesión Ordinaria de Consejo Técnico Escolar (CTE) tiene como propósito ofrecer orientaciones para concluir la planeación del Programa Escolar de Mejora Continua (PEMC) a fin de que sea realmente un instrumento que encauce las decisiones que toman como escuela, pensando en todo momento en sus estudiantes y considerando las condiciones y los retos que han enfrentado al regresar a clases presenciales.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418468" y="2274570"/>
            <a:ext cx="5469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La Guía de trabajo está organizada en tres </a:t>
            </a:r>
            <a:r>
              <a:rPr lang="es-ES" dirty="0" smtClean="0"/>
              <a:t>momentos: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789540" y="2762250"/>
            <a:ext cx="3743648" cy="3924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557032" y="2762250"/>
            <a:ext cx="3743648" cy="3924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8324525" y="2762250"/>
            <a:ext cx="3743648" cy="3924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895350" y="2762250"/>
            <a:ext cx="3637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El primero </a:t>
            </a:r>
            <a:r>
              <a:rPr lang="es-ES" dirty="0"/>
              <a:t>está centrado en el autocuidado docente. A lo largo del ciclo escolar se dedicará este espacio para favorecer el bienestar socioemocional del personal de la escuela. En esta sesión, se propone una actividad dirigida a que identifiquen sus fortalezas y promuevan el autocuidado como parte de su bienestar y mantengan presente el cuidado socioemocional como un elemento importante de su proyecto de escuela. 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557032" y="2762250"/>
            <a:ext cx="3743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El segundo momento </a:t>
            </a:r>
            <a:r>
              <a:rPr lang="es-ES" dirty="0"/>
              <a:t>está dirigido a concretar su PEMC, lo que han experimentado en los primeros meses del ciclo escolar, les ha permitido dimensionar de manera más concreta los retos que afrontan como escuela. A partir de ello, retomarán el diagnóstico integral que comenzaron en la Fase Intensiva, así como la propuesta inicial de Objetivos y Metas de su PEMC para afinarlos en esta sesión y definir los medios para su seguimiento y su evaluación.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8377074" y="2762250"/>
            <a:ext cx="36385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el tercer momento se propone que analicen otros temas que requieran una atención prioritaria por parte del colectivo. Este es un tiempo de la escuela y para la escuela, por lo que las autoridades han de contribuir a orientar al personal directivo sobre su mejor aprovechamiento, evitando usarlo para abordar asuntos que no hayan sido resultado de la decisión informada y responsable de cada escuela de Educación Básica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872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06999" y="213569"/>
            <a:ext cx="68230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actividades están propuestas para realizarse de forma presencial, por ello, es importante tomar en cuenta las medidas de prevención y cuidado de la salud que se presentan en esta guía, las cuales fueron revisadas por un comité de bioseguridad.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Es </a:t>
            </a:r>
            <a:r>
              <a:rPr lang="es-ES" dirty="0"/>
              <a:t>importante que las autoridades escolares y educativas tengan presente que </a:t>
            </a:r>
            <a:r>
              <a:rPr lang="es-ES" b="1" dirty="0">
                <a:solidFill>
                  <a:srgbClr val="FF0000"/>
                </a:solidFill>
              </a:rPr>
              <a:t>las actividades y los productos que se proponen en esta Guía están diseñados para orientar la reflexión y concretar las propuestas que surgen del diálogo profesional del colectivo y no deben convertirse en instrumentos de control administrativo. 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r>
              <a:rPr lang="es-ES" dirty="0" smtClean="0"/>
              <a:t>Maestras </a:t>
            </a:r>
            <a:r>
              <a:rPr lang="es-ES" dirty="0"/>
              <a:t>y maestros, la Secretaría de Educación Pública reconoce los conocimientos, experiencia, compromiso y vocación que han desplegado para enfrentar los escenarios complejos, cambiantes e inéditos, vividos en los últimos ciclos escolares. Confiamos en que el trabajo de esta sesión oriente las acciones que como escuela implementarán para favorecer el aprendizaje y bienestar de todas las niñas, niños y adolescentes de nuestro país.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5" y="356102"/>
            <a:ext cx="4617729" cy="55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675031-21E8-4DF8-BE25-FCA9B77F6660}"/>
              </a:ext>
            </a:extLst>
          </p:cNvPr>
          <p:cNvSpPr txBox="1"/>
          <p:nvPr/>
        </p:nvSpPr>
        <p:spPr>
          <a:xfrm>
            <a:off x="895350" y="1225689"/>
            <a:ext cx="111728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/>
              <a:t>En el desarrollo de las actividades que se sugieren en esta Guía, es necesario que los colectivos docentes implementen en todo momento las medidas de prevención del contagio y cuidado de la salud, que se mencionan a continuación: </a:t>
            </a:r>
          </a:p>
          <a:p>
            <a:pPr algn="just">
              <a:lnSpc>
                <a:spcPct val="150000"/>
              </a:lnSpc>
            </a:pPr>
            <a:endParaRPr lang="es-MX" sz="1600" dirty="0"/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s-MX" sz="1600" dirty="0"/>
              <a:t>Si un miembro del colectivo docente o del personal de la escuela presenta cualquier síntoma o signo de enfermedad respiratoria, debe quedarse en casa y seguir las indicaciones del personal médico.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Al ingresar a la escuela, realizar la toma de temperatura. Se recomienda usar termómetros sin mercurio, que no requieran del contacto físico, como son los infrarrojos.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Realizar el lavado de manos al ingresar al centro. Asimismo, se recomienda utilizar alcohol en gel al 70% para su desinfección constante.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Usar cubrebocas durante toda la jornada.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Mantener, por lo menos, una distancia de 1.5 metros entre las y los participantes.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Evitar compartir o intercambiar materiales. Es importante que cada docente use su propio material. 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Ventilar el espacio en donde se realiza la sesión.</a:t>
            </a:r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s-MX" sz="1600" dirty="0"/>
              <a:t> Limpiar y desinfectar el mobiliario y espacio utilizado para el desarrollo de la sesión al inicio y al término de la jornada.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5349" y="257860"/>
            <a:ext cx="1117282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/>
              <a:t>Medidas de prevención y cuidado de la salud para desarrollar la sesión de manera presencial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09032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1552" y="186809"/>
            <a:ext cx="1118899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MX" sz="2400" b="1" dirty="0"/>
              <a:t>AGENDA DE TRABAJO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D5D1C-9351-4F13-9F6B-CF39E340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31" y="485887"/>
            <a:ext cx="6039875" cy="60005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5" y="953484"/>
            <a:ext cx="4617729" cy="56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015" y="129659"/>
            <a:ext cx="1601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Propósitos</a:t>
            </a:r>
            <a:r>
              <a:rPr lang="es-MX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50014" y="717888"/>
            <a:ext cx="110514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Que el colectivo docente: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Reconozca sus fortalezas personales y la importancia de estas para mejorar su bienestar socioemocional.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Analice los resultados de aprendizaje de sus estudiantes, a partir de los datos obtenidos en la valoración diagnóstica y concluya el diagnóstico integral (autoevaluación) del plantel para concretar el PEMC del ciclo escolar 2021-2022.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50015" y="2850715"/>
            <a:ext cx="161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Materiales</a:t>
            </a:r>
            <a:r>
              <a:rPr lang="es-MX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endParaRPr lang="es-MX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50013" y="3312380"/>
            <a:ext cx="11051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 Video Educación inclusiva, Disponible en: 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Resultados del diagnóstico integral (autoevaluación) de la escuela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 </a:t>
            </a:r>
            <a:r>
              <a:rPr lang="es-ES" dirty="0"/>
              <a:t>Resultados de la valoración diagnóstica de sus estudiantes. </a:t>
            </a:r>
          </a:p>
          <a:p>
            <a:r>
              <a:rPr lang="es-ES" dirty="0" smtClean="0"/>
              <a:t> </a:t>
            </a:r>
            <a:r>
              <a:rPr lang="es-ES" dirty="0"/>
              <a:t>Listados actualizados de estudiantes con dominio suficiente o en desarrollo y en riesgo de no alcanzar los aprendizajes del grado </a:t>
            </a:r>
            <a:r>
              <a:rPr lang="es-ES" dirty="0" smtClean="0"/>
              <a:t>anterior 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 </a:t>
            </a:r>
            <a:r>
              <a:rPr lang="es-ES" dirty="0"/>
              <a:t>Listado de problemáticas </a:t>
            </a:r>
            <a:r>
              <a:rPr lang="es-ES" dirty="0" smtClean="0"/>
              <a:t>jerarquizado </a:t>
            </a:r>
          </a:p>
          <a:p>
            <a:r>
              <a:rPr lang="es-ES" dirty="0" smtClean="0"/>
              <a:t> </a:t>
            </a:r>
            <a:r>
              <a:rPr lang="es-ES" dirty="0"/>
              <a:t>Esbozo de los Objetivos y las Metas del PEMC para el ciclo escolar 2021-2022 que considere elementos para el cuidado de la salud y el bienestar socioemocional en el contexto escolar8 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36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3;p6">
            <a:extLst>
              <a:ext uri="{FF2B5EF4-FFF2-40B4-BE49-F238E27FC236}">
                <a16:creationId xmlns:a16="http://schemas.microsoft.com/office/drawing/2014/main" id="{4D45FF6F-FCAE-4A30-A7D1-72944A644061}"/>
              </a:ext>
            </a:extLst>
          </p:cNvPr>
          <p:cNvSpPr/>
          <p:nvPr/>
        </p:nvSpPr>
        <p:spPr>
          <a:xfrm>
            <a:off x="829937" y="193672"/>
            <a:ext cx="11181088" cy="369420"/>
          </a:xfrm>
          <a:prstGeom prst="rect">
            <a:avLst/>
          </a:prstGeom>
          <a:solidFill>
            <a:srgbClr val="AC824E"/>
          </a:solidFill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s-MX" sz="1801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Productos</a:t>
            </a:r>
            <a:endParaRPr sz="140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F37635-7735-4357-9D8B-963D2261E358}"/>
              </a:ext>
            </a:extLst>
          </p:cNvPr>
          <p:cNvSpPr txBox="1"/>
          <p:nvPr/>
        </p:nvSpPr>
        <p:spPr>
          <a:xfrm>
            <a:off x="969132" y="968110"/>
            <a:ext cx="84196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PEMC para el ciclo escolar 2021-2022.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Estrategia de seguimiento al cumplimiento de Objetivos, Metas y Acciones del PEMC.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45008" y="2558534"/>
            <a:ext cx="2663934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s-MX" b="1" dirty="0"/>
              <a:t>ACTIVIDADES SUGERIDAS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66799" y="3040962"/>
            <a:ext cx="1094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B050"/>
                </a:solidFill>
              </a:rPr>
              <a:t>Revisen</a:t>
            </a:r>
            <a:r>
              <a:rPr lang="es-ES" dirty="0" smtClean="0"/>
              <a:t> </a:t>
            </a:r>
            <a:r>
              <a:rPr lang="es-ES" dirty="0"/>
              <a:t>la presentación, la agenda de trabajo, los propósitos y productos esperados de la sesión. Tomen acuerdos que les permitan organizar las actividades y hacer uso eficiente del tiempo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r>
              <a:rPr lang="es-ES" dirty="0" smtClean="0"/>
              <a:t> </a:t>
            </a:r>
            <a:r>
              <a:rPr lang="es-ES" b="1" dirty="0">
                <a:solidFill>
                  <a:srgbClr val="00B050"/>
                </a:solidFill>
              </a:rPr>
              <a:t>Analicen</a:t>
            </a:r>
            <a:r>
              <a:rPr lang="es-ES" dirty="0"/>
              <a:t> el mensaje de inicio de los trabajos de esta sesión que les dirige la Secretaria de Educación Pública, Maestra Delfina Gómez Álvarez, y compartan sus opiniones acerca de las ideas clave expuestas.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35" y="831932"/>
            <a:ext cx="2414024" cy="2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29952D-7F59-4B6F-B50E-2DB7A2141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4" t="19806" r="76418" b="48070"/>
          <a:stretch/>
        </p:blipFill>
        <p:spPr>
          <a:xfrm>
            <a:off x="1133475" y="194191"/>
            <a:ext cx="942976" cy="5905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51212" y="2267982"/>
            <a:ext cx="5175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B050"/>
                </a:solidFill>
              </a:rPr>
              <a:t>“Empiezo por mí” </a:t>
            </a:r>
            <a:r>
              <a:rPr lang="es-ES" dirty="0"/>
              <a:t>es un espacio pensado en ustedes y para ustedes, con la intención de que se permitan tener un momento de reflexión para procurarse y dar prioridad a su bienestar, y así, fortalecer su desarrollo personal en los ámbitos en los que se desenvuelven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algn="just"/>
            <a:r>
              <a:rPr lang="es-ES" dirty="0" smtClean="0"/>
              <a:t> </a:t>
            </a:r>
            <a:r>
              <a:rPr lang="es-ES" dirty="0"/>
              <a:t>En esta sesión reflexionarán sobre las prácticas de vivir conscientemente a partir del reconocimiento y apreciación de sus fortalezas, considerando que antes de ser docentes, son personas que tienen logros diariamente y para alcanzarlos ponen en juego estas fortalezas.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343150" y="304800"/>
            <a:ext cx="719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“</a:t>
            </a:r>
            <a:r>
              <a:rPr lang="es-ES" sz="3200" b="1" dirty="0">
                <a:solidFill>
                  <a:srgbClr val="00B050"/>
                </a:solidFill>
              </a:rPr>
              <a:t>Empiezo por mí</a:t>
            </a:r>
            <a:r>
              <a:rPr lang="es-ES" sz="3200" b="1" dirty="0" smtClean="0">
                <a:solidFill>
                  <a:srgbClr val="00B050"/>
                </a:solidFill>
              </a:rPr>
              <a:t>”</a:t>
            </a:r>
          </a:p>
          <a:p>
            <a:endParaRPr lang="es-ES" sz="3200" b="1" dirty="0">
              <a:solidFill>
                <a:srgbClr val="00B050"/>
              </a:solidFill>
            </a:endParaRPr>
          </a:p>
          <a:p>
            <a:r>
              <a:rPr lang="es-ES" sz="3200" b="1" u="sng" dirty="0" smtClean="0"/>
              <a:t>Me reconozco en mis fortalezas </a:t>
            </a:r>
            <a:endParaRPr lang="es-MX" sz="3200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2908300"/>
            <a:ext cx="2496602" cy="24966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6" y="2908300"/>
            <a:ext cx="2496602" cy="24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1276" y="272534"/>
            <a:ext cx="531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3. Lean </a:t>
            </a:r>
            <a:r>
              <a:rPr lang="es-ES" dirty="0"/>
              <a:t>de manera individual el siguiente fragmento: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B2B724-0361-44CC-B573-97EEBDCBA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" t="6411" r="2805" b="5042"/>
          <a:stretch/>
        </p:blipFill>
        <p:spPr>
          <a:xfrm>
            <a:off x="4321174" y="641866"/>
            <a:ext cx="7772401" cy="606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74" y="865281"/>
            <a:ext cx="1984252" cy="56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57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1352</TotalTime>
  <Words>2438</Words>
  <Application>Microsoft Office PowerPoint</Application>
  <PresentationFormat>Panorámica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AGImExtra</vt:lpstr>
      <vt:lpstr>Calibri</vt:lpstr>
      <vt:lpstr>Calibri Light</vt:lpstr>
      <vt:lpstr>Montserrat Medium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https://materialeducativo.org/</dc:creator>
  <cp:lastModifiedBy>Antonio Ciudad Real Núñez</cp:lastModifiedBy>
  <cp:revision>19</cp:revision>
  <dcterms:created xsi:type="dcterms:W3CDTF">2021-10-24T19:09:25Z</dcterms:created>
  <dcterms:modified xsi:type="dcterms:W3CDTF">2021-10-27T11:38:49Z</dcterms:modified>
</cp:coreProperties>
</file>