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7772400" cy="10058400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54DA0"/>
    <a:srgbClr val="7F5EB5"/>
    <a:srgbClr val="00A0C5"/>
    <a:srgbClr val="00D6A3"/>
    <a:srgbClr val="A8DD63"/>
    <a:srgbClr val="FFAE4B"/>
    <a:srgbClr val="FF545A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6" autoAdjust="0"/>
    <p:restoredTop sz="94660"/>
  </p:normalViewPr>
  <p:slideViewPr>
    <p:cSldViewPr>
      <p:cViewPr varScale="1">
        <p:scale>
          <a:sx n="49" d="100"/>
          <a:sy n="49" d="100"/>
        </p:scale>
        <p:origin x="1944" y="48"/>
      </p:cViewPr>
      <p:guideLst>
        <p:guide orient="horz" pos="288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5"/>
            <a:ext cx="66065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5"/>
            <a:ext cx="54406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3"/>
            <a:ext cx="33809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3"/>
            <a:ext cx="33809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7"/>
            <a:ext cx="6995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3"/>
            <a:ext cx="6995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3"/>
            <a:ext cx="24871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3"/>
            <a:ext cx="17876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3"/>
            <a:ext cx="17876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17">
        <a:defRPr>
          <a:latin typeface="+mn-lt"/>
          <a:ea typeface="+mn-ea"/>
          <a:cs typeface="+mn-cs"/>
        </a:defRPr>
      </a:lvl2pPr>
      <a:lvl3pPr marL="914433">
        <a:defRPr>
          <a:latin typeface="+mn-lt"/>
          <a:ea typeface="+mn-ea"/>
          <a:cs typeface="+mn-cs"/>
        </a:defRPr>
      </a:lvl3pPr>
      <a:lvl4pPr marL="1371651">
        <a:defRPr>
          <a:latin typeface="+mn-lt"/>
          <a:ea typeface="+mn-ea"/>
          <a:cs typeface="+mn-cs"/>
        </a:defRPr>
      </a:lvl4pPr>
      <a:lvl5pPr marL="1828867">
        <a:defRPr>
          <a:latin typeface="+mn-lt"/>
          <a:ea typeface="+mn-ea"/>
          <a:cs typeface="+mn-cs"/>
        </a:defRPr>
      </a:lvl5pPr>
      <a:lvl6pPr marL="2286084">
        <a:defRPr>
          <a:latin typeface="+mn-lt"/>
          <a:ea typeface="+mn-ea"/>
          <a:cs typeface="+mn-cs"/>
        </a:defRPr>
      </a:lvl6pPr>
      <a:lvl7pPr marL="2743300">
        <a:defRPr>
          <a:latin typeface="+mn-lt"/>
          <a:ea typeface="+mn-ea"/>
          <a:cs typeface="+mn-cs"/>
        </a:defRPr>
      </a:lvl7pPr>
      <a:lvl8pPr marL="3200517">
        <a:defRPr>
          <a:latin typeface="+mn-lt"/>
          <a:ea typeface="+mn-ea"/>
          <a:cs typeface="+mn-cs"/>
        </a:defRPr>
      </a:lvl8pPr>
      <a:lvl9pPr marL="365773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17">
        <a:defRPr>
          <a:latin typeface="+mn-lt"/>
          <a:ea typeface="+mn-ea"/>
          <a:cs typeface="+mn-cs"/>
        </a:defRPr>
      </a:lvl2pPr>
      <a:lvl3pPr marL="914433">
        <a:defRPr>
          <a:latin typeface="+mn-lt"/>
          <a:ea typeface="+mn-ea"/>
          <a:cs typeface="+mn-cs"/>
        </a:defRPr>
      </a:lvl3pPr>
      <a:lvl4pPr marL="1371651">
        <a:defRPr>
          <a:latin typeface="+mn-lt"/>
          <a:ea typeface="+mn-ea"/>
          <a:cs typeface="+mn-cs"/>
        </a:defRPr>
      </a:lvl4pPr>
      <a:lvl5pPr marL="1828867">
        <a:defRPr>
          <a:latin typeface="+mn-lt"/>
          <a:ea typeface="+mn-ea"/>
          <a:cs typeface="+mn-cs"/>
        </a:defRPr>
      </a:lvl5pPr>
      <a:lvl6pPr marL="2286084">
        <a:defRPr>
          <a:latin typeface="+mn-lt"/>
          <a:ea typeface="+mn-ea"/>
          <a:cs typeface="+mn-cs"/>
        </a:defRPr>
      </a:lvl6pPr>
      <a:lvl7pPr marL="2743300">
        <a:defRPr>
          <a:latin typeface="+mn-lt"/>
          <a:ea typeface="+mn-ea"/>
          <a:cs typeface="+mn-cs"/>
        </a:defRPr>
      </a:lvl7pPr>
      <a:lvl8pPr marL="3200517">
        <a:defRPr>
          <a:latin typeface="+mn-lt"/>
          <a:ea typeface="+mn-ea"/>
          <a:cs typeface="+mn-cs"/>
        </a:defRPr>
      </a:lvl8pPr>
      <a:lvl9pPr marL="365773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96865"/>
              </p:ext>
            </p:extLst>
          </p:nvPr>
        </p:nvGraphicFramePr>
        <p:xfrm>
          <a:off x="240431" y="187238"/>
          <a:ext cx="7244715" cy="98184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410">
                <a:tc gridSpan="2">
                  <a:txBody>
                    <a:bodyPr/>
                    <a:lstStyle/>
                    <a:p>
                      <a:pPr marL="24130" marR="898525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800" dirty="0" smtClean="0">
                        <a:latin typeface="AGHashtagNope" panose="02000603000000000000" pitchFamily="2" charset="0"/>
                        <a:ea typeface="AGHashtagNope" panose="02000603000000000000" pitchFamily="2" charset="0"/>
                        <a:cs typeface="Calibri"/>
                      </a:endParaRPr>
                    </a:p>
                    <a:p>
                      <a:pPr marL="24130" marR="898525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800" dirty="0">
                        <a:latin typeface="AGHashtagNope" panose="02000603000000000000" pitchFamily="2" charset="0"/>
                        <a:ea typeface="AGHashtagNope" panose="02000603000000000000" pitchFamily="2" charset="0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4130" marR="898525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>
                        <a:latin typeface="+mn-lt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97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ACOMPAÑAMIENTO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LEER 20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MINUTOS DIARIOS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MÍNIMO.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DEBES DARLE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ENTONACIÓN ADECUADA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TU LECTURA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AUMENTAR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VOLUMEN DE 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VOZ,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TOMANDO</a:t>
                      </a:r>
                      <a:r>
                        <a:rPr sz="11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CUENTA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SIGNOS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PUNTUACIÓN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REALIZAR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ENTONACIÓN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ADECUADA.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97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RESPETA 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SIGNOS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PUNTUACIÓN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LEVANTA UN POCO MÁS EL VOLUMEN DE TU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VOZ.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LEER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ENTONACIÓN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LA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FLUIDEZ.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410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CAMBIA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SONIDO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ALGUNAS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MOMENTO DE LEER,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NECESITA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SER MÁS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FLUIDA SU</a:t>
                      </a:r>
                      <a:r>
                        <a:rPr sz="11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2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COMPRENDE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BIEN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TEXTO Y LO INTERPRETA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ADECUADAMENTE, SIN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EMBARGO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RECOMIENDA MEJORAR</a:t>
                      </a:r>
                      <a:r>
                        <a:rPr sz="11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4130" marR="386080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FLUIDEZ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ENTONACIÓN 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LEER, LLEVÁNDOSE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LIBRO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BIBLIOTECA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AULA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 DE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BIBLIOTECA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ESCOLAR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DIARIAMENTE.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801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CON APOYO DE TUS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FAMILIARES, DIARIO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DEBES LEER,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ANALIZAR, REFLEXIONAR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COMENTAR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DIVERSOS TEXTOS</a:t>
                      </a:r>
                      <a:r>
                        <a:rPr sz="11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MEJORAR TU COMPRENSIÓN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LECTORA.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CON LEER UN POCO MÁS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ALCANZARÁS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NIVEL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LECTURA QUE TE CORRESPONDE, TU PUEDES. SÓLO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NECESITAS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POCO MÁS DE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ESFUERZO.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404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ADQUIRIR VELOCIDAD 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Y COMPRENDER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LECTURA 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INTERPRETAR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INFORMACIÓN.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41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MÁS LA LECTURA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COMPRENSIÓN,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LO MENOS DOS VECES A LA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SEMANA.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801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HACER 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CLARIDAD 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LEER, POR EJEMPLO,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COLOCARSE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LÁPIZ DE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MANERA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HORIZONTAL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BOCA.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41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 LEER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FRENTE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UN ESPEJO PARA PERDER EL MIEDO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PÚBLICO.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973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 LEER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4 VECES A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SEMANA,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DICCIÓN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DARLE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ENTONACIÓN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LA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8814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 MEJORAR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FLUIDEZ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LA LECTURA EN VOZ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ALTA, SE SUGIERE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LIBRO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</a:t>
                      </a:r>
                      <a:r>
                        <a:rPr sz="1100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BIBLIOTECA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ESCOLAR O DEL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AULA.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73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213360">
                        <a:lnSpc>
                          <a:spcPct val="110000"/>
                        </a:lnSpc>
                      </a:pPr>
                      <a:r>
                        <a:rPr sz="1100" dirty="0" err="1" smtClean="0">
                          <a:latin typeface="Calibri"/>
                          <a:cs typeface="Calibri"/>
                        </a:rPr>
                        <a:t>DEBE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VOLUMEN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TONO DE VOZ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ASÍ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COMO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COMPRENSIÓN LECTORA, POR 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 SUGIERE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APROXIMADAMENTE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MÍNIMO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10 MINUTOS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COMENTAR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LO QUE TRATO EL TEXTO</a:t>
                      </a:r>
                      <a:r>
                        <a:rPr sz="11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LEÍDO.</a:t>
                      </a: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397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 PONER MÁS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ATENCIÓN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PUNTUACIÓN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DARLE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ENTONACIÓN ADECUADA AL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PRACTICAR 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LECTURA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INDIQUEN SUS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ERRORES. TAMBIÉN DEBE</a:t>
                      </a:r>
                      <a:r>
                        <a:rPr sz="11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COMENTAR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SOBRE 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CONTENIDO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LO QUE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397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PRACTICAR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LECTURA 3 VECES POR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SEMANA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DARLE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ENTONACIÓN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LO QUE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PRACTICAR 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 4 VECES POR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SEMANA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COMENTAR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LO QUE TRATÓ LA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41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PRACTICAR 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CUIDAR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NO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CAMBIAR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 PALABRAS Y LA</a:t>
                      </a:r>
                      <a:r>
                        <a:rPr sz="11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PUNTUACIÓN.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4397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DEBEN TOMAR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LO MENOS 10 MINUTOS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MÁS LA LECTURA Y LEER MÁS EN VOZ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ALTA.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TU LECTURA DE COMPRENSIÓN DEBE MEJORAR PARA PODER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ENTENDER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RESOLVER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REALIZAR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RESÚMENES.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6586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dirty="0" err="1" smtClean="0">
                          <a:latin typeface="Calibri"/>
                          <a:cs typeface="Calibri"/>
                        </a:rPr>
                        <a:t>DEBES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CON MAYOR RAPIDEZ Y COMPRENDER LA LECTURA 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ENTENDER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TUS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LIBROS.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3541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DEBES LEER CON MAYOR RAPIDEZ Y COMPRENDER LOS TEXTOS,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ASÍ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COMO RESPETAR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SIGNOS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PUNTUACIÓN.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4404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DEBES LEER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30 MINUTOS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TU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441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DEBES LEER MÁS FUERTE, TE RECOMIENDO QUE LEAS EN VOZ ALTA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FRENTE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UN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ESPEJO.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DEBES MEJORAR TU LECTURA EN VOZ ALTA Y PRACTICARLA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ADQUIRIR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MAYOR RAPIDEZ Y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COMPRENSIÓN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EN LOS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DEBES MEJORAR TU LECTURA, FALTA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MECANIZARLA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TENER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ATENCIÓN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EL MOMENTO DE REALIZARLA YA QUE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TE PERMITIRÁ TENER MAYOR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COMPRENSIÓN.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84404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PRACTICAR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LECTURA EN VOZ ALTA POR LO MENOS 20 MINUTOS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PRACTICAR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LECTURA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EN RAPIDEZ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COMPRENSIÓN,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 FALTA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ENTONACIÓN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VOLUMEN.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84298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dirty="0" err="1" smtClean="0">
                          <a:latin typeface="Calibri"/>
                          <a:cs typeface="Calibri"/>
                        </a:rPr>
                        <a:t>DEBES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PRACTICAR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LECTURA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YA QUE TE FALTA RÁPIDEZ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FLUIDEZ,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OMITES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CAMBIAS</a:t>
                      </a:r>
                      <a:r>
                        <a:rPr sz="11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PALABRAS.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31904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PRACTICAR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LECTURA PORQUE TU COMPRENSIÓN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ES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CONFUSA.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-19050" y="168188"/>
            <a:ext cx="7244716" cy="10148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4130" marR="898525" algn="ctr">
              <a:lnSpc>
                <a:spcPct val="110000"/>
              </a:lnSpc>
              <a:defRPr/>
            </a:pP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FF545A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101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FFAE4B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OBSERVACIONES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A8DD6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Y 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00D6A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REPORTES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P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ARA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7F5EB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EVALUAR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E54DA0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LA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FF3300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LECTURA</a:t>
            </a:r>
            <a:endParaRPr lang="es-ES" sz="2800" dirty="0">
              <a:ln>
                <a:solidFill>
                  <a:sysClr val="windowText" lastClr="000000"/>
                </a:solidFill>
              </a:ln>
              <a:solidFill>
                <a:srgbClr val="FF3300"/>
              </a:solidFill>
              <a:latin typeface="AGHashtagNope" panose="02000603000000000000" pitchFamily="2" charset="0"/>
              <a:ea typeface="AGHashtagNope" panose="02000603000000000000" pitchFamily="2" charset="0"/>
              <a:cs typeface="Calibri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4" y="225338"/>
            <a:ext cx="1144532" cy="8275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12681"/>
              </p:ext>
            </p:extLst>
          </p:nvPr>
        </p:nvGraphicFramePr>
        <p:xfrm>
          <a:off x="304800" y="265986"/>
          <a:ext cx="7244715" cy="9689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2822">
                <a:tc gridSpan="2">
                  <a:txBody>
                    <a:bodyPr/>
                    <a:lstStyle/>
                    <a:p>
                      <a:pPr marR="5778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lang="es-ES" sz="2800" b="1" spc="-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101 OBSERVACIONES Y REPORTES  </a:t>
                      </a:r>
                      <a:r>
                        <a:rPr lang="es-ES" sz="2800" b="1" spc="0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PARA</a:t>
                      </a:r>
                      <a:r>
                        <a:rPr lang="es-ES" sz="2800" b="1" spc="0" baseline="0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EVALUAR LA LECTURA</a:t>
                      </a:r>
                      <a:endParaRPr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855886"/>
                  </a:ext>
                </a:extLst>
              </a:tr>
              <a:tr h="339994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PRACTICAR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LECTURA, FALTA VOLUMEN Y ESO PROVOCA QUE NO TE PONGAN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ATENCIÓN,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PRACTICA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DIARIAMENTE.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996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OTORGA UN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ESPACIO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TU LECTURA Y LEE EN VOZ ALTA POR 15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MINUTOS.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ANALIZAR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DESPUÉS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LECTURA, 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CONTENIDO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 MISMA Y DAR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OPINIÓN PERSONAL, PARA LO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CUAL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4130" marR="402590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NECESARIO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PLATIQUE 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PIENSA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SOBRE LA LECTURA Y DÉ COMENTARIOS SOBRE LO QUE LE  PARECIÓ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BIEN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MAL.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4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MUESTRA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AVANCE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 Y COMPRENSIÓN LECTORA,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CONTINÚAN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COMPARTIENDO ESPACIOS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</a:p>
                    <a:p>
                      <a:pPr marL="24130" marR="474980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LECTURA Y COMENTARIOS DE MANERA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FAMILIAR, CONTINUARÁ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REFORZADO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 POR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GUSTO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NO POR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OBLIGACIÓN.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NECESITA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 MÁS TEXTOS QUE LE PERMITAN EL DESARROLLO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PROPIOS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ARGUMENTOS,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LO</a:t>
                      </a:r>
                      <a:r>
                        <a:rPr sz="11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CUAL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746125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NECESARIO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VARIOS CUENTOS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CORTOS O TEXTOS PEQUEÑOS QUE LE PERMITAN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HACER  COMPARACIONES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SOBRE TEMAS QUE LE INTERESEN Y DE ESA FORMA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ARGUMENTE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 QUE</a:t>
                      </a:r>
                      <a:r>
                        <a:rPr sz="11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PIENSA.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064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NECESITA PRACTICAR MUCHO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LECTURA PARA QUE LA MEJORE, PRINCIPALMENTE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FLUIDEZ,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LEA 10</a:t>
                      </a:r>
                      <a:r>
                        <a:rPr sz="11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MINUTOS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DIARIOS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999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PARA MEJORAR LA LECTURA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CALIDAD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LOS PRIMEROS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AÑOS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ESCOLARES, LEER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TEXTOS</a:t>
                      </a:r>
                      <a:r>
                        <a:rPr sz="11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BREVES,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FORTALECIENDO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LECTURA DE LAS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SILABAS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SIMPLES Y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COMPUESTAS.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76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PRESENTA PROBLEMAS DE LECTURA, SOLO LEE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ALGUNAS FRASES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 APOYO Y CON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MUCHA DIFICULTAD,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EN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DIARIAMENTE.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721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DEBE TOMAR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CONCIENCIA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 LECTURA Y COMPRENDER LO QUE LEE, APOYARLO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AVANCE.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991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CONVENIENTE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PRACTIQUES LA LECTURA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LO MENOS DIEZ MINUTOS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52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dirty="0" err="1" smtClean="0">
                          <a:latin typeface="Calibri"/>
                          <a:cs typeface="Calibri"/>
                        </a:rPr>
                        <a:t>ES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IMPORTANTE LEER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EN LA LECTURA DE COMPRENSIÓN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IDEAS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PRINCIPALES.</a:t>
                      </a: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991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ES IMPORTANTE LEER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10 MINUTOS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COMPRENSIÓN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LECTORA.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996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ES IMPORTANTE QUE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TOMEN LECTURA TODOS 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DÍAS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REDACCIÓN.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002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ES IMPORTANTE TOMAR LECTURA TODOS 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DÍAS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COMPRENSIÓN.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9987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NECESARIO FOMENTAR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LECTURA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MOTIVAR 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SUSPENSO,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IMAGINACIÓN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 LAS NOVELAS</a:t>
                      </a:r>
                      <a:r>
                        <a:rPr sz="11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SORPRENDENTE ESCRITOR: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JULIO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VERNE.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002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NECESARIO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TODOS 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DÍAS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LECTURAS EN VOZ ALTA PARA MEJORAR LA COMPRENSIÓN LECTORA.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8064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NECESARIO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CON LA PRÁCTICA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LOGRES QUE LA LECTURA SEA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UNA NECESIDAD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PROFUNDA Y</a:t>
                      </a:r>
                      <a:r>
                        <a:rPr sz="11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CONSTANTE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PARA MEJORAR TUS PROCESOS DE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APRENDIZAJE.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002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URGENTE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APOYAR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CASA, NECESITA ACOMPAÑAMIENTO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214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ESPECÍFICAMENTE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REQUIERE APOYO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ADICIONAL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LA LECTURA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COMPRENSIÓN,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RECOMIENDA</a:t>
                      </a:r>
                      <a:r>
                        <a:rPr sz="11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16510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CON APOYO DE LA MADRE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FAMILIA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FORMULE Y RESPONDA PREGUNTAS,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ANALICE,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REFLEXIONE Y COMENTE TODO LO  QUE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214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EXISTEN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MUCHAS DEFICIENCIAS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EL DESARROLLO DE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HABILIDAD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LECTORA, POR 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RECOMIENDA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405130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ACOMPAÑAR LA LECTURA DURANTE 20 MINUTOS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FOMENTAR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GUSTO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LEER Y EL INTERÉS EN  OBTENER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NUEVOS CONOCIMIENTOS.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39987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FAVOR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PRACTICAR 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LECTURA DE COMPRENSIÓN A TRAVÉS DE PREGUNTAS Y RESPUESTAS,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INTERCAMBIO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OPINIONES,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REFLEXIONES Y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PARÁFRASIS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DISTINTOS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0002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HA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LOGRADO LEER DE MANERA CORRECTA Y MÁS RÁPIDAMENTE,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 ES MÁS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COMPRENSIBLE.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39987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REALIZA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 EN VOZ ALTA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CUENTOS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RESEÑAS, SELECCIONAR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MATERIALES DE LECTURA PARA AMPLIAR</a:t>
                      </a:r>
                      <a:r>
                        <a:rPr sz="11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CONOCIMIENTOS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SOBRE UN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TEMA.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39993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HAY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MOMENTOS QUE EN LA LECTURA TE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TRABAS,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 FALTA MÁS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FLUIDEZ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ESTO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 IRÁ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QUITANDO</a:t>
                      </a:r>
                      <a:r>
                        <a:rPr sz="11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CONFORME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LEAS,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ADEMÁS DE AYUDARTE A MEJORAR TU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ESCRITURA.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39999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spc="-5" dirty="0" err="1" smtClean="0">
                          <a:latin typeface="Calibri"/>
                          <a:cs typeface="Calibri"/>
                        </a:rPr>
                        <a:t>IDENTIFICA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TEMÁTICA O IDEA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PRINCIPAL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 LECTURA QUE PRACTIQUES, COMENTÁNDOLA CON TUS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PAPÁS.</a:t>
                      </a: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6887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50165">
                        <a:lnSpc>
                          <a:spcPct val="11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LEE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MANERA AUTÓNOMA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UNA VARIEDAD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TEXTOS,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EMBARGO,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FLUIDEZ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LA LECTURA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TIENE  DIFICULTADES. 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CONTINUAR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 LA TOMA DE LECTURA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BAJO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VIGILANCIA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DEL PADRE DE</a:t>
                      </a:r>
                      <a:r>
                        <a:rPr sz="1100" spc="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FAMILIA.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-19050" y="228600"/>
            <a:ext cx="7244716" cy="10148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4130" marR="898525" algn="ctr">
              <a:lnSpc>
                <a:spcPct val="110000"/>
              </a:lnSpc>
              <a:defRPr/>
            </a:pP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FF545A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101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FFAE4B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OBSERVACIONES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A8DD6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Y 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00D6A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REPORTES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P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ARA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7F5EB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EVALUAR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E54DA0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LA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FF3300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LECTURA</a:t>
            </a:r>
            <a:endParaRPr lang="es-ES" sz="2800" dirty="0">
              <a:ln>
                <a:solidFill>
                  <a:sysClr val="windowText" lastClr="000000"/>
                </a:solidFill>
              </a:ln>
              <a:solidFill>
                <a:srgbClr val="FF3300"/>
              </a:solidFill>
              <a:latin typeface="AGHashtagNope" panose="02000603000000000000" pitchFamily="2" charset="0"/>
              <a:ea typeface="AGHashtagNope" panose="02000603000000000000" pitchFamily="2" charset="0"/>
              <a:cs typeface="Calibri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4" y="285750"/>
            <a:ext cx="1144532" cy="8275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527535"/>
              </p:ext>
            </p:extLst>
          </p:nvPr>
        </p:nvGraphicFramePr>
        <p:xfrm>
          <a:off x="152400" y="228600"/>
          <a:ext cx="7244715" cy="9188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6104">
                <a:tc gridSpan="2"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lang="es-ES" sz="2800" b="1" spc="-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101 OBSERVACIONES Y REPORTES  </a:t>
                      </a:r>
                      <a:r>
                        <a:rPr lang="es-ES" sz="2800" b="1" spc="0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PARA</a:t>
                      </a:r>
                      <a:r>
                        <a:rPr lang="es-ES" sz="2800" b="1" spc="0" baseline="0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EVALUAR LA LECTURA</a:t>
                      </a:r>
                      <a:endParaRPr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337732"/>
                  </a:ext>
                </a:extLst>
              </a:tr>
              <a:tr h="334014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LEER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LUEGO,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NARRAR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MANERA ORAL 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CONTENIDO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DEL TEXTO LEÍDO A</a:t>
                      </a:r>
                      <a:r>
                        <a:rPr sz="11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OTRA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PERSONA.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0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LEES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BIEN, SIN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EMBARGO TE RECOMIENDO QUE LEAS EN VOZ ALTA PARA MEJORAR 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DICCIÓN,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SUGIERO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</a:t>
                      </a:r>
                    </a:p>
                    <a:p>
                      <a:pPr marL="24130" marR="123189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CUANDO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LEAS PLATIQUES CON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ALGUIEN ACERCA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DEL TEMA QUE LEÍSTE Y QUE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CUESTIONEN ACERCA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  MISMA LECTURA PARA MEJORAR TUS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HABILIDADES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COMPRENSIÓN.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007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LEES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BIEN,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PERO TE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INVITO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MEJORAR MÁS TU LECTURA Y PERDER EL MIEDO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CUANDO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LEAS EN VOZ</a:t>
                      </a:r>
                      <a:r>
                        <a:rPr sz="11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ALTA.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013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LEES MUY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BIEN, FELICIDADES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NIVEL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 DEJES DE LEER LOS LIBROS ABREN MUNDOS MARAVILLOSOS A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IMAGINACIÓN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MEJORAN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DICCIÓN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ADEMÁS DE 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CAPACIDAD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COMUNICARTE.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811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dirty="0" err="1" smtClean="0">
                          <a:latin typeface="Calibri"/>
                          <a:cs typeface="Calibri"/>
                        </a:rPr>
                        <a:t>LOGRA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ALGUNAS PALABRAS, SIN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EMBARGO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AÚN SU FLUIDEZ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BAJA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MISMO TIEMPO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</a:t>
                      </a:r>
                      <a:r>
                        <a:rPr sz="1100" spc="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COMPRENSIÓN.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009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LOGRA LEER DE MANERA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FLUIDA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COMPRENDIENDO LO QUE LEE,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ASÍ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RESCATANDO IDEAS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PRINCIPALES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COMPARTIÉNDOLAS CON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COMPAÑEROS.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013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LOGRA RECONOCER PALABRAS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ALGUNAS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MÁS DE MANERA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AISLADA, SIN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EMBARGO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AÚN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REQUIERE MEJORAR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LECTURA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COMPRENSIÓN.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008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LOGRA TENER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GRAN AVANCE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LA LECTURA, 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FLUIDA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LOGRA COMPRENDER LO QUE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013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NECESITA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2 VECES POR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SEMANA,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COMENTAR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LO QUE</a:t>
                      </a:r>
                      <a:r>
                        <a:rPr sz="11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TRATA.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10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NECESITA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CONSTANTEMENTE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LOS TEXTOS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SENCILLOS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ENTONACIÓN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FLUIDEZ</a:t>
                      </a:r>
                      <a:r>
                        <a:rPr sz="11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RESPETANDO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135890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SIGNOS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PUNTUACIÓN. ASÍ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MISMO REQUIERE LEER TEXTOS CORTOS PARA 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COMPRENSIÓN LITERAL  (PREGUNTAS TEXTUALES DEL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TEXTO).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93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ESTIMULAR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LECTURA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DEBE COMPARTIR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UNA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 CUYOS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MENSAJES SE SELECCIONEN</a:t>
                      </a:r>
                      <a:r>
                        <a:rPr sz="11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173990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PÁRRAFO DE UN TEXTO 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PÁGINA, ANIMANDO 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PERCEPCIÓN LECTORA DENTRO DEL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HOGAR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JUNTOS VISITEN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BIBLIOTECA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FERIAS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LIBRO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SELECCIONE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LIBROS QUE 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SEAN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INTERESANTES.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78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156210">
                        <a:lnSpc>
                          <a:spcPct val="11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ESTIMULAR 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DEBE COMPARTIR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HÁBITO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 LECTURA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 ESCUCHAR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DIVERSOS  MODELOS LECTORES QUE 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CONTAGIEN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INTERÉS.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TAMBIÉN 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NECESARIO DIALOGAR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SOBRE LAS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IDEAS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VALORACIÓN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CONTENIDO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LO QUE LEE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PREGUNTARLE, ¿QUÉ 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 GUSTADO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MÁS?, ¿QUÉ 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 GUSTADO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MENOS?, ¿TE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PARECIDO DIVERTIDO?,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DIFERENCIAR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 REAL, LO MISTERIOSO, LO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ABURRIDO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LO</a:t>
                      </a:r>
                      <a:r>
                        <a:rPr sz="11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MARAVILLOSO.</a:t>
                      </a: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10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ESTIMULAR 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DEBE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AYUDAR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COMPRENDER QUE 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LECTURA NO</a:t>
                      </a:r>
                      <a:r>
                        <a:rPr sz="11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309245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LIMITAN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FORMA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EXCLUSIVA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ESCUELA,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LO QUE DEBE LEER EN TODOS LADOS POSIBLES EN COMPAÑÍA Y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DIRECCIÓN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PADRES 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ENSEÑARLE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COMPARTIR 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HÁBITO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6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60960">
                        <a:lnSpc>
                          <a:spcPct val="11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ESTIMULAR 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RECOMIENDA LEER CON 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ENTRETENERSE LEYENDO, PRESENTANDO LA  LECTURA COMO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UNA ACTIVIDAD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PASAR UN RATO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AGRADABLE, SELECCIONANDO INFORMACIÓN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LE SEA</a:t>
                      </a:r>
                      <a:r>
                        <a:rPr sz="1100" spc="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ÚTIL.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1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ESTIMULAR 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PARTICIPACIÓN DENTRO DE LAS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CONVERSACIONES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POSTERIORES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DEBE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366395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APOYAR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PLATICANDO SOBRE DIVERSOS TEMAS DESPUÉS DE LEER,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INCREMENTANDO 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INTERÉS POR LAS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SITUACIONES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PROBLEMAS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MENCIONA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4013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PARA MEJORAR LA LECTURA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CALIDAD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LOS PRIMEROS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AÑOS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ESCOLARES, LEER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TEXTOS</a:t>
                      </a:r>
                      <a:r>
                        <a:rPr sz="11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BREVES,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FORTALECIENDO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LECTURA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SILABAS SIMPLES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COMPUESTAS.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68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PARA 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ESCRITURA NECESITA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LE PREGUNTEN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CUÁL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 LA IDEA PRINCIPAL QUE QUIERE PLASMAR</a:t>
                      </a:r>
                      <a:r>
                        <a:rPr sz="11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121920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ESCRIBIRLA,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YA QUE EXPLICA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IDEAS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FORMA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VERBAL,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ESCRIBIRLAS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RESULTA MÁS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DIFÍCIL,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LO QUE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PEDIRLE QUE 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CUENTEN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EJEMPLOS O ANÉCDOTAS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SIRVAN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APOYO PARA LA IDEA PRINCIPAL, ESO LE  AYUDARÁ A ELABORAR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SOSTENER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PIENSA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DICE.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91064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PRACTICA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LECTURA, 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NECESARIO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EL PADRE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FAMILIA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REALICE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CIERTOS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CUESTIONAMIENTOS</a:t>
                      </a:r>
                      <a:r>
                        <a:rPr sz="1100" spc="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PREGUNTAS SOBRE LA MISMA PARA 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COMPRENSIÓN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LECTORA.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4020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PRACTICA LA LECTURA DE COMPRENSIÓN DE MANERA PERMANENTE,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RECOMIENDA LEER EN VOZ ALTA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VEINTE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MINUTOS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HACER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PREGUNTAS 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INFERIR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EL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CONTENIDO.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04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508000">
                        <a:lnSpc>
                          <a:spcPct val="110000"/>
                        </a:lnSpc>
                      </a:pPr>
                      <a:r>
                        <a:rPr sz="1100" spc="-5" dirty="0" err="1" smtClean="0">
                          <a:latin typeface="Calibri"/>
                          <a:cs typeface="Calibri"/>
                        </a:rPr>
                        <a:t>REALIZA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LECTURA EN VOZ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ALTA,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TRATANDO DE LEER EL MAYOR NÚMERO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PALABRAS,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PERO TOMANDO EN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CUENTA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PRONUNCIACIÓN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LAS PALABRAS SEA LA CORRECTA, RESPETANDO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SIGNOS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PUNTUACIÓN.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-19050" y="228600"/>
            <a:ext cx="7244716" cy="10148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4130" marR="898525" algn="ctr">
              <a:lnSpc>
                <a:spcPct val="110000"/>
              </a:lnSpc>
              <a:defRPr/>
            </a:pP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FF545A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101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FFAE4B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OBSERVACIONES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A8DD6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Y 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00D6A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REPORTES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P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ARA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7F5EB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EVALUAR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E54DA0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LA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FF3300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LECTURA</a:t>
            </a:r>
            <a:endParaRPr lang="es-ES" sz="2800" dirty="0">
              <a:ln>
                <a:solidFill>
                  <a:sysClr val="windowText" lastClr="000000"/>
                </a:solidFill>
              </a:ln>
              <a:solidFill>
                <a:srgbClr val="FF3300"/>
              </a:solidFill>
              <a:latin typeface="AGHashtagNope" panose="02000603000000000000" pitchFamily="2" charset="0"/>
              <a:ea typeface="AGHashtagNope" panose="02000603000000000000" pitchFamily="2" charset="0"/>
              <a:cs typeface="Calibri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4" y="285750"/>
            <a:ext cx="1144532" cy="82753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73853"/>
              </p:ext>
            </p:extLst>
          </p:nvPr>
        </p:nvGraphicFramePr>
        <p:xfrm>
          <a:off x="240431" y="322974"/>
          <a:ext cx="7244715" cy="6150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808">
                <a:tc gridSpan="2">
                  <a:txBody>
                    <a:bodyPr/>
                    <a:lstStyle/>
                    <a:p>
                      <a:pPr marR="5778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lang="es-ES" sz="2800" b="1" spc="-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101 OBSERVACIONES Y REPORTES  </a:t>
                      </a:r>
                      <a:r>
                        <a:rPr lang="es-ES" sz="2800" b="1" spc="0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PARA</a:t>
                      </a:r>
                      <a:r>
                        <a:rPr lang="es-ES" sz="2800" b="1" spc="0" baseline="0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EVALUAR LA LECTURA</a:t>
                      </a:r>
                      <a:endParaRPr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394359"/>
                  </a:ext>
                </a:extLst>
              </a:tr>
              <a:tr h="368808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REALIZAR 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DICTADOS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CINCO ENUNCIADOS,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FORTALECER TU PROCESO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</a:t>
                      </a:r>
                      <a:r>
                        <a:rPr sz="11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INICIAL.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814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REALIZAR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 DE TODAS LAS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CONSONANTES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ABECEDARIO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YA QUE LAS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CONFUNDE</a:t>
                      </a:r>
                      <a:r>
                        <a:rPr sz="11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CONTINUAMENTE.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130" marR="19050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REQUIERE APOYO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ADICIONAL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EN LAS COMPETENCIAS LECTORAS, POR 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SUGIERE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LA MADRE 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FAMILIA PRACTICAR 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LECTURA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TRES MODALIDADES (VELOCIDAD,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FLUIDEZ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1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COMPRENSIÓN).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130" marR="170180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REQUIERE DE APOYO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CONSTANTE,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SUGIERE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PRACTIQUE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LECTURA DE  COMPRENSIÓN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UTILIZANDO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TANTO TEXTOS LITERARIOS, COMO TEXTOS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INFORMATIVOS, INTERCAMBIANDO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TODO  MOMENTO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OPINIONES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RELACIONANDO CADA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 CON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CONOCIMIENTOS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EXPERIENCIAS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PREVIAS.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2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RECOMIENDA LA LECTURA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DIARIA, TRABAJANDO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 TRES MODALIDADES (VELOCIDAD, FLUIDEZ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322580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COMPRENSIÓN,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YA QUE ES IMPORTANTE LOGRAR QUE LA LECTURA SEA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UNA NECESIDAD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PROFUNDA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CONSTANTE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LOS PROCESOS DE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APRENDIZAJE.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RECOMIENDA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PRACTICAR 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LECTURA EN VOZ ALTA PARA 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FLUIDEZ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ENTONACIÓN;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116839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FAVORECIENDO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VEZ EL NO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CAMBIAR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PALABRAS 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REALIZAR OMISIONES 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LEER.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SUGIERE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DE LOS TEXTOS  LEÍDOS COMENTE SOBRE EL TEXTO Y RESPONDA 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REALIZARLE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PREGUNTAS PARA 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COMPRENSIÓN  LECTORA.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SE SUGIERE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LEA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QUE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FAMILIA 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PLATIQUE,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ANALICE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REFLEXIONE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ACERCA</a:t>
                      </a:r>
                      <a:r>
                        <a:rPr sz="1100" spc="1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200660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DISTINTAS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LECTURAS CON 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COMPRENSIÓN LECTORA. TAMBIÉN ES IMPORTANTE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PRACTICAR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VELOCIDAD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FLUIDEZ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MEJORAR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NIVELES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LOGRO.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SI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PONES UN POCO MÁS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ATENCIÓN CUANDO REALIZAS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LECTURA ÉSTA SERÁ MÁS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FLUIDA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ENTENDIBLE, ASÍ</a:t>
                      </a:r>
                      <a:r>
                        <a:rPr sz="11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TE RECOMIENDO QUE LEAS TODOS 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DÍAS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LO MENOS 20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MINUTOS.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TE RECOMIENDO QUE LEAS TEXTOS BREVES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SEAN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AGRADO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INCREMENTAR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GUSTO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LA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LECTURA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Y QUE COMPRENDAS QUE LEER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BRINDA CONOCIMIENTOS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FORTALECE EL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CARÁCTER.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290" y="6858000"/>
            <a:ext cx="4592995" cy="2237171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-19050" y="356707"/>
            <a:ext cx="7244716" cy="10148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4130" marR="898525" algn="ctr">
              <a:lnSpc>
                <a:spcPct val="110000"/>
              </a:lnSpc>
              <a:defRPr/>
            </a:pP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FF545A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101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FFAE4B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OBSERVACIONES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A8DD6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Y 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00D6A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REPORTES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spc="-5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P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ARA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7F5EB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EVALUAR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E54DA0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LA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800" b="1" dirty="0">
                <a:ln>
                  <a:solidFill>
                    <a:sysClr val="windowText" lastClr="000000"/>
                  </a:solidFill>
                </a:ln>
                <a:solidFill>
                  <a:srgbClr val="FF3300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LECTURA</a:t>
            </a:r>
            <a:endParaRPr lang="es-ES" sz="2800" dirty="0">
              <a:ln>
                <a:solidFill>
                  <a:sysClr val="windowText" lastClr="000000"/>
                </a:solidFill>
              </a:ln>
              <a:solidFill>
                <a:srgbClr val="FF3300"/>
              </a:solidFill>
              <a:latin typeface="AGHashtagNope" panose="02000603000000000000" pitchFamily="2" charset="0"/>
              <a:ea typeface="AGHashtagNope" panose="02000603000000000000" pitchFamily="2" charset="0"/>
              <a:cs typeface="Calibri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4" y="413857"/>
            <a:ext cx="1144532" cy="8275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2405</Words>
  <Application>Microsoft Office PowerPoint</Application>
  <PresentationFormat>Personalizado</PresentationFormat>
  <Paragraphs>252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AGHashtagNope</vt:lpstr>
      <vt:lpstr>Calibri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</dc:creator>
  <cp:lastModifiedBy>Antonio Ciudad Real Núñez</cp:lastModifiedBy>
  <cp:revision>6</cp:revision>
  <dcterms:created xsi:type="dcterms:W3CDTF">2020-09-19T06:28:28Z</dcterms:created>
  <dcterms:modified xsi:type="dcterms:W3CDTF">2021-06-06T16:24:05Z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2020-09-19T00:00:00Z</vt:filetime>
  </property>
  <property fmtid="{D5CDD505-2E9C-101B-9397-08002B2CF9AE}" pid="3" name="Creator">
    <vt:lpwstr>Adobe Acrobat Pro DC 19.10.20098</vt:lpwstr>
  </property>
  <property fmtid="{D5CDD505-2E9C-101B-9397-08002B2CF9AE}" pid="4" name="LastSaved">
    <vt:filetime>2020-09-19T00:00:00Z</vt:filetime>
  </property>
</Properties>
</file>