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2"/>
    <p:sldId id="262" r:id="rId3"/>
    <p:sldId id="263" r:id="rId4"/>
    <p:sldId id="264" r:id="rId5"/>
  </p:sldIdLst>
  <p:sldSz cx="7772400" cy="10058400"/>
  <p:notesSz cx="7772400" cy="10058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E54DA0"/>
    <a:srgbClr val="7F5EB5"/>
    <a:srgbClr val="00A0C5"/>
    <a:srgbClr val="00D6A3"/>
    <a:srgbClr val="A8DD63"/>
    <a:srgbClr val="FFAE4B"/>
    <a:srgbClr val="FF545A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06" autoAdjust="0"/>
    <p:restoredTop sz="94660"/>
  </p:normalViewPr>
  <p:slideViewPr>
    <p:cSldViewPr>
      <p:cViewPr varScale="1">
        <p:scale>
          <a:sx n="49" d="100"/>
          <a:sy n="49" d="100"/>
        </p:scale>
        <p:origin x="1944" y="48"/>
      </p:cViewPr>
      <p:guideLst>
        <p:guide orient="horz" pos="2881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5"/>
            <a:ext cx="66065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5"/>
            <a:ext cx="54406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3"/>
            <a:ext cx="338099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3"/>
            <a:ext cx="338099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7"/>
            <a:ext cx="6995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3"/>
            <a:ext cx="6995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3"/>
            <a:ext cx="248716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3"/>
            <a:ext cx="178765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3"/>
            <a:ext cx="178765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17">
        <a:defRPr>
          <a:latin typeface="+mn-lt"/>
          <a:ea typeface="+mn-ea"/>
          <a:cs typeface="+mn-cs"/>
        </a:defRPr>
      </a:lvl2pPr>
      <a:lvl3pPr marL="914433">
        <a:defRPr>
          <a:latin typeface="+mn-lt"/>
          <a:ea typeface="+mn-ea"/>
          <a:cs typeface="+mn-cs"/>
        </a:defRPr>
      </a:lvl3pPr>
      <a:lvl4pPr marL="1371651">
        <a:defRPr>
          <a:latin typeface="+mn-lt"/>
          <a:ea typeface="+mn-ea"/>
          <a:cs typeface="+mn-cs"/>
        </a:defRPr>
      </a:lvl4pPr>
      <a:lvl5pPr marL="1828867">
        <a:defRPr>
          <a:latin typeface="+mn-lt"/>
          <a:ea typeface="+mn-ea"/>
          <a:cs typeface="+mn-cs"/>
        </a:defRPr>
      </a:lvl5pPr>
      <a:lvl6pPr marL="2286084">
        <a:defRPr>
          <a:latin typeface="+mn-lt"/>
          <a:ea typeface="+mn-ea"/>
          <a:cs typeface="+mn-cs"/>
        </a:defRPr>
      </a:lvl6pPr>
      <a:lvl7pPr marL="2743300">
        <a:defRPr>
          <a:latin typeface="+mn-lt"/>
          <a:ea typeface="+mn-ea"/>
          <a:cs typeface="+mn-cs"/>
        </a:defRPr>
      </a:lvl7pPr>
      <a:lvl8pPr marL="3200517">
        <a:defRPr>
          <a:latin typeface="+mn-lt"/>
          <a:ea typeface="+mn-ea"/>
          <a:cs typeface="+mn-cs"/>
        </a:defRPr>
      </a:lvl8pPr>
      <a:lvl9pPr marL="365773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17">
        <a:defRPr>
          <a:latin typeface="+mn-lt"/>
          <a:ea typeface="+mn-ea"/>
          <a:cs typeface="+mn-cs"/>
        </a:defRPr>
      </a:lvl2pPr>
      <a:lvl3pPr marL="914433">
        <a:defRPr>
          <a:latin typeface="+mn-lt"/>
          <a:ea typeface="+mn-ea"/>
          <a:cs typeface="+mn-cs"/>
        </a:defRPr>
      </a:lvl3pPr>
      <a:lvl4pPr marL="1371651">
        <a:defRPr>
          <a:latin typeface="+mn-lt"/>
          <a:ea typeface="+mn-ea"/>
          <a:cs typeface="+mn-cs"/>
        </a:defRPr>
      </a:lvl4pPr>
      <a:lvl5pPr marL="1828867">
        <a:defRPr>
          <a:latin typeface="+mn-lt"/>
          <a:ea typeface="+mn-ea"/>
          <a:cs typeface="+mn-cs"/>
        </a:defRPr>
      </a:lvl5pPr>
      <a:lvl6pPr marL="2286084">
        <a:defRPr>
          <a:latin typeface="+mn-lt"/>
          <a:ea typeface="+mn-ea"/>
          <a:cs typeface="+mn-cs"/>
        </a:defRPr>
      </a:lvl6pPr>
      <a:lvl7pPr marL="2743300">
        <a:defRPr>
          <a:latin typeface="+mn-lt"/>
          <a:ea typeface="+mn-ea"/>
          <a:cs typeface="+mn-cs"/>
        </a:defRPr>
      </a:lvl7pPr>
      <a:lvl8pPr marL="3200517">
        <a:defRPr>
          <a:latin typeface="+mn-lt"/>
          <a:ea typeface="+mn-ea"/>
          <a:cs typeface="+mn-cs"/>
        </a:defRPr>
      </a:lvl8pPr>
      <a:lvl9pPr marL="365773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896865"/>
              </p:ext>
            </p:extLst>
          </p:nvPr>
        </p:nvGraphicFramePr>
        <p:xfrm>
          <a:off x="240431" y="187238"/>
          <a:ext cx="7244715" cy="98184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6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8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4410">
                <a:tc gridSpan="2">
                  <a:txBody>
                    <a:bodyPr/>
                    <a:lstStyle/>
                    <a:p>
                      <a:pPr marL="24130" marR="898525" indent="0" algn="ctr" defTabSz="91440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2800" dirty="0" smtClean="0">
                        <a:latin typeface="AGHashtagNope" panose="02000603000000000000" pitchFamily="2" charset="0"/>
                        <a:ea typeface="AGHashtagNope" panose="02000603000000000000" pitchFamily="2" charset="0"/>
                        <a:cs typeface="Calibri"/>
                      </a:endParaRPr>
                    </a:p>
                    <a:p>
                      <a:pPr marL="24130" marR="898525" indent="0" algn="ctr" defTabSz="91440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2800" dirty="0">
                        <a:latin typeface="AGHashtagNope" panose="02000603000000000000" pitchFamily="2" charset="0"/>
                        <a:ea typeface="AGHashtagNope" panose="02000603000000000000" pitchFamily="2" charset="0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4130" marR="898525" indent="0" algn="ctr" defTabSz="91440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dirty="0">
                        <a:latin typeface="+mn-lt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397"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ACOMPAÑAMIENTO 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LEER 20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MINUTOS DIARIOS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COMO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MÍNIMO.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LEER DEBES DARLE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ENTONACIÓN ADECUADA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TU LECTURA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AUMENTAR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EL VOLUMEN DE TU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VOZ,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TOMANDO</a:t>
                      </a:r>
                      <a:r>
                        <a:rPr sz="1100" spc="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CUENTA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SIGNOS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PUNTUACIÓN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REALIZAR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ENTONACIÓN</a:t>
                      </a:r>
                      <a:r>
                        <a:rPr sz="11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ADECUADA.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397"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LEER RESPETA LOS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SIGNOS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PUNTUACIÓN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LEVANTA UN POCO MÁS EL VOLUMEN DE TU</a:t>
                      </a:r>
                      <a:r>
                        <a:rPr sz="11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VOZ.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403"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LEER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DIARIAMENTE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MEJORAR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ENTONACIÓN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LA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FLUIDEZ.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410"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CAMBIA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SONIDO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ALGUNAS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LETRAS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MOMENTO DE LEER,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NECESITA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SER MÁS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FLUIDA SU</a:t>
                      </a:r>
                      <a:r>
                        <a:rPr sz="11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LECTURA.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32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525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COMPRENDE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BIEN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UN TEXTO Y LO INTERPRETA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ADECUADAMENTE, SIN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EMBARGO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RECOMIENDA MEJORAR</a:t>
                      </a:r>
                      <a:r>
                        <a:rPr sz="11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24130" marR="386080">
                        <a:lnSpc>
                          <a:spcPct val="11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FLUIDEZ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ENTONACIÓN 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LEER, LLEVÁNDOSE 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LIBRO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BIBLIOTECA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AULA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 DE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BIBLIOTECA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ESCOLAR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DIARIAMENTE.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8801"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CON APOYO DE TUS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FAMILIARES, DIARIO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DEBES LEER,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ANALIZAR, REFLEXIONAR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COMENTAR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DIVERSOS TEXTOS</a:t>
                      </a:r>
                      <a:r>
                        <a:rPr sz="11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MEJORAR TU COMPRENSIÓN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LECTORA.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8807"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CON LEER UN POCO MÁS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ALCANZARÁS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NIVEL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LECTURA QUE TE CORRESPONDE, TU PUEDES. SÓLO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NECESITAS</a:t>
                      </a:r>
                      <a:r>
                        <a:rPr sz="11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POCO MÁS DE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ESFUERZO.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4404"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DEBE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ADQUIRIR VELOCIDAD 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LEER Y COMPRENDER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LECTURA 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INTERPRETAR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1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INFORMACIÓN.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4410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DEBE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EJERCITAR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MÁS LA LECTURA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COMPRENSIÓN,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POR LO MENOS DOS VECES A LA</a:t>
                      </a:r>
                      <a:r>
                        <a:rPr sz="11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SEMANA.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8801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DEBE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HACER EJERCICIOS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MEJORAR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CLARIDAD 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LEER, POR EJEMPLO,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COLOCARSE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EL LÁPIZ DE</a:t>
                      </a:r>
                      <a:r>
                        <a:rPr sz="11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MANERA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HORIZONTAL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BOCA.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4410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DEBE LEER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DIARIAMENTE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FRENTE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UN ESPEJO PARA PERDER EL MIEDO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AL</a:t>
                      </a:r>
                      <a:r>
                        <a:rPr sz="11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PÚBLICO.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0973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DEBE LEER 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4 VECES A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SEMANA,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MEJORAR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DICCIÓN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DARLE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ENTONACIÓN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LA</a:t>
                      </a:r>
                      <a:r>
                        <a:rPr sz="11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LECTURA.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8814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DEBE MEJORAR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FLUIDEZ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LA LECTURA EN VOZ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ALTA, SE SUGIERE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LEER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DIARIAMENTE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UN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LIBRO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LA</a:t>
                      </a:r>
                      <a:r>
                        <a:rPr sz="1100" spc="1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BIBLIOTECA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ESCOLAR O DEL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AULA.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973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213360">
                        <a:lnSpc>
                          <a:spcPct val="110000"/>
                        </a:lnSpc>
                      </a:pPr>
                      <a:r>
                        <a:rPr sz="1100" dirty="0" err="1" smtClean="0">
                          <a:latin typeface="Calibri"/>
                          <a:cs typeface="Calibri"/>
                        </a:rPr>
                        <a:t>DEBE</a:t>
                      </a:r>
                      <a:r>
                        <a:rPr sz="110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MEJORAR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VOLUMEN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TONO DE VOZ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LEER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ASÍ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COMO 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COMPRENSIÓN LECTORA, POR LO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 SUGIERE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LEER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APROXIMADAMENTE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MÍNIMO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10 MINUTOS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COMENTAR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LO QUE TRATO EL TEXTO</a:t>
                      </a:r>
                      <a:r>
                        <a:rPr sz="11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LEÍDO.</a:t>
                      </a: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4397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DEBE PONER MÁS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ATENCIÓN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PUNTUACIÓN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DARLE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ENTONACIÓN ADECUADA AL</a:t>
                      </a:r>
                      <a:r>
                        <a:rPr sz="11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TEXTO.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DEBE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PRACTICAR DIARIAMENTE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LECTURA 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INDIQUEN SUS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ERRORES. TAMBIÉN DEBE</a:t>
                      </a:r>
                      <a:r>
                        <a:rPr sz="1100" spc="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COMENTAR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SOBRE EL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CONTENIDO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LO QUE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4397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DEBE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PRACTICAR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LECTURA 3 VECES POR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SEMANA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DARLE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ENTONACIÓN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LO QUE</a:t>
                      </a:r>
                      <a:r>
                        <a:rPr sz="11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4403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19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DEBE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PRACTICAR 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LECTURA 4 VECES POR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SEMANA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COMENTAR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LO QUE TRATÓ LA</a:t>
                      </a:r>
                      <a:r>
                        <a:rPr sz="11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LECTURA.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4410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DEBE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PRACTICAR 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LECTURA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CUIDAR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NO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CAMBIAR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LAS PALABRAS Y LA</a:t>
                      </a:r>
                      <a:r>
                        <a:rPr sz="11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PUNTUACIÓN.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4397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DEBEN TOMAR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LECTURA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DIARIAMENTE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POR LO MENOS 10 MINUTOS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DIARIOS.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4403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DEBES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EJERCITAR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MÁS LA LECTURA Y LEER MÁS EN VOZ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ALTA.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68807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TU LECTURA DE COMPRENSIÓN DEBE MEJORAR PARA PODER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ENTENDER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RESOLVER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EJERCICIOS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REALIZAR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RESÚMENES.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26586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100" dirty="0" err="1" smtClean="0">
                          <a:latin typeface="Calibri"/>
                          <a:cs typeface="Calibri"/>
                        </a:rPr>
                        <a:t>DEBES</a:t>
                      </a:r>
                      <a:r>
                        <a:rPr sz="110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LEER CON MAYOR RAPIDEZ Y COMPRENDER LA LECTURA 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ENTENDER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EJERCICIOS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TUS</a:t>
                      </a:r>
                      <a:r>
                        <a:rPr sz="11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LIBROS.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3541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DEBES LEER CON MAYOR RAPIDEZ Y COMPRENDER LOS TEXTOS,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ASÍ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COMO RESPETAR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SIGNOS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PUNTUACIÓN.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4404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DEBES LEER 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30 MINUTOS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MEJORAR TU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LECTURA.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4410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DEBES LEER MÁS FUERTE, TE RECOMIENDO QUE LEAS EN VOZ ALTA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FRENTE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UN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ESPEJO.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DEBES MEJORAR TU LECTURA EN VOZ ALTA Y PRACTICARLA 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ADQUIRIR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MAYOR RAPIDEZ Y</a:t>
                      </a:r>
                      <a:r>
                        <a:rPr sz="11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COMPRENSIÓN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EN LOS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TEXTOS.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368807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29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DEBES MEJORAR TU LECTURA, FALTA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MECANIZARLA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TENER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ATENCIÓN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EL MOMENTO DE REALIZARLA YA QUE</a:t>
                      </a:r>
                      <a:r>
                        <a:rPr sz="11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ESO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TE PERMITIRÁ TENER MAYOR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COMPRENSIÓN.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84404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DEBES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PRACTICAR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LECTURA EN VOZ ALTA POR LO MENOS 20 MINUTOS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DIARIOS.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368807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DEBES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PRACTICAR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TU LECTURA 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MEJORAR EN RAPIDEZ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COMPRENSIÓN,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 FALTA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ENTONACIÓN</a:t>
                      </a:r>
                      <a:r>
                        <a:rPr sz="11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VOLUMEN.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84298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100" dirty="0" err="1" smtClean="0">
                          <a:latin typeface="Calibri"/>
                          <a:cs typeface="Calibri"/>
                        </a:rPr>
                        <a:t>DEBES</a:t>
                      </a:r>
                      <a:r>
                        <a:rPr sz="110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PRACTICAR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TU LECTURA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DIARIAMENTE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YA QUE TE FALTA RÁPIDEZ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FLUIDEZ,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OMITES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CAMBIAS</a:t>
                      </a:r>
                      <a:r>
                        <a:rPr sz="11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PALABRAS.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31904"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DEBES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PRACTICAR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TU LECTURA PORQUE TU COMPRENSIÓN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LEER ES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CONFUSA.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sp>
        <p:nvSpPr>
          <p:cNvPr id="4" name="Rectángulo 3"/>
          <p:cNvSpPr/>
          <p:nvPr/>
        </p:nvSpPr>
        <p:spPr>
          <a:xfrm>
            <a:off x="-19050" y="168188"/>
            <a:ext cx="7244716" cy="10148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4130" marR="898525" algn="ctr">
              <a:lnSpc>
                <a:spcPct val="110000"/>
              </a:lnSpc>
              <a:defRPr/>
            </a:pP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solidFill>
                  <a:srgbClr val="FF545A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101</a:t>
            </a: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solidFill>
                  <a:srgbClr val="FFAE4B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OBSERVACIONES</a:t>
            </a: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solidFill>
                  <a:srgbClr val="A8DD63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Y </a:t>
            </a: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solidFill>
                  <a:srgbClr val="00D6A3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REPORTES</a:t>
            </a: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solidFill>
                  <a:srgbClr val="00A0C5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P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solidFill>
                  <a:srgbClr val="00A0C5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ARA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solidFill>
                  <a:srgbClr val="7F5EB5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EVALUAR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solidFill>
                  <a:srgbClr val="E54DA0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LA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solidFill>
                  <a:srgbClr val="FF3300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LECTURA</a:t>
            </a:r>
            <a:endParaRPr lang="es-ES" sz="2800" dirty="0">
              <a:ln>
                <a:solidFill>
                  <a:sysClr val="windowText" lastClr="000000"/>
                </a:solidFill>
              </a:ln>
              <a:solidFill>
                <a:srgbClr val="FF3300"/>
              </a:solidFill>
              <a:latin typeface="AGHashtagNope" panose="02000603000000000000" pitchFamily="2" charset="0"/>
              <a:ea typeface="AGHashtagNope" panose="02000603000000000000" pitchFamily="2" charset="0"/>
              <a:cs typeface="Calibri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874" y="225338"/>
            <a:ext cx="1144532" cy="82753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812681"/>
              </p:ext>
            </p:extLst>
          </p:nvPr>
        </p:nvGraphicFramePr>
        <p:xfrm>
          <a:off x="304800" y="265986"/>
          <a:ext cx="7244715" cy="96897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6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8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2822">
                <a:tc gridSpan="2">
                  <a:txBody>
                    <a:bodyPr/>
                    <a:lstStyle/>
                    <a:p>
                      <a:pPr marR="57785"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lang="es-ES" sz="2800" b="1" spc="-5" dirty="0" smtClean="0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101 OBSERVACIONES Y REPORTES  </a:t>
                      </a:r>
                      <a:r>
                        <a:rPr lang="es-ES" sz="2800" b="1" spc="0" dirty="0" smtClean="0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PARA</a:t>
                      </a:r>
                      <a:r>
                        <a:rPr lang="es-ES" sz="2800" b="1" spc="0" baseline="0" dirty="0" smtClean="0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 EVALUAR LA LECTURA</a:t>
                      </a:r>
                      <a:endParaRPr sz="28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5855886"/>
                  </a:ext>
                </a:extLst>
              </a:tr>
              <a:tr h="339994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DEBES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PRACTICAR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TU LECTURA, FALTA VOLUMEN Y ESO PROVOCA QUE NO TE PONGAN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ATENCIÓN,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PRACTICA</a:t>
                      </a: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DIARIAMENTE.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996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DIARIAMENTE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OTORGA UN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ESPACIO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TU LECTURA Y LEE EN VOZ ALTA POR 15</a:t>
                      </a:r>
                      <a:r>
                        <a:rPr sz="11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MINUTOS.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69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5778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DEBE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ANALIZAR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DESPUÉS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LECTURA, EL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CONTENIDO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LA MISMA Y DAR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UNA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OPINIÓN PERSONAL, PARA LO</a:t>
                      </a:r>
                      <a:r>
                        <a:rPr sz="11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CUAL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24130" marR="402590">
                        <a:lnSpc>
                          <a:spcPct val="11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ES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NECESARIO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PLATIQUE LO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PIENSA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SOBRE LA LECTURA Y DÉ COMENTARIOS SOBRE LO QUE LE  PARECIÓ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BIEN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MAL.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4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5778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MUESTRA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AVANCE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LECTURA Y COMPRENSIÓN LECTORA,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SI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CONTINÚAN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COMPARTIENDO ESPACIOS</a:t>
                      </a:r>
                      <a:r>
                        <a:rPr sz="11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</a:t>
                      </a:r>
                    </a:p>
                    <a:p>
                      <a:pPr marL="24130" marR="474980">
                        <a:lnSpc>
                          <a:spcPct val="11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LECTURA Y COMENTARIOS DE MANERA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FAMILIAR, CONTINUARÁ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REFORZADO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LECTURA POR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GUSTO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NO POR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OBLIGACIÓN.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01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5778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NECESITA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LEER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UNO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 MÁS TEXTOS QUE LE PERMITAN EL DESARROLLO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PROPIOS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ARGUMENTOS,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POR LO</a:t>
                      </a:r>
                      <a:r>
                        <a:rPr sz="11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CUAL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 marR="746125">
                        <a:lnSpc>
                          <a:spcPct val="11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ES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NECESARIO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VARIOS CUENTOS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CORTOS O TEXTOS PEQUEÑOS QUE LE PERMITAN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HACER  COMPARACIONES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SOBRE TEMAS QUE LE INTERESEN Y DE ESA FORMA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ARGUMENTE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 QUE</a:t>
                      </a:r>
                      <a:r>
                        <a:rPr sz="11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PIENSA.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064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39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NECESITA PRACTICAR MUCHO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LECTURA PARA QUE LA MEJORE, PRINCIPALMENTE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FLUIDEZ,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LEA 10</a:t>
                      </a:r>
                      <a:r>
                        <a:rPr sz="11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MINUTOS</a:t>
                      </a: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DIARIOS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999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PARA MEJORAR LA LECTURA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CALIDAD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LOS PRIMEROS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AÑOS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ESCOLARES, LEER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DIARIAMENTE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TEXTOS</a:t>
                      </a:r>
                      <a:r>
                        <a:rPr sz="11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BREVES,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FORTALECIENDO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LECTURA DE LAS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SILABAS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SIMPLES Y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COMPUESTAS.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376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PRESENTA PROBLEMAS DE LECTURA, SOLO LEE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ALGUNAS FRASES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CON APOYO Y CON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MUCHA DIFICULTAD,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LEER EN</a:t>
                      </a:r>
                      <a:r>
                        <a:rPr sz="11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DIARIAMENTE.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721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DEBE TOMAR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CONCIENCIA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LA LECTURA Y COMPRENDER LO QUE LEE, APOYARLO 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</a:t>
                      </a:r>
                      <a:r>
                        <a:rPr sz="11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AVANCE.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9991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ES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CONVENIENTE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PRACTIQUES LA LECTURA 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POR LO MENOS DIEZ MINUTOS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DIARIOS.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52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100" dirty="0" err="1" smtClean="0">
                          <a:latin typeface="Calibri"/>
                          <a:cs typeface="Calibri"/>
                        </a:rPr>
                        <a:t>ES</a:t>
                      </a:r>
                      <a:r>
                        <a:rPr sz="110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IMPORTANTE LEER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MEJORAR EN LA LECTURA DE COMPRENSIÓN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ESCRIBIR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IDEAS</a:t>
                      </a:r>
                      <a:r>
                        <a:rPr sz="11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PRINCIPALES.</a:t>
                      </a: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9991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ES IMPORTANTE LEER 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10 MINUTOS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MEJORAR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COMPRENSIÓN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LECTORA.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9996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ES IMPORTANTE QUE 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 TOMEN LECTURA TODOS LOS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DÍAS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MEJORAR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REDACCIÓN.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0002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ES IMPORTANTE TOMAR LECTURA TODOS LOS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DÍAS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MEJORAR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COMPRENSIÓN.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9987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ES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NECESARIO FOMENTAR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LECTURA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DIARIA,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MOTIVAR EL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SUSPENSO,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IMAGINACIÓN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CON LAS NOVELAS</a:t>
                      </a:r>
                      <a:r>
                        <a:rPr sz="11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DEL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SORPRENDENTE ESCRITOR: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JULIO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VERNE.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0002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49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ES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NECESARIO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LEER TODOS LOS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DÍAS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LECTURAS EN VOZ ALTA PARA MEJORAR LA COMPRENSIÓN LECTORA.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98064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ES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NECESARIO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CON LA PRÁCTICA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LOGRES QUE LA LECTURA SEA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UNA NECESIDAD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PROFUNDA Y</a:t>
                      </a:r>
                      <a:r>
                        <a:rPr sz="11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CONSTANTE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PARA MEJORAR TUS PROCESOS DE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APRENDIZAJE.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0002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ES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URGENTE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APOYAR 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CASA, NECESITA ACOMPAÑAMIENTO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</a:t>
                      </a:r>
                      <a:r>
                        <a:rPr sz="11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LEER.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5214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5778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ESPECÍFICAMENTE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REQUIERE APOYO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ADICIONAL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LA LECTURA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COMPRENSIÓN,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POR LO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RECOMIENDA</a:t>
                      </a:r>
                      <a:r>
                        <a:rPr sz="1100" spc="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 marR="16510">
                        <a:lnSpc>
                          <a:spcPct val="11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CON APOYO DE LA MADRE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FAMILIA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FORMULE Y RESPONDA PREGUNTAS,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ANALICE,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REFLEXIONE Y COMENTE TODO LO  QUE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5214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5778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EXISTEN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MUCHAS DEFICIENCIAS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EL DESARROLLO DE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HABILIDAD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LECTORA, POR LO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</a:t>
                      </a:r>
                      <a:r>
                        <a:rPr sz="11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RECOMIENDA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 marR="405130">
                        <a:lnSpc>
                          <a:spcPct val="11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ACOMPAÑAR LA LECTURA DURANTE 20 MINUTOS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FOMENTAR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GUSTO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POR LEER Y EL INTERÉS EN  OBTENER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NUEVOS CONOCIMIENTOS.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39987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FAVOR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PRACTICAR DIARIAMENTE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LECTURA DE COMPRENSIÓN A TRAVÉS DE PREGUNTAS Y RESPUESTAS,</a:t>
                      </a:r>
                      <a:r>
                        <a:rPr sz="11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DEL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INTERCAMBIO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OPINIONES,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REFLEXIONES Y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PARÁFRASIS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DISTINTOS</a:t>
                      </a:r>
                      <a:r>
                        <a:rPr sz="11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TEXTOS.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0002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HA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LOGRADO LEER DE MANERA CORRECTA Y MÁS RÁPIDAMENTE,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LETRA ES MÁS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COMPRENSIBLE.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39987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REALIZA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LECTURA EN VOZ ALTA 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CUENTOS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RESEÑAS, SELECCIONAR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MATERIALES DE LECTURA PARA AMPLIAR</a:t>
                      </a:r>
                      <a:r>
                        <a:rPr sz="11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CONOCIMIENTOS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SOBRE UN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TEMA.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39993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HAY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MOMENTOS QUE EN LA LECTURA TE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TRABAS,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 FALTA MÁS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FLUIDEZ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ESTO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 IRÁ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QUITANDO</a:t>
                      </a:r>
                      <a:r>
                        <a:rPr sz="11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CONFORME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LEAS,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ADEMÁS DE AYUDARTE A MEJORAR TU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ESCRITURA.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39999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100" spc="-5" dirty="0" err="1" smtClean="0">
                          <a:latin typeface="Calibri"/>
                          <a:cs typeface="Calibri"/>
                        </a:rPr>
                        <a:t>IDENTIFICA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TEMÁTICA O IDEA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PRINCIPAL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LA LECTURA QUE PRACTIQUES, COMENTÁNDOLA CON TUS</a:t>
                      </a:r>
                      <a:r>
                        <a:rPr sz="11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PAPÁS.</a:t>
                      </a: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6887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5778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59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50165">
                        <a:lnSpc>
                          <a:spcPct val="11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LEE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MANERA AUTÓNOMA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UNA VARIEDAD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TEXTOS,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SIN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EMBARGO,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 FLUIDEZ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LA LECTURA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TIENE  DIFICULTADES. 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DEBE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CONTINUAR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CON LA TOMA DE LECTURA 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BAJO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VIGILANCIA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DEL PADRE DE</a:t>
                      </a:r>
                      <a:r>
                        <a:rPr sz="1100" spc="1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FAMILIA.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-19050" y="228600"/>
            <a:ext cx="7244716" cy="10148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4130" marR="898525" algn="ctr">
              <a:lnSpc>
                <a:spcPct val="110000"/>
              </a:lnSpc>
              <a:defRPr/>
            </a:pP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solidFill>
                  <a:srgbClr val="FF545A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101</a:t>
            </a: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solidFill>
                  <a:srgbClr val="FFAE4B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OBSERVACIONES</a:t>
            </a: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solidFill>
                  <a:srgbClr val="A8DD63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Y </a:t>
            </a: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solidFill>
                  <a:srgbClr val="00D6A3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REPORTES</a:t>
            </a: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solidFill>
                  <a:srgbClr val="00A0C5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P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solidFill>
                  <a:srgbClr val="00A0C5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ARA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solidFill>
                  <a:srgbClr val="7F5EB5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EVALUAR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solidFill>
                  <a:srgbClr val="E54DA0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LA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solidFill>
                  <a:srgbClr val="FF3300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LECTURA</a:t>
            </a:r>
            <a:endParaRPr lang="es-ES" sz="2800" dirty="0">
              <a:ln>
                <a:solidFill>
                  <a:sysClr val="windowText" lastClr="000000"/>
                </a:solidFill>
              </a:ln>
              <a:solidFill>
                <a:srgbClr val="FF3300"/>
              </a:solidFill>
              <a:latin typeface="AGHashtagNope" panose="02000603000000000000" pitchFamily="2" charset="0"/>
              <a:ea typeface="AGHashtagNope" panose="02000603000000000000" pitchFamily="2" charset="0"/>
              <a:cs typeface="Calibri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874" y="285750"/>
            <a:ext cx="1144532" cy="82753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527535"/>
              </p:ext>
            </p:extLst>
          </p:nvPr>
        </p:nvGraphicFramePr>
        <p:xfrm>
          <a:off x="152400" y="228600"/>
          <a:ext cx="7244715" cy="91884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6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8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6104">
                <a:tc gridSpan="2">
                  <a:txBody>
                    <a:bodyPr/>
                    <a:lstStyle/>
                    <a:p>
                      <a:pPr marL="24130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lang="es-ES" sz="2800" b="1" spc="-5" dirty="0" smtClean="0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101 OBSERVACIONES Y REPORTES  </a:t>
                      </a:r>
                      <a:r>
                        <a:rPr lang="es-ES" sz="2800" b="1" spc="0" dirty="0" smtClean="0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PARA</a:t>
                      </a:r>
                      <a:r>
                        <a:rPr lang="es-ES" sz="2800" b="1" spc="0" baseline="0" dirty="0" smtClean="0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 EVALUAR LA LECTURA</a:t>
                      </a:r>
                      <a:endParaRPr sz="28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5337732"/>
                  </a:ext>
                </a:extLst>
              </a:tr>
              <a:tr h="334014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LEER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DIARIAMENTE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LUEGO,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NARRAR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MANERA ORAL EL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CONTENIDO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DEL TEXTO LEÍDO A</a:t>
                      </a:r>
                      <a:r>
                        <a:rPr sz="11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OTRA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PERSONA.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0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5778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LEES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BIEN, SIN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EMBARGO TE RECOMIENDO QUE LEAS EN VOZ ALTA PARA MEJORAR TU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DICCIÓN,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SUGIERO</a:t>
                      </a:r>
                      <a:r>
                        <a:rPr sz="11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</a:t>
                      </a:r>
                    </a:p>
                    <a:p>
                      <a:pPr marL="24130" marR="123189">
                        <a:lnSpc>
                          <a:spcPct val="11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CUANDO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LEAS PLATIQUES CON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ALGUIEN ACERCA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DEL TEMA QUE LEÍSTE Y QUE 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CUESTIONEN ACERCA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LA  MISMA LECTURA PARA MEJORAR TUS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HABILIDADES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COMPRENSIÓN.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007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LEES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BIEN,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PERO TE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INVITO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MEJORAR MÁS TU LECTURA Y PERDER EL MIEDO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CUANDO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LEAS EN VOZ</a:t>
                      </a:r>
                      <a:r>
                        <a:rPr sz="11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ALTA.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013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LEES MUY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BIEN, FELICIDADES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POR TU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NIVEL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NO DEJES DE LEER LOS LIBROS ABREN MUNDOS MARAVILLOSOS A</a:t>
                      </a:r>
                      <a:r>
                        <a:rPr sz="11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</a:t>
                      </a: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IMAGINACIÓN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MEJORAN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DICCIÓN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ADEMÁS DE TU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CAPACIDAD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</a:t>
                      </a:r>
                      <a:r>
                        <a:rPr sz="11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COMUNICARTE.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811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100" dirty="0" err="1" smtClean="0">
                          <a:latin typeface="Calibri"/>
                          <a:cs typeface="Calibri"/>
                        </a:rPr>
                        <a:t>LOGRA</a:t>
                      </a:r>
                      <a:r>
                        <a:rPr sz="110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LEER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ALGUNAS PALABRAS, SIN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EMBARGO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AÚN SU FLUIDEZ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BAJA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MISMO TIEMPO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</a:t>
                      </a:r>
                      <a:r>
                        <a:rPr sz="1100" spc="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COMPRENSIÓN.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009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LOGRA LEER DE MANERA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FLUIDA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COMPRENDIENDO LO QUE LEE,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ASÍ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RESCATANDO IDEAS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PRINCIPALES</a:t>
                      </a:r>
                      <a:r>
                        <a:rPr sz="11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COMPARTIÉNDOLAS CON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SUS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COMPAÑEROS.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013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LOGRA RECONOCER PALABRAS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ALGUNAS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MÁS DE MANERA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AISLADA, SIN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EMBARGO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AÚN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REQUIERE MEJORAR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LECTURA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COMPRENSIÓN.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008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LOGRA TENER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GRAN AVANCE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LA LECTURA, ES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FLUIDA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LOGRA COMPRENDER LO QUE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013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NECESITA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LEER 2 VECES POR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SEMANA,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MEJORAR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LECTURA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COMENTAR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LO QUE</a:t>
                      </a:r>
                      <a:r>
                        <a:rPr sz="11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TRATA.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10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5778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69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NECESITA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LEER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CONSTANTEMENTE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LOS TEXTOS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SENCILLOS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MEJORAR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 ENTONACIÓN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FLUIDEZ</a:t>
                      </a:r>
                      <a:r>
                        <a:rPr sz="1100" spc="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RESPETANDO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 marR="135890">
                        <a:lnSpc>
                          <a:spcPct val="11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LOS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SIGNOS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PUNTUACIÓN. ASÍ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MISMO REQUIERE LEER TEXTOS CORTOS PARA MEJORAR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COMPRENSIÓN LITERAL  (PREGUNTAS TEXTUALES DEL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TEXTO).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93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5778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ESTIMULAR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LECTURA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DEBE COMPARTIR 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UNA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LECTURA CUYOS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MENSAJES SE SELECCIONEN</a:t>
                      </a:r>
                      <a:r>
                        <a:rPr sz="11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POR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 marR="173990">
                        <a:lnSpc>
                          <a:spcPct val="11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PÁRRAFO DE UN TEXTO 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PÁGINA, ANIMANDO 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PERCEPCIÓN LECTORA DENTRO DEL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HOGAR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JUNTOS VISITEN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BIBLIOTECA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FERIAS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LIBRO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SELECCIONE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LIBROS QUE 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SEAN</a:t>
                      </a:r>
                      <a:r>
                        <a:rPr sz="11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INTERESANTES.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178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R="5778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156210">
                        <a:lnSpc>
                          <a:spcPct val="11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ESTIMULAR 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LECTURA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DEBE COMPARTIR 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HÁBITO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LA LECTURA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AL ESCUCHAR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DIVERSOS  MODELOS LECTORES QUE 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CONTAGIEN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INTERÉS.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TAMBIÉN ES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NECESARIO DIALOGAR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SOBRE LAS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IDEAS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VALORACIÓN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CONTENIDO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LO QUE LEE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PREGUNTARLE, ¿QUÉ 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HA GUSTADO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MÁS?, ¿QUÉ 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HA GUSTADO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MENOS?, ¿TE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HA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PARECIDO DIVERTIDO?,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DIFERENCIAR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 REAL, LO MISTERIOSO, LO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ABURRIDO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LO</a:t>
                      </a:r>
                      <a:r>
                        <a:rPr sz="11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MARAVILLOSO.</a:t>
                      </a: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10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5778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ESTIMULAR 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LECTURA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 DEBE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AYUDAR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COMPRENDER QUE LOS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EJERCICIOS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LECTURA NO</a:t>
                      </a:r>
                      <a:r>
                        <a:rPr sz="11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 marR="309245">
                        <a:lnSpc>
                          <a:spcPct val="11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LIMITAN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FORMA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EXCLUSIVA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ESCUELA,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POR LO QUE DEBE LEER EN TODOS LADOS POSIBLES EN COMPAÑÍA Y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DIRECCIÓN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PADRES 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ENSEÑARLE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COMPARTIR EL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HÁBITO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LA</a:t>
                      </a:r>
                      <a:r>
                        <a:rPr sz="11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LECTURA.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60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5778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60960">
                        <a:lnSpc>
                          <a:spcPct val="110000"/>
                        </a:lnSpc>
                      </a:pPr>
                      <a:r>
                        <a:rPr sz="1100" dirty="0" smtClean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ESTIMULAR 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LECTURA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 RECOMIENDA LEER CON EL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FIN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ENTRETENERSE LEYENDO, PRESENTANDO LA  LECTURA COMO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UNA ACTIVIDAD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PASAR UN RATO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AGRADABLE, SELECCIONANDO INFORMACIÓN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LE SEA</a:t>
                      </a:r>
                      <a:r>
                        <a:rPr sz="1100" spc="1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ÚTIL.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010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5778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ESTIMULAR 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PARTICIPACIÓN DENTRO DE LAS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CONVERSACIONES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POSTERIORES 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UNA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LECTURA,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</a:t>
                      </a:r>
                      <a:r>
                        <a:rPr sz="11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DEBE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 marR="366395">
                        <a:lnSpc>
                          <a:spcPct val="11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APOYAR 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PLATICANDO SOBRE DIVERSOS TEMAS DESPUÉS DE LEER,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INCREMENTANDO 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INTERÉS POR LAS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SITUACIONES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PROBLEMAS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MENCIONA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LECTURA.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4013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PARA MEJORAR LA LECTURA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CALIDAD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LOS PRIMEROS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AÑOS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ESCOLARES, LEER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DIARIAMENTE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TEXTOS</a:t>
                      </a:r>
                      <a:r>
                        <a:rPr sz="11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BREVES,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FORTALECIENDO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LECTURA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LAS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SILABAS SIMPLES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COMPUESTAS.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6680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R="57785" algn="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PARA MEJORAR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 ESCRITURA NECESITA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LE PREGUNTEN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CUÁL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ES LA IDEA PRINCIPAL QUE QUIERE PLASMAR</a:t>
                      </a:r>
                      <a:r>
                        <a:rPr sz="11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AL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 marR="121920">
                        <a:lnSpc>
                          <a:spcPct val="11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ESCRIBIRLA,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YA QUE EXPLICA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SUS IDEAS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FORMA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VERBAL,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PERO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ESCRIBIRLAS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 RESULTA MÁS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DIFÍCIL,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POR LO QUE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HAY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PEDIRLE QUE 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CUENTEN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EJEMPLOS O ANÉCDOTAS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SIRVAN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APOYO PARA LA IDEA PRINCIPAL, ESO LE  AYUDARÁ A ELABORAR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SOSTENER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PIENSA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DICE.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91064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PRACTICA 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TU LECTURA, ES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NECESARIO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EL PADRE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FAMILIA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REALICE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CIERTOS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CUESTIONAMIENTOS</a:t>
                      </a:r>
                      <a:r>
                        <a:rPr sz="1100" spc="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PREGUNTAS SOBRE LA MISMA PARA MEJORAR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COMPRENSIÓN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LECTORA.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34020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PRACTICA LA LECTURA DE COMPRENSIÓN DE MANERA PERMANENTE,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RECOMIENDA LEER EN VOZ ALTA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VEINTE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MINUTOS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DIARIAMENTE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HACER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PREGUNTAS 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INFERIR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EL</a:t>
                      </a:r>
                      <a:r>
                        <a:rPr sz="11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CONTENIDO.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5045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5778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79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508000">
                        <a:lnSpc>
                          <a:spcPct val="110000"/>
                        </a:lnSpc>
                      </a:pPr>
                      <a:r>
                        <a:rPr sz="1100" spc="-5" dirty="0" err="1" smtClean="0">
                          <a:latin typeface="Calibri"/>
                          <a:cs typeface="Calibri"/>
                        </a:rPr>
                        <a:t>REALIZA</a:t>
                      </a:r>
                      <a:r>
                        <a:rPr sz="1100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LECTURA EN VOZ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ALTA,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TRATANDO DE LEER EL MAYOR NÚMERO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PALABRAS,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PERO TOMANDO EN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CUENTA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PRONUNCIACIÓN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LAS PALABRAS SEA LA CORRECTA, RESPETANDO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SIGNOS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PUNTUACIÓN.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-19050" y="228600"/>
            <a:ext cx="7244716" cy="10148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4130" marR="898525" algn="ctr">
              <a:lnSpc>
                <a:spcPct val="110000"/>
              </a:lnSpc>
              <a:defRPr/>
            </a:pP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solidFill>
                  <a:srgbClr val="FF545A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101</a:t>
            </a: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solidFill>
                  <a:srgbClr val="FFAE4B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OBSERVACIONES</a:t>
            </a: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solidFill>
                  <a:srgbClr val="A8DD63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Y </a:t>
            </a: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solidFill>
                  <a:srgbClr val="00D6A3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REPORTES</a:t>
            </a: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solidFill>
                  <a:srgbClr val="00A0C5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P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solidFill>
                  <a:srgbClr val="00A0C5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ARA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solidFill>
                  <a:srgbClr val="7F5EB5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EVALUAR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solidFill>
                  <a:srgbClr val="E54DA0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LA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solidFill>
                  <a:srgbClr val="FF3300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LECTURA</a:t>
            </a:r>
            <a:endParaRPr lang="es-ES" sz="2800" dirty="0">
              <a:ln>
                <a:solidFill>
                  <a:sysClr val="windowText" lastClr="000000"/>
                </a:solidFill>
              </a:ln>
              <a:solidFill>
                <a:srgbClr val="FF3300"/>
              </a:solidFill>
              <a:latin typeface="AGHashtagNope" panose="02000603000000000000" pitchFamily="2" charset="0"/>
              <a:ea typeface="AGHashtagNope" panose="02000603000000000000" pitchFamily="2" charset="0"/>
              <a:cs typeface="Calibri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874" y="285750"/>
            <a:ext cx="1144532" cy="82753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73853"/>
              </p:ext>
            </p:extLst>
          </p:nvPr>
        </p:nvGraphicFramePr>
        <p:xfrm>
          <a:off x="240431" y="322974"/>
          <a:ext cx="7244715" cy="6150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6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8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8808">
                <a:tc gridSpan="2">
                  <a:txBody>
                    <a:bodyPr/>
                    <a:lstStyle/>
                    <a:p>
                      <a:pPr marR="57785"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lang="es-ES" sz="2800" b="1" spc="-5" dirty="0" smtClean="0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101 OBSERVACIONES Y REPORTES  </a:t>
                      </a:r>
                      <a:r>
                        <a:rPr lang="es-ES" sz="2800" b="1" spc="0" dirty="0" smtClean="0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PARA</a:t>
                      </a:r>
                      <a:r>
                        <a:rPr lang="es-ES" sz="2800" b="1" spc="0" baseline="0" dirty="0" smtClean="0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 EVALUAR LA LECTURA</a:t>
                      </a:r>
                      <a:endParaRPr sz="280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4394359"/>
                  </a:ext>
                </a:extLst>
              </a:tr>
              <a:tr h="368808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80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REALIZAR DIARIAMENTE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DICTADOS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CINCO ENUNCIADOS,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FORTALECER TU PROCESO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ESCRITURA</a:t>
                      </a:r>
                      <a:r>
                        <a:rPr sz="11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INICIAL.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814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81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REALIZAR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LECTURA DE TODAS LAS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CONSONANTES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ABECEDARIO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YA QUE LAS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CONFUNDE</a:t>
                      </a:r>
                      <a:r>
                        <a:rPr sz="11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CONTINUAMENTE.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71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5778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82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4130" marR="19050">
                        <a:lnSpc>
                          <a:spcPct val="11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REQUIERE APOYO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ADICIONAL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MEJORAR EN LAS COMPETENCIAS LECTORAS, POR LO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SUGIERE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LA MADRE 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FAMILIA PRACTICAR DIARIAMENTE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LECTURA 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TRES MODALIDADES (VELOCIDAD,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FLUIDEZ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spc="1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COMPRENSIÓN).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71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R="57785" algn="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83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4130" marR="170180">
                        <a:lnSpc>
                          <a:spcPct val="11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REQUIERE DE APOYO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CONSTANTE,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POR LO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SUGIERE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PRACTIQUE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DIARIAMENTE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LECTURA DE  COMPRENSIÓN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UTILIZANDO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TANTO TEXTOS LITERARIOS, COMO TEXTOS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INFORMATIVOS, INTERCAMBIANDO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TODO  MOMENTO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SUS OPINIONES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RELACIONANDO CADA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LECTURA CON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CONOCIMIENTOS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EXPERIENCIAS</a:t>
                      </a:r>
                      <a:r>
                        <a:rPr sz="11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PREVIAS.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2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5778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84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RECOMIENDA LA LECTURA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DIARIA, TRABAJANDO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LAS TRES MODALIDADES (VELOCIDAD, FLUIDEZ</a:t>
                      </a:r>
                      <a:r>
                        <a:rPr sz="11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 marR="322580">
                        <a:lnSpc>
                          <a:spcPct val="11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COMPRENSIÓN,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YA QUE ES IMPORTANTE LOGRAR QUE LA LECTURA SEA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UNA NECESIDAD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PROFUNDA 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CONSTANTE 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MEJORAR LOS PROCESOS DE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APRENDIZAJE.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76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R="57785" algn="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85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RECOMIENDA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PRACTICAR DIARIAMENTE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LECTURA EN VOZ ALTA PARA MEJORAR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 FLUIDEZ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ENTONACIÓN;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 marR="116839">
                        <a:lnSpc>
                          <a:spcPct val="11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FAVORECIENDO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VEZ EL NO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CAMBIAR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PALABRAS 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REALIZAR OMISIONES 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LEER.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SUGIERE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DE LOS TEXTOS  LEÍDOS COMENTE SOBRE EL TEXTO Y RESPONDA O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REALIZARLE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PREGUNTAS PARA MEJORAR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COMPRENSIÓN  LECTORA.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94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57785" algn="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86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SE SUGIERE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 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CASA 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LEA 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DIARIO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QUE EN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FAMILIA 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PLATIQUE,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ANALICE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REFLEXIONE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ACERCA</a:t>
                      </a:r>
                      <a:r>
                        <a:rPr sz="1100" spc="1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 marR="200660">
                        <a:lnSpc>
                          <a:spcPct val="11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DISTINTAS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LECTURAS CON EL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FIN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MEJORAR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COMPRENSIÓN LECTORA. TAMBIÉN ES IMPORTANTE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PRACTICAR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LA 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VELOCIDAD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LA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FLUIDEZ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MEJORAR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SUS NIVELES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1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LOGRO.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87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SI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PONES UN POCO MÁS DE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ATENCIÓN CUANDO REALIZAS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TU LECTURA ÉSTA SERÁ MÁS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FLUIDA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ENTENDIBLE, ASÍ</a:t>
                      </a:r>
                      <a:r>
                        <a:rPr sz="1100" spc="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QUE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TE RECOMIENDO QUE LEAS TODOS LOS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DÍAS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POR LO MENOS 20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MINUTOS.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88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14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3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TE RECOMIENDO QUE LEAS TEXTOS BREVES QUE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SEAN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 TU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AGRADO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PARA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INCREMENTAR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TU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GUSTO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POR LA</a:t>
                      </a:r>
                      <a:r>
                        <a:rPr sz="11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LECTURA</a:t>
                      </a: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Y QUE COMPRENDAS QUE LEER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BRINDA CONOCIMIENTOS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 FORTALECE EL</a:t>
                      </a:r>
                      <a:r>
                        <a:rPr sz="11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CARÁCTER.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290" y="6858000"/>
            <a:ext cx="4592995" cy="2237171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-19050" y="356707"/>
            <a:ext cx="7244716" cy="10148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4130" marR="898525" algn="ctr">
              <a:lnSpc>
                <a:spcPct val="110000"/>
              </a:lnSpc>
              <a:defRPr/>
            </a:pP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solidFill>
                  <a:srgbClr val="FF545A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101</a:t>
            </a: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solidFill>
                  <a:srgbClr val="FFAE4B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OBSERVACIONES</a:t>
            </a: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solidFill>
                  <a:srgbClr val="A8DD63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Y </a:t>
            </a: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solidFill>
                  <a:srgbClr val="00D6A3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REPORTES</a:t>
            </a: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800" b="1" spc="-5" dirty="0">
                <a:ln>
                  <a:solidFill>
                    <a:sysClr val="windowText" lastClr="000000"/>
                  </a:solidFill>
                </a:ln>
                <a:solidFill>
                  <a:srgbClr val="00A0C5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P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solidFill>
                  <a:srgbClr val="00A0C5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ARA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solidFill>
                  <a:srgbClr val="7F5EB5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EVALUAR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solidFill>
                  <a:srgbClr val="E54DA0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LA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 </a:t>
            </a:r>
            <a:r>
              <a:rPr lang="es-ES" sz="2800" b="1" dirty="0">
                <a:ln>
                  <a:solidFill>
                    <a:sysClr val="windowText" lastClr="000000"/>
                  </a:solidFill>
                </a:ln>
                <a:solidFill>
                  <a:srgbClr val="FF3300"/>
                </a:solidFill>
                <a:latin typeface="AGHashtagNope" panose="02000603000000000000" pitchFamily="2" charset="0"/>
                <a:ea typeface="AGHashtagNope" panose="02000603000000000000" pitchFamily="2" charset="0"/>
                <a:cs typeface="Calibri"/>
              </a:rPr>
              <a:t>LECTURA</a:t>
            </a:r>
            <a:endParaRPr lang="es-ES" sz="2800" dirty="0">
              <a:ln>
                <a:solidFill>
                  <a:sysClr val="windowText" lastClr="000000"/>
                </a:solidFill>
              </a:ln>
              <a:solidFill>
                <a:srgbClr val="FF3300"/>
              </a:solidFill>
              <a:latin typeface="AGHashtagNope" panose="02000603000000000000" pitchFamily="2" charset="0"/>
              <a:ea typeface="AGHashtagNope" panose="02000603000000000000" pitchFamily="2" charset="0"/>
              <a:cs typeface="Calibri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874" y="413857"/>
            <a:ext cx="1144532" cy="82753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2405</Words>
  <Application>Microsoft Office PowerPoint</Application>
  <PresentationFormat>Personalizado</PresentationFormat>
  <Paragraphs>252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AGHashtagNope</vt:lpstr>
      <vt:lpstr>Calibri</vt:lpstr>
      <vt:lpstr>Times New Roman</vt:lpstr>
      <vt:lpstr>Office Theme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RAFA</dc:creator>
  <cp:lastModifiedBy>Antonio Ciudad Real Núñez</cp:lastModifiedBy>
  <cp:revision>6</cp:revision>
  <dcterms:created xsi:type="dcterms:W3CDTF">2020-09-19T06:28:28Z</dcterms:created>
  <dcterms:modified xsi:type="dcterms:W3CDTF">2021-06-06T16:24:05Z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2020-09-19T00:00:00Z</vt:filetime>
  </property>
  <property fmtid="{D5CDD505-2E9C-101B-9397-08002B2CF9AE}" pid="3" name="Creator">
    <vt:lpwstr>Adobe Acrobat Pro DC 19.10.20098</vt:lpwstr>
  </property>
  <property fmtid="{D5CDD505-2E9C-101B-9397-08002B2CF9AE}" pid="4" name="LastSaved">
    <vt:filetime>2020-09-19T00:00:00Z</vt:filetime>
  </property>
</Properties>
</file>