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8120063" cy="10826750" type="B4ISO"/>
  <p:notesSz cx="6858000" cy="9144000"/>
  <p:defaultTextStyle>
    <a:defPPr>
      <a:defRPr lang="es-ES"/>
    </a:defPPr>
    <a:lvl1pPr marL="0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1" autoAdjust="0"/>
    <p:restoredTop sz="94660"/>
  </p:normalViewPr>
  <p:slideViewPr>
    <p:cSldViewPr snapToGrid="0">
      <p:cViewPr>
        <p:scale>
          <a:sx n="75" d="100"/>
          <a:sy n="75" d="100"/>
        </p:scale>
        <p:origin x="1566" y="-17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005" y="1771879"/>
            <a:ext cx="6902054" cy="3769313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008" y="5686551"/>
            <a:ext cx="6090047" cy="261395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63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565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0920" y="576424"/>
            <a:ext cx="1750889" cy="917517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255" y="576424"/>
            <a:ext cx="5151165" cy="917517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51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47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026" y="2699172"/>
            <a:ext cx="7003554" cy="4503626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026" y="7245404"/>
            <a:ext cx="7003554" cy="2368351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/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632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254" y="2882121"/>
            <a:ext cx="3451027" cy="68694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0782" y="2882121"/>
            <a:ext cx="3451027" cy="68694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93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576427"/>
            <a:ext cx="7003554" cy="20926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313" y="2654058"/>
            <a:ext cx="3435167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313" y="3954771"/>
            <a:ext cx="3435167" cy="58168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0783" y="2654058"/>
            <a:ext cx="3452084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0783" y="3954771"/>
            <a:ext cx="3452084" cy="58168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679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524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175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2084" y="1558854"/>
            <a:ext cx="4110782" cy="7694010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35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2084" y="1558854"/>
            <a:ext cx="4110782" cy="7694010"/>
          </a:xfrm>
        </p:spPr>
        <p:txBody>
          <a:bodyPr anchor="t"/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43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255" y="576427"/>
            <a:ext cx="7003554" cy="209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255" y="2882121"/>
            <a:ext cx="7003554" cy="686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254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9771" y="10034796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795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925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11987" rtl="0" eaLnBrk="1" latinLnBrk="0" hangingPunct="1">
        <a:lnSpc>
          <a:spcPct val="90000"/>
        </a:lnSpc>
        <a:spcBef>
          <a:spcPct val="0"/>
        </a:spcBef>
        <a:buNone/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997" indent="-202997" algn="l" defTabSz="811987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424399"/>
              </p:ext>
            </p:extLst>
          </p:nvPr>
        </p:nvGraphicFramePr>
        <p:xfrm>
          <a:off x="384086" y="304800"/>
          <a:ext cx="7439114" cy="1643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39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4753">
                <a:tc>
                  <a:txBody>
                    <a:bodyPr/>
                    <a:lstStyle/>
                    <a:p>
                      <a:pPr marL="14604" algn="ctr">
                        <a:lnSpc>
                          <a:spcPts val="1870"/>
                        </a:lnSpc>
                      </a:pPr>
                      <a:endParaRPr lang="es-ES" sz="2800" b="1" spc="-55" dirty="0" smtClean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14604" algn="ctr">
                        <a:lnSpc>
                          <a:spcPts val="1870"/>
                        </a:lnSpc>
                      </a:pPr>
                      <a:r>
                        <a:rPr lang="es-ES" sz="28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F</a:t>
                      </a:r>
                      <a:r>
                        <a:rPr lang="es-ES" sz="28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I</a:t>
                      </a:r>
                      <a:r>
                        <a:rPr lang="es-ES" sz="28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C</a:t>
                      </a:r>
                      <a:r>
                        <a:rPr lang="es-ES" sz="28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H</a:t>
                      </a:r>
                      <a:r>
                        <a:rPr lang="es-ES" sz="28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A</a:t>
                      </a:r>
                      <a:r>
                        <a:rPr lang="es-ES" sz="2800" b="1" spc="-100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r>
                        <a:rPr lang="es-ES" sz="28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DE</a:t>
                      </a:r>
                      <a:r>
                        <a:rPr lang="es-ES" sz="28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S</a:t>
                      </a:r>
                      <a:r>
                        <a:rPr lang="es-ES" sz="28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C</a:t>
                      </a:r>
                      <a:r>
                        <a:rPr lang="es-ES" sz="28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RI</a:t>
                      </a:r>
                      <a:r>
                        <a:rPr lang="es-ES" sz="28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P</a:t>
                      </a:r>
                      <a:r>
                        <a:rPr lang="es-ES" sz="28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TIV</a:t>
                      </a:r>
                      <a:r>
                        <a:rPr lang="es-ES" sz="28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A</a:t>
                      </a:r>
                      <a:r>
                        <a:rPr lang="es-ES" sz="28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r>
                        <a:rPr lang="es-ES" sz="2800" b="1" spc="-30" dirty="0" smtClean="0">
                          <a:latin typeface="Janda Safe and Sound Solid" panose="02000503000000020004" pitchFamily="2" charset="0"/>
                          <a:cs typeface="Georgia"/>
                        </a:rPr>
                        <a:t>DEL</a:t>
                      </a:r>
                      <a:r>
                        <a:rPr lang="es-ES" sz="2800" b="1" spc="0" baseline="0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r>
                        <a:rPr lang="es-ES" sz="2800" b="1" spc="-30" dirty="0" smtClean="0">
                          <a:latin typeface="Janda Safe and Sound Solid" panose="02000503000000020004" pitchFamily="2" charset="0"/>
                          <a:cs typeface="Georgia"/>
                        </a:rPr>
                        <a:t>ALUMNO/A</a:t>
                      </a:r>
                      <a:endParaRPr lang="es-ES" sz="2800" dirty="0" smtClean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20955" algn="ctr">
                        <a:lnSpc>
                          <a:spcPts val="1625"/>
                        </a:lnSpc>
                        <a:spcBef>
                          <a:spcPts val="100"/>
                        </a:spcBef>
                      </a:pPr>
                      <a:endParaRPr lang="es-ES" sz="2400" b="1" spc="-50" dirty="0" smtClean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20955" algn="ctr">
                        <a:lnSpc>
                          <a:spcPts val="1625"/>
                        </a:lnSpc>
                        <a:spcBef>
                          <a:spcPts val="100"/>
                        </a:spcBef>
                      </a:pPr>
                      <a:r>
                        <a:rPr sz="2400" b="1" spc="-50" dirty="0" err="1" smtClean="0">
                          <a:latin typeface="Janda Safe and Sound Solid" panose="02000503000000020004" pitchFamily="2" charset="0"/>
                          <a:cs typeface="Georgia"/>
                        </a:rPr>
                        <a:t>Ejemplo</a:t>
                      </a:r>
                      <a:endParaRPr lang="es-ES" sz="2400" b="0" spc="0" dirty="0" smtClean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20955" algn="ctr">
                        <a:lnSpc>
                          <a:spcPts val="1625"/>
                        </a:lnSpc>
                        <a:spcBef>
                          <a:spcPts val="100"/>
                        </a:spcBef>
                      </a:pPr>
                      <a:endParaRPr lang="es-ES" sz="2400" b="0" spc="0" dirty="0" smtClean="0">
                        <a:latin typeface="Janda Safe and Sound Solid" panose="02000503000000020004" pitchFamily="2" charset="0"/>
                        <a:cs typeface="Arial" panose="020B0604020202020204" pitchFamily="34" charset="0"/>
                      </a:endParaRPr>
                    </a:p>
                    <a:p>
                      <a:pPr marL="20955" algn="ctr">
                        <a:lnSpc>
                          <a:spcPts val="1625"/>
                        </a:lnSpc>
                        <a:spcBef>
                          <a:spcPts val="100"/>
                        </a:spcBef>
                      </a:pPr>
                      <a:r>
                        <a:rPr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  <a:r>
                        <a:rPr sz="1200" b="1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</a:t>
                      </a:r>
                      <a:r>
                        <a:rPr sz="1200" b="1" spc="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grado</a:t>
                      </a:r>
                      <a:r>
                        <a:rPr sz="1200" b="1" spc="3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</a:t>
                      </a:r>
                      <a:r>
                        <a:rPr sz="1200" b="1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</a:t>
                      </a:r>
                      <a:r>
                        <a:rPr sz="12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siguientes</a:t>
                      </a:r>
                      <a:r>
                        <a:rPr sz="1200" b="1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características.	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Fecha:</a:t>
                      </a:r>
                      <a:r>
                        <a:rPr sz="1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	</a:t>
                      </a:r>
                      <a:r>
                        <a:rPr lang="es-ES" sz="1200" b="1" u="heavy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</a:t>
                      </a:r>
                      <a:endParaRPr lang="es-ES" sz="1200" b="1" u="heavy" dirty="0" smtClean="0"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855"/>
                        </a:spcBef>
                        <a:tabLst>
                          <a:tab pos="2527935" algn="l"/>
                          <a:tab pos="5641975" algn="l"/>
                          <a:tab pos="7064375" algn="l"/>
                        </a:tabLst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875694"/>
              </p:ext>
            </p:extLst>
          </p:nvPr>
        </p:nvGraphicFramePr>
        <p:xfrm>
          <a:off x="384086" y="1801369"/>
          <a:ext cx="7439114" cy="85904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4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100" b="1" spc="-10" dirty="0" smtClean="0">
                          <a:latin typeface="Arial"/>
                          <a:cs typeface="Arial"/>
                        </a:rPr>
                        <a:t>LOGROS ALCANZADOS(FORTALEZAS):</a:t>
                      </a:r>
                      <a:endParaRPr lang="es-ES" sz="1100" b="1" spc="-1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100" b="1" spc="-20" dirty="0" smtClean="0">
                          <a:latin typeface="Arial"/>
                          <a:cs typeface="Arial"/>
                        </a:rPr>
                        <a:t>DIFICULTADES QUE SE OBSERVAN (ÁREAS DE MEJORA):</a:t>
                      </a:r>
                      <a:endParaRPr lang="es-ES" sz="1100" b="1" spc="-2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9618">
                <a:tc>
                  <a:txBody>
                    <a:bodyPr/>
                    <a:lstStyle/>
                    <a:p>
                      <a:pPr marL="388620" marR="290830" indent="-228600" algn="just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 gusto por la lectura</a:t>
                      </a:r>
                    </a:p>
                    <a:p>
                      <a:pPr marL="388620" marR="290830" indent="-228600" algn="just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interesa en el uso de los números, emplea su  propio sistema al contar.</a:t>
                      </a:r>
                    </a:p>
                    <a:p>
                      <a:pPr marL="388620" marR="290830" indent="-228600" algn="just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sus características personales.</a:t>
                      </a:r>
                    </a:p>
                    <a:p>
                      <a:pPr marL="388620" marR="290830" indent="-228600" algn="just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Solicita ayuda en la mayoría de las actividades</a:t>
                      </a:r>
                    </a:p>
                    <a:p>
                      <a:pPr marL="388620" marR="290830" indent="-228600" algn="just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Utiliza el color como parte de sus producciones</a:t>
                      </a:r>
                    </a:p>
                    <a:p>
                      <a:pPr marL="388620" marR="290830" indent="-228600" algn="just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el movimiento y la exploración de su cuerpo  en los juegos.</a:t>
                      </a:r>
                      <a:endParaRPr lang="es-ES" sz="1200" spc="-5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75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30835" indent="-172720" algn="just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Trabaja solo individualmente</a:t>
                      </a:r>
                    </a:p>
                    <a:p>
                      <a:pPr marL="330835" indent="-172720" algn="just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Requiere apoyo en aspectos del lenguaje como:  fluidez, coherencia y secuencia.</a:t>
                      </a:r>
                    </a:p>
                    <a:p>
                      <a:pPr marL="330835" indent="-172720" algn="just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Tiene	dificultades	para	la	resolución	de  problemas.</a:t>
                      </a:r>
                    </a:p>
                    <a:p>
                      <a:pPr marL="330835" indent="-172720" algn="just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cambios en su entorno.</a:t>
                      </a:r>
                    </a:p>
                    <a:p>
                      <a:pPr marL="330835" indent="-172720" algn="just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Tiene poco control de sus emociones.</a:t>
                      </a:r>
                    </a:p>
                    <a:p>
                      <a:pPr marL="330835" indent="-172720" algn="just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participa en actividades de baile o expresión</a:t>
                      </a:r>
                    </a:p>
                    <a:p>
                      <a:pPr marL="330835" indent="-172720" algn="just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corporal.</a:t>
                      </a:r>
                    </a:p>
                    <a:p>
                      <a:pPr marL="330835" indent="-172720" algn="just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Debe mejorar su motricidad fina.</a:t>
                      </a:r>
                      <a:endParaRPr lang="es-ES" sz="1200" spc="-5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65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419">
                <a:tc gridSpan="2">
                  <a:txBody>
                    <a:bodyPr/>
                    <a:lstStyle/>
                    <a:p>
                      <a:pPr marL="221615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lang="es-ES" sz="2000" b="1" spc="-5" dirty="0" smtClean="0">
                          <a:latin typeface="Janda Safe and Sound Solid" panose="02000503000000020004" pitchFamily="2" charset="0"/>
                          <a:cs typeface="Calibri"/>
                        </a:rPr>
                        <a:t>RECOMENDACIONES</a:t>
                      </a:r>
                      <a:endParaRPr lang="es-ES" sz="2000" dirty="0">
                        <a:latin typeface="Janda Safe and Sound Solid" panose="02000503000000020004" pitchFamily="2" charset="0"/>
                        <a:cs typeface="Calibri"/>
                      </a:endParaRPr>
                    </a:p>
                  </a:txBody>
                  <a:tcPr marL="0" marR="0" marT="7048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4088">
                <a:tc gridSpan="2">
                  <a:txBody>
                    <a:bodyPr/>
                    <a:lstStyle/>
                    <a:p>
                      <a:pPr marL="160020" marR="290830" indent="0" algn="just" defTabSz="811987" rtl="0" eaLnBrk="1" latinLnBrk="0" hangingPunct="1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None/>
                        <a:tabLst>
                          <a:tab pos="389255" algn="l"/>
                        </a:tabLst>
                      </a:pPr>
                      <a:endParaRPr sz="1200" kern="1200" spc="-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88620" marR="290830" indent="-228600" algn="just" defTabSz="811987" rtl="0" eaLnBrk="1" latinLnBrk="0" hangingPunct="1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kern="12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Continuar con la integración de los padres de familia y la concientización sobre la importancia de la  escuela.</a:t>
                      </a:r>
                    </a:p>
                    <a:p>
                      <a:pPr marL="388620" marR="290830" indent="-228600" algn="just" defTabSz="811987" rtl="0" eaLnBrk="1" latinLnBrk="0" hangingPunct="1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kern="12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Fortalecer su participación en equipo y la imagen de sí mismo.</a:t>
                      </a:r>
                    </a:p>
                    <a:p>
                      <a:pPr marL="388620" marR="290830" indent="-228600" algn="just" defTabSz="811987" rtl="0" eaLnBrk="1" latinLnBrk="0" hangingPunct="1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kern="12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Mayores experiencias en donde la plática sea el recurso principal.</a:t>
                      </a:r>
                    </a:p>
                    <a:p>
                      <a:pPr marL="388620" marR="290830" indent="-228600" algn="just" defTabSz="811987" rtl="0" eaLnBrk="1" latinLnBrk="0" hangingPunct="1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kern="12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Resolución de problemas a través de regletas.</a:t>
                      </a:r>
                    </a:p>
                    <a:p>
                      <a:pPr marL="388620" marR="290830" indent="-228600" algn="just" defTabSz="811987" rtl="0" eaLnBrk="1" latinLnBrk="0" hangingPunct="1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kern="12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Fortalecer las actividades socioemocionales.</a:t>
                      </a:r>
                    </a:p>
                    <a:p>
                      <a:pPr marL="388620" marR="290830" indent="-228600" algn="just" defTabSz="811987" rtl="0" eaLnBrk="1" latinLnBrk="0" hangingPunct="1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lang="es-ES" sz="1200" kern="12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Mayor manipulación de material concreto.</a:t>
                      </a:r>
                    </a:p>
                    <a:p>
                      <a:pPr marL="157480" indent="0">
                        <a:lnSpc>
                          <a:spcPct val="100000"/>
                        </a:lnSpc>
                        <a:buFont typeface="Wingdings"/>
                        <a:buNone/>
                        <a:tabLst>
                          <a:tab pos="330835" algn="l"/>
                        </a:tabLst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4604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589">
                <a:tc gridSpan="2">
                  <a:txBody>
                    <a:bodyPr/>
                    <a:lstStyle/>
                    <a:p>
                      <a:pPr marL="10033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tabLst>
                          <a:tab pos="5250815" algn="l"/>
                        </a:tabLst>
                      </a:pPr>
                      <a:r>
                        <a:rPr sz="1400" b="1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Rec</a:t>
                      </a:r>
                      <a:r>
                        <a:rPr sz="1400" b="1" spc="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400" b="1" spc="-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me</a:t>
                      </a:r>
                      <a:r>
                        <a:rPr sz="1400" b="1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400" b="1" spc="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d</a:t>
                      </a:r>
                      <a:r>
                        <a:rPr sz="1400" b="1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ac</a:t>
                      </a:r>
                      <a:r>
                        <a:rPr sz="1400" b="1" spc="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400" b="1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400" b="1" spc="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400" b="1" spc="-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400" b="1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s</a:t>
                      </a:r>
                      <a:r>
                        <a:rPr sz="1400" b="1" spc="-105" dirty="0" smtClean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p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ra</a:t>
                      </a:r>
                      <a:r>
                        <a:rPr sz="1400" b="1" spc="-2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su</a:t>
                      </a:r>
                      <a:r>
                        <a:rPr sz="1400" b="1" spc="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onsid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Janda Safe and Sound Solid" panose="02000503000000020004" pitchFamily="2" charset="0"/>
                          <a:cs typeface="Calibri"/>
                        </a:rPr>
                        <a:t>r</a:t>
                      </a:r>
                      <a:r>
                        <a:rPr sz="1400" b="1" spc="-20" dirty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400" b="1" spc="-10" dirty="0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ón</a:t>
                      </a:r>
                      <a:r>
                        <a:rPr sz="1400" b="1" spc="-1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400" b="1" spc="-2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l</a:t>
                      </a:r>
                      <a:r>
                        <a:rPr sz="1400" b="1" spc="1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próxi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m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400" b="1" spc="-1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spc="-5" dirty="0" err="1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400" b="1" spc="5" dirty="0" err="1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400" b="1" spc="-5" dirty="0" err="1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400" b="1" spc="5" dirty="0" err="1">
                          <a:latin typeface="Janda Safe and Sound Solid" panose="02000503000000020004" pitchFamily="2" charset="0"/>
                          <a:cs typeface="Calibri"/>
                        </a:rPr>
                        <a:t>l</a:t>
                      </a:r>
                      <a:r>
                        <a:rPr sz="1400" b="1" dirty="0" err="1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400" b="1" spc="-1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spc="-5" dirty="0" smtClean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400" b="1" dirty="0" smtClean="0">
                          <a:latin typeface="Janda Safe and Sound Solid" panose="02000503000000020004" pitchFamily="2" charset="0"/>
                          <a:cs typeface="Calibri"/>
                        </a:rPr>
                        <a:t>scol</a:t>
                      </a:r>
                      <a:r>
                        <a:rPr sz="1400" b="1" spc="-5" dirty="0" smtClean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400" b="1" dirty="0" smtClean="0">
                          <a:latin typeface="Janda Safe and Sound Solid" panose="02000503000000020004" pitchFamily="2" charset="0"/>
                          <a:cs typeface="Calibri"/>
                        </a:rPr>
                        <a:t>r</a:t>
                      </a:r>
                      <a:r>
                        <a:rPr lang="es-ES" sz="1400" b="1" dirty="0" smtClean="0">
                          <a:latin typeface="Janda Safe and Sound Solid" panose="02000503000000020004" pitchFamily="2" charset="0"/>
                          <a:cs typeface="Calibri"/>
                        </a:rPr>
                        <a:t>___________</a:t>
                      </a:r>
                      <a:endParaRPr sz="1400" dirty="0">
                        <a:latin typeface="Janda Safe and Sound Solid" panose="02000503000000020004" pitchFamily="2" charset="0"/>
                        <a:cs typeface="Calibri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5210">
                <a:tc gridSpan="2">
                  <a:txBody>
                    <a:bodyPr/>
                    <a:lstStyle/>
                    <a:p>
                      <a:pPr marL="330200" indent="-17272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/>
                        <a:buChar char="•"/>
                        <a:tabLst>
                          <a:tab pos="330835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Mayor conversación entre familia</a:t>
                      </a:r>
                    </a:p>
                    <a:p>
                      <a:pPr marL="330200" indent="-17272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/>
                        <a:buChar char="•"/>
                        <a:tabLst>
                          <a:tab pos="330835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Destinar tiempo de calidad a su pequeño</a:t>
                      </a:r>
                    </a:p>
                    <a:p>
                      <a:pPr marL="330200" indent="-17272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/>
                        <a:buChar char="•"/>
                        <a:tabLst>
                          <a:tab pos="330835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Lectura de cuentos y juegos familiares</a:t>
                      </a:r>
                    </a:p>
                    <a:p>
                      <a:pPr marL="330200" indent="-17272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/>
                        <a:buChar char="•"/>
                        <a:tabLst>
                          <a:tab pos="330835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Fortalecer su autoestima a través de elogios, y felicitaciones</a:t>
                      </a:r>
                    </a:p>
                    <a:p>
                      <a:pPr marL="330200" indent="-17272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/>
                        <a:buChar char="•"/>
                        <a:tabLst>
                          <a:tab pos="330835" algn="l"/>
                        </a:tabLst>
                      </a:pP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Escuchar a su hijo sin juicios.</a:t>
                      </a:r>
                    </a:p>
                    <a:p>
                      <a:pPr marL="330200" indent="-17272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/>
                        <a:buChar char="•"/>
                        <a:tabLst>
                          <a:tab pos="330835" algn="l"/>
                        </a:tabLst>
                      </a:pPr>
                      <a:endParaRPr lang="es-ES" sz="1200" spc="-5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200" indent="-17272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/>
                        <a:buChar char="•"/>
                        <a:tabLst>
                          <a:tab pos="330835" algn="l"/>
                        </a:tabLst>
                      </a:pP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050" y="10134919"/>
            <a:ext cx="2216150" cy="25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object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252489"/>
              </p:ext>
            </p:extLst>
          </p:nvPr>
        </p:nvGraphicFramePr>
        <p:xfrm>
          <a:off x="453145" y="8619880"/>
          <a:ext cx="7224927" cy="20198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24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3408">
                <a:tc>
                  <a:txBody>
                    <a:bodyPr/>
                    <a:lstStyle/>
                    <a:p>
                      <a:pPr marL="10033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tabLst>
                          <a:tab pos="5250815" algn="l"/>
                        </a:tabLst>
                      </a:pP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Rec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me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d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ac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s</a:t>
                      </a:r>
                      <a:r>
                        <a:rPr sz="1200" b="1" spc="-10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p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ra</a:t>
                      </a:r>
                      <a:r>
                        <a:rPr sz="1200" b="1" spc="-2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su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onsid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200" b="1" spc="-10" dirty="0">
                          <a:latin typeface="Janda Safe and Sound Solid" panose="02000503000000020004" pitchFamily="2" charset="0"/>
                          <a:cs typeface="Calibri"/>
                        </a:rPr>
                        <a:t>r</a:t>
                      </a:r>
                      <a:r>
                        <a:rPr sz="1200" b="1" spc="-20" dirty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200" b="1" spc="-10" dirty="0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ón</a:t>
                      </a:r>
                      <a:r>
                        <a:rPr sz="1200" b="1" spc="-1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200" b="1" spc="-2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l</a:t>
                      </a:r>
                      <a:r>
                        <a:rPr sz="1200" b="1" spc="1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próxi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m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200" b="1" spc="-1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l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200" b="1" spc="-1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scol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r</a:t>
                      </a:r>
                      <a:r>
                        <a:rPr sz="1200" b="1" spc="-4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Janda Safe and Sound Solid" panose="02000503000000020004" pitchFamily="2" charset="0"/>
                          <a:cs typeface="Calibri"/>
                        </a:rPr>
                        <a:t> 	</a:t>
                      </a:r>
                      <a:endParaRPr sz="1200" dirty="0">
                        <a:latin typeface="Janda Safe and Sound Solid" panose="02000503000000020004" pitchFamily="2" charset="0"/>
                        <a:cs typeface="Calibri"/>
                      </a:endParaRPr>
                    </a:p>
                  </a:txBody>
                  <a:tcPr marL="0" marR="0" marT="6350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3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2"/>
          <p:cNvSpPr/>
          <p:nvPr/>
        </p:nvSpPr>
        <p:spPr>
          <a:xfrm>
            <a:off x="510844" y="1808975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/>
          <p:cNvSpPr/>
          <p:nvPr/>
        </p:nvSpPr>
        <p:spPr>
          <a:xfrm>
            <a:off x="510844" y="2083294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/>
          <p:nvPr/>
        </p:nvSpPr>
        <p:spPr>
          <a:xfrm>
            <a:off x="510844" y="2357615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/>
        </p:nvSpPr>
        <p:spPr>
          <a:xfrm>
            <a:off x="510844" y="2631935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6"/>
          <p:cNvSpPr/>
          <p:nvPr/>
        </p:nvSpPr>
        <p:spPr>
          <a:xfrm>
            <a:off x="510844" y="2906300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680" y="0"/>
                </a:lnTo>
              </a:path>
            </a:pathLst>
          </a:custGeom>
          <a:ln w="991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7"/>
          <p:cNvSpPr/>
          <p:nvPr/>
        </p:nvSpPr>
        <p:spPr>
          <a:xfrm>
            <a:off x="510844" y="3180829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8"/>
          <p:cNvSpPr/>
          <p:nvPr/>
        </p:nvSpPr>
        <p:spPr>
          <a:xfrm>
            <a:off x="510844" y="3455149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9"/>
          <p:cNvSpPr/>
          <p:nvPr/>
        </p:nvSpPr>
        <p:spPr>
          <a:xfrm>
            <a:off x="510844" y="3729469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0"/>
          <p:cNvSpPr/>
          <p:nvPr/>
        </p:nvSpPr>
        <p:spPr>
          <a:xfrm>
            <a:off x="510844" y="4003789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1"/>
          <p:cNvSpPr/>
          <p:nvPr/>
        </p:nvSpPr>
        <p:spPr>
          <a:xfrm>
            <a:off x="548944" y="4278109"/>
            <a:ext cx="3213735" cy="0"/>
          </a:xfrm>
          <a:custGeom>
            <a:avLst/>
            <a:gdLst/>
            <a:ahLst/>
            <a:cxnLst/>
            <a:rect l="l" t="t" r="r" b="b"/>
            <a:pathLst>
              <a:path w="3213735">
                <a:moveTo>
                  <a:pt x="0" y="0"/>
                </a:moveTo>
                <a:lnTo>
                  <a:pt x="3213201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"/>
          <p:cNvSpPr/>
          <p:nvPr/>
        </p:nvSpPr>
        <p:spPr>
          <a:xfrm>
            <a:off x="4067809" y="1790434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3"/>
          <p:cNvSpPr/>
          <p:nvPr/>
        </p:nvSpPr>
        <p:spPr>
          <a:xfrm>
            <a:off x="4067809" y="2041894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/>
          <p:cNvSpPr/>
          <p:nvPr/>
        </p:nvSpPr>
        <p:spPr>
          <a:xfrm>
            <a:off x="4067809" y="2293354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5"/>
          <p:cNvSpPr/>
          <p:nvPr/>
        </p:nvSpPr>
        <p:spPr>
          <a:xfrm>
            <a:off x="4067809" y="2544814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6"/>
          <p:cNvSpPr/>
          <p:nvPr/>
        </p:nvSpPr>
        <p:spPr>
          <a:xfrm>
            <a:off x="4067809" y="2796274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7"/>
          <p:cNvSpPr/>
          <p:nvPr/>
        </p:nvSpPr>
        <p:spPr>
          <a:xfrm>
            <a:off x="4067809" y="3047988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8"/>
          <p:cNvSpPr/>
          <p:nvPr/>
        </p:nvSpPr>
        <p:spPr>
          <a:xfrm>
            <a:off x="4067809" y="3299448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9"/>
          <p:cNvSpPr/>
          <p:nvPr/>
        </p:nvSpPr>
        <p:spPr>
          <a:xfrm>
            <a:off x="4067809" y="3550908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0"/>
          <p:cNvSpPr/>
          <p:nvPr/>
        </p:nvSpPr>
        <p:spPr>
          <a:xfrm>
            <a:off x="4067809" y="3802368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1"/>
          <p:cNvSpPr/>
          <p:nvPr/>
        </p:nvSpPr>
        <p:spPr>
          <a:xfrm>
            <a:off x="4067809" y="4053828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2"/>
          <p:cNvSpPr/>
          <p:nvPr/>
        </p:nvSpPr>
        <p:spPr>
          <a:xfrm>
            <a:off x="4067809" y="4305288"/>
            <a:ext cx="3148965" cy="0"/>
          </a:xfrm>
          <a:custGeom>
            <a:avLst/>
            <a:gdLst/>
            <a:ahLst/>
            <a:cxnLst/>
            <a:rect l="l" t="t" r="r" b="b"/>
            <a:pathLst>
              <a:path w="3148965">
                <a:moveTo>
                  <a:pt x="0" y="0"/>
                </a:moveTo>
                <a:lnTo>
                  <a:pt x="3148522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8" name="object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943171"/>
              </p:ext>
            </p:extLst>
          </p:nvPr>
        </p:nvGraphicFramePr>
        <p:xfrm>
          <a:off x="455128" y="424613"/>
          <a:ext cx="7228312" cy="1203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2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5852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lang="es-ES" sz="2400" b="1" spc="-45" dirty="0" smtClean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1587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s-ES" sz="24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F</a:t>
                      </a:r>
                      <a:r>
                        <a:rPr lang="es-ES" sz="24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I</a:t>
                      </a:r>
                      <a:r>
                        <a:rPr lang="es-ES" sz="24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C</a:t>
                      </a:r>
                      <a:r>
                        <a:rPr lang="es-ES" sz="24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H</a:t>
                      </a:r>
                      <a:r>
                        <a:rPr lang="es-ES" sz="24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A</a:t>
                      </a:r>
                      <a:r>
                        <a:rPr lang="es-ES" sz="2400" b="1" spc="-125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r>
                        <a:rPr lang="es-ES" sz="24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D</a:t>
                      </a:r>
                      <a:r>
                        <a:rPr lang="es-ES" sz="24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ESCR</a:t>
                      </a:r>
                      <a:r>
                        <a:rPr lang="es-ES" sz="24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I</a:t>
                      </a:r>
                      <a:r>
                        <a:rPr lang="es-ES" sz="24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P</a:t>
                      </a:r>
                      <a:r>
                        <a:rPr lang="es-ES" sz="24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T</a:t>
                      </a:r>
                      <a:r>
                        <a:rPr lang="es-ES" sz="24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I</a:t>
                      </a:r>
                      <a:r>
                        <a:rPr lang="es-ES" sz="24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V</a:t>
                      </a:r>
                      <a:r>
                        <a:rPr lang="es-ES" sz="24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A</a:t>
                      </a:r>
                      <a:r>
                        <a:rPr lang="es-ES" sz="2400" b="1" spc="-114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r>
                        <a:rPr lang="es-ES" sz="2400" b="1" spc="-20" dirty="0" smtClean="0">
                          <a:latin typeface="Janda Safe and Sound Solid" panose="02000503000000020004" pitchFamily="2" charset="0"/>
                          <a:cs typeface="Georgia"/>
                        </a:rPr>
                        <a:t>D</a:t>
                      </a:r>
                      <a:r>
                        <a:rPr lang="es-ES" sz="2400" b="1" spc="-25" dirty="0" smtClean="0">
                          <a:latin typeface="Janda Safe and Sound Solid" panose="02000503000000020004" pitchFamily="2" charset="0"/>
                          <a:cs typeface="Georgia"/>
                        </a:rPr>
                        <a:t>EL ALUMNO/A</a:t>
                      </a:r>
                      <a:r>
                        <a:rPr lang="es-ES" sz="2400" b="1" spc="-25" baseline="0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endParaRPr lang="es-ES" sz="2400" b="0" dirty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1587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dirty="0" smtClean="0">
                          <a:latin typeface="Calibri"/>
                          <a:cs typeface="Calibri"/>
                        </a:rPr>
                        <a:t>El</a:t>
                      </a:r>
                      <a:r>
                        <a:rPr sz="1400" b="1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grupo</a:t>
                      </a:r>
                      <a:r>
                        <a:rPr sz="14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grado</a:t>
                      </a:r>
                      <a:r>
                        <a:rPr sz="1400" b="1" spc="3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presenta</a:t>
                      </a:r>
                      <a:r>
                        <a:rPr sz="14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4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 err="1">
                          <a:latin typeface="Calibri"/>
                          <a:cs typeface="Calibri"/>
                        </a:rPr>
                        <a:t>siguientes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características</a:t>
                      </a:r>
                      <a:r>
                        <a:rPr sz="1400" b="1" spc="-10" dirty="0" smtClean="0">
                          <a:latin typeface="Calibri"/>
                          <a:cs typeface="Calibri"/>
                        </a:rPr>
                        <a:t>.</a:t>
                      </a:r>
                      <a:r>
                        <a:rPr lang="es-ES" sz="1400" b="1" spc="-10" baseline="0" dirty="0" smtClean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b="1" spc="-5" dirty="0" err="1" smtClean="0">
                          <a:latin typeface="Calibri"/>
                          <a:cs typeface="Calibri"/>
                        </a:rPr>
                        <a:t>Fecha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:</a:t>
                      </a: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s-ES" sz="1400" b="1" u="heavy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___________</a:t>
                      </a:r>
                    </a:p>
                    <a:p>
                      <a:pPr marL="1587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object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618732"/>
              </p:ext>
            </p:extLst>
          </p:nvPr>
        </p:nvGraphicFramePr>
        <p:xfrm>
          <a:off x="455127" y="1653337"/>
          <a:ext cx="7224927" cy="696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6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8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spc="-10" dirty="0">
                          <a:latin typeface="Janda Safe and Sound Solid" panose="02000503000000020004" pitchFamily="2" charset="0"/>
                          <a:cs typeface="Arial"/>
                        </a:rPr>
                        <a:t>FORTALEZAS</a:t>
                      </a:r>
                      <a:endParaRPr sz="1600" dirty="0">
                        <a:latin typeface="Janda Safe and Sound Solid" panose="02000503000000020004" pitchFamily="2" charset="0"/>
                        <a:cs typeface="Arial"/>
                      </a:endParaRPr>
                    </a:p>
                  </a:txBody>
                  <a:tcPr marL="0" marR="0" marT="3873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spc="-20" dirty="0" err="1" smtClean="0">
                          <a:latin typeface="Janda Safe and Sound Solid" panose="02000503000000020004" pitchFamily="2" charset="0"/>
                          <a:cs typeface="Arial"/>
                        </a:rPr>
                        <a:t>ÁREAS</a:t>
                      </a:r>
                      <a:r>
                        <a:rPr sz="1600" b="1" spc="5" dirty="0" smtClean="0">
                          <a:latin typeface="Janda Safe and Sound Solid" panose="02000503000000020004" pitchFamily="2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Janda Safe and Sound Solid" panose="02000503000000020004" pitchFamily="2" charset="0"/>
                          <a:cs typeface="Arial"/>
                        </a:rPr>
                        <a:t>DE</a:t>
                      </a:r>
                      <a:r>
                        <a:rPr sz="1600" b="1" spc="-35" dirty="0">
                          <a:latin typeface="Janda Safe and Sound Solid" panose="02000503000000020004" pitchFamily="2" charset="0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Janda Safe and Sound Solid" panose="02000503000000020004" pitchFamily="2" charset="0"/>
                          <a:cs typeface="Arial"/>
                        </a:rPr>
                        <a:t>OPORTUNIDAD</a:t>
                      </a:r>
                      <a:endParaRPr sz="1600" dirty="0">
                        <a:latin typeface="Janda Safe and Sound Solid" panose="02000503000000020004" pitchFamily="2" charset="0"/>
                        <a:cs typeface="Arial"/>
                      </a:endParaRPr>
                    </a:p>
                  </a:txBody>
                  <a:tcPr marL="0" marR="0" marT="3873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39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4B3D6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39">
                <a:tc gridSpan="2">
                  <a:txBody>
                    <a:bodyPr/>
                    <a:lstStyle/>
                    <a:p>
                      <a:pPr marL="22161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b="1" spc="-5" dirty="0">
                          <a:latin typeface="Janda Safe and Sound Solid" panose="02000503000000020004" pitchFamily="2" charset="0"/>
                          <a:cs typeface="Calibri"/>
                        </a:rPr>
                        <a:t>Recomendaciones</a:t>
                      </a:r>
                      <a:endParaRPr sz="1600" dirty="0">
                        <a:latin typeface="Janda Safe and Sound Solid" panose="02000503000000020004" pitchFamily="2" charset="0"/>
                        <a:cs typeface="Calibri"/>
                      </a:endParaRPr>
                    </a:p>
                  </a:txBody>
                  <a:tcPr marL="0" marR="0" marT="4635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3779">
                <a:tc gridSpan="2">
                  <a:txBody>
                    <a:bodyPr/>
                    <a:lstStyle/>
                    <a:p>
                      <a:pPr marL="16002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lang="es-ES" sz="1150" b="1" spc="-5" dirty="0" smtClean="0">
                        <a:latin typeface="Janda Safe and Sound Solid" panose="02000503000000020004" pitchFamily="2" charset="0"/>
                        <a:cs typeface="Calibri"/>
                      </a:endParaRPr>
                    </a:p>
                    <a:p>
                      <a:pPr marL="16002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150" b="1" spc="-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GENERALES</a:t>
                      </a:r>
                      <a:r>
                        <a:rPr lang="es-ES" sz="1150" b="0" spc="-5" dirty="0" smtClean="0">
                          <a:latin typeface="Janda Safe and Sound Solid" panose="02000503000000020004" pitchFamily="2" charset="0"/>
                          <a:cs typeface="Calibri"/>
                        </a:rPr>
                        <a:t>:</a:t>
                      </a:r>
                      <a:endParaRPr sz="1150" dirty="0">
                        <a:latin typeface="Janda Safe and Sound Solid" panose="02000503000000020004" pitchFamily="2" charset="0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1600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50" b="1" spc="-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PARTICULARES</a:t>
                      </a:r>
                      <a:r>
                        <a:rPr sz="1150" b="1" spc="-5" dirty="0" smtClean="0">
                          <a:latin typeface="Calibri"/>
                          <a:cs typeface="Calibri"/>
                        </a:rPr>
                        <a:t>: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60020">
                        <a:lnSpc>
                          <a:spcPct val="100000"/>
                        </a:lnSpc>
                        <a:tabLst>
                          <a:tab pos="3436620" algn="l"/>
                          <a:tab pos="6871970" algn="l"/>
                        </a:tabLst>
                      </a:pPr>
                      <a:r>
                        <a:rPr sz="1200" u="sng" dirty="0">
                          <a:solidFill>
                            <a:srgbClr val="EDEBE0"/>
                          </a:solidFill>
                          <a:uFill>
                            <a:solidFill>
                              <a:srgbClr val="ECEADF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dirty="0">
                          <a:solidFill>
                            <a:srgbClr val="EDEBE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200" u="sng" dirty="0">
                          <a:solidFill>
                            <a:srgbClr val="EDEBE0"/>
                          </a:solidFill>
                          <a:uFill>
                            <a:solidFill>
                              <a:srgbClr val="ECEADF"/>
                            </a:solidFill>
                          </a:uFill>
                          <a:latin typeface="Times New Roman"/>
                          <a:cs typeface="Times New Roman"/>
                        </a:rPr>
                        <a:t> 	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object 25"/>
          <p:cNvSpPr/>
          <p:nvPr/>
        </p:nvSpPr>
        <p:spPr>
          <a:xfrm>
            <a:off x="580948" y="5051794"/>
            <a:ext cx="6640195" cy="0"/>
          </a:xfrm>
          <a:custGeom>
            <a:avLst/>
            <a:gdLst/>
            <a:ahLst/>
            <a:cxnLst/>
            <a:rect l="l" t="t" r="r" b="b"/>
            <a:pathLst>
              <a:path w="6640195">
                <a:moveTo>
                  <a:pt x="0" y="0"/>
                </a:moveTo>
                <a:lnTo>
                  <a:pt x="6639580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27"/>
          <p:cNvSpPr/>
          <p:nvPr/>
        </p:nvSpPr>
        <p:spPr>
          <a:xfrm>
            <a:off x="580948" y="5554968"/>
            <a:ext cx="6640195" cy="0"/>
          </a:xfrm>
          <a:custGeom>
            <a:avLst/>
            <a:gdLst/>
            <a:ahLst/>
            <a:cxnLst/>
            <a:rect l="l" t="t" r="r" b="b"/>
            <a:pathLst>
              <a:path w="6640195">
                <a:moveTo>
                  <a:pt x="0" y="0"/>
                </a:moveTo>
                <a:lnTo>
                  <a:pt x="6639580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28"/>
          <p:cNvSpPr/>
          <p:nvPr/>
        </p:nvSpPr>
        <p:spPr>
          <a:xfrm>
            <a:off x="580948" y="5806428"/>
            <a:ext cx="6640195" cy="0"/>
          </a:xfrm>
          <a:custGeom>
            <a:avLst/>
            <a:gdLst/>
            <a:ahLst/>
            <a:cxnLst/>
            <a:rect l="l" t="t" r="r" b="b"/>
            <a:pathLst>
              <a:path w="6640195">
                <a:moveTo>
                  <a:pt x="0" y="0"/>
                </a:moveTo>
                <a:lnTo>
                  <a:pt x="6639580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29"/>
          <p:cNvSpPr/>
          <p:nvPr/>
        </p:nvSpPr>
        <p:spPr>
          <a:xfrm>
            <a:off x="580948" y="6057888"/>
            <a:ext cx="6640195" cy="0"/>
          </a:xfrm>
          <a:custGeom>
            <a:avLst/>
            <a:gdLst/>
            <a:ahLst/>
            <a:cxnLst/>
            <a:rect l="l" t="t" r="r" b="b"/>
            <a:pathLst>
              <a:path w="6640195">
                <a:moveTo>
                  <a:pt x="0" y="0"/>
                </a:moveTo>
                <a:lnTo>
                  <a:pt x="6639580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0"/>
          <p:cNvSpPr/>
          <p:nvPr/>
        </p:nvSpPr>
        <p:spPr>
          <a:xfrm>
            <a:off x="580948" y="6309348"/>
            <a:ext cx="6640195" cy="0"/>
          </a:xfrm>
          <a:custGeom>
            <a:avLst/>
            <a:gdLst/>
            <a:ahLst/>
            <a:cxnLst/>
            <a:rect l="l" t="t" r="r" b="b"/>
            <a:pathLst>
              <a:path w="6640195">
                <a:moveTo>
                  <a:pt x="0" y="0"/>
                </a:moveTo>
                <a:lnTo>
                  <a:pt x="6639580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1"/>
          <p:cNvSpPr/>
          <p:nvPr/>
        </p:nvSpPr>
        <p:spPr>
          <a:xfrm>
            <a:off x="550468" y="6754609"/>
            <a:ext cx="6629400" cy="0"/>
          </a:xfrm>
          <a:custGeom>
            <a:avLst/>
            <a:gdLst/>
            <a:ahLst/>
            <a:cxnLst/>
            <a:rect l="l" t="t" r="r" b="b"/>
            <a:pathLst>
              <a:path w="6629400">
                <a:moveTo>
                  <a:pt x="0" y="0"/>
                </a:moveTo>
                <a:lnTo>
                  <a:pt x="66294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3"/>
          <p:cNvSpPr/>
          <p:nvPr/>
        </p:nvSpPr>
        <p:spPr>
          <a:xfrm>
            <a:off x="550468" y="7303630"/>
            <a:ext cx="6629400" cy="0"/>
          </a:xfrm>
          <a:custGeom>
            <a:avLst/>
            <a:gdLst/>
            <a:ahLst/>
            <a:cxnLst/>
            <a:rect l="l" t="t" r="r" b="b"/>
            <a:pathLst>
              <a:path w="6629400">
                <a:moveTo>
                  <a:pt x="0" y="0"/>
                </a:moveTo>
                <a:lnTo>
                  <a:pt x="66294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4"/>
          <p:cNvSpPr/>
          <p:nvPr/>
        </p:nvSpPr>
        <p:spPr>
          <a:xfrm>
            <a:off x="550468" y="7577950"/>
            <a:ext cx="6629400" cy="0"/>
          </a:xfrm>
          <a:custGeom>
            <a:avLst/>
            <a:gdLst/>
            <a:ahLst/>
            <a:cxnLst/>
            <a:rect l="l" t="t" r="r" b="b"/>
            <a:pathLst>
              <a:path w="6629400">
                <a:moveTo>
                  <a:pt x="0" y="0"/>
                </a:moveTo>
                <a:lnTo>
                  <a:pt x="66294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5"/>
          <p:cNvSpPr/>
          <p:nvPr/>
        </p:nvSpPr>
        <p:spPr>
          <a:xfrm>
            <a:off x="550468" y="7852270"/>
            <a:ext cx="6629400" cy="0"/>
          </a:xfrm>
          <a:custGeom>
            <a:avLst/>
            <a:gdLst/>
            <a:ahLst/>
            <a:cxnLst/>
            <a:rect l="l" t="t" r="r" b="b"/>
            <a:pathLst>
              <a:path w="6629400">
                <a:moveTo>
                  <a:pt x="0" y="0"/>
                </a:moveTo>
                <a:lnTo>
                  <a:pt x="66294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38"/>
          <p:cNvSpPr/>
          <p:nvPr/>
        </p:nvSpPr>
        <p:spPr>
          <a:xfrm>
            <a:off x="514197" y="9181757"/>
            <a:ext cx="6705600" cy="0"/>
          </a:xfrm>
          <a:custGeom>
            <a:avLst/>
            <a:gdLst/>
            <a:ahLst/>
            <a:cxnLst/>
            <a:rect l="l" t="t" r="r" b="b"/>
            <a:pathLst>
              <a:path w="6705600">
                <a:moveTo>
                  <a:pt x="0" y="0"/>
                </a:moveTo>
                <a:lnTo>
                  <a:pt x="67056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39"/>
          <p:cNvSpPr/>
          <p:nvPr/>
        </p:nvSpPr>
        <p:spPr>
          <a:xfrm>
            <a:off x="514197" y="9456077"/>
            <a:ext cx="6705600" cy="0"/>
          </a:xfrm>
          <a:custGeom>
            <a:avLst/>
            <a:gdLst/>
            <a:ahLst/>
            <a:cxnLst/>
            <a:rect l="l" t="t" r="r" b="b"/>
            <a:pathLst>
              <a:path w="6705600">
                <a:moveTo>
                  <a:pt x="0" y="0"/>
                </a:moveTo>
                <a:lnTo>
                  <a:pt x="67056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5" name="Imagen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775" y="10383206"/>
            <a:ext cx="2216150" cy="256482"/>
          </a:xfrm>
          <a:prstGeom prst="rect">
            <a:avLst/>
          </a:prstGeom>
        </p:spPr>
      </p:pic>
      <p:sp>
        <p:nvSpPr>
          <p:cNvPr id="46" name="object 39"/>
          <p:cNvSpPr/>
          <p:nvPr/>
        </p:nvSpPr>
        <p:spPr>
          <a:xfrm>
            <a:off x="511174" y="9722777"/>
            <a:ext cx="6705600" cy="0"/>
          </a:xfrm>
          <a:custGeom>
            <a:avLst/>
            <a:gdLst/>
            <a:ahLst/>
            <a:cxnLst/>
            <a:rect l="l" t="t" r="r" b="b"/>
            <a:pathLst>
              <a:path w="6705600">
                <a:moveTo>
                  <a:pt x="0" y="0"/>
                </a:moveTo>
                <a:lnTo>
                  <a:pt x="67056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38"/>
          <p:cNvSpPr/>
          <p:nvPr/>
        </p:nvSpPr>
        <p:spPr>
          <a:xfrm>
            <a:off x="511174" y="9962807"/>
            <a:ext cx="6705600" cy="0"/>
          </a:xfrm>
          <a:custGeom>
            <a:avLst/>
            <a:gdLst/>
            <a:ahLst/>
            <a:cxnLst/>
            <a:rect l="l" t="t" r="r" b="b"/>
            <a:pathLst>
              <a:path w="6705600">
                <a:moveTo>
                  <a:pt x="0" y="0"/>
                </a:moveTo>
                <a:lnTo>
                  <a:pt x="67056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39"/>
          <p:cNvSpPr/>
          <p:nvPr/>
        </p:nvSpPr>
        <p:spPr>
          <a:xfrm>
            <a:off x="511174" y="10237127"/>
            <a:ext cx="6705600" cy="0"/>
          </a:xfrm>
          <a:custGeom>
            <a:avLst/>
            <a:gdLst/>
            <a:ahLst/>
            <a:cxnLst/>
            <a:rect l="l" t="t" r="r" b="b"/>
            <a:pathLst>
              <a:path w="6705600">
                <a:moveTo>
                  <a:pt x="0" y="0"/>
                </a:moveTo>
                <a:lnTo>
                  <a:pt x="67056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181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1423</TotalTime>
  <Words>224</Words>
  <Application>Microsoft Office PowerPoint</Application>
  <PresentationFormat>Papel B4 (ISO) (250 x 353 mm)</PresentationFormat>
  <Paragraphs>71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Janda Safe and Sound Solid</vt:lpstr>
      <vt:lpstr>Times New Roman</vt:lpstr>
      <vt:lpstr>Wingdings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7</cp:revision>
  <dcterms:created xsi:type="dcterms:W3CDTF">2021-05-26T07:18:06Z</dcterms:created>
  <dcterms:modified xsi:type="dcterms:W3CDTF">2021-05-27T07:02:24Z</dcterms:modified>
</cp:coreProperties>
</file>