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8120063" cy="10826750" type="B4ISO"/>
  <p:notesSz cx="6858000" cy="9144000"/>
  <p:defaultTextStyle>
    <a:defPPr>
      <a:defRPr lang="es-ES"/>
    </a:defPPr>
    <a:lvl1pPr marL="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4660"/>
  </p:normalViewPr>
  <p:slideViewPr>
    <p:cSldViewPr snapToGrid="0">
      <p:cViewPr>
        <p:scale>
          <a:sx n="75" d="100"/>
          <a:sy n="75" d="100"/>
        </p:scale>
        <p:origin x="1566" y="-17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6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51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7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32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79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24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75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35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25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424399"/>
              </p:ext>
            </p:extLst>
          </p:nvPr>
        </p:nvGraphicFramePr>
        <p:xfrm>
          <a:off x="384086" y="304800"/>
          <a:ext cx="7439114" cy="164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3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753">
                <a:tc>
                  <a:txBody>
                    <a:bodyPr/>
                    <a:lstStyle/>
                    <a:p>
                      <a:pPr marL="14604" algn="ctr">
                        <a:lnSpc>
                          <a:spcPts val="1870"/>
                        </a:lnSpc>
                      </a:pPr>
                      <a:endParaRPr lang="es-ES" sz="2800" b="1" spc="-55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4604" algn="ctr">
                        <a:lnSpc>
                          <a:spcPts val="1870"/>
                        </a:lnSpc>
                      </a:pP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F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8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H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800" b="1" spc="-10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DE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S</a:t>
                      </a:r>
                      <a:r>
                        <a:rPr lang="es-ES" sz="28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RI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TIV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DEL</a:t>
                      </a:r>
                      <a:r>
                        <a:rPr lang="es-ES" sz="2800" b="1" spc="0" baseline="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ALUMNO/A</a:t>
                      </a:r>
                      <a:endParaRPr lang="es-ES" sz="280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endParaRPr lang="es-ES" sz="2400" b="1" spc="-5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r>
                        <a:rPr sz="2400" b="1" spc="-50" dirty="0" err="1" smtClean="0">
                          <a:latin typeface="Janda Safe and Sound Solid" panose="02000503000000020004" pitchFamily="2" charset="0"/>
                          <a:cs typeface="Georgia"/>
                        </a:rPr>
                        <a:t>Ejemplo</a:t>
                      </a:r>
                      <a:endParaRPr lang="es-ES" sz="2400" b="0" spc="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endParaRPr lang="es-ES" sz="2400" b="0" spc="0" dirty="0" smtClean="0">
                        <a:latin typeface="Janda Safe and Sound Solid" panose="02000503000000020004" pitchFamily="2" charset="0"/>
                        <a:cs typeface="Arial" panose="020B0604020202020204" pitchFamily="34" charset="0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r>
                        <a:rPr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b="1" spc="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grado</a:t>
                      </a:r>
                      <a:r>
                        <a:rPr sz="1200" b="1" spc="3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</a:t>
                      </a:r>
                      <a:r>
                        <a:rPr sz="12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</a:t>
                      </a: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siguientes</a:t>
                      </a:r>
                      <a:r>
                        <a:rPr sz="12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características.	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</a:t>
                      </a:r>
                      <a:r>
                        <a:rPr lang="es-ES" sz="1200" b="1" u="heavy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</a:t>
                      </a:r>
                      <a:endParaRPr lang="es-ES" sz="1200" b="1" u="heavy" dirty="0" smtClean="0"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2527935" algn="l"/>
                          <a:tab pos="5641975" algn="l"/>
                          <a:tab pos="7064375" algn="l"/>
                        </a:tabLst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75694"/>
              </p:ext>
            </p:extLst>
          </p:nvPr>
        </p:nvGraphicFramePr>
        <p:xfrm>
          <a:off x="384086" y="1801369"/>
          <a:ext cx="7439114" cy="8590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100" b="1" spc="-10" dirty="0" smtClean="0">
                          <a:latin typeface="Arial"/>
                          <a:cs typeface="Arial"/>
                        </a:rPr>
                        <a:t>LOGROS ALCANZADOS(FORTALEZAS):</a:t>
                      </a:r>
                      <a:endParaRPr lang="es-ES" sz="1100" b="1" spc="-1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s-ES" sz="1100" b="1" spc="-20" dirty="0" smtClean="0">
                          <a:latin typeface="Arial"/>
                          <a:cs typeface="Arial"/>
                        </a:rPr>
                        <a:t>DIFICULTADES QUE SE OBSERVAN (ÁREAS DE MEJORA):</a:t>
                      </a:r>
                      <a:endParaRPr lang="es-ES" sz="1100" b="1" spc="-2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618">
                <a:tc>
                  <a:txBody>
                    <a:bodyPr/>
                    <a:lstStyle/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 gusto por la lectura</a:t>
                      </a:r>
                    </a:p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interesa en el uso de los números, emplea su  propio sistema al contar.</a:t>
                      </a:r>
                    </a:p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sus características personales.</a:t>
                      </a:r>
                    </a:p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 ayuda en la mayoría de las actividades</a:t>
                      </a:r>
                    </a:p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Utiliza el color como parte de sus producciones</a:t>
                      </a:r>
                    </a:p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el movimiento y la exploración de su cuerpo  en los juegos.</a:t>
                      </a:r>
                      <a:endParaRPr lang="es-ES" sz="12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 solo individualmente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Requiere apoyo en aspectos del lenguaje como:  fluidez, coherencia y secuencia.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	dificultades	para	la	resolución	de  problemas.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identifica los cambios en su entorno.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 poco control de sus emociones.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participa en actividades de baile o expresión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corporal.</a:t>
                      </a:r>
                    </a:p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Debe mejorar su motricidad fina.</a:t>
                      </a:r>
                      <a:endParaRPr lang="es-ES" sz="12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19">
                <a:tc gridSpan="2">
                  <a:txBody>
                    <a:bodyPr/>
                    <a:lstStyle/>
                    <a:p>
                      <a:pPr marL="22161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es-ES" sz="20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RECOMENDACIONES</a:t>
                      </a:r>
                      <a:endParaRPr lang="es-ES" sz="20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7048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4088">
                <a:tc gridSpan="2">
                  <a:txBody>
                    <a:bodyPr/>
                    <a:lstStyle/>
                    <a:p>
                      <a:pPr marL="160020" marR="290830" indent="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None/>
                        <a:tabLst>
                          <a:tab pos="389255" algn="l"/>
                        </a:tabLst>
                      </a:pPr>
                      <a:endParaRPr sz="1200" kern="1200" spc="-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Continuar con la integración de los padres de familia y la concientización sobre la importancia de la  escuela.</a:t>
                      </a: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Fortalecer su participación en equipo y la imagen de sí mismo.</a:t>
                      </a: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Mayores experiencias en donde la plática sea el recurso principal.</a:t>
                      </a: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Resolución de problemas a través de regletas.</a:t>
                      </a: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Fortalecer las actividades socioemocionales.</a:t>
                      </a:r>
                    </a:p>
                    <a:p>
                      <a:pPr marL="388620" marR="290830" indent="-228600" algn="just" defTabSz="811987" rtl="0" eaLnBrk="1" latinLnBrk="0" hangingPunct="1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lang="es-ES" sz="1200" kern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 manipulación de material concreto.</a:t>
                      </a:r>
                    </a:p>
                    <a:p>
                      <a:pPr marL="15748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30835" algn="l"/>
                        </a:tabLst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604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89">
                <a:tc gridSpan="2"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5250815" algn="l"/>
                        </a:tabLst>
                      </a:pP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Rec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me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d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ac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s</a:t>
                      </a:r>
                      <a:r>
                        <a:rPr sz="1400" b="1" spc="-105" dirty="0" smtClean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p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ra</a:t>
                      </a:r>
                      <a:r>
                        <a:rPr sz="1400" b="1" spc="-2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su</a:t>
                      </a:r>
                      <a:r>
                        <a:rPr sz="1400" b="1" spc="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onsid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400" b="1" spc="-20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ón</a:t>
                      </a:r>
                      <a:r>
                        <a:rPr sz="14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-2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400" b="1" spc="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próxi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5" dirty="0" err="1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spc="-5" dirty="0" err="1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5" dirty="0" err="1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400" b="1" dirty="0" err="1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scol</a:t>
                      </a:r>
                      <a:r>
                        <a:rPr sz="14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lang="es-ES"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___________</a:t>
                      </a:r>
                      <a:endParaRPr sz="14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5210">
                <a:tc gridSpan="2">
                  <a:txBody>
                    <a:bodyPr/>
                    <a:lstStyle/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conversación entre familia</a:t>
                      </a: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Destinar tiempo de calidad a su pequeño</a:t>
                      </a: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Lectura de cuentos y juegos familiares</a:t>
                      </a: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Fortalecer su autoestima a través de elogios, y felicitaciones</a:t>
                      </a: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Escuchar a su hijo sin juicios.</a:t>
                      </a: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endParaRPr lang="es-ES" sz="120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050" y="10134919"/>
            <a:ext cx="2216150" cy="25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52489"/>
              </p:ext>
            </p:extLst>
          </p:nvPr>
        </p:nvGraphicFramePr>
        <p:xfrm>
          <a:off x="453145" y="8619880"/>
          <a:ext cx="7224927" cy="2019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408"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5250815" algn="l"/>
                        </a:tabLst>
                      </a:pP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Rec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me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ac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</a:t>
                      </a:r>
                      <a:r>
                        <a:rPr sz="1200" b="1" spc="-10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p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ra</a:t>
                      </a:r>
                      <a:r>
                        <a:rPr sz="1200" b="1" spc="-2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su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onsid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200" b="1" spc="-20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ón</a:t>
                      </a:r>
                      <a:r>
                        <a:rPr sz="12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-2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200" b="1" spc="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próxi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scol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200" b="1" spc="-4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Janda Safe and Sound Solid" panose="02000503000000020004" pitchFamily="2" charset="0"/>
                          <a:cs typeface="Calibri"/>
                        </a:rPr>
                        <a:t> 	</a:t>
                      </a:r>
                      <a:endParaRPr sz="12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6350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2"/>
          <p:cNvSpPr/>
          <p:nvPr/>
        </p:nvSpPr>
        <p:spPr>
          <a:xfrm>
            <a:off x="510844" y="180897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/>
        </p:nvSpPr>
        <p:spPr>
          <a:xfrm>
            <a:off x="510844" y="2083294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>
            <a:off x="510844" y="235761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510844" y="263193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510844" y="2906300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680" y="0"/>
                </a:lnTo>
              </a:path>
            </a:pathLst>
          </a:custGeom>
          <a:ln w="991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510844" y="318082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510844" y="345514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510844" y="372946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/>
          <p:cNvSpPr/>
          <p:nvPr/>
        </p:nvSpPr>
        <p:spPr>
          <a:xfrm>
            <a:off x="510844" y="400378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/>
          <p:cNvSpPr/>
          <p:nvPr/>
        </p:nvSpPr>
        <p:spPr>
          <a:xfrm>
            <a:off x="548944" y="4278109"/>
            <a:ext cx="3213735" cy="0"/>
          </a:xfrm>
          <a:custGeom>
            <a:avLst/>
            <a:gdLst/>
            <a:ahLst/>
            <a:cxnLst/>
            <a:rect l="l" t="t" r="r" b="b"/>
            <a:pathLst>
              <a:path w="3213735">
                <a:moveTo>
                  <a:pt x="0" y="0"/>
                </a:moveTo>
                <a:lnTo>
                  <a:pt x="3213201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/>
          <p:cNvSpPr/>
          <p:nvPr/>
        </p:nvSpPr>
        <p:spPr>
          <a:xfrm>
            <a:off x="4067809" y="179043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/>
          <p:cNvSpPr/>
          <p:nvPr/>
        </p:nvSpPr>
        <p:spPr>
          <a:xfrm>
            <a:off x="4067809" y="204189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/>
          <p:cNvSpPr/>
          <p:nvPr/>
        </p:nvSpPr>
        <p:spPr>
          <a:xfrm>
            <a:off x="4067809" y="229335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5"/>
          <p:cNvSpPr/>
          <p:nvPr/>
        </p:nvSpPr>
        <p:spPr>
          <a:xfrm>
            <a:off x="4067809" y="254481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6"/>
          <p:cNvSpPr/>
          <p:nvPr/>
        </p:nvSpPr>
        <p:spPr>
          <a:xfrm>
            <a:off x="4067809" y="279627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/>
          <p:cNvSpPr/>
          <p:nvPr/>
        </p:nvSpPr>
        <p:spPr>
          <a:xfrm>
            <a:off x="4067809" y="304798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/>
          <p:cNvSpPr/>
          <p:nvPr/>
        </p:nvSpPr>
        <p:spPr>
          <a:xfrm>
            <a:off x="4067809" y="329944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/>
          <p:cNvSpPr/>
          <p:nvPr/>
        </p:nvSpPr>
        <p:spPr>
          <a:xfrm>
            <a:off x="4067809" y="355090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/>
          <p:cNvSpPr/>
          <p:nvPr/>
        </p:nvSpPr>
        <p:spPr>
          <a:xfrm>
            <a:off x="4067809" y="380236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/>
          <p:cNvSpPr/>
          <p:nvPr/>
        </p:nvSpPr>
        <p:spPr>
          <a:xfrm>
            <a:off x="4067809" y="405382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/>
          <p:cNvSpPr/>
          <p:nvPr/>
        </p:nvSpPr>
        <p:spPr>
          <a:xfrm>
            <a:off x="4067809" y="4305288"/>
            <a:ext cx="3148965" cy="0"/>
          </a:xfrm>
          <a:custGeom>
            <a:avLst/>
            <a:gdLst/>
            <a:ahLst/>
            <a:cxnLst/>
            <a:rect l="l" t="t" r="r" b="b"/>
            <a:pathLst>
              <a:path w="3148965">
                <a:moveTo>
                  <a:pt x="0" y="0"/>
                </a:moveTo>
                <a:lnTo>
                  <a:pt x="3148522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943171"/>
              </p:ext>
            </p:extLst>
          </p:nvPr>
        </p:nvGraphicFramePr>
        <p:xfrm>
          <a:off x="455128" y="424613"/>
          <a:ext cx="7228312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5852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lang="es-ES" sz="2400" b="1" spc="-45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F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H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400" b="1" spc="-125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D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ESCR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T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V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400" b="1" spc="-114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400" b="1" spc="-20" dirty="0" smtClean="0">
                          <a:latin typeface="Janda Safe and Sound Solid" panose="02000503000000020004" pitchFamily="2" charset="0"/>
                          <a:cs typeface="Georgia"/>
                        </a:rPr>
                        <a:t>D</a:t>
                      </a:r>
                      <a:r>
                        <a:rPr lang="es-ES" sz="2400" b="1" spc="-25" dirty="0" smtClean="0">
                          <a:latin typeface="Janda Safe and Sound Solid" panose="02000503000000020004" pitchFamily="2" charset="0"/>
                          <a:cs typeface="Georgia"/>
                        </a:rPr>
                        <a:t>EL ALUMNO/A</a:t>
                      </a:r>
                      <a:r>
                        <a:rPr lang="es-ES" sz="2400" b="1" spc="-25" baseline="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endParaRPr lang="es-ES" sz="2400" b="0" dirty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El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grupo</a:t>
                      </a:r>
                      <a:r>
                        <a:rPr sz="14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grado</a:t>
                      </a:r>
                      <a:r>
                        <a:rPr sz="1400" b="1" spc="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presenta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latin typeface="Calibri"/>
                          <a:cs typeface="Calibri"/>
                        </a:rPr>
                        <a:t>siguientes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características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s-ES" sz="1400" b="1" spc="-10" baseline="0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Fecha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400" b="1" u="heavy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___________</a:t>
                      </a: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18732"/>
              </p:ext>
            </p:extLst>
          </p:nvPr>
        </p:nvGraphicFramePr>
        <p:xfrm>
          <a:off x="455127" y="1653337"/>
          <a:ext cx="7224927" cy="696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10" dirty="0">
                          <a:latin typeface="Janda Safe and Sound Solid" panose="02000503000000020004" pitchFamily="2" charset="0"/>
                          <a:cs typeface="Arial"/>
                        </a:rPr>
                        <a:t>FORTALEZAS</a:t>
                      </a:r>
                      <a:endParaRPr sz="1600" dirty="0">
                        <a:latin typeface="Janda Safe and Sound Solid" panose="02000503000000020004" pitchFamily="2" charset="0"/>
                        <a:cs typeface="Arial"/>
                      </a:endParaRPr>
                    </a:p>
                  </a:txBody>
                  <a:tcPr marL="0" marR="0" marT="3873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0" dirty="0" err="1" smtClean="0">
                          <a:latin typeface="Janda Safe and Sound Solid" panose="02000503000000020004" pitchFamily="2" charset="0"/>
                          <a:cs typeface="Arial"/>
                        </a:rPr>
                        <a:t>ÁREAS</a:t>
                      </a:r>
                      <a:r>
                        <a:rPr sz="1600" b="1" spc="5" dirty="0" smtClean="0">
                          <a:latin typeface="Janda Safe and Sound Solid" panose="02000503000000020004" pitchFamily="2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Janda Safe and Sound Solid" panose="02000503000000020004" pitchFamily="2" charset="0"/>
                          <a:cs typeface="Arial"/>
                        </a:rPr>
                        <a:t>DE</a:t>
                      </a:r>
                      <a:r>
                        <a:rPr sz="1600" b="1" spc="-35" dirty="0">
                          <a:latin typeface="Janda Safe and Sound Solid" panose="02000503000000020004" pitchFamily="2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Janda Safe and Sound Solid" panose="02000503000000020004" pitchFamily="2" charset="0"/>
                          <a:cs typeface="Arial"/>
                        </a:rPr>
                        <a:t>OPORTUNIDAD</a:t>
                      </a:r>
                      <a:endParaRPr sz="1600" dirty="0">
                        <a:latin typeface="Janda Safe and Sound Solid" panose="02000503000000020004" pitchFamily="2" charset="0"/>
                        <a:cs typeface="Arial"/>
                      </a:endParaRPr>
                    </a:p>
                  </a:txBody>
                  <a:tcPr marL="0" marR="0" marT="3873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4B3D6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marL="22161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spc="-5" dirty="0">
                          <a:latin typeface="Janda Safe and Sound Solid" panose="02000503000000020004" pitchFamily="2" charset="0"/>
                          <a:cs typeface="Calibri"/>
                        </a:rPr>
                        <a:t>Recomendaciones</a:t>
                      </a:r>
                      <a:endParaRPr sz="16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4635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779">
                <a:tc gridSpan="2"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lang="es-ES" sz="1150" b="1" spc="-5" dirty="0" smtClean="0">
                        <a:latin typeface="Janda Safe and Sound Solid" panose="02000503000000020004" pitchFamily="2" charset="0"/>
                        <a:cs typeface="Calibri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5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GENERALES</a:t>
                      </a:r>
                      <a:r>
                        <a:rPr lang="es-ES" sz="1150" b="0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:</a:t>
                      </a:r>
                      <a:endParaRPr sz="1150" dirty="0">
                        <a:latin typeface="Janda Safe and Sound Solid" panose="02000503000000020004" pitchFamily="2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5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PARTICULARES</a:t>
                      </a:r>
                      <a:r>
                        <a:rPr sz="1150" b="1" spc="-5" dirty="0" smtClean="0">
                          <a:latin typeface="Calibri"/>
                          <a:cs typeface="Calibri"/>
                        </a:rPr>
                        <a:t>: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tabLst>
                          <a:tab pos="3436620" algn="l"/>
                          <a:tab pos="6871970" algn="l"/>
                        </a:tabLst>
                      </a:pPr>
                      <a:r>
                        <a:rPr sz="1200" u="sng" dirty="0">
                          <a:solidFill>
                            <a:srgbClr val="EDEBE0"/>
                          </a:solidFill>
                          <a:uFill>
                            <a:solidFill>
                              <a:srgbClr val="ECEADF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dirty="0">
                          <a:solidFill>
                            <a:srgbClr val="EDEBE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u="sng" dirty="0">
                          <a:solidFill>
                            <a:srgbClr val="EDEBE0"/>
                          </a:solidFill>
                          <a:uFill>
                            <a:solidFill>
                              <a:srgbClr val="ECEADF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object 25"/>
          <p:cNvSpPr/>
          <p:nvPr/>
        </p:nvSpPr>
        <p:spPr>
          <a:xfrm>
            <a:off x="580948" y="5051794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7"/>
          <p:cNvSpPr/>
          <p:nvPr/>
        </p:nvSpPr>
        <p:spPr>
          <a:xfrm>
            <a:off x="580948" y="555496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8"/>
          <p:cNvSpPr/>
          <p:nvPr/>
        </p:nvSpPr>
        <p:spPr>
          <a:xfrm>
            <a:off x="580948" y="580642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9"/>
          <p:cNvSpPr/>
          <p:nvPr/>
        </p:nvSpPr>
        <p:spPr>
          <a:xfrm>
            <a:off x="580948" y="605788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0"/>
          <p:cNvSpPr/>
          <p:nvPr/>
        </p:nvSpPr>
        <p:spPr>
          <a:xfrm>
            <a:off x="580948" y="630934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1"/>
          <p:cNvSpPr/>
          <p:nvPr/>
        </p:nvSpPr>
        <p:spPr>
          <a:xfrm>
            <a:off x="550468" y="6754609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3"/>
          <p:cNvSpPr/>
          <p:nvPr/>
        </p:nvSpPr>
        <p:spPr>
          <a:xfrm>
            <a:off x="550468" y="730363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4"/>
          <p:cNvSpPr/>
          <p:nvPr/>
        </p:nvSpPr>
        <p:spPr>
          <a:xfrm>
            <a:off x="550468" y="757795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5"/>
          <p:cNvSpPr/>
          <p:nvPr/>
        </p:nvSpPr>
        <p:spPr>
          <a:xfrm>
            <a:off x="550468" y="785227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8"/>
          <p:cNvSpPr/>
          <p:nvPr/>
        </p:nvSpPr>
        <p:spPr>
          <a:xfrm>
            <a:off x="514197" y="918175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9"/>
          <p:cNvSpPr/>
          <p:nvPr/>
        </p:nvSpPr>
        <p:spPr>
          <a:xfrm>
            <a:off x="514197" y="945607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775" y="10383206"/>
            <a:ext cx="2216150" cy="256482"/>
          </a:xfrm>
          <a:prstGeom prst="rect">
            <a:avLst/>
          </a:prstGeom>
        </p:spPr>
      </p:pic>
      <p:sp>
        <p:nvSpPr>
          <p:cNvPr id="46" name="object 39"/>
          <p:cNvSpPr/>
          <p:nvPr/>
        </p:nvSpPr>
        <p:spPr>
          <a:xfrm>
            <a:off x="511174" y="972277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8"/>
          <p:cNvSpPr/>
          <p:nvPr/>
        </p:nvSpPr>
        <p:spPr>
          <a:xfrm>
            <a:off x="511174" y="996280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9"/>
          <p:cNvSpPr/>
          <p:nvPr/>
        </p:nvSpPr>
        <p:spPr>
          <a:xfrm>
            <a:off x="511174" y="1023712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8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224</Words>
  <Application>Microsoft Office PowerPoint</Application>
  <PresentationFormat>Papel B4 (ISO) (250 x 353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Janda Safe and Sound Solid</vt:lpstr>
      <vt:lpstr>Times New Roman</vt:lpstr>
      <vt:lpstr>Wingdings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7</cp:revision>
  <dcterms:created xsi:type="dcterms:W3CDTF">2021-05-26T07:18:06Z</dcterms:created>
  <dcterms:modified xsi:type="dcterms:W3CDTF">2021-05-27T07:02:24Z</dcterms:modified>
</cp:coreProperties>
</file>