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058400" cy="7772400"/>
  <p:notesSz cx="10058400" cy="7772400"/>
  <p:embeddedFontLst>
    <p:embeddedFont>
      <p:font typeface="Calibri" panose="00000000000000000000" pitchFamily="34" charset="1"/>
      <p:regular r:id="rId14"/>
    </p:embeddedFont>
    <p:embeddedFont>
      <p:font typeface="Times New Roman" panose="00000000000000000000" pitchFamily="18" charset="1"/>
      <p:regular r:id="rId13"/>
    </p:embeddedFont>
    <p:embeddedFont>
      <p:font typeface="Tw Cen MT" panose="00000000000000000000" pitchFamily="34" charset="1"/>
      <p:regular r:id="rId16"/>
      <p:bold r:id="rId1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font" Target="fonts/font1.fntdata"/><Relationship Id="rId14" Type="http://schemas.openxmlformats.org/officeDocument/2006/relationships/font" Target="fonts/font2.fntdata"/><Relationship Id="rId15" Type="http://schemas.openxmlformats.org/officeDocument/2006/relationships/font" Target="fonts/font3.fntdata"/><Relationship Id="rId16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783" y="513587"/>
            <a:ext cx="2195321" cy="11871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85514" y="834644"/>
            <a:ext cx="208661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5508" y="1697736"/>
            <a:ext cx="8785225" cy="452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jpg"/><Relationship Id="rId20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image" Target="../media/image48.png"/><Relationship Id="rId25" Type="http://schemas.openxmlformats.org/officeDocument/2006/relationships/image" Target="../media/image4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50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7" Type="http://schemas.openxmlformats.org/officeDocument/2006/relationships/image" Target="../media/image58.png"/><Relationship Id="rId18" Type="http://schemas.openxmlformats.org/officeDocument/2006/relationships/image" Target="../media/image59.png"/><Relationship Id="rId19" Type="http://schemas.openxmlformats.org/officeDocument/2006/relationships/image" Target="../media/image60.png"/><Relationship Id="rId20" Type="http://schemas.openxmlformats.org/officeDocument/2006/relationships/image" Target="../media/image47.png"/><Relationship Id="rId21" Type="http://schemas.openxmlformats.org/officeDocument/2006/relationships/image" Target="../media/image61.png"/><Relationship Id="rId22" Type="http://schemas.openxmlformats.org/officeDocument/2006/relationships/image" Target="../media/image6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50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3" Type="http://schemas.openxmlformats.org/officeDocument/2006/relationships/image" Target="../media/image69.png"/><Relationship Id="rId14" Type="http://schemas.openxmlformats.org/officeDocument/2006/relationships/image" Target="../media/image70.png"/><Relationship Id="rId15" Type="http://schemas.openxmlformats.org/officeDocument/2006/relationships/image" Target="../media/image71.png"/><Relationship Id="rId16" Type="http://schemas.openxmlformats.org/officeDocument/2006/relationships/image" Target="../media/image72.png"/><Relationship Id="rId17" Type="http://schemas.openxmlformats.org/officeDocument/2006/relationships/image" Target="../media/image73.png"/><Relationship Id="rId18" Type="http://schemas.openxmlformats.org/officeDocument/2006/relationships/image" Target="../media/image74.png"/><Relationship Id="rId19" Type="http://schemas.openxmlformats.org/officeDocument/2006/relationships/image" Target="../media/image75.png"/><Relationship Id="rId20" Type="http://schemas.openxmlformats.org/officeDocument/2006/relationships/image" Target="../media/image76.png"/><Relationship Id="rId21" Type="http://schemas.openxmlformats.org/officeDocument/2006/relationships/image" Target="../media/image77.png"/><Relationship Id="rId22" Type="http://schemas.openxmlformats.org/officeDocument/2006/relationships/image" Target="../media/image78.png"/><Relationship Id="rId23" Type="http://schemas.openxmlformats.org/officeDocument/2006/relationships/image" Target="../media/image79.png"/><Relationship Id="rId24" Type="http://schemas.openxmlformats.org/officeDocument/2006/relationships/image" Target="../media/image8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26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Relationship Id="rId15" Type="http://schemas.openxmlformats.org/officeDocument/2006/relationships/image" Target="../media/image93.png"/><Relationship Id="rId16" Type="http://schemas.openxmlformats.org/officeDocument/2006/relationships/image" Target="../media/image94.png"/><Relationship Id="rId17" Type="http://schemas.openxmlformats.org/officeDocument/2006/relationships/image" Target="../media/image95.png"/><Relationship Id="rId18" Type="http://schemas.openxmlformats.org/officeDocument/2006/relationships/image" Target="../media/image96.png"/><Relationship Id="rId19" Type="http://schemas.openxmlformats.org/officeDocument/2006/relationships/image" Target="../media/image97.png"/><Relationship Id="rId20" Type="http://schemas.openxmlformats.org/officeDocument/2006/relationships/image" Target="../media/image47.png"/><Relationship Id="rId21" Type="http://schemas.openxmlformats.org/officeDocument/2006/relationships/image" Target="../media/image98.png"/><Relationship Id="rId22" Type="http://schemas.openxmlformats.org/officeDocument/2006/relationships/image" Target="../media/image99.png"/><Relationship Id="rId23" Type="http://schemas.openxmlformats.org/officeDocument/2006/relationships/image" Target="../media/image100.png"/><Relationship Id="rId24" Type="http://schemas.openxmlformats.org/officeDocument/2006/relationships/image" Target="../media/image101.png"/><Relationship Id="rId25" Type="http://schemas.openxmlformats.org/officeDocument/2006/relationships/image" Target="../media/image102.png"/><Relationship Id="rId26" Type="http://schemas.openxmlformats.org/officeDocument/2006/relationships/image" Target="../media/image10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104.png"/><Relationship Id="rId4" Type="http://schemas.openxmlformats.org/officeDocument/2006/relationships/image" Target="../media/image82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Relationship Id="rId10" Type="http://schemas.openxmlformats.org/officeDocument/2006/relationships/image" Target="../media/image110.png"/><Relationship Id="rId11" Type="http://schemas.openxmlformats.org/officeDocument/2006/relationships/image" Target="../media/image111.png"/><Relationship Id="rId12" Type="http://schemas.openxmlformats.org/officeDocument/2006/relationships/image" Target="../media/image112.png"/><Relationship Id="rId13" Type="http://schemas.openxmlformats.org/officeDocument/2006/relationships/image" Target="../media/image11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5117" y="687577"/>
            <a:ext cx="232854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solidFill>
                  <a:srgbClr val="44536A"/>
                </a:solidFill>
                <a:latin typeface="Tw Cen MT"/>
                <a:cs typeface="Tw Cen MT"/>
              </a:rPr>
              <a:t>SEMANA DEL 23 AL 27 </a:t>
            </a:r>
            <a:r>
              <a:rPr dirty="0" sz="1100" b="1">
                <a:solidFill>
                  <a:srgbClr val="44536A"/>
                </a:solidFill>
                <a:latin typeface="Tw Cen MT"/>
                <a:cs typeface="Tw Cen MT"/>
              </a:rPr>
              <a:t>DE</a:t>
            </a:r>
            <a:r>
              <a:rPr dirty="0" sz="1100" spc="-5" b="1">
                <a:solidFill>
                  <a:srgbClr val="44536A"/>
                </a:solidFill>
                <a:latin typeface="Tw Cen MT"/>
                <a:cs typeface="Tw Cen MT"/>
              </a:rPr>
              <a:t> NOVIEMBRE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PLAN DE</a:t>
            </a:r>
            <a:r>
              <a:rPr dirty="0" spc="-50"/>
              <a:t> </a:t>
            </a:r>
            <a:r>
              <a:rPr dirty="0" spc="-5"/>
              <a:t>TRABAJO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8611" y="537844"/>
            <a:ext cx="7578851" cy="147383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07658" y="1163827"/>
            <a:ext cx="2044064" cy="527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  <a:tabLst>
                <a:tab pos="1992630" algn="l"/>
              </a:tabLst>
            </a:pPr>
            <a:r>
              <a:rPr dirty="0" sz="1100" spc="-5">
                <a:latin typeface="Calibri"/>
                <a:cs typeface="Calibri"/>
              </a:rPr>
              <a:t>ESCUELA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PRIMARIA: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1100">
              <a:latin typeface="Calibri"/>
              <a:cs typeface="Calibri"/>
            </a:endParaRPr>
          </a:p>
          <a:p>
            <a:pPr marL="12700" marR="5080" indent="574040">
              <a:lnSpc>
                <a:spcPts val="1290"/>
              </a:lnSpc>
              <a:spcBef>
                <a:spcPts val="95"/>
              </a:spcBef>
              <a:tabLst>
                <a:tab pos="2030730" algn="l"/>
              </a:tabLst>
            </a:pPr>
            <a:r>
              <a:rPr dirty="0" sz="1100" spc="-5">
                <a:solidFill>
                  <a:srgbClr val="7E7E7E"/>
                </a:solidFill>
                <a:latin typeface="Tw Cen MT"/>
                <a:cs typeface="Tw Cen MT"/>
              </a:rPr>
              <a:t>SEXTO GRADO  </a:t>
            </a:r>
            <a:r>
              <a:rPr dirty="0" sz="1100" spc="-5">
                <a:latin typeface="Tw Cen MT"/>
                <a:cs typeface="Tw Cen MT"/>
              </a:rPr>
              <a:t>MAESTRO</a:t>
            </a:r>
            <a:r>
              <a:rPr dirty="0" sz="1100" spc="-85">
                <a:latin typeface="Tw Cen MT"/>
                <a:cs typeface="Tw Cen MT"/>
              </a:rPr>
              <a:t> </a:t>
            </a:r>
            <a:r>
              <a:rPr dirty="0" sz="1100" spc="-5">
                <a:latin typeface="Tw Cen MT"/>
                <a:cs typeface="Tw Cen MT"/>
              </a:rPr>
              <a:t>(A):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	</a:t>
            </a:r>
            <a:endParaRPr sz="1100">
              <a:latin typeface="Tw Cen MT"/>
              <a:cs typeface="Tw Cen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0936" y="1694688"/>
            <a:ext cx="8799830" cy="2279650"/>
            <a:chOff x="630936" y="1694688"/>
            <a:chExt cx="8799830" cy="2279650"/>
          </a:xfrm>
        </p:grpSpPr>
        <p:sp>
          <p:nvSpPr>
            <p:cNvPr id="7" name="object 7"/>
            <p:cNvSpPr/>
            <p:nvPr/>
          </p:nvSpPr>
          <p:spPr>
            <a:xfrm>
              <a:off x="944879" y="1701545"/>
              <a:ext cx="904240" cy="304165"/>
            </a:xfrm>
            <a:custGeom>
              <a:avLst/>
              <a:gdLst/>
              <a:ahLst/>
              <a:cxnLst/>
              <a:rect l="l" t="t" r="r" b="b"/>
              <a:pathLst>
                <a:path w="904239" h="304164">
                  <a:moveTo>
                    <a:pt x="903732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903732" y="304038"/>
                  </a:lnTo>
                  <a:lnTo>
                    <a:pt x="90373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1694688"/>
              <a:ext cx="1709166" cy="60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784" y="1700783"/>
              <a:ext cx="915923" cy="3108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936" y="1700783"/>
              <a:ext cx="313943" cy="3108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51659" y="2834640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8784" y="2011679"/>
              <a:ext cx="915923" cy="8359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541013" y="2834640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420362" y="2834640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44062" y="2011679"/>
              <a:ext cx="879348" cy="83591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4708" y="2011679"/>
              <a:ext cx="1689353" cy="83591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936" y="2011679"/>
              <a:ext cx="6095" cy="195605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28800" y="2844546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851659" y="284149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831836" y="2834640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23409" y="2011679"/>
              <a:ext cx="3411474" cy="83591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537965" y="284454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417314" y="284454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828788" y="284454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8783" y="2841498"/>
              <a:ext cx="6096" cy="112623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4880" y="2847594"/>
              <a:ext cx="909827" cy="112623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44062" y="2847594"/>
              <a:ext cx="879348" cy="112623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54708" y="2847594"/>
              <a:ext cx="1689353" cy="112623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19843" y="2005583"/>
              <a:ext cx="7619" cy="196215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421367" y="284454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635508" y="1697736"/>
          <a:ext cx="8785225" cy="452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30"/>
                <a:gridCol w="913130"/>
                <a:gridCol w="1689735"/>
                <a:gridCol w="879475"/>
                <a:gridCol w="3411220"/>
                <a:gridCol w="1589404"/>
              </a:tblGrid>
              <a:tr h="310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9055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APRENDIZAJE</a:t>
                      </a:r>
                      <a:r>
                        <a:rPr dirty="0" sz="11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905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74955" marR="81280" indent="-18669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PR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OG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 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1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9055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64465" marR="155575" indent="16510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SEGUIMIENTO Y  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ET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LIM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NT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AC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IÓN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C7C30"/>
                    </a:solidFill>
                  </a:tcPr>
                </a:tc>
              </a:tr>
              <a:tr h="835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313690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Vida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uda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b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le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19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Argumenta acerca de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107950">
                        <a:lnSpc>
                          <a:spcPct val="907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influencia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publicidad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sus hábitos de consumo de  alimentos procesados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bebidas azucaradas.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580" marR="220345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El arte de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nt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67945" marR="60325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Observa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publicidad de tres productos con los que cuentes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consuman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casa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responde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¿Cómo afecta la publicidad para comprar ese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producto?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58419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¿Consideras que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publicidad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etiquetados te dicen  realmente lo que contiene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producto?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3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¿Cómo consideras que deberías ser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publicidad</a:t>
                      </a:r>
                      <a:r>
                        <a:rPr dirty="0" sz="1000" spc="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realmente?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 marR="125730">
                        <a:lnSpc>
                          <a:spcPct val="908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Envía evidencias de tus  trabajos al whatsApp de tu  maestro (a)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 marR="75565">
                        <a:lnSpc>
                          <a:spcPct val="907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NOTA: no olvides ponerle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fecha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 trabajo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tú  nombre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parte de  arriba.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5080"/>
                </a:tc>
              </a:tr>
              <a:tr h="10308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6032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Educación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ci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67945" marR="1054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Se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involucra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acciones para  brindar apoyo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personas</a:t>
                      </a:r>
                      <a:r>
                        <a:rPr dirty="0" sz="1000" spc="-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grupos que han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sufrido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78105">
                        <a:lnSpc>
                          <a:spcPct val="907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exclusión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discriminación,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manifiesta emociones positivas  asociadas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dichas acciones  de apoyo.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68580" marR="9461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¡Que nadie</a:t>
                      </a:r>
                      <a:r>
                        <a:rPr dirty="0" sz="1000" spc="-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se  quede</a:t>
                      </a:r>
                      <a:r>
                        <a:rPr dirty="0" sz="1000" spc="-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Fuera!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 rowSpan="2">
                  <a:txBody>
                    <a:bodyPr/>
                    <a:lstStyle/>
                    <a:p>
                      <a:pPr marL="67945" marR="5969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Realiza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cuaderno un pequeño cartel en donde representes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r>
                        <a:rPr dirty="0" sz="1000" spc="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inclusión</a:t>
                      </a:r>
                      <a:r>
                        <a:rPr dirty="0" sz="1000" spc="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hacia</a:t>
                      </a:r>
                      <a:r>
                        <a:rPr dirty="0" sz="1000" spc="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</a:t>
                      </a:r>
                      <a:r>
                        <a:rPr dirty="0" sz="1000" spc="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personas</a:t>
                      </a:r>
                      <a:r>
                        <a:rPr dirty="0" sz="1000" spc="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</a:t>
                      </a:r>
                      <a:r>
                        <a:rPr dirty="0" sz="1000" spc="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alguna</a:t>
                      </a:r>
                      <a:r>
                        <a:rPr dirty="0" sz="1000" spc="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discapacidad</a:t>
                      </a:r>
                      <a:r>
                        <a:rPr dirty="0" sz="1000" spc="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algún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7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rezago social.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/>
                </a:tc>
              </a:tr>
              <a:tr h="95076">
                <a:tc row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LUNES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3340" vert="vert27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2482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 vert="vert27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412115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Lengua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Selecciona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información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336550">
                        <a:lnSpc>
                          <a:spcPct val="908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relevante de diversas  fuentes para elaborar un  reportaje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Características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 marR="128905">
                        <a:lnSpc>
                          <a:spcPct val="908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del</a:t>
                      </a:r>
                      <a:r>
                        <a:rPr dirty="0" sz="1000" spc="-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reportaje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tu  localidad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just" marL="67945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Las</a:t>
                      </a:r>
                      <a:r>
                        <a:rPr dirty="0" sz="1000" spc="15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notas</a:t>
                      </a:r>
                      <a:r>
                        <a:rPr dirty="0" sz="1000" spc="15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000" spc="1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una</a:t>
                      </a:r>
                      <a:r>
                        <a:rPr dirty="0" sz="1000" spc="1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investigación</a:t>
                      </a:r>
                      <a:r>
                        <a:rPr dirty="0" sz="1000" spc="15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suelen</a:t>
                      </a:r>
                      <a:r>
                        <a:rPr dirty="0" sz="1000" spc="1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elaborarse</a:t>
                      </a:r>
                      <a:r>
                        <a:rPr dirty="0" sz="1000" spc="15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</a:t>
                      </a:r>
                      <a:r>
                        <a:rPr dirty="0" sz="1000" spc="1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fichas</a:t>
                      </a:r>
                      <a:r>
                        <a:rPr dirty="0" sz="1000" spc="1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L="67945" marR="60325">
                        <a:lnSpc>
                          <a:spcPct val="907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trabajo. Estas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son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tarjetas de cartulina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papel bond tamaño  media carta que contienen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los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datos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obra, como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se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muestra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siguiente</a:t>
                      </a:r>
                      <a:r>
                        <a:rPr dirty="0" sz="1000" spc="-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imagen.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just" marL="67945" marR="60325">
                        <a:lnSpc>
                          <a:spcPct val="908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Investiga datos relevantes acerca de tu comunidad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revistas,  periódicos, internet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algún otro medio disponible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elabora tres  fichas de trabajo como las del ejemplo anterior con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información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investigada.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1828800" y="6222491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 h="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3" name="object 33"/>
          <p:cNvGrpSpPr/>
          <p:nvPr/>
        </p:nvGrpSpPr>
        <p:grpSpPr>
          <a:xfrm>
            <a:off x="630936" y="3967733"/>
            <a:ext cx="2913380" cy="2258060"/>
            <a:chOff x="630936" y="3967733"/>
            <a:chExt cx="2913380" cy="2258060"/>
          </a:xfrm>
        </p:grpSpPr>
        <p:sp>
          <p:nvSpPr>
            <p:cNvPr id="34" name="object 34"/>
            <p:cNvSpPr/>
            <p:nvPr/>
          </p:nvSpPr>
          <p:spPr>
            <a:xfrm>
              <a:off x="633984" y="396773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7" y="3048"/>
                  </a:moveTo>
                  <a:lnTo>
                    <a:pt x="304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41831" y="396773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0936" y="3973842"/>
              <a:ext cx="2913125" cy="2251697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1828800" y="2847594"/>
            <a:ext cx="7599045" cy="3378200"/>
            <a:chOff x="1828800" y="2847594"/>
            <a:chExt cx="7599045" cy="3378200"/>
          </a:xfrm>
        </p:grpSpPr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23410" y="2847594"/>
              <a:ext cx="3411474" cy="112623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828800" y="3970781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851659" y="396773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537965" y="39707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417314" y="39707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828788" y="39707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421367" y="39707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537965" y="622249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44061" y="3973842"/>
              <a:ext cx="5883401" cy="225169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420605" y="621944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9421367" y="622249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9" name="object 4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507865" y="3262922"/>
            <a:ext cx="2600325" cy="704811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552950" y="4528477"/>
            <a:ext cx="2495550" cy="1066800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304800" y="304799"/>
            <a:ext cx="9448800" cy="7162800"/>
          </a:xfrm>
          <a:custGeom>
            <a:avLst/>
            <a:gdLst/>
            <a:ahLst/>
            <a:cxnLst/>
            <a:rect l="l" t="t" r="r" b="b"/>
            <a:pathLst>
              <a:path w="9448800" h="7162800">
                <a:moveTo>
                  <a:pt x="9382493" y="7096506"/>
                </a:moveTo>
                <a:lnTo>
                  <a:pt x="66294" y="7096506"/>
                </a:lnTo>
                <a:lnTo>
                  <a:pt x="66294" y="66306"/>
                </a:lnTo>
                <a:lnTo>
                  <a:pt x="57150" y="66306"/>
                </a:lnTo>
                <a:lnTo>
                  <a:pt x="57150" y="7096506"/>
                </a:lnTo>
                <a:lnTo>
                  <a:pt x="57150" y="7105650"/>
                </a:lnTo>
                <a:lnTo>
                  <a:pt x="66294" y="7105650"/>
                </a:lnTo>
                <a:lnTo>
                  <a:pt x="9382493" y="7105650"/>
                </a:lnTo>
                <a:lnTo>
                  <a:pt x="9382493" y="7096506"/>
                </a:lnTo>
                <a:close/>
              </a:path>
              <a:path w="9448800" h="7162800">
                <a:moveTo>
                  <a:pt x="9382493" y="57150"/>
                </a:moveTo>
                <a:lnTo>
                  <a:pt x="66294" y="57150"/>
                </a:lnTo>
                <a:lnTo>
                  <a:pt x="57150" y="57150"/>
                </a:lnTo>
                <a:lnTo>
                  <a:pt x="57150" y="66294"/>
                </a:lnTo>
                <a:lnTo>
                  <a:pt x="66294" y="66294"/>
                </a:lnTo>
                <a:lnTo>
                  <a:pt x="9382493" y="66294"/>
                </a:lnTo>
                <a:lnTo>
                  <a:pt x="9382493" y="57150"/>
                </a:lnTo>
                <a:close/>
              </a:path>
              <a:path w="9448800" h="7162800">
                <a:moveTo>
                  <a:pt x="9391650" y="66306"/>
                </a:moveTo>
                <a:lnTo>
                  <a:pt x="9382506" y="66306"/>
                </a:lnTo>
                <a:lnTo>
                  <a:pt x="9382506" y="7096506"/>
                </a:lnTo>
                <a:lnTo>
                  <a:pt x="9382506" y="7105650"/>
                </a:lnTo>
                <a:lnTo>
                  <a:pt x="9391650" y="7105650"/>
                </a:lnTo>
                <a:lnTo>
                  <a:pt x="9391650" y="7096506"/>
                </a:lnTo>
                <a:lnTo>
                  <a:pt x="9391650" y="66306"/>
                </a:lnTo>
                <a:close/>
              </a:path>
              <a:path w="9448800" h="7162800">
                <a:moveTo>
                  <a:pt x="9391650" y="57150"/>
                </a:moveTo>
                <a:lnTo>
                  <a:pt x="9382506" y="57150"/>
                </a:lnTo>
                <a:lnTo>
                  <a:pt x="9382506" y="66294"/>
                </a:lnTo>
                <a:lnTo>
                  <a:pt x="9391650" y="66294"/>
                </a:lnTo>
                <a:lnTo>
                  <a:pt x="9391650" y="57150"/>
                </a:lnTo>
                <a:close/>
              </a:path>
              <a:path w="9448800" h="7162800">
                <a:moveTo>
                  <a:pt x="9448800" y="0"/>
                </a:moveTo>
                <a:lnTo>
                  <a:pt x="9429750" y="0"/>
                </a:lnTo>
                <a:lnTo>
                  <a:pt x="9429750" y="19050"/>
                </a:lnTo>
                <a:lnTo>
                  <a:pt x="9429750" y="66294"/>
                </a:lnTo>
                <a:lnTo>
                  <a:pt x="9429750" y="7096506"/>
                </a:lnTo>
                <a:lnTo>
                  <a:pt x="9429750" y="7143750"/>
                </a:lnTo>
                <a:lnTo>
                  <a:pt x="9382506" y="7143750"/>
                </a:lnTo>
                <a:lnTo>
                  <a:pt x="66294" y="7143750"/>
                </a:lnTo>
                <a:lnTo>
                  <a:pt x="19050" y="7143750"/>
                </a:lnTo>
                <a:lnTo>
                  <a:pt x="19050" y="7096506"/>
                </a:lnTo>
                <a:lnTo>
                  <a:pt x="19050" y="66294"/>
                </a:lnTo>
                <a:lnTo>
                  <a:pt x="19050" y="19050"/>
                </a:lnTo>
                <a:lnTo>
                  <a:pt x="66294" y="19050"/>
                </a:lnTo>
                <a:lnTo>
                  <a:pt x="9382506" y="19050"/>
                </a:lnTo>
                <a:lnTo>
                  <a:pt x="9429750" y="19050"/>
                </a:lnTo>
                <a:lnTo>
                  <a:pt x="9429750" y="0"/>
                </a:lnTo>
                <a:lnTo>
                  <a:pt x="9382506" y="0"/>
                </a:lnTo>
                <a:lnTo>
                  <a:pt x="66294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0" y="66294"/>
                </a:lnTo>
                <a:lnTo>
                  <a:pt x="0" y="7096506"/>
                </a:lnTo>
                <a:lnTo>
                  <a:pt x="0" y="7143750"/>
                </a:lnTo>
                <a:lnTo>
                  <a:pt x="0" y="7162800"/>
                </a:lnTo>
                <a:lnTo>
                  <a:pt x="19050" y="7162800"/>
                </a:lnTo>
                <a:lnTo>
                  <a:pt x="66294" y="7162800"/>
                </a:lnTo>
                <a:lnTo>
                  <a:pt x="9382506" y="7162800"/>
                </a:lnTo>
                <a:lnTo>
                  <a:pt x="9429750" y="7162800"/>
                </a:lnTo>
                <a:lnTo>
                  <a:pt x="9448800" y="7162800"/>
                </a:lnTo>
                <a:lnTo>
                  <a:pt x="9448800" y="7143750"/>
                </a:lnTo>
                <a:lnTo>
                  <a:pt x="9448800" y="7096506"/>
                </a:lnTo>
                <a:lnTo>
                  <a:pt x="9448800" y="66294"/>
                </a:lnTo>
                <a:lnTo>
                  <a:pt x="9448800" y="19050"/>
                </a:lnTo>
                <a:lnTo>
                  <a:pt x="9448800" y="0"/>
                </a:lnTo>
                <a:close/>
              </a:path>
            </a:pathLst>
          </a:custGeom>
          <a:solidFill>
            <a:srgbClr val="52813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936" y="719136"/>
            <a:ext cx="8796655" cy="1421765"/>
            <a:chOff x="630936" y="719136"/>
            <a:chExt cx="8796655" cy="1421765"/>
          </a:xfrm>
        </p:grpSpPr>
        <p:sp>
          <p:nvSpPr>
            <p:cNvPr id="3" name="object 3"/>
            <p:cNvSpPr/>
            <p:nvPr/>
          </p:nvSpPr>
          <p:spPr>
            <a:xfrm>
              <a:off x="637031" y="726186"/>
              <a:ext cx="302260" cy="1408430"/>
            </a:xfrm>
            <a:custGeom>
              <a:avLst/>
              <a:gdLst/>
              <a:ahLst/>
              <a:cxnLst/>
              <a:rect l="l" t="t" r="r" b="b"/>
              <a:pathLst>
                <a:path w="302259" h="1408430">
                  <a:moveTo>
                    <a:pt x="301752" y="0"/>
                  </a:moveTo>
                  <a:lnTo>
                    <a:pt x="0" y="0"/>
                  </a:lnTo>
                  <a:lnTo>
                    <a:pt x="0" y="1408175"/>
                  </a:lnTo>
                  <a:lnTo>
                    <a:pt x="301752" y="1408175"/>
                  </a:lnTo>
                  <a:lnTo>
                    <a:pt x="30175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936" y="720089"/>
              <a:ext cx="2907029" cy="60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37965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95038" y="1286255"/>
              <a:ext cx="3112135" cy="276860"/>
            </a:xfrm>
            <a:custGeom>
              <a:avLst/>
              <a:gdLst/>
              <a:ahLst/>
              <a:cxnLst/>
              <a:rect l="l" t="t" r="r" b="b"/>
              <a:pathLst>
                <a:path w="3112134" h="276859">
                  <a:moveTo>
                    <a:pt x="1015746" y="0"/>
                  </a:moveTo>
                  <a:lnTo>
                    <a:pt x="0" y="0"/>
                  </a:lnTo>
                  <a:lnTo>
                    <a:pt x="0" y="276606"/>
                  </a:lnTo>
                  <a:lnTo>
                    <a:pt x="1015746" y="276606"/>
                  </a:lnTo>
                  <a:lnTo>
                    <a:pt x="1015746" y="0"/>
                  </a:lnTo>
                  <a:close/>
                </a:path>
                <a:path w="3112134" h="276859">
                  <a:moveTo>
                    <a:pt x="2037588" y="0"/>
                  </a:moveTo>
                  <a:lnTo>
                    <a:pt x="1021842" y="0"/>
                  </a:lnTo>
                  <a:lnTo>
                    <a:pt x="1021842" y="276606"/>
                  </a:lnTo>
                  <a:lnTo>
                    <a:pt x="2037588" y="276606"/>
                  </a:lnTo>
                  <a:lnTo>
                    <a:pt x="2037588" y="0"/>
                  </a:lnTo>
                  <a:close/>
                </a:path>
                <a:path w="3112134" h="276859">
                  <a:moveTo>
                    <a:pt x="3112008" y="0"/>
                  </a:moveTo>
                  <a:lnTo>
                    <a:pt x="2044433" y="0"/>
                  </a:lnTo>
                  <a:lnTo>
                    <a:pt x="2044433" y="276606"/>
                  </a:lnTo>
                  <a:lnTo>
                    <a:pt x="3112008" y="276606"/>
                  </a:lnTo>
                  <a:lnTo>
                    <a:pt x="3112008" y="0"/>
                  </a:lnTo>
                  <a:close/>
                </a:path>
              </a:pathLst>
            </a:custGeom>
            <a:solidFill>
              <a:srgbClr val="FAE3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488942" y="1279397"/>
              <a:ext cx="3125470" cy="283845"/>
            </a:xfrm>
            <a:custGeom>
              <a:avLst/>
              <a:gdLst/>
              <a:ahLst/>
              <a:cxnLst/>
              <a:rect l="l" t="t" r="r" b="b"/>
              <a:pathLst>
                <a:path w="3125470" h="283844">
                  <a:moveTo>
                    <a:pt x="6108" y="6108"/>
                  </a:moveTo>
                  <a:lnTo>
                    <a:pt x="0" y="6108"/>
                  </a:lnTo>
                  <a:lnTo>
                    <a:pt x="0" y="283464"/>
                  </a:lnTo>
                  <a:lnTo>
                    <a:pt x="6108" y="283464"/>
                  </a:lnTo>
                  <a:lnTo>
                    <a:pt x="6108" y="6108"/>
                  </a:lnTo>
                  <a:close/>
                </a:path>
                <a:path w="3125470" h="283844">
                  <a:moveTo>
                    <a:pt x="1021829" y="0"/>
                  </a:moveTo>
                  <a:lnTo>
                    <a:pt x="6108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1021829" y="6096"/>
                  </a:lnTo>
                  <a:lnTo>
                    <a:pt x="1021829" y="0"/>
                  </a:lnTo>
                  <a:close/>
                </a:path>
                <a:path w="3125470" h="283844">
                  <a:moveTo>
                    <a:pt x="1027950" y="6108"/>
                  </a:moveTo>
                  <a:lnTo>
                    <a:pt x="1021842" y="6108"/>
                  </a:lnTo>
                  <a:lnTo>
                    <a:pt x="1021842" y="283464"/>
                  </a:lnTo>
                  <a:lnTo>
                    <a:pt x="1027950" y="283464"/>
                  </a:lnTo>
                  <a:lnTo>
                    <a:pt x="1027950" y="6108"/>
                  </a:lnTo>
                  <a:close/>
                </a:path>
                <a:path w="3125470" h="283844">
                  <a:moveTo>
                    <a:pt x="2044433" y="0"/>
                  </a:moveTo>
                  <a:lnTo>
                    <a:pt x="1027950" y="0"/>
                  </a:lnTo>
                  <a:lnTo>
                    <a:pt x="1021842" y="0"/>
                  </a:lnTo>
                  <a:lnTo>
                    <a:pt x="1021842" y="6096"/>
                  </a:lnTo>
                  <a:lnTo>
                    <a:pt x="1027938" y="6096"/>
                  </a:lnTo>
                  <a:lnTo>
                    <a:pt x="2044433" y="6096"/>
                  </a:lnTo>
                  <a:lnTo>
                    <a:pt x="2044433" y="0"/>
                  </a:lnTo>
                  <a:close/>
                </a:path>
                <a:path w="3125470" h="283844">
                  <a:moveTo>
                    <a:pt x="2050542" y="6108"/>
                  </a:moveTo>
                  <a:lnTo>
                    <a:pt x="2044446" y="6108"/>
                  </a:lnTo>
                  <a:lnTo>
                    <a:pt x="2044446" y="283464"/>
                  </a:lnTo>
                  <a:lnTo>
                    <a:pt x="2050542" y="283464"/>
                  </a:lnTo>
                  <a:lnTo>
                    <a:pt x="2050542" y="6108"/>
                  </a:lnTo>
                  <a:close/>
                </a:path>
                <a:path w="3125470" h="283844">
                  <a:moveTo>
                    <a:pt x="3124962" y="6108"/>
                  </a:moveTo>
                  <a:lnTo>
                    <a:pt x="3118866" y="6108"/>
                  </a:lnTo>
                  <a:lnTo>
                    <a:pt x="3118866" y="283464"/>
                  </a:lnTo>
                  <a:lnTo>
                    <a:pt x="3124962" y="283464"/>
                  </a:lnTo>
                  <a:lnTo>
                    <a:pt x="3124962" y="6108"/>
                  </a:lnTo>
                  <a:close/>
                </a:path>
                <a:path w="3125470" h="283844">
                  <a:moveTo>
                    <a:pt x="3124962" y="0"/>
                  </a:moveTo>
                  <a:lnTo>
                    <a:pt x="3118866" y="0"/>
                  </a:lnTo>
                  <a:lnTo>
                    <a:pt x="2050542" y="0"/>
                  </a:lnTo>
                  <a:lnTo>
                    <a:pt x="2044446" y="0"/>
                  </a:lnTo>
                  <a:lnTo>
                    <a:pt x="2044446" y="6096"/>
                  </a:lnTo>
                  <a:lnTo>
                    <a:pt x="2050529" y="6096"/>
                  </a:lnTo>
                  <a:lnTo>
                    <a:pt x="3118866" y="6096"/>
                  </a:lnTo>
                  <a:lnTo>
                    <a:pt x="3124962" y="6096"/>
                  </a:lnTo>
                  <a:lnTo>
                    <a:pt x="31249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495038" y="1568958"/>
              <a:ext cx="1016000" cy="276860"/>
            </a:xfrm>
            <a:custGeom>
              <a:avLst/>
              <a:gdLst/>
              <a:ahLst/>
              <a:cxnLst/>
              <a:rect l="l" t="t" r="r" b="b"/>
              <a:pathLst>
                <a:path w="1016000" h="276860">
                  <a:moveTo>
                    <a:pt x="1015746" y="0"/>
                  </a:moveTo>
                  <a:lnTo>
                    <a:pt x="0" y="0"/>
                  </a:lnTo>
                  <a:lnTo>
                    <a:pt x="0" y="276606"/>
                  </a:lnTo>
                  <a:lnTo>
                    <a:pt x="1015746" y="276606"/>
                  </a:lnTo>
                  <a:lnTo>
                    <a:pt x="1015746" y="0"/>
                  </a:lnTo>
                  <a:close/>
                </a:path>
              </a:pathLst>
            </a:custGeom>
            <a:solidFill>
              <a:srgbClr val="FAE3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488942" y="1562848"/>
              <a:ext cx="3125470" cy="283210"/>
            </a:xfrm>
            <a:custGeom>
              <a:avLst/>
              <a:gdLst/>
              <a:ahLst/>
              <a:cxnLst/>
              <a:rect l="l" t="t" r="r" b="b"/>
              <a:pathLst>
                <a:path w="3125470" h="283210">
                  <a:moveTo>
                    <a:pt x="1021829" y="0"/>
                  </a:moveTo>
                  <a:lnTo>
                    <a:pt x="6108" y="0"/>
                  </a:lnTo>
                  <a:lnTo>
                    <a:pt x="0" y="0"/>
                  </a:lnTo>
                  <a:lnTo>
                    <a:pt x="0" y="6108"/>
                  </a:lnTo>
                  <a:lnTo>
                    <a:pt x="0" y="282714"/>
                  </a:lnTo>
                  <a:lnTo>
                    <a:pt x="6108" y="282714"/>
                  </a:lnTo>
                  <a:lnTo>
                    <a:pt x="6108" y="6108"/>
                  </a:lnTo>
                  <a:lnTo>
                    <a:pt x="1021829" y="6108"/>
                  </a:lnTo>
                  <a:lnTo>
                    <a:pt x="1021829" y="0"/>
                  </a:lnTo>
                  <a:close/>
                </a:path>
                <a:path w="3125470" h="283210">
                  <a:moveTo>
                    <a:pt x="2044433" y="0"/>
                  </a:moveTo>
                  <a:lnTo>
                    <a:pt x="1027950" y="0"/>
                  </a:lnTo>
                  <a:lnTo>
                    <a:pt x="1021842" y="0"/>
                  </a:lnTo>
                  <a:lnTo>
                    <a:pt x="1021842" y="6108"/>
                  </a:lnTo>
                  <a:lnTo>
                    <a:pt x="1021842" y="282714"/>
                  </a:lnTo>
                  <a:lnTo>
                    <a:pt x="1027950" y="282714"/>
                  </a:lnTo>
                  <a:lnTo>
                    <a:pt x="1027950" y="6108"/>
                  </a:lnTo>
                  <a:lnTo>
                    <a:pt x="2044433" y="6108"/>
                  </a:lnTo>
                  <a:lnTo>
                    <a:pt x="2044433" y="0"/>
                  </a:lnTo>
                  <a:close/>
                </a:path>
                <a:path w="3125470" h="283210">
                  <a:moveTo>
                    <a:pt x="3124962" y="0"/>
                  </a:moveTo>
                  <a:lnTo>
                    <a:pt x="3118866" y="0"/>
                  </a:lnTo>
                  <a:lnTo>
                    <a:pt x="2050542" y="0"/>
                  </a:lnTo>
                  <a:lnTo>
                    <a:pt x="2044446" y="0"/>
                  </a:lnTo>
                  <a:lnTo>
                    <a:pt x="2044446" y="6108"/>
                  </a:lnTo>
                  <a:lnTo>
                    <a:pt x="2044446" y="282714"/>
                  </a:lnTo>
                  <a:lnTo>
                    <a:pt x="2050542" y="282714"/>
                  </a:lnTo>
                  <a:lnTo>
                    <a:pt x="2050542" y="6108"/>
                  </a:lnTo>
                  <a:lnTo>
                    <a:pt x="3118866" y="6108"/>
                  </a:lnTo>
                  <a:lnTo>
                    <a:pt x="3118866" y="282714"/>
                  </a:lnTo>
                  <a:lnTo>
                    <a:pt x="3124962" y="282714"/>
                  </a:lnTo>
                  <a:lnTo>
                    <a:pt x="3124962" y="6108"/>
                  </a:lnTo>
                  <a:lnTo>
                    <a:pt x="31249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495038" y="1851660"/>
              <a:ext cx="1016000" cy="276860"/>
            </a:xfrm>
            <a:custGeom>
              <a:avLst/>
              <a:gdLst/>
              <a:ahLst/>
              <a:cxnLst/>
              <a:rect l="l" t="t" r="r" b="b"/>
              <a:pathLst>
                <a:path w="1016000" h="276860">
                  <a:moveTo>
                    <a:pt x="1015746" y="0"/>
                  </a:moveTo>
                  <a:lnTo>
                    <a:pt x="0" y="0"/>
                  </a:lnTo>
                  <a:lnTo>
                    <a:pt x="0" y="276606"/>
                  </a:lnTo>
                  <a:lnTo>
                    <a:pt x="1015746" y="276606"/>
                  </a:lnTo>
                  <a:lnTo>
                    <a:pt x="1015746" y="0"/>
                  </a:lnTo>
                  <a:close/>
                </a:path>
              </a:pathLst>
            </a:custGeom>
            <a:solidFill>
              <a:srgbClr val="FAE3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88942" y="1845563"/>
              <a:ext cx="3125470" cy="283210"/>
            </a:xfrm>
            <a:custGeom>
              <a:avLst/>
              <a:gdLst/>
              <a:ahLst/>
              <a:cxnLst/>
              <a:rect l="l" t="t" r="r" b="b"/>
              <a:pathLst>
                <a:path w="3125470" h="283210">
                  <a:moveTo>
                    <a:pt x="1021829" y="0"/>
                  </a:moveTo>
                  <a:lnTo>
                    <a:pt x="6108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82702"/>
                  </a:lnTo>
                  <a:lnTo>
                    <a:pt x="6108" y="282702"/>
                  </a:lnTo>
                  <a:lnTo>
                    <a:pt x="6108" y="6096"/>
                  </a:lnTo>
                  <a:lnTo>
                    <a:pt x="1021829" y="6096"/>
                  </a:lnTo>
                  <a:lnTo>
                    <a:pt x="1021829" y="0"/>
                  </a:lnTo>
                  <a:close/>
                </a:path>
                <a:path w="3125470" h="283210">
                  <a:moveTo>
                    <a:pt x="2044433" y="0"/>
                  </a:moveTo>
                  <a:lnTo>
                    <a:pt x="1027950" y="0"/>
                  </a:lnTo>
                  <a:lnTo>
                    <a:pt x="1021842" y="0"/>
                  </a:lnTo>
                  <a:lnTo>
                    <a:pt x="1021842" y="6096"/>
                  </a:lnTo>
                  <a:lnTo>
                    <a:pt x="1021842" y="282702"/>
                  </a:lnTo>
                  <a:lnTo>
                    <a:pt x="1027950" y="282702"/>
                  </a:lnTo>
                  <a:lnTo>
                    <a:pt x="1027950" y="6096"/>
                  </a:lnTo>
                  <a:lnTo>
                    <a:pt x="2044433" y="6096"/>
                  </a:lnTo>
                  <a:lnTo>
                    <a:pt x="2044433" y="0"/>
                  </a:lnTo>
                  <a:close/>
                </a:path>
                <a:path w="3125470" h="283210">
                  <a:moveTo>
                    <a:pt x="3124962" y="0"/>
                  </a:moveTo>
                  <a:lnTo>
                    <a:pt x="3118866" y="0"/>
                  </a:lnTo>
                  <a:lnTo>
                    <a:pt x="2050542" y="0"/>
                  </a:lnTo>
                  <a:lnTo>
                    <a:pt x="2044446" y="0"/>
                  </a:lnTo>
                  <a:lnTo>
                    <a:pt x="2044446" y="6096"/>
                  </a:lnTo>
                  <a:lnTo>
                    <a:pt x="2044446" y="282702"/>
                  </a:lnTo>
                  <a:lnTo>
                    <a:pt x="2050542" y="282702"/>
                  </a:lnTo>
                  <a:lnTo>
                    <a:pt x="2050542" y="6096"/>
                  </a:lnTo>
                  <a:lnTo>
                    <a:pt x="3118866" y="6096"/>
                  </a:lnTo>
                  <a:lnTo>
                    <a:pt x="3118866" y="282702"/>
                  </a:lnTo>
                  <a:lnTo>
                    <a:pt x="3124962" y="282702"/>
                  </a:lnTo>
                  <a:lnTo>
                    <a:pt x="3124962" y="6096"/>
                  </a:lnTo>
                  <a:lnTo>
                    <a:pt x="31249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420605" y="72008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4708" y="720090"/>
              <a:ext cx="7572755" cy="1420368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637031" y="726186"/>
            <a:ext cx="1217930" cy="2936240"/>
            <a:chOff x="637031" y="726186"/>
            <a:chExt cx="1217930" cy="293624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784" y="726186"/>
              <a:ext cx="915923" cy="141427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37031" y="2135123"/>
              <a:ext cx="302260" cy="1527175"/>
            </a:xfrm>
            <a:custGeom>
              <a:avLst/>
              <a:gdLst/>
              <a:ahLst/>
              <a:cxnLst/>
              <a:rect l="l" t="t" r="r" b="b"/>
              <a:pathLst>
                <a:path w="302259" h="1527175">
                  <a:moveTo>
                    <a:pt x="301752" y="0"/>
                  </a:moveTo>
                  <a:lnTo>
                    <a:pt x="0" y="0"/>
                  </a:lnTo>
                  <a:lnTo>
                    <a:pt x="0" y="1527048"/>
                  </a:lnTo>
                  <a:lnTo>
                    <a:pt x="301752" y="1527048"/>
                  </a:lnTo>
                  <a:lnTo>
                    <a:pt x="30175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37031" y="726186"/>
          <a:ext cx="7325359" cy="293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2360"/>
                <a:gridCol w="1791969"/>
                <a:gridCol w="958850"/>
                <a:gridCol w="3471545"/>
              </a:tblGrid>
              <a:tr h="1405127">
                <a:tc>
                  <a:txBody>
                    <a:bodyPr/>
                    <a:lstStyle/>
                    <a:p>
                      <a:pPr marL="37338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Historia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Identifica características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180340" marR="88900">
                        <a:lnSpc>
                          <a:spcPct val="908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las ciudades-Estado,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origen  del concepto “democracia”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importancia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civilización helenística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difusión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cultura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0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La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Grecia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7470">
                        <a:lnSpc>
                          <a:spcPts val="114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Clásica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Lee</a:t>
                      </a:r>
                      <a:r>
                        <a:rPr dirty="0" sz="1000" spc="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los</a:t>
                      </a:r>
                      <a:r>
                        <a:rPr dirty="0" sz="1000" spc="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temas</a:t>
                      </a:r>
                      <a:r>
                        <a:rPr dirty="0" sz="1000" spc="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“La</a:t>
                      </a:r>
                      <a:r>
                        <a:rPr dirty="0" sz="1000" spc="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democracia</a:t>
                      </a:r>
                      <a:r>
                        <a:rPr dirty="0" sz="1000" spc="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griega</a:t>
                      </a:r>
                      <a:r>
                        <a:rPr dirty="0" sz="1000" spc="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r>
                        <a:rPr dirty="0" sz="1000" spc="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civilización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R="189865">
                        <a:lnSpc>
                          <a:spcPct val="908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helenística”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página 44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45 de tu libro de texto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completa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cuadro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cuaderno con la información más  relevante.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2113280" marR="411480" indent="-2044064">
                        <a:lnSpc>
                          <a:spcPts val="1090"/>
                        </a:lnSpc>
                        <a:spcBef>
                          <a:spcPts val="70"/>
                        </a:spcBef>
                        <a:tabLst>
                          <a:tab pos="1091565" algn="l"/>
                          <a:tab pos="2113280" algn="l"/>
                        </a:tabLst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TE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MA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CUA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U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GE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CA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AC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TI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CAS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PRINCIPALES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850" marR="2666365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AC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GRIEGA  CIVILIZACION  HELENISTICA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0858">
                <a:tc>
                  <a:txBody>
                    <a:bodyPr/>
                    <a:lstStyle/>
                    <a:p>
                      <a:pPr marL="373380">
                        <a:lnSpc>
                          <a:spcPts val="113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Geografía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0340" marR="69850">
                        <a:lnSpc>
                          <a:spcPct val="90700"/>
                        </a:lnSpc>
                        <a:spcBef>
                          <a:spcPts val="4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Analiza tendencias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retos del  crecimiento,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composición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distribución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población  mundial.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marL="77470" marR="262255">
                        <a:lnSpc>
                          <a:spcPct val="90800"/>
                        </a:lnSpc>
                        <a:spcBef>
                          <a:spcPts val="4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Mayor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menor  densidad  poblacional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</a:t>
                      </a:r>
                      <a:r>
                        <a:rPr dirty="0" sz="1000" spc="-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mundo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algn="just" marR="189865">
                        <a:lnSpc>
                          <a:spcPct val="90700"/>
                        </a:lnSpc>
                        <a:spcBef>
                          <a:spcPts val="4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Investiga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diccionario, internet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en algún otro medio  disponible que significa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palabra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densidad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escribe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su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significado.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03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Responde las siguientes preguntas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R="190500">
                        <a:lnSpc>
                          <a:spcPts val="109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¿Qué pasaría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si 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localidad existiera una mayor densidad  de población?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¿Qué retos implica vivir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una comunidad con muchos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habitantes?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R="189865">
                        <a:lnSpc>
                          <a:spcPct val="907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¿Qué diferencia de vida existe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una comunidad, ciudad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país  con menor densidad poblacional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uno con mayor densidad  poblacional?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508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9421367" y="2137410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9" name="object 19"/>
          <p:cNvGrpSpPr/>
          <p:nvPr/>
        </p:nvGrpSpPr>
        <p:grpSpPr>
          <a:xfrm>
            <a:off x="630936" y="726186"/>
            <a:ext cx="7204075" cy="2942590"/>
            <a:chOff x="630936" y="726186"/>
            <a:chExt cx="7204075" cy="2942590"/>
          </a:xfrm>
        </p:grpSpPr>
        <p:sp>
          <p:nvSpPr>
            <p:cNvPr id="20" name="object 20"/>
            <p:cNvSpPr/>
            <p:nvPr/>
          </p:nvSpPr>
          <p:spPr>
            <a:xfrm>
              <a:off x="633984" y="213436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7" y="3048"/>
                  </a:moveTo>
                  <a:lnTo>
                    <a:pt x="304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41831" y="213436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828800" y="2137410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851659" y="213436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537965" y="213741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417314" y="213741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936" y="726186"/>
              <a:ext cx="7197851" cy="294208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828788" y="213741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828800" y="3665219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537965" y="366521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44061" y="2140470"/>
            <a:ext cx="5883401" cy="1527797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304800" y="304799"/>
            <a:ext cx="9448800" cy="7162800"/>
          </a:xfrm>
          <a:custGeom>
            <a:avLst/>
            <a:gdLst/>
            <a:ahLst/>
            <a:cxnLst/>
            <a:rect l="l" t="t" r="r" b="b"/>
            <a:pathLst>
              <a:path w="9448800" h="7162800">
                <a:moveTo>
                  <a:pt x="9382493" y="7096506"/>
                </a:moveTo>
                <a:lnTo>
                  <a:pt x="66294" y="7096506"/>
                </a:lnTo>
                <a:lnTo>
                  <a:pt x="66294" y="66306"/>
                </a:lnTo>
                <a:lnTo>
                  <a:pt x="57150" y="66306"/>
                </a:lnTo>
                <a:lnTo>
                  <a:pt x="57150" y="7096506"/>
                </a:lnTo>
                <a:lnTo>
                  <a:pt x="57150" y="7105650"/>
                </a:lnTo>
                <a:lnTo>
                  <a:pt x="66294" y="7105650"/>
                </a:lnTo>
                <a:lnTo>
                  <a:pt x="9382493" y="7105650"/>
                </a:lnTo>
                <a:lnTo>
                  <a:pt x="9382493" y="7096506"/>
                </a:lnTo>
                <a:close/>
              </a:path>
              <a:path w="9448800" h="7162800">
                <a:moveTo>
                  <a:pt x="9382493" y="57150"/>
                </a:moveTo>
                <a:lnTo>
                  <a:pt x="66294" y="57150"/>
                </a:lnTo>
                <a:lnTo>
                  <a:pt x="57150" y="57150"/>
                </a:lnTo>
                <a:lnTo>
                  <a:pt x="57150" y="66294"/>
                </a:lnTo>
                <a:lnTo>
                  <a:pt x="66294" y="66294"/>
                </a:lnTo>
                <a:lnTo>
                  <a:pt x="9382493" y="66294"/>
                </a:lnTo>
                <a:lnTo>
                  <a:pt x="9382493" y="57150"/>
                </a:lnTo>
                <a:close/>
              </a:path>
              <a:path w="9448800" h="7162800">
                <a:moveTo>
                  <a:pt x="9391650" y="66306"/>
                </a:moveTo>
                <a:lnTo>
                  <a:pt x="9382506" y="66306"/>
                </a:lnTo>
                <a:lnTo>
                  <a:pt x="9382506" y="7096506"/>
                </a:lnTo>
                <a:lnTo>
                  <a:pt x="9382506" y="7105650"/>
                </a:lnTo>
                <a:lnTo>
                  <a:pt x="9391650" y="7105650"/>
                </a:lnTo>
                <a:lnTo>
                  <a:pt x="9391650" y="7096506"/>
                </a:lnTo>
                <a:lnTo>
                  <a:pt x="9391650" y="66306"/>
                </a:lnTo>
                <a:close/>
              </a:path>
              <a:path w="9448800" h="7162800">
                <a:moveTo>
                  <a:pt x="9391650" y="57150"/>
                </a:moveTo>
                <a:lnTo>
                  <a:pt x="9382506" y="57150"/>
                </a:lnTo>
                <a:lnTo>
                  <a:pt x="9382506" y="66294"/>
                </a:lnTo>
                <a:lnTo>
                  <a:pt x="9391650" y="66294"/>
                </a:lnTo>
                <a:lnTo>
                  <a:pt x="9391650" y="57150"/>
                </a:lnTo>
                <a:close/>
              </a:path>
              <a:path w="9448800" h="7162800">
                <a:moveTo>
                  <a:pt x="9448800" y="0"/>
                </a:moveTo>
                <a:lnTo>
                  <a:pt x="9429750" y="0"/>
                </a:lnTo>
                <a:lnTo>
                  <a:pt x="9429750" y="19050"/>
                </a:lnTo>
                <a:lnTo>
                  <a:pt x="9429750" y="66294"/>
                </a:lnTo>
                <a:lnTo>
                  <a:pt x="9429750" y="7096506"/>
                </a:lnTo>
                <a:lnTo>
                  <a:pt x="9429750" y="7143750"/>
                </a:lnTo>
                <a:lnTo>
                  <a:pt x="9382506" y="7143750"/>
                </a:lnTo>
                <a:lnTo>
                  <a:pt x="66294" y="7143750"/>
                </a:lnTo>
                <a:lnTo>
                  <a:pt x="19050" y="7143750"/>
                </a:lnTo>
                <a:lnTo>
                  <a:pt x="19050" y="7096506"/>
                </a:lnTo>
                <a:lnTo>
                  <a:pt x="19050" y="66294"/>
                </a:lnTo>
                <a:lnTo>
                  <a:pt x="19050" y="19050"/>
                </a:lnTo>
                <a:lnTo>
                  <a:pt x="66294" y="19050"/>
                </a:lnTo>
                <a:lnTo>
                  <a:pt x="9382506" y="19050"/>
                </a:lnTo>
                <a:lnTo>
                  <a:pt x="9429750" y="19050"/>
                </a:lnTo>
                <a:lnTo>
                  <a:pt x="9429750" y="0"/>
                </a:lnTo>
                <a:lnTo>
                  <a:pt x="9382506" y="0"/>
                </a:lnTo>
                <a:lnTo>
                  <a:pt x="66294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0" y="66294"/>
                </a:lnTo>
                <a:lnTo>
                  <a:pt x="0" y="7096506"/>
                </a:lnTo>
                <a:lnTo>
                  <a:pt x="0" y="7143750"/>
                </a:lnTo>
                <a:lnTo>
                  <a:pt x="0" y="7162800"/>
                </a:lnTo>
                <a:lnTo>
                  <a:pt x="19050" y="7162800"/>
                </a:lnTo>
                <a:lnTo>
                  <a:pt x="66294" y="7162800"/>
                </a:lnTo>
                <a:lnTo>
                  <a:pt x="9382506" y="7162800"/>
                </a:lnTo>
                <a:lnTo>
                  <a:pt x="9429750" y="7162800"/>
                </a:lnTo>
                <a:lnTo>
                  <a:pt x="9448800" y="7162800"/>
                </a:lnTo>
                <a:lnTo>
                  <a:pt x="9448800" y="7143750"/>
                </a:lnTo>
                <a:lnTo>
                  <a:pt x="9448800" y="7096506"/>
                </a:lnTo>
                <a:lnTo>
                  <a:pt x="9448800" y="66294"/>
                </a:lnTo>
                <a:lnTo>
                  <a:pt x="9448800" y="19050"/>
                </a:lnTo>
                <a:lnTo>
                  <a:pt x="9448800" y="0"/>
                </a:lnTo>
                <a:close/>
              </a:path>
            </a:pathLst>
          </a:custGeom>
          <a:solidFill>
            <a:srgbClr val="52813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1606" y="719136"/>
            <a:ext cx="8734425" cy="6193790"/>
            <a:chOff x="661606" y="719136"/>
            <a:chExt cx="8734425" cy="6193790"/>
          </a:xfrm>
        </p:grpSpPr>
        <p:sp>
          <p:nvSpPr>
            <p:cNvPr id="3" name="object 3"/>
            <p:cNvSpPr/>
            <p:nvPr/>
          </p:nvSpPr>
          <p:spPr>
            <a:xfrm>
              <a:off x="968502" y="726186"/>
              <a:ext cx="901065" cy="304800"/>
            </a:xfrm>
            <a:custGeom>
              <a:avLst/>
              <a:gdLst/>
              <a:ahLst/>
              <a:cxnLst/>
              <a:rect l="l" t="t" r="r" b="b"/>
              <a:pathLst>
                <a:path w="901064" h="304800">
                  <a:moveTo>
                    <a:pt x="90068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00684" y="304800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76044" y="726186"/>
              <a:ext cx="1721485" cy="304800"/>
            </a:xfrm>
            <a:custGeom>
              <a:avLst/>
              <a:gdLst/>
              <a:ahLst/>
              <a:cxnLst/>
              <a:rect l="l" t="t" r="r" b="b"/>
              <a:pathLst>
                <a:path w="1721485" h="304800">
                  <a:moveTo>
                    <a:pt x="1721358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721358" y="304800"/>
                  </a:lnTo>
                  <a:lnTo>
                    <a:pt x="172135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03498" y="726186"/>
              <a:ext cx="840740" cy="304800"/>
            </a:xfrm>
            <a:custGeom>
              <a:avLst/>
              <a:gdLst/>
              <a:ahLst/>
              <a:cxnLst/>
              <a:rect l="l" t="t" r="r" b="b"/>
              <a:pathLst>
                <a:path w="840739" h="304800">
                  <a:moveTo>
                    <a:pt x="840486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840486" y="304800"/>
                  </a:lnTo>
                  <a:lnTo>
                    <a:pt x="8404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50841" y="726186"/>
              <a:ext cx="3536950" cy="304800"/>
            </a:xfrm>
            <a:custGeom>
              <a:avLst/>
              <a:gdLst/>
              <a:ahLst/>
              <a:cxnLst/>
              <a:rect l="l" t="t" r="r" b="b"/>
              <a:pathLst>
                <a:path w="3536950" h="304800">
                  <a:moveTo>
                    <a:pt x="3536441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536441" y="304800"/>
                  </a:lnTo>
                  <a:lnTo>
                    <a:pt x="3536441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994141" y="726186"/>
              <a:ext cx="1393190" cy="304800"/>
            </a:xfrm>
            <a:custGeom>
              <a:avLst/>
              <a:gdLst/>
              <a:ahLst/>
              <a:cxnLst/>
              <a:rect l="l" t="t" r="r" b="b"/>
              <a:pathLst>
                <a:path w="1393190" h="304800">
                  <a:moveTo>
                    <a:pt x="1392936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392936" y="304800"/>
                  </a:lnTo>
                  <a:lnTo>
                    <a:pt x="139293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9947" y="720089"/>
              <a:ext cx="2556509" cy="60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97401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426457" y="7231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44745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987284" y="72008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988046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70560" y="1037081"/>
              <a:ext cx="292100" cy="5876290"/>
            </a:xfrm>
            <a:custGeom>
              <a:avLst/>
              <a:gdLst/>
              <a:ahLst/>
              <a:cxnLst/>
              <a:rect l="l" t="t" r="r" b="b"/>
              <a:pathLst>
                <a:path w="292100" h="5876290">
                  <a:moveTo>
                    <a:pt x="291846" y="0"/>
                  </a:moveTo>
                  <a:lnTo>
                    <a:pt x="0" y="0"/>
                  </a:lnTo>
                  <a:lnTo>
                    <a:pt x="0" y="5875782"/>
                  </a:lnTo>
                  <a:lnTo>
                    <a:pt x="291846" y="5875782"/>
                  </a:lnTo>
                  <a:lnTo>
                    <a:pt x="29184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406" y="720090"/>
              <a:ext cx="8430767" cy="3169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656" y="726186"/>
              <a:ext cx="291845" cy="31089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50975" y="103403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 h="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426457" y="103403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987284" y="103098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65454" y="186004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03498" y="1030986"/>
              <a:ext cx="5789675" cy="84201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872995" y="186004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600449" y="186004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447793" y="186004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91094" y="186004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2406" y="1037081"/>
              <a:ext cx="913637" cy="83591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6044" y="1037081"/>
              <a:ext cx="1727453" cy="83591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22470" y="2155697"/>
              <a:ext cx="3249930" cy="139065"/>
            </a:xfrm>
            <a:custGeom>
              <a:avLst/>
              <a:gdLst/>
              <a:ahLst/>
              <a:cxnLst/>
              <a:rect l="l" t="t" r="r" b="b"/>
              <a:pathLst>
                <a:path w="3249929" h="139064">
                  <a:moveTo>
                    <a:pt x="1621536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1621536" y="138684"/>
                  </a:lnTo>
                  <a:lnTo>
                    <a:pt x="1621536" y="0"/>
                  </a:lnTo>
                  <a:close/>
                </a:path>
                <a:path w="3249929" h="139064">
                  <a:moveTo>
                    <a:pt x="3249930" y="0"/>
                  </a:moveTo>
                  <a:lnTo>
                    <a:pt x="1628394" y="0"/>
                  </a:lnTo>
                  <a:lnTo>
                    <a:pt x="1628394" y="138684"/>
                  </a:lnTo>
                  <a:lnTo>
                    <a:pt x="3249930" y="138684"/>
                  </a:lnTo>
                  <a:lnTo>
                    <a:pt x="3249930" y="0"/>
                  </a:lnTo>
                  <a:close/>
                </a:path>
              </a:pathLst>
            </a:custGeom>
            <a:solidFill>
              <a:srgbClr val="FAE3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516374" y="2149601"/>
              <a:ext cx="3263265" cy="868044"/>
            </a:xfrm>
            <a:custGeom>
              <a:avLst/>
              <a:gdLst/>
              <a:ahLst/>
              <a:cxnLst/>
              <a:rect l="l" t="t" r="r" b="b"/>
              <a:pathLst>
                <a:path w="3263265" h="868044">
                  <a:moveTo>
                    <a:pt x="3262884" y="0"/>
                  </a:moveTo>
                  <a:lnTo>
                    <a:pt x="3256800" y="0"/>
                  </a:lnTo>
                  <a:lnTo>
                    <a:pt x="3256788" y="6096"/>
                  </a:lnTo>
                  <a:lnTo>
                    <a:pt x="3256788" y="723125"/>
                  </a:lnTo>
                  <a:lnTo>
                    <a:pt x="1634490" y="723125"/>
                  </a:lnTo>
                  <a:lnTo>
                    <a:pt x="1634490" y="584454"/>
                  </a:lnTo>
                  <a:lnTo>
                    <a:pt x="3256788" y="584454"/>
                  </a:lnTo>
                  <a:lnTo>
                    <a:pt x="3256788" y="578358"/>
                  </a:lnTo>
                  <a:lnTo>
                    <a:pt x="1634490" y="578358"/>
                  </a:lnTo>
                  <a:lnTo>
                    <a:pt x="1634490" y="440436"/>
                  </a:lnTo>
                  <a:lnTo>
                    <a:pt x="3256788" y="440436"/>
                  </a:lnTo>
                  <a:lnTo>
                    <a:pt x="3256788" y="434340"/>
                  </a:lnTo>
                  <a:lnTo>
                    <a:pt x="1634490" y="434340"/>
                  </a:lnTo>
                  <a:lnTo>
                    <a:pt x="1634490" y="295656"/>
                  </a:lnTo>
                  <a:lnTo>
                    <a:pt x="3256788" y="295656"/>
                  </a:lnTo>
                  <a:lnTo>
                    <a:pt x="3256788" y="289560"/>
                  </a:lnTo>
                  <a:lnTo>
                    <a:pt x="1634490" y="289560"/>
                  </a:lnTo>
                  <a:lnTo>
                    <a:pt x="1634490" y="150876"/>
                  </a:lnTo>
                  <a:lnTo>
                    <a:pt x="3256788" y="150876"/>
                  </a:lnTo>
                  <a:lnTo>
                    <a:pt x="3256788" y="144767"/>
                  </a:lnTo>
                  <a:lnTo>
                    <a:pt x="1634490" y="144767"/>
                  </a:lnTo>
                  <a:lnTo>
                    <a:pt x="1634490" y="6096"/>
                  </a:lnTo>
                  <a:lnTo>
                    <a:pt x="3256788" y="6096"/>
                  </a:lnTo>
                  <a:lnTo>
                    <a:pt x="3256788" y="0"/>
                  </a:lnTo>
                  <a:lnTo>
                    <a:pt x="1634490" y="0"/>
                  </a:lnTo>
                  <a:lnTo>
                    <a:pt x="1628394" y="0"/>
                  </a:lnTo>
                  <a:lnTo>
                    <a:pt x="1628394" y="6096"/>
                  </a:lnTo>
                  <a:lnTo>
                    <a:pt x="1628394" y="723125"/>
                  </a:lnTo>
                  <a:lnTo>
                    <a:pt x="6108" y="723125"/>
                  </a:lnTo>
                  <a:lnTo>
                    <a:pt x="6108" y="584454"/>
                  </a:lnTo>
                  <a:lnTo>
                    <a:pt x="1628394" y="584454"/>
                  </a:lnTo>
                  <a:lnTo>
                    <a:pt x="1628394" y="578358"/>
                  </a:lnTo>
                  <a:lnTo>
                    <a:pt x="6108" y="578358"/>
                  </a:lnTo>
                  <a:lnTo>
                    <a:pt x="6108" y="440436"/>
                  </a:lnTo>
                  <a:lnTo>
                    <a:pt x="1628394" y="440436"/>
                  </a:lnTo>
                  <a:lnTo>
                    <a:pt x="1628394" y="434340"/>
                  </a:lnTo>
                  <a:lnTo>
                    <a:pt x="6108" y="434340"/>
                  </a:lnTo>
                  <a:lnTo>
                    <a:pt x="6108" y="295656"/>
                  </a:lnTo>
                  <a:lnTo>
                    <a:pt x="1628394" y="295656"/>
                  </a:lnTo>
                  <a:lnTo>
                    <a:pt x="1628394" y="289560"/>
                  </a:lnTo>
                  <a:lnTo>
                    <a:pt x="6108" y="289560"/>
                  </a:lnTo>
                  <a:lnTo>
                    <a:pt x="6108" y="150876"/>
                  </a:lnTo>
                  <a:lnTo>
                    <a:pt x="1628394" y="150876"/>
                  </a:lnTo>
                  <a:lnTo>
                    <a:pt x="1628394" y="144767"/>
                  </a:lnTo>
                  <a:lnTo>
                    <a:pt x="6108" y="144767"/>
                  </a:lnTo>
                  <a:lnTo>
                    <a:pt x="6108" y="6096"/>
                  </a:lnTo>
                  <a:lnTo>
                    <a:pt x="1628394" y="6096"/>
                  </a:lnTo>
                  <a:lnTo>
                    <a:pt x="1628394" y="0"/>
                  </a:lnTo>
                  <a:lnTo>
                    <a:pt x="6108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867918"/>
                  </a:lnTo>
                  <a:lnTo>
                    <a:pt x="6108" y="867918"/>
                  </a:lnTo>
                  <a:lnTo>
                    <a:pt x="6108" y="729234"/>
                  </a:lnTo>
                  <a:lnTo>
                    <a:pt x="1628394" y="729234"/>
                  </a:lnTo>
                  <a:lnTo>
                    <a:pt x="1628394" y="867918"/>
                  </a:lnTo>
                  <a:lnTo>
                    <a:pt x="1634490" y="867918"/>
                  </a:lnTo>
                  <a:lnTo>
                    <a:pt x="1634490" y="729234"/>
                  </a:lnTo>
                  <a:lnTo>
                    <a:pt x="3256788" y="729234"/>
                  </a:lnTo>
                  <a:lnTo>
                    <a:pt x="3256788" y="867918"/>
                  </a:lnTo>
                  <a:lnTo>
                    <a:pt x="3262884" y="867918"/>
                  </a:lnTo>
                  <a:lnTo>
                    <a:pt x="3262884" y="6096"/>
                  </a:lnTo>
                  <a:lnTo>
                    <a:pt x="32628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65454" y="18669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872995" y="18669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597401" y="186994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426457" y="186994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444745" y="186994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987284" y="18669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988046" y="186994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3498" y="1866900"/>
              <a:ext cx="4390643" cy="11628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2406" y="1873008"/>
              <a:ext cx="913637" cy="11567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83663" y="1873008"/>
              <a:ext cx="1719833" cy="11567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4464" y="1030985"/>
              <a:ext cx="12191" cy="476326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67512" y="3023616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7" y="4952"/>
                  </a:moveTo>
                  <a:lnTo>
                    <a:pt x="3047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965454" y="3023616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8" y="4952"/>
                  </a:moveTo>
                  <a:lnTo>
                    <a:pt x="3048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868424" y="3029711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914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9143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871471" y="30236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876043" y="30236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1524" y="3048"/>
                  </a:moveTo>
                  <a:lnTo>
                    <a:pt x="1524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880615" y="30236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600449" y="3023616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8" y="4952"/>
                  </a:moveTo>
                  <a:lnTo>
                    <a:pt x="3048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426457" y="30266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447793" y="3023616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8" y="4952"/>
                  </a:moveTo>
                  <a:lnTo>
                    <a:pt x="3048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7987284" y="30236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991094" y="3023616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8" y="4952"/>
                  </a:moveTo>
                  <a:lnTo>
                    <a:pt x="3048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8424" y="3023616"/>
              <a:ext cx="6125717" cy="139903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87077" y="1860042"/>
              <a:ext cx="6096" cy="393420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2406" y="3033522"/>
              <a:ext cx="906018" cy="138912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871471" y="441655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4426457" y="44195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44746" y="4416551"/>
              <a:ext cx="3549395" cy="137769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64464" y="579691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2406" y="4422648"/>
              <a:ext cx="6095" cy="137159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62406" y="579691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97401" y="4422648"/>
              <a:ext cx="6095" cy="137159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597401" y="579691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4444745" y="579691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7988046" y="579691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9387077" y="579691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6" name="object 6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62405" y="720090"/>
            <a:ext cx="907542" cy="6095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988045" y="4422647"/>
            <a:ext cx="6095" cy="1371599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664463" y="5799582"/>
            <a:ext cx="8728710" cy="1122680"/>
            <a:chOff x="664463" y="5799582"/>
            <a:chExt cx="8728710" cy="1122680"/>
          </a:xfrm>
        </p:grpSpPr>
        <p:sp>
          <p:nvSpPr>
            <p:cNvPr id="69" name="object 69"/>
            <p:cNvSpPr/>
            <p:nvPr/>
          </p:nvSpPr>
          <p:spPr>
            <a:xfrm>
              <a:off x="664463" y="580263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4426457" y="580263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4444745" y="580263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7987283" y="579958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7988045" y="580263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9387077" y="580263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4463" y="5805678"/>
              <a:ext cx="304037" cy="1113282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44880" y="6915912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80" h="0">
                  <a:moveTo>
                    <a:pt x="0" y="0"/>
                  </a:moveTo>
                  <a:lnTo>
                    <a:pt x="1752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962405" y="691591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968502" y="6912876"/>
              <a:ext cx="2628900" cy="9525"/>
            </a:xfrm>
            <a:custGeom>
              <a:avLst/>
              <a:gdLst/>
              <a:ahLst/>
              <a:cxnLst/>
              <a:rect l="l" t="t" r="r" b="b"/>
              <a:pathLst>
                <a:path w="2628900" h="9525">
                  <a:moveTo>
                    <a:pt x="899934" y="0"/>
                  </a:moveTo>
                  <a:lnTo>
                    <a:pt x="0" y="0"/>
                  </a:lnTo>
                  <a:lnTo>
                    <a:pt x="0" y="9131"/>
                  </a:lnTo>
                  <a:lnTo>
                    <a:pt x="899934" y="9131"/>
                  </a:lnTo>
                  <a:lnTo>
                    <a:pt x="899934" y="0"/>
                  </a:lnTo>
                  <a:close/>
                </a:path>
                <a:path w="2628900" h="9525">
                  <a:moveTo>
                    <a:pt x="2628887" y="0"/>
                  </a:moveTo>
                  <a:lnTo>
                    <a:pt x="909066" y="0"/>
                  </a:lnTo>
                  <a:lnTo>
                    <a:pt x="909066" y="9131"/>
                  </a:lnTo>
                  <a:lnTo>
                    <a:pt x="2628887" y="9131"/>
                  </a:lnTo>
                  <a:lnTo>
                    <a:pt x="26288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97402" y="5805678"/>
              <a:ext cx="829055" cy="111328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597401" y="691591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44746" y="5799582"/>
              <a:ext cx="3549395" cy="111937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426457" y="691591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4444745" y="691591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7987283" y="691286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7988045" y="691591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6" name="object 8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62405" y="5799582"/>
            <a:ext cx="906018" cy="6096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868423" y="5799582"/>
            <a:ext cx="1728978" cy="6096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597401" y="5799582"/>
            <a:ext cx="829056" cy="6096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994142" y="5805678"/>
            <a:ext cx="1399031" cy="1113282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905375" y="4990250"/>
            <a:ext cx="2057400" cy="809624"/>
          </a:xfrm>
          <a:prstGeom prst="rect">
            <a:avLst/>
          </a:prstGeom>
        </p:spPr>
      </p:pic>
      <p:sp>
        <p:nvSpPr>
          <p:cNvPr id="91" name="object 91"/>
          <p:cNvSpPr/>
          <p:nvPr/>
        </p:nvSpPr>
        <p:spPr>
          <a:xfrm>
            <a:off x="304800" y="371106"/>
            <a:ext cx="9448800" cy="7096759"/>
          </a:xfrm>
          <a:custGeom>
            <a:avLst/>
            <a:gdLst/>
            <a:ahLst/>
            <a:cxnLst/>
            <a:rect l="l" t="t" r="r" b="b"/>
            <a:pathLst>
              <a:path w="9448800" h="7096759">
                <a:moveTo>
                  <a:pt x="9391650" y="0"/>
                </a:moveTo>
                <a:lnTo>
                  <a:pt x="9382506" y="0"/>
                </a:lnTo>
                <a:lnTo>
                  <a:pt x="9382506" y="7030199"/>
                </a:lnTo>
                <a:lnTo>
                  <a:pt x="9391650" y="7030199"/>
                </a:lnTo>
                <a:lnTo>
                  <a:pt x="9391650" y="0"/>
                </a:lnTo>
                <a:close/>
              </a:path>
              <a:path w="9448800" h="7096759">
                <a:moveTo>
                  <a:pt x="9448800" y="7030199"/>
                </a:moveTo>
                <a:lnTo>
                  <a:pt x="9429750" y="7030199"/>
                </a:lnTo>
                <a:lnTo>
                  <a:pt x="9429750" y="7077443"/>
                </a:lnTo>
                <a:lnTo>
                  <a:pt x="9382506" y="7077443"/>
                </a:lnTo>
                <a:lnTo>
                  <a:pt x="66294" y="7077443"/>
                </a:lnTo>
                <a:lnTo>
                  <a:pt x="19050" y="7077443"/>
                </a:lnTo>
                <a:lnTo>
                  <a:pt x="19050" y="7030199"/>
                </a:lnTo>
                <a:lnTo>
                  <a:pt x="0" y="7030199"/>
                </a:lnTo>
                <a:lnTo>
                  <a:pt x="0" y="7077443"/>
                </a:lnTo>
                <a:lnTo>
                  <a:pt x="0" y="7096493"/>
                </a:lnTo>
                <a:lnTo>
                  <a:pt x="9448800" y="7096493"/>
                </a:lnTo>
                <a:lnTo>
                  <a:pt x="9448800" y="7077443"/>
                </a:lnTo>
                <a:lnTo>
                  <a:pt x="9448800" y="7030199"/>
                </a:lnTo>
                <a:close/>
              </a:path>
            </a:pathLst>
          </a:custGeom>
          <a:solidFill>
            <a:srgbClr val="52813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92" name="object 92"/>
          <p:cNvGraphicFramePr>
            <a:graphicFrameLocks noGrp="1"/>
          </p:cNvGraphicFramePr>
          <p:nvPr/>
        </p:nvGraphicFramePr>
        <p:xfrm>
          <a:off x="304800" y="304800"/>
          <a:ext cx="9439275" cy="7105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69"/>
                <a:gridCol w="1506220"/>
                <a:gridCol w="1727835"/>
                <a:gridCol w="916939"/>
                <a:gridCol w="3402965"/>
                <a:gridCol w="66040"/>
                <a:gridCol w="1704339"/>
                <a:gridCol w="52070"/>
              </a:tblGrid>
              <a:tr h="521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28135"/>
                      </a:solidFill>
                      <a:prstDash val="solid"/>
                    </a:lnL>
                    <a:lnT w="19050">
                      <a:solidFill>
                        <a:srgbClr val="52813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528135"/>
                      </a:solidFill>
                      <a:prstDash val="solid"/>
                    </a:lnT>
                    <a:lnB w="9525">
                      <a:solidFill>
                        <a:srgbClr val="5281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528135"/>
                      </a:solidFill>
                      <a:prstDash val="solid"/>
                    </a:lnT>
                    <a:lnB w="9525">
                      <a:solidFill>
                        <a:srgbClr val="5281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528135"/>
                      </a:solidFill>
                      <a:prstDash val="solid"/>
                    </a:lnT>
                    <a:lnB w="9525">
                      <a:solidFill>
                        <a:srgbClr val="5281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528135"/>
                      </a:solidFill>
                      <a:prstDash val="solid"/>
                    </a:lnT>
                    <a:lnB w="9525">
                      <a:solidFill>
                        <a:srgbClr val="5281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528135"/>
                      </a:solidFill>
                      <a:prstDash val="solid"/>
                    </a:lnT>
                    <a:lnB w="9525">
                      <a:solidFill>
                        <a:srgbClr val="5281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528135"/>
                      </a:solidFill>
                      <a:prstDash val="solid"/>
                    </a:lnR>
                    <a:lnT w="19050">
                      <a:solidFill>
                        <a:srgbClr val="528135"/>
                      </a:solidFill>
                      <a:prstDash val="solid"/>
                    </a:lnT>
                    <a:lnB w="9525">
                      <a:solidFill>
                        <a:srgbClr val="5281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528135"/>
                    </a:solidFill>
                  </a:tcPr>
                </a:tc>
              </a:tr>
              <a:tr h="667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28135"/>
                      </a:solidFill>
                      <a:prstDash val="solid"/>
                    </a:lnL>
                    <a:lnR w="9525">
                      <a:solidFill>
                        <a:srgbClr val="52813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673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9525">
                      <a:solidFill>
                        <a:srgbClr val="528135"/>
                      </a:solidFill>
                      <a:prstDash val="solid"/>
                    </a:lnL>
                    <a:lnT w="9525">
                      <a:solidFill>
                        <a:srgbClr val="52813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APRENDIZAJE</a:t>
                      </a:r>
                      <a:r>
                        <a:rPr dirty="0" sz="11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T w="9525">
                      <a:solidFill>
                        <a:srgbClr val="52813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8445" marR="135255" indent="-18669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PR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OG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 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1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T w="9525">
                      <a:solidFill>
                        <a:srgbClr val="52813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T w="9525">
                      <a:solidFill>
                        <a:srgbClr val="52813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52813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2390" marR="415925" indent="16510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EG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U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IMIE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NT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Y 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ET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LIM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NT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AC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IÓN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R w="19050">
                      <a:solidFill>
                        <a:srgbClr val="528135"/>
                      </a:solidFill>
                      <a:prstDash val="solid"/>
                    </a:lnR>
                    <a:lnT w="9525">
                      <a:solidFill>
                        <a:srgbClr val="52813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528135"/>
                    </a:solidFill>
                  </a:tcPr>
                </a:tc>
              </a:tr>
              <a:tr h="835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28135"/>
                      </a:solidFill>
                      <a:prstDash val="solid"/>
                    </a:lnL>
                    <a:lnR w="9525">
                      <a:solidFill>
                        <a:srgbClr val="52813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7385" marR="334010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Educac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ión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física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9525">
                      <a:solidFill>
                        <a:srgbClr val="528135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just" marL="67310" marR="61594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Diseña estrategias al modificar  los elementos básicos del</a:t>
                      </a:r>
                      <a:r>
                        <a:rPr dirty="0" sz="1000" spc="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juego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L="67310">
                        <a:lnSpc>
                          <a:spcPts val="1015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en 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situaciones   de  </a:t>
                      </a:r>
                      <a:r>
                        <a:rPr dirty="0" sz="1000" spc="254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iniciación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L="67310" marR="60960">
                        <a:lnSpc>
                          <a:spcPct val="907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deportiva, con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intención de  adaptarse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los cambios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lógica interna de cada</a:t>
                      </a:r>
                      <a:r>
                        <a:rPr dirty="0" sz="10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una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 marR="175260">
                        <a:lnSpc>
                          <a:spcPts val="109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uci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nan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desafíos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329565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Juega con los integrantes de tu familia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“adivina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animal”  Deberás seleccionar un animal que te guste,</a:t>
                      </a:r>
                      <a:r>
                        <a:rPr dirty="0" sz="1000" spc="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posteriormente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actuaras como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sin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hablar, mientras que tus familiares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intentan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14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adivinar de que animal se</a:t>
                      </a:r>
                      <a:r>
                        <a:rPr dirty="0" sz="1000" spc="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trata.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2390" marR="414655">
                        <a:lnSpc>
                          <a:spcPct val="908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Envía evidencias de tus  trabajos al whatsApp  de tu maestro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(a)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72390" marR="412750">
                        <a:lnSpc>
                          <a:spcPct val="908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NOTA: no  olvides ponerle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fecha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 trabajo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tú nombre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parte de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arriba.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>
                    <a:lnR w="19050">
                      <a:solidFill>
                        <a:srgbClr val="528135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528135"/>
                    </a:solidFill>
                  </a:tcPr>
                </a:tc>
              </a:tr>
              <a:tr h="115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28135"/>
                      </a:solidFill>
                      <a:prstDash val="solid"/>
                    </a:lnL>
                    <a:lnR w="9525">
                      <a:solidFill>
                        <a:srgbClr val="52813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7385">
                        <a:lnSpc>
                          <a:spcPts val="108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Matemáticas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9525">
                      <a:solidFill>
                        <a:srgbClr val="528135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just" marL="67310">
                        <a:lnSpc>
                          <a:spcPts val="103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Cálculo del tanto por ciento</a:t>
                      </a:r>
                      <a:r>
                        <a:rPr dirty="0" sz="1000" spc="16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L="67310" marR="60960">
                        <a:lnSpc>
                          <a:spcPct val="907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cantidades mediante diversos  procedimientos (aplicación de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correspondencia “por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cada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100, n”, aplicación de una  fracción común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decimal, uso  de 10% como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base)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3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Cálculo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del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371475">
                        <a:lnSpc>
                          <a:spcPts val="109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tanto</a:t>
                      </a:r>
                      <a:r>
                        <a:rPr dirty="0" sz="1000" spc="-7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por  ciento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en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situaciones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193675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 compra</a:t>
                      </a:r>
                      <a:r>
                        <a:rPr dirty="0" sz="1000" spc="-7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venta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Empeños “Los alumnos “cobra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10% de interés mensual. Es decir,  por cada 100 paga solo $10. Calcula el interés mensual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 spc="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pagar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850">
                        <a:lnSpc>
                          <a:spcPts val="1090"/>
                        </a:lnSpc>
                        <a:tabLst>
                          <a:tab pos="1697355" algn="l"/>
                        </a:tabLst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CANTIDAD	INTERES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850">
                        <a:lnSpc>
                          <a:spcPts val="114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100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850">
                        <a:lnSpc>
                          <a:spcPts val="114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500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850">
                        <a:lnSpc>
                          <a:spcPts val="114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1000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850">
                        <a:lnSpc>
                          <a:spcPts val="113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1500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850">
                        <a:lnSpc>
                          <a:spcPts val="113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2000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R w="19050">
                      <a:solidFill>
                        <a:srgbClr val="52813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528135"/>
                    </a:solidFill>
                  </a:tcPr>
                </a:tc>
              </a:tr>
              <a:tr h="508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28135"/>
                      </a:solidFill>
                      <a:prstDash val="solid"/>
                    </a:lnL>
                    <a:lnR w="9525">
                      <a:solidFill>
                        <a:srgbClr val="52813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7385" marR="368935">
                        <a:lnSpc>
                          <a:spcPts val="1090"/>
                        </a:lnSpc>
                        <a:spcBef>
                          <a:spcPts val="8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Ciencias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natu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al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0160">
                    <a:lnL w="9525">
                      <a:solidFill>
                        <a:srgbClr val="528135"/>
                      </a:solidFill>
                      <a:prstDash val="solid"/>
                    </a:lnL>
                  </a:tcPr>
                </a:tc>
                <a:tc rowSpan="2">
                  <a:txBody>
                    <a:bodyPr/>
                    <a:lstStyle/>
                    <a:p>
                      <a:pPr algn="just" marL="67945" marR="60325">
                        <a:lnSpc>
                          <a:spcPct val="90700"/>
                        </a:lnSpc>
                        <a:spcBef>
                          <a:spcPts val="6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Explica que los seres vivos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el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medio natural han cambiado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través del tiempo,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  importancia de los fósiles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  reconstrucción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vida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el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pasado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marL="67945" marR="196215">
                        <a:lnSpc>
                          <a:spcPts val="1090"/>
                        </a:lnSpc>
                        <a:spcBef>
                          <a:spcPts val="8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El estudio</a:t>
                      </a:r>
                      <a:r>
                        <a:rPr dirty="0" sz="1000" spc="-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 los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fósiles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0160"/>
                </a:tc>
                <a:tc rowSpan="2">
                  <a:txBody>
                    <a:bodyPr/>
                    <a:lstStyle/>
                    <a:p>
                      <a:pPr marR="5080">
                        <a:lnSpc>
                          <a:spcPct val="90700"/>
                        </a:lnSpc>
                        <a:spcBef>
                          <a:spcPts val="6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tema “cambios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los seres vivos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procesos de extinción”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páginas54,55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56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de tu libro de texto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responde las  siguientes preguntas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cuaderno: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R="38100">
                        <a:lnSpc>
                          <a:spcPts val="1090"/>
                        </a:lnSpc>
                        <a:spcBef>
                          <a:spcPts val="1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¿Quién propuso que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corteza terrestre había llegado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su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forma  actual mediante cambios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constantes?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¿De qué se recubren los organismos para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su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preservación?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¿A qué se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llama fósiles?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R="16510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¿Cuántos años de antigüedad deben de tener los organismos para  ser considerados fósiles?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01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¿Qué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un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trilobites?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825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52813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528135"/>
                    </a:solidFill>
                  </a:tcPr>
                </a:tc>
              </a:tr>
              <a:tr h="887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28135"/>
                      </a:solidFill>
                      <a:prstDash val="solid"/>
                    </a:lnL>
                    <a:lnR w="9525">
                      <a:solidFill>
                        <a:srgbClr val="52813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MARTES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 vert="vert270">
                    <a:lnL w="9525">
                      <a:solidFill>
                        <a:srgbClr val="528135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25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52813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528135"/>
                    </a:solidFill>
                  </a:tcPr>
                </a:tc>
              </a:tr>
              <a:tr h="138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28135"/>
                      </a:solidFill>
                      <a:prstDash val="solid"/>
                    </a:lnL>
                    <a:lnR w="9525">
                      <a:solidFill>
                        <a:srgbClr val="52813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7385" marR="409575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Lengua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3175">
                    <a:lnL w="9525">
                      <a:solidFill>
                        <a:srgbClr val="528135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 marR="563245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Comprende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interpreta</a:t>
                      </a:r>
                      <a:r>
                        <a:rPr dirty="0" sz="1000" spc="-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reportajes.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Emplea notas que sirvan</a:t>
                      </a:r>
                      <a:r>
                        <a:rPr dirty="0" sz="1000" spc="15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guía para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60325">
                        <a:lnSpc>
                          <a:spcPts val="109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escritura de textos propios,  refiriendo los datos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7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 las fuentes consultadas.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7945" marR="208915">
                        <a:lnSpc>
                          <a:spcPct val="907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Temas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subtemas</a:t>
                      </a:r>
                      <a:r>
                        <a:rPr dirty="0" sz="1000" spc="-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 nuestro  reportaje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R="17780">
                        <a:lnSpc>
                          <a:spcPct val="907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Realiza un organizador grafico como el que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muestra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continuación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coloca los temas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subtemas de los que hablaras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reportaje acerca de tu comunidad, puedes analizar el reportaje 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página 44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45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para obtener una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idea.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52813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528135"/>
                    </a:solidFill>
                  </a:tcPr>
                </a:tc>
              </a:tr>
              <a:tr h="160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28135"/>
                      </a:solidFill>
                      <a:prstDash val="solid"/>
                    </a:lnL>
                    <a:lnR w="9525">
                      <a:solidFill>
                        <a:srgbClr val="52813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7385">
                        <a:lnSpc>
                          <a:spcPts val="108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Historia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9525">
                      <a:solidFill>
                        <a:srgbClr val="528135"/>
                      </a:solidFill>
                      <a:prstDash val="solid"/>
                    </a:lnL>
                    <a:lnB w="9525">
                      <a:solidFill>
                        <a:srgbClr val="5281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7945" marR="60325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Identifica características de las  ciudades Estado, el origen </a:t>
                      </a:r>
                      <a:r>
                        <a:rPr dirty="0" sz="1000" spc="19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del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L="68580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concepto   “democracia” 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L="67945" marR="60325">
                        <a:lnSpc>
                          <a:spcPct val="908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importancia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civilización  helenística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 difusión de la  cultura.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B w="9525">
                      <a:solidFill>
                        <a:srgbClr val="5281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01625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La Grecia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He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ís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B w="9525">
                      <a:solidFill>
                        <a:srgbClr val="5281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texto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civilización helenística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página 44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45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de tu  libro de texto,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realiza un dibujo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cuaderno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donde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representes los rasgos más importantes de esta</a:t>
                      </a:r>
                      <a:r>
                        <a:rPr dirty="0" sz="1000" spc="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comunidad.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Una vez concluido el dibujo responde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R="104139">
                        <a:lnSpc>
                          <a:spcPts val="109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¿Por qué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civilización helenística fue un importante promotor de  cultura?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¿En qué crees que beneficia que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una comunidad se cuenten</a:t>
                      </a:r>
                      <a:r>
                        <a:rPr dirty="0" sz="1000" spc="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ts val="114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diversos idiomas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lenguas?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B w="9525">
                      <a:solidFill>
                        <a:srgbClr val="5281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5281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528135"/>
                      </a:solidFill>
                      <a:prstDash val="solid"/>
                    </a:lnR>
                    <a:lnB w="9525">
                      <a:solidFill>
                        <a:srgbClr val="5281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52813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8502" y="726186"/>
            <a:ext cx="7019290" cy="304800"/>
            <a:chOff x="968502" y="726186"/>
            <a:chExt cx="7019290" cy="304800"/>
          </a:xfrm>
        </p:grpSpPr>
        <p:sp>
          <p:nvSpPr>
            <p:cNvPr id="3" name="object 3"/>
            <p:cNvSpPr/>
            <p:nvPr/>
          </p:nvSpPr>
          <p:spPr>
            <a:xfrm>
              <a:off x="968502" y="726186"/>
              <a:ext cx="901065" cy="304800"/>
            </a:xfrm>
            <a:custGeom>
              <a:avLst/>
              <a:gdLst/>
              <a:ahLst/>
              <a:cxnLst/>
              <a:rect l="l" t="t" r="r" b="b"/>
              <a:pathLst>
                <a:path w="901064" h="304800">
                  <a:moveTo>
                    <a:pt x="90068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00684" y="304800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76044" y="726186"/>
              <a:ext cx="1721485" cy="304800"/>
            </a:xfrm>
            <a:custGeom>
              <a:avLst/>
              <a:gdLst/>
              <a:ahLst/>
              <a:cxnLst/>
              <a:rect l="l" t="t" r="r" b="b"/>
              <a:pathLst>
                <a:path w="1721485" h="304800">
                  <a:moveTo>
                    <a:pt x="1721358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721358" y="304800"/>
                  </a:lnTo>
                  <a:lnTo>
                    <a:pt x="1721358" y="0"/>
                  </a:lnTo>
                  <a:close/>
                </a:path>
              </a:pathLst>
            </a:custGeom>
            <a:solidFill>
              <a:srgbClr val="F4AF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03497" y="726186"/>
              <a:ext cx="840740" cy="304800"/>
            </a:xfrm>
            <a:custGeom>
              <a:avLst/>
              <a:gdLst/>
              <a:ahLst/>
              <a:cxnLst/>
              <a:rect l="l" t="t" r="r" b="b"/>
              <a:pathLst>
                <a:path w="840739" h="304800">
                  <a:moveTo>
                    <a:pt x="840486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840486" y="304800"/>
                  </a:lnTo>
                  <a:lnTo>
                    <a:pt x="84048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50842" y="726186"/>
              <a:ext cx="3536950" cy="304800"/>
            </a:xfrm>
            <a:custGeom>
              <a:avLst/>
              <a:gdLst/>
              <a:ahLst/>
              <a:cxnLst/>
              <a:rect l="l" t="t" r="r" b="b"/>
              <a:pathLst>
                <a:path w="3536950" h="304800">
                  <a:moveTo>
                    <a:pt x="3536441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536441" y="304800"/>
                  </a:lnTo>
                  <a:lnTo>
                    <a:pt x="3536441" y="0"/>
                  </a:lnTo>
                  <a:close/>
                </a:path>
              </a:pathLst>
            </a:custGeom>
            <a:solidFill>
              <a:srgbClr val="F4AF83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65505" y="726186"/>
          <a:ext cx="5861050" cy="311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2830"/>
                <a:gridCol w="1639570"/>
                <a:gridCol w="1549400"/>
                <a:gridCol w="1619885"/>
              </a:tblGrid>
              <a:tr h="310895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88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APRENDIZAJE</a:t>
                      </a:r>
                      <a:r>
                        <a:rPr dirty="0" sz="11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88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08965">
                        <a:lnSpc>
                          <a:spcPts val="110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PROGRAMA</a:t>
                      </a:r>
                      <a:endParaRPr sz="1100">
                        <a:latin typeface="Tw Cen MT"/>
                        <a:cs typeface="Tw Cen MT"/>
                      </a:endParaRPr>
                    </a:p>
                    <a:p>
                      <a:pPr algn="ctr" marR="608330">
                        <a:lnSpc>
                          <a:spcPts val="1245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 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21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880">
                    <a:solidFill>
                      <a:srgbClr val="F4AF83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994142" y="726186"/>
            <a:ext cx="1393190" cy="304800"/>
          </a:xfrm>
          <a:custGeom>
            <a:avLst/>
            <a:gdLst/>
            <a:ahLst/>
            <a:cxnLst/>
            <a:rect l="l" t="t" r="r" b="b"/>
            <a:pathLst>
              <a:path w="1393190" h="304800">
                <a:moveTo>
                  <a:pt x="1392936" y="0"/>
                </a:moveTo>
                <a:lnTo>
                  <a:pt x="0" y="0"/>
                </a:lnTo>
                <a:lnTo>
                  <a:pt x="0" y="304800"/>
                </a:lnTo>
                <a:lnTo>
                  <a:pt x="1392936" y="304800"/>
                </a:lnTo>
                <a:lnTo>
                  <a:pt x="139293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046973" y="693673"/>
            <a:ext cx="1286510" cy="34544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 indent="165100">
              <a:lnSpc>
                <a:spcPts val="1200"/>
              </a:lnSpc>
              <a:spcBef>
                <a:spcPts val="235"/>
              </a:spcBef>
            </a:pPr>
            <a:r>
              <a:rPr dirty="0" sz="1100" spc="-5">
                <a:latin typeface="Tw Cen MT"/>
                <a:cs typeface="Tw Cen MT"/>
              </a:rPr>
              <a:t>SEGUIMIENTO Y  </a:t>
            </a:r>
            <a:r>
              <a:rPr dirty="0" sz="1100" spc="-5">
                <a:latin typeface="Tw Cen MT"/>
                <a:cs typeface="Tw Cen MT"/>
              </a:rPr>
              <a:t>R</a:t>
            </a:r>
            <a:r>
              <a:rPr dirty="0" sz="1100" spc="-10">
                <a:latin typeface="Tw Cen MT"/>
                <a:cs typeface="Tw Cen MT"/>
              </a:rPr>
              <a:t>ET</a:t>
            </a:r>
            <a:r>
              <a:rPr dirty="0" sz="1100" spc="-5">
                <a:latin typeface="Tw Cen MT"/>
                <a:cs typeface="Tw Cen MT"/>
              </a:rPr>
              <a:t>R</a:t>
            </a:r>
            <a:r>
              <a:rPr dirty="0" sz="1100" spc="-10">
                <a:latin typeface="Tw Cen MT"/>
                <a:cs typeface="Tw Cen MT"/>
              </a:rPr>
              <a:t>O</a:t>
            </a:r>
            <a:r>
              <a:rPr dirty="0" sz="1100" spc="-5">
                <a:latin typeface="Tw Cen MT"/>
                <a:cs typeface="Tw Cen MT"/>
              </a:rPr>
              <a:t>A</a:t>
            </a:r>
            <a:r>
              <a:rPr dirty="0" sz="1100" spc="-10">
                <a:latin typeface="Tw Cen MT"/>
                <a:cs typeface="Tw Cen MT"/>
              </a:rPr>
              <a:t>LIM</a:t>
            </a:r>
            <a:r>
              <a:rPr dirty="0" sz="1100">
                <a:latin typeface="Tw Cen MT"/>
                <a:cs typeface="Tw Cen MT"/>
              </a:rPr>
              <a:t>E</a:t>
            </a:r>
            <a:r>
              <a:rPr dirty="0" sz="1100" spc="-10">
                <a:latin typeface="Tw Cen MT"/>
                <a:cs typeface="Tw Cen MT"/>
              </a:rPr>
              <a:t>NT</a:t>
            </a:r>
            <a:r>
              <a:rPr dirty="0" sz="1100" spc="-5">
                <a:latin typeface="Tw Cen MT"/>
                <a:cs typeface="Tw Cen MT"/>
              </a:rPr>
              <a:t>AC</a:t>
            </a:r>
            <a:r>
              <a:rPr dirty="0" sz="1100" spc="-10">
                <a:latin typeface="Tw Cen MT"/>
                <a:cs typeface="Tw Cen MT"/>
              </a:rPr>
              <a:t>IÓN</a:t>
            </a:r>
            <a:endParaRPr sz="1100">
              <a:latin typeface="Tw Cen MT"/>
              <a:cs typeface="Tw Cen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0559" y="719136"/>
            <a:ext cx="7327265" cy="6279515"/>
            <a:chOff x="670559" y="719136"/>
            <a:chExt cx="7327265" cy="6279515"/>
          </a:xfrm>
        </p:grpSpPr>
        <p:sp>
          <p:nvSpPr>
            <p:cNvPr id="11" name="object 11"/>
            <p:cNvSpPr/>
            <p:nvPr/>
          </p:nvSpPr>
          <p:spPr>
            <a:xfrm>
              <a:off x="7987283" y="72008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988045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70559" y="1037081"/>
              <a:ext cx="292100" cy="5961380"/>
            </a:xfrm>
            <a:custGeom>
              <a:avLst/>
              <a:gdLst/>
              <a:ahLst/>
              <a:cxnLst/>
              <a:rect l="l" t="t" r="r" b="b"/>
              <a:pathLst>
                <a:path w="292100" h="5961380">
                  <a:moveTo>
                    <a:pt x="291846" y="0"/>
                  </a:moveTo>
                  <a:lnTo>
                    <a:pt x="0" y="0"/>
                  </a:lnTo>
                  <a:lnTo>
                    <a:pt x="0" y="5961126"/>
                  </a:lnTo>
                  <a:lnTo>
                    <a:pt x="291846" y="5961126"/>
                  </a:lnTo>
                  <a:lnTo>
                    <a:pt x="29184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405" y="720090"/>
              <a:ext cx="907542" cy="60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9947" y="720089"/>
              <a:ext cx="2556509" cy="609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597401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426457" y="7231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444745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725952" y="3682932"/>
            <a:ext cx="177800" cy="6705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100" spc="-5">
                <a:latin typeface="Tw Cen MT"/>
                <a:cs typeface="Tw Cen MT"/>
              </a:rPr>
              <a:t>MIÉ</a:t>
            </a:r>
            <a:r>
              <a:rPr dirty="0" sz="1100">
                <a:latin typeface="Tw Cen MT"/>
                <a:cs typeface="Tw Cen MT"/>
              </a:rPr>
              <a:t>RC</a:t>
            </a:r>
            <a:r>
              <a:rPr dirty="0" sz="1100" spc="-5">
                <a:latin typeface="Tw Cen MT"/>
                <a:cs typeface="Tw Cen MT"/>
              </a:rPr>
              <a:t>OLES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1333" y="1005331"/>
            <a:ext cx="711835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Cívica </a:t>
            </a:r>
            <a:r>
              <a:rPr dirty="0" sz="1000">
                <a:latin typeface="Tw Cen MT"/>
                <a:cs typeface="Tw Cen MT"/>
              </a:rPr>
              <a:t>y</a:t>
            </a:r>
            <a:r>
              <a:rPr dirty="0" sz="1000" spc="-6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ética  </a:t>
            </a:r>
            <a:r>
              <a:rPr dirty="0" sz="1000">
                <a:latin typeface="Tw Cen MT"/>
                <a:cs typeface="Tw Cen MT"/>
              </a:rPr>
              <a:t>en</a:t>
            </a:r>
            <a:r>
              <a:rPr dirty="0" sz="1000" spc="-2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dialogo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2405" y="720090"/>
            <a:ext cx="8430767" cy="31699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927859" y="1005331"/>
            <a:ext cx="1602740" cy="7315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Valora </a:t>
            </a:r>
            <a:r>
              <a:rPr dirty="0" sz="1000">
                <a:latin typeface="Tw Cen MT"/>
                <a:cs typeface="Tw Cen MT"/>
              </a:rPr>
              <a:t>el </a:t>
            </a:r>
            <a:r>
              <a:rPr dirty="0" sz="1000" spc="-5">
                <a:latin typeface="Tw Cen MT"/>
                <a:cs typeface="Tw Cen MT"/>
              </a:rPr>
              <a:t>ejercicio de liber-  tades de expresión, conciencia,  asociación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respeta </a:t>
            </a:r>
            <a:r>
              <a:rPr dirty="0" sz="1000">
                <a:latin typeface="Tw Cen MT"/>
                <a:cs typeface="Tw Cen MT"/>
              </a:rPr>
              <a:t>el </a:t>
            </a:r>
            <a:r>
              <a:rPr dirty="0" sz="1000" spc="-5">
                <a:latin typeface="Tw Cen MT"/>
                <a:cs typeface="Tw Cen MT"/>
              </a:rPr>
              <a:t>ejerci-  cio de las libertades de otras  personas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56329" y="1005331"/>
            <a:ext cx="734695" cy="7315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Ejerciendo</a:t>
            </a:r>
            <a:r>
              <a:rPr dirty="0" sz="1000" spc="-6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mis  libertades:  Pienso, me  informo </a:t>
            </a:r>
            <a:r>
              <a:rPr dirty="0" sz="1000">
                <a:latin typeface="Tw Cen MT"/>
                <a:cs typeface="Tw Cen MT"/>
              </a:rPr>
              <a:t>y  </a:t>
            </a:r>
            <a:r>
              <a:rPr dirty="0" sz="1000" spc="-5">
                <a:latin typeface="Tw Cen MT"/>
                <a:cs typeface="Tw Cen MT"/>
              </a:rPr>
              <a:t>opino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6655" y="726186"/>
            <a:ext cx="291845" cy="31089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503673" y="1005331"/>
            <a:ext cx="3433445" cy="7315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635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Elabora un cartel relacionado con </a:t>
            </a:r>
            <a:r>
              <a:rPr dirty="0" sz="1000">
                <a:latin typeface="Tw Cen MT"/>
                <a:cs typeface="Tw Cen MT"/>
              </a:rPr>
              <a:t>el </a:t>
            </a:r>
            <a:r>
              <a:rPr dirty="0" sz="1000" spc="-5">
                <a:latin typeface="Tw Cen MT"/>
                <a:cs typeface="Tw Cen MT"/>
              </a:rPr>
              <a:t>tema “Me informo sobre mis  derechos para practicarlos con respeto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dignidad hacia los  demás”</a:t>
            </a:r>
            <a:endParaRPr sz="1000">
              <a:latin typeface="Tw Cen MT"/>
              <a:cs typeface="Tw Cen MT"/>
            </a:endParaRPr>
          </a:p>
          <a:p>
            <a:pPr algn="just" marL="12700" marR="5080">
              <a:lnSpc>
                <a:spcPts val="1090"/>
              </a:lnSpc>
              <a:spcBef>
                <a:spcPts val="15"/>
              </a:spcBef>
            </a:pPr>
            <a:r>
              <a:rPr dirty="0" sz="1000" spc="-5">
                <a:latin typeface="Tw Cen MT"/>
                <a:cs typeface="Tw Cen MT"/>
              </a:rPr>
              <a:t>Puedes agregar frases </a:t>
            </a:r>
            <a:r>
              <a:rPr dirty="0" sz="1000">
                <a:latin typeface="Tw Cen MT"/>
                <a:cs typeface="Tw Cen MT"/>
              </a:rPr>
              <a:t>e </a:t>
            </a:r>
            <a:r>
              <a:rPr dirty="0" sz="1000" spc="-5">
                <a:latin typeface="Tw Cen MT"/>
                <a:cs typeface="Tw Cen MT"/>
              </a:rPr>
              <a:t>ilustraciones para complementar tu  trabajo.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46973" y="1143254"/>
            <a:ext cx="1287145" cy="4552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Envía evidencias de tus  trabajos al whatsApp de  tu maestro</a:t>
            </a:r>
            <a:r>
              <a:rPr dirty="0" sz="1000" spc="-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(a)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46973" y="1696466"/>
            <a:ext cx="12877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025" algn="l"/>
                <a:tab pos="923925" algn="l"/>
              </a:tabLst>
            </a:pPr>
            <a:r>
              <a:rPr dirty="0" sz="1000" spc="-5">
                <a:latin typeface="Tw Cen MT"/>
                <a:cs typeface="Tw Cen MT"/>
              </a:rPr>
              <a:t>N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 spc="-5">
                <a:latin typeface="Tw Cen MT"/>
                <a:cs typeface="Tw Cen MT"/>
              </a:rPr>
              <a:t>T</a:t>
            </a:r>
            <a:r>
              <a:rPr dirty="0" sz="1000">
                <a:latin typeface="Tw Cen MT"/>
                <a:cs typeface="Tw Cen MT"/>
              </a:rPr>
              <a:t>A:</a:t>
            </a:r>
            <a:r>
              <a:rPr dirty="0" sz="1000">
                <a:latin typeface="Tw Cen MT"/>
                <a:cs typeface="Tw Cen MT"/>
              </a:rPr>
              <a:t>	</a:t>
            </a:r>
            <a:r>
              <a:rPr dirty="0" sz="1000" spc="-10">
                <a:latin typeface="Tw Cen MT"/>
                <a:cs typeface="Tw Cen MT"/>
              </a:rPr>
              <a:t>n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>
                <a:latin typeface="Tw Cen MT"/>
                <a:cs typeface="Tw Cen MT"/>
              </a:rPr>
              <a:t>	</a:t>
            </a:r>
            <a:r>
              <a:rPr dirty="0" sz="1000">
                <a:latin typeface="Tw Cen MT"/>
                <a:cs typeface="Tw Cen MT"/>
              </a:rPr>
              <a:t>ol</a:t>
            </a:r>
            <a:r>
              <a:rPr dirty="0" sz="1000" spc="-5">
                <a:latin typeface="Tw Cen MT"/>
                <a:cs typeface="Tw Cen MT"/>
              </a:rPr>
              <a:t>vide</a:t>
            </a:r>
            <a:r>
              <a:rPr dirty="0" sz="1000">
                <a:latin typeface="Tw Cen MT"/>
                <a:cs typeface="Tw Cen MT"/>
              </a:rPr>
              <a:t>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46973" y="1835149"/>
            <a:ext cx="12877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ponerle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fecha </a:t>
            </a:r>
            <a:r>
              <a:rPr dirty="0" sz="1000">
                <a:latin typeface="Tw Cen MT"/>
                <a:cs typeface="Tw Cen MT"/>
              </a:rPr>
              <a:t>a</a:t>
            </a:r>
            <a:r>
              <a:rPr dirty="0" sz="1000" spc="15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cada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46973" y="1973093"/>
            <a:ext cx="1289050" cy="3168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trabajo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tú nombre </a:t>
            </a:r>
            <a:r>
              <a:rPr dirty="0" sz="1000">
                <a:latin typeface="Tw Cen MT"/>
                <a:cs typeface="Tw Cen MT"/>
              </a:rPr>
              <a:t>en  la </a:t>
            </a:r>
            <a:r>
              <a:rPr dirty="0" sz="1000" spc="-5">
                <a:latin typeface="Tw Cen MT"/>
                <a:cs typeface="Tw Cen MT"/>
              </a:rPr>
              <a:t>parte de</a:t>
            </a:r>
            <a:r>
              <a:rPr dirty="0" sz="1000" spc="-2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arriba.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64019" y="1027810"/>
            <a:ext cx="8729980" cy="845185"/>
            <a:chOff x="664019" y="1027810"/>
            <a:chExt cx="8729980" cy="845185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464" y="1030985"/>
              <a:ext cx="6095" cy="609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73607" y="103098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7" y="3048"/>
                  </a:moveTo>
                  <a:lnTo>
                    <a:pt x="304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987284" y="103098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67511" y="186004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7" y="3428"/>
                  </a:moveTo>
                  <a:lnTo>
                    <a:pt x="3047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426457" y="103403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03498" y="1030985"/>
              <a:ext cx="5789675" cy="84201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65453" y="186004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872995" y="186004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600449" y="186004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447793" y="186004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2406" y="1037081"/>
              <a:ext cx="913637" cy="83591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991093" y="186004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9390125" y="186004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5">
                  <a:moveTo>
                    <a:pt x="-3048" y="3428"/>
                  </a:moveTo>
                  <a:lnTo>
                    <a:pt x="3048" y="342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1021333" y="1841245"/>
            <a:ext cx="28511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Tw Cen MT"/>
                <a:cs typeface="Tw Cen MT"/>
              </a:rPr>
              <a:t>Ar</a:t>
            </a:r>
            <a:r>
              <a:rPr dirty="0" sz="1000" spc="-5">
                <a:latin typeface="Tw Cen MT"/>
                <a:cs typeface="Tw Cen MT"/>
              </a:rPr>
              <a:t>te</a:t>
            </a:r>
            <a:r>
              <a:rPr dirty="0" sz="1000">
                <a:latin typeface="Tw Cen MT"/>
                <a:cs typeface="Tw Cen MT"/>
              </a:rPr>
              <a:t>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928114" y="1841245"/>
            <a:ext cx="1487170" cy="5937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Opina sobre el proceso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los  resultados obtenidos ante  público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relación con </a:t>
            </a:r>
            <a:r>
              <a:rPr dirty="0" sz="1000">
                <a:latin typeface="Tw Cen MT"/>
                <a:cs typeface="Tw Cen MT"/>
              </a:rPr>
              <a:t>la  </a:t>
            </a:r>
            <a:r>
              <a:rPr dirty="0" sz="1000" spc="-5">
                <a:latin typeface="Tw Cen MT"/>
                <a:cs typeface="Tw Cen MT"/>
              </a:rPr>
              <a:t>presentación.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56329" y="1841245"/>
            <a:ext cx="648335" cy="5937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Eva</a:t>
            </a:r>
            <a:r>
              <a:rPr dirty="0" sz="1000">
                <a:latin typeface="Tw Cen MT"/>
                <a:cs typeface="Tw Cen MT"/>
              </a:rPr>
              <a:t>l</a:t>
            </a:r>
            <a:r>
              <a:rPr dirty="0" sz="1000" spc="-5">
                <a:latin typeface="Tw Cen MT"/>
                <a:cs typeface="Tw Cen MT"/>
              </a:rPr>
              <a:t>u</a:t>
            </a:r>
            <a:r>
              <a:rPr dirty="0" sz="1000">
                <a:latin typeface="Tw Cen MT"/>
                <a:cs typeface="Tw Cen MT"/>
              </a:rPr>
              <a:t>-</a:t>
            </a:r>
            <a:r>
              <a:rPr dirty="0" sz="1000" spc="-5">
                <a:latin typeface="Tw Cen MT"/>
                <a:cs typeface="Tw Cen MT"/>
              </a:rPr>
              <a:t>acci</a:t>
            </a:r>
            <a:r>
              <a:rPr dirty="0" sz="1000">
                <a:latin typeface="Tw Cen MT"/>
                <a:cs typeface="Tw Cen MT"/>
              </a:rPr>
              <a:t>ón  </a:t>
            </a:r>
            <a:r>
              <a:rPr dirty="0" sz="1000">
                <a:latin typeface="Tw Cen MT"/>
                <a:cs typeface="Tw Cen MT"/>
              </a:rPr>
              <a:t>y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15"/>
              </a:lnSpc>
            </a:pPr>
            <a:r>
              <a:rPr dirty="0" sz="1000" spc="-5">
                <a:latin typeface="Tw Cen MT"/>
                <a:cs typeface="Tw Cen MT"/>
              </a:rPr>
              <a:t>colabor-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145"/>
              </a:lnSpc>
            </a:pPr>
            <a:r>
              <a:rPr dirty="0" sz="1000" spc="-5">
                <a:latin typeface="Tw Cen MT"/>
                <a:cs typeface="Tw Cen MT"/>
              </a:rPr>
              <a:t>acción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47" name="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76044" y="1037082"/>
            <a:ext cx="1727453" cy="835914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4503673" y="1841245"/>
            <a:ext cx="299593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Contesta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siguiente rubrica basada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tu obra de</a:t>
            </a:r>
            <a:r>
              <a:rPr dirty="0" sz="1000" spc="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teatro.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64337" y="1863725"/>
            <a:ext cx="8732520" cy="12700"/>
            <a:chOff x="664337" y="1863725"/>
            <a:chExt cx="8732520" cy="12700"/>
          </a:xfrm>
        </p:grpSpPr>
        <p:sp>
          <p:nvSpPr>
            <p:cNvPr id="50" name="object 50"/>
            <p:cNvSpPr/>
            <p:nvPr/>
          </p:nvSpPr>
          <p:spPr>
            <a:xfrm>
              <a:off x="667512" y="18669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7" y="3048"/>
                  </a:moveTo>
                  <a:lnTo>
                    <a:pt x="304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965454" y="18669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872995" y="18669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597401" y="186994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426457" y="186994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4444745" y="186994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7987283" y="18669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988045" y="186994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9387077" y="186994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1021333" y="2528569"/>
            <a:ext cx="684530" cy="3168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Formación  cívica </a:t>
            </a:r>
            <a:r>
              <a:rPr dirty="0" sz="1000">
                <a:latin typeface="Tw Cen MT"/>
                <a:cs typeface="Tw Cen MT"/>
              </a:rPr>
              <a:t>y</a:t>
            </a:r>
            <a:r>
              <a:rPr dirty="0" sz="1000" spc="-6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ética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60" name="object 6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2405" y="1866900"/>
            <a:ext cx="7031735" cy="693420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3656329" y="2528569"/>
            <a:ext cx="692150" cy="7315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Ejerzo mis  libertades</a:t>
            </a:r>
            <a:r>
              <a:rPr dirty="0" sz="1000" spc="-70">
                <a:latin typeface="Tw Cen MT"/>
                <a:cs typeface="Tw Cen MT"/>
              </a:rPr>
              <a:t> </a:t>
            </a:r>
            <a:r>
              <a:rPr dirty="0" sz="1000">
                <a:latin typeface="Tw Cen MT"/>
                <a:cs typeface="Tw Cen MT"/>
              </a:rPr>
              <a:t>en  la</a:t>
            </a:r>
            <a:endParaRPr sz="1000">
              <a:latin typeface="Tw Cen MT"/>
              <a:cs typeface="Tw Cen MT"/>
            </a:endParaRPr>
          </a:p>
          <a:p>
            <a:pPr marL="12700" marR="201930">
              <a:lnSpc>
                <a:spcPts val="1090"/>
              </a:lnSpc>
              <a:spcBef>
                <a:spcPts val="20"/>
              </a:spcBef>
            </a:pPr>
            <a:r>
              <a:rPr dirty="0" sz="1000" spc="-5">
                <a:latin typeface="Tw Cen MT"/>
                <a:cs typeface="Tw Cen MT"/>
              </a:rPr>
              <a:t>vida  </a:t>
            </a:r>
            <a:r>
              <a:rPr dirty="0" sz="1000" spc="-5">
                <a:latin typeface="Tw Cen MT"/>
                <a:cs typeface="Tw Cen MT"/>
              </a:rPr>
              <a:t>c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 spc="-5">
                <a:latin typeface="Tw Cen MT"/>
                <a:cs typeface="Tw Cen MT"/>
              </a:rPr>
              <a:t>t</a:t>
            </a:r>
            <a:r>
              <a:rPr dirty="0" sz="1000">
                <a:latin typeface="Tw Cen MT"/>
                <a:cs typeface="Tw Cen MT"/>
              </a:rPr>
              <a:t>i</a:t>
            </a:r>
            <a:r>
              <a:rPr dirty="0" sz="1000" spc="-5">
                <a:latin typeface="Tw Cen MT"/>
                <a:cs typeface="Tw Cen MT"/>
              </a:rPr>
              <a:t>d</a:t>
            </a:r>
            <a:r>
              <a:rPr dirty="0" sz="1000">
                <a:latin typeface="Tw Cen MT"/>
                <a:cs typeface="Tw Cen MT"/>
              </a:rPr>
              <a:t>i</a:t>
            </a:r>
            <a:r>
              <a:rPr dirty="0" sz="1000" spc="-5">
                <a:latin typeface="Tw Cen MT"/>
                <a:cs typeface="Tw Cen MT"/>
              </a:rPr>
              <a:t>ana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962405" y="2553271"/>
            <a:ext cx="7031990" cy="981710"/>
            <a:chOff x="962405" y="2553271"/>
            <a:chExt cx="7031990" cy="981710"/>
          </a:xfrm>
        </p:grpSpPr>
        <p:sp>
          <p:nvSpPr>
            <p:cNvPr id="63" name="object 63"/>
            <p:cNvSpPr/>
            <p:nvPr/>
          </p:nvSpPr>
          <p:spPr>
            <a:xfrm>
              <a:off x="4426457" y="255727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7987284" y="255422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2405" y="2554224"/>
              <a:ext cx="7031735" cy="980693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1021333" y="3503167"/>
            <a:ext cx="66992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Matemáticas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927986" y="2528569"/>
            <a:ext cx="1594485" cy="198310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ct val="91100"/>
              </a:lnSpc>
              <a:spcBef>
                <a:spcPts val="204"/>
              </a:spcBef>
            </a:pPr>
            <a:r>
              <a:rPr dirty="0" sz="1000" spc="-5">
                <a:latin typeface="Tw Cen MT"/>
                <a:cs typeface="Tw Cen MT"/>
              </a:rPr>
              <a:t>Valora </a:t>
            </a:r>
            <a:r>
              <a:rPr dirty="0" sz="1000">
                <a:latin typeface="Tw Cen MT"/>
                <a:cs typeface="Tw Cen MT"/>
              </a:rPr>
              <a:t>el </a:t>
            </a:r>
            <a:r>
              <a:rPr dirty="0" sz="1000" spc="-5">
                <a:latin typeface="Tw Cen MT"/>
                <a:cs typeface="Tw Cen MT"/>
              </a:rPr>
              <a:t>ejercicio de  libertades de expresión,  conciencia, asociación </a:t>
            </a:r>
            <a:r>
              <a:rPr dirty="0" sz="1000">
                <a:latin typeface="Tw Cen MT"/>
                <a:cs typeface="Tw Cen MT"/>
              </a:rPr>
              <a:t>y  </a:t>
            </a:r>
            <a:r>
              <a:rPr dirty="0" sz="1000" spc="-5">
                <a:latin typeface="Tw Cen MT"/>
                <a:cs typeface="Tw Cen MT"/>
              </a:rPr>
              <a:t>respeta </a:t>
            </a:r>
            <a:r>
              <a:rPr dirty="0" sz="1000">
                <a:latin typeface="Tw Cen MT"/>
                <a:cs typeface="Tw Cen MT"/>
              </a:rPr>
              <a:t>el </a:t>
            </a:r>
            <a:r>
              <a:rPr dirty="0" sz="1000" spc="-5">
                <a:latin typeface="Tw Cen MT"/>
                <a:cs typeface="Tw Cen MT"/>
              </a:rPr>
              <a:t>ejercicio de las  libertades de otras personas, 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el marco del respeto </a:t>
            </a:r>
            <a:r>
              <a:rPr dirty="0" sz="1000">
                <a:latin typeface="Tw Cen MT"/>
                <a:cs typeface="Tw Cen MT"/>
              </a:rPr>
              <a:t>a la  </a:t>
            </a:r>
            <a:r>
              <a:rPr dirty="0" sz="1000" spc="-5">
                <a:latin typeface="Tw Cen MT"/>
                <a:cs typeface="Tw Cen MT"/>
              </a:rPr>
              <a:t>dignidad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los derechos  Cálculo del tanto por ciento de  cantidades mediante diversos  procedimientos (aplicación de 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correspondencia “por cada  100, n”, aplicación de una  fracción común </a:t>
            </a:r>
            <a:r>
              <a:rPr dirty="0" sz="1000">
                <a:latin typeface="Tw Cen MT"/>
                <a:cs typeface="Tw Cen MT"/>
              </a:rPr>
              <a:t>o </a:t>
            </a:r>
            <a:r>
              <a:rPr dirty="0" sz="1000" spc="-5">
                <a:latin typeface="Tw Cen MT"/>
                <a:cs typeface="Tw Cen MT"/>
              </a:rPr>
              <a:t>decimal, uso  de 10%como</a:t>
            </a:r>
            <a:r>
              <a:rPr dirty="0" sz="1000" spc="-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base).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656329" y="3503167"/>
            <a:ext cx="726440" cy="86995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Cálculo del  tanto por  ciento </a:t>
            </a:r>
            <a:r>
              <a:rPr dirty="0" sz="1000">
                <a:latin typeface="Tw Cen MT"/>
                <a:cs typeface="Tw Cen MT"/>
              </a:rPr>
              <a:t>en  </a:t>
            </a:r>
            <a:r>
              <a:rPr dirty="0" sz="1000" spc="-5">
                <a:latin typeface="Tw Cen MT"/>
                <a:cs typeface="Tw Cen MT"/>
              </a:rPr>
              <a:t>situaciones</a:t>
            </a:r>
            <a:r>
              <a:rPr dirty="0" sz="1000" spc="-6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de  compra </a:t>
            </a:r>
            <a:r>
              <a:rPr dirty="0" sz="1000">
                <a:latin typeface="Tw Cen MT"/>
                <a:cs typeface="Tw Cen MT"/>
              </a:rPr>
              <a:t>y  </a:t>
            </a:r>
            <a:r>
              <a:rPr dirty="0" sz="1000" spc="-5">
                <a:latin typeface="Tw Cen MT"/>
                <a:cs typeface="Tw Cen MT"/>
              </a:rPr>
              <a:t>venta</a:t>
            </a:r>
            <a:r>
              <a:rPr dirty="0" sz="1000" spc="-1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II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503673" y="2528569"/>
            <a:ext cx="3432810" cy="1568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45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Responde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tu cuaderno las siguientes preguntas: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Tw Cen MT"/>
                <a:cs typeface="Tw Cen MT"/>
              </a:rPr>
              <a:t>¿Por qué es importante respetar los derechos de los</a:t>
            </a:r>
            <a:r>
              <a:rPr dirty="0" sz="1000" spc="4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demás?</a:t>
            </a:r>
            <a:endParaRPr sz="1000">
              <a:latin typeface="Tw Cen MT"/>
              <a:cs typeface="Tw Cen MT"/>
            </a:endParaRPr>
          </a:p>
          <a:p>
            <a:pPr marL="12700" marR="5715">
              <a:lnSpc>
                <a:spcPts val="1090"/>
              </a:lnSpc>
              <a:spcBef>
                <a:spcPts val="70"/>
              </a:spcBef>
            </a:pPr>
            <a:r>
              <a:rPr dirty="0" sz="1000" spc="-5">
                <a:latin typeface="Tw Cen MT"/>
                <a:cs typeface="Tw Cen MT"/>
              </a:rPr>
              <a:t>¿Ha observado alguna vez que </a:t>
            </a:r>
            <a:r>
              <a:rPr dirty="0" sz="1000">
                <a:latin typeface="Tw Cen MT"/>
                <a:cs typeface="Tw Cen MT"/>
              </a:rPr>
              <a:t>se </a:t>
            </a:r>
            <a:r>
              <a:rPr dirty="0" sz="1000" spc="-5">
                <a:latin typeface="Tw Cen MT"/>
                <a:cs typeface="Tw Cen MT"/>
              </a:rPr>
              <a:t>violente los derechos de alguna  persona?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15"/>
              </a:lnSpc>
            </a:pPr>
            <a:r>
              <a:rPr dirty="0" sz="1000" spc="-5">
                <a:latin typeface="Tw Cen MT"/>
                <a:cs typeface="Tw Cen MT"/>
              </a:rPr>
              <a:t>¿Cómo</a:t>
            </a:r>
            <a:r>
              <a:rPr dirty="0" sz="1000" spc="12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puedo</a:t>
            </a:r>
            <a:r>
              <a:rPr dirty="0" sz="1000" spc="12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ejercer</a:t>
            </a:r>
            <a:r>
              <a:rPr dirty="0" sz="1000" spc="12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mi</a:t>
            </a:r>
            <a:r>
              <a:rPr dirty="0" sz="1000" spc="12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libertad</a:t>
            </a:r>
            <a:r>
              <a:rPr dirty="0" sz="1000" spc="130">
                <a:latin typeface="Tw Cen MT"/>
                <a:cs typeface="Tw Cen MT"/>
              </a:rPr>
              <a:t> </a:t>
            </a:r>
            <a:r>
              <a:rPr dirty="0" sz="1000">
                <a:latin typeface="Tw Cen MT"/>
                <a:cs typeface="Tw Cen MT"/>
              </a:rPr>
              <a:t>en</a:t>
            </a:r>
            <a:r>
              <a:rPr dirty="0" sz="1000" spc="114">
                <a:latin typeface="Tw Cen MT"/>
                <a:cs typeface="Tw Cen MT"/>
              </a:rPr>
              <a:t> </a:t>
            </a:r>
            <a:r>
              <a:rPr dirty="0" sz="1000">
                <a:latin typeface="Tw Cen MT"/>
                <a:cs typeface="Tw Cen MT"/>
              </a:rPr>
              <a:t>la</a:t>
            </a:r>
            <a:r>
              <a:rPr dirty="0" sz="1000" spc="13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vida</a:t>
            </a:r>
            <a:r>
              <a:rPr dirty="0" sz="1000" spc="12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diaria</a:t>
            </a:r>
            <a:r>
              <a:rPr dirty="0" sz="1000" spc="114">
                <a:latin typeface="Tw Cen MT"/>
                <a:cs typeface="Tw Cen MT"/>
              </a:rPr>
              <a:t> </a:t>
            </a:r>
            <a:r>
              <a:rPr dirty="0" sz="1000">
                <a:latin typeface="Tw Cen MT"/>
                <a:cs typeface="Tw Cen MT"/>
              </a:rPr>
              <a:t>sin</a:t>
            </a:r>
            <a:r>
              <a:rPr dirty="0" sz="1000" spc="12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afectar</a:t>
            </a:r>
            <a:r>
              <a:rPr dirty="0" sz="1000" spc="125">
                <a:latin typeface="Tw Cen MT"/>
                <a:cs typeface="Tw Cen MT"/>
              </a:rPr>
              <a:t> </a:t>
            </a:r>
            <a:r>
              <a:rPr dirty="0" sz="1000">
                <a:latin typeface="Tw Cen MT"/>
                <a:cs typeface="Tw Cen MT"/>
              </a:rPr>
              <a:t>a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Tw Cen MT"/>
                <a:cs typeface="Tw Cen MT"/>
              </a:rPr>
              <a:t>otros?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115"/>
              </a:lnSpc>
            </a:pPr>
            <a:r>
              <a:rPr dirty="0" sz="1000" spc="-5">
                <a:latin typeface="Tw Cen MT"/>
                <a:cs typeface="Tw Cen MT"/>
              </a:rPr>
              <a:t>¿Qué pasaría si no tuviéramos libertad de</a:t>
            </a:r>
            <a:r>
              <a:rPr dirty="0" sz="1000" spc="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expresión?</a:t>
            </a:r>
            <a:endParaRPr sz="1000">
              <a:latin typeface="Tw Cen MT"/>
              <a:cs typeface="Tw Cen MT"/>
            </a:endParaRPr>
          </a:p>
          <a:p>
            <a:pPr marL="12700" marR="5080">
              <a:lnSpc>
                <a:spcPts val="109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Para calcular </a:t>
            </a:r>
            <a:r>
              <a:rPr dirty="0" sz="1000">
                <a:latin typeface="Tw Cen MT"/>
                <a:cs typeface="Tw Cen MT"/>
              </a:rPr>
              <a:t>el </a:t>
            </a:r>
            <a:r>
              <a:rPr dirty="0" sz="1000" spc="-5">
                <a:latin typeface="Tw Cen MT"/>
                <a:cs typeface="Tw Cen MT"/>
              </a:rPr>
              <a:t>porcentaje de una cantidad </a:t>
            </a:r>
            <a:r>
              <a:rPr dirty="0" sz="1000">
                <a:latin typeface="Tw Cen MT"/>
                <a:cs typeface="Tw Cen MT"/>
              </a:rPr>
              <a:t>se </a:t>
            </a:r>
            <a:r>
              <a:rPr dirty="0" sz="1000" spc="-5">
                <a:latin typeface="Tw Cen MT"/>
                <a:cs typeface="Tw Cen MT"/>
              </a:rPr>
              <a:t>multiplica dicha  cantidad por el porcentaje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se divide por</a:t>
            </a:r>
            <a:r>
              <a:rPr dirty="0" sz="1000" spc="15">
                <a:latin typeface="Tw Cen MT"/>
                <a:cs typeface="Tw Cen MT"/>
              </a:rPr>
              <a:t> </a:t>
            </a:r>
            <a:r>
              <a:rPr dirty="0" sz="1000" spc="-10">
                <a:latin typeface="Tw Cen MT"/>
                <a:cs typeface="Tw Cen MT"/>
              </a:rPr>
              <a:t>100.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15"/>
              </a:lnSpc>
            </a:pPr>
            <a:r>
              <a:rPr dirty="0" sz="1000" spc="-5">
                <a:latin typeface="Tw Cen MT"/>
                <a:cs typeface="Tw Cen MT"/>
              </a:rPr>
              <a:t>El 20% de 50 </a:t>
            </a:r>
            <a:r>
              <a:rPr dirty="0" sz="1000">
                <a:latin typeface="Tw Cen MT"/>
                <a:cs typeface="Tw Cen MT"/>
              </a:rPr>
              <a:t>= </a:t>
            </a:r>
            <a:r>
              <a:rPr dirty="0" sz="1000" spc="-5">
                <a:latin typeface="Tw Cen MT"/>
                <a:cs typeface="Tw Cen MT"/>
              </a:rPr>
              <a:t>(50 </a:t>
            </a:r>
            <a:r>
              <a:rPr dirty="0" sz="1000">
                <a:latin typeface="Tw Cen MT"/>
                <a:cs typeface="Tw Cen MT"/>
              </a:rPr>
              <a:t>x </a:t>
            </a:r>
            <a:r>
              <a:rPr dirty="0" sz="1000" spc="-5">
                <a:latin typeface="Tw Cen MT"/>
                <a:cs typeface="Tw Cen MT"/>
              </a:rPr>
              <a:t>20) </a:t>
            </a:r>
            <a:r>
              <a:rPr dirty="0" sz="1000">
                <a:latin typeface="Tw Cen MT"/>
                <a:cs typeface="Tw Cen MT"/>
              </a:rPr>
              <a:t>/ </a:t>
            </a:r>
            <a:r>
              <a:rPr dirty="0" sz="1000" spc="-5">
                <a:latin typeface="Tw Cen MT"/>
                <a:cs typeface="Tw Cen MT"/>
              </a:rPr>
              <a:t>100 </a:t>
            </a:r>
            <a:r>
              <a:rPr dirty="0" sz="1000">
                <a:latin typeface="Tw Cen MT"/>
                <a:cs typeface="Tw Cen MT"/>
              </a:rPr>
              <a:t>=</a:t>
            </a:r>
            <a:r>
              <a:rPr dirty="0" sz="1000" spc="-2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10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145"/>
              </a:lnSpc>
            </a:pPr>
            <a:r>
              <a:rPr dirty="0" sz="1000" spc="-5">
                <a:latin typeface="Tw Cen MT"/>
                <a:cs typeface="Tw Cen MT"/>
              </a:rPr>
              <a:t>Veamos unos ejemplos: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97323" y="4088129"/>
            <a:ext cx="3444240" cy="276860"/>
          </a:xfrm>
          <a:prstGeom prst="rect">
            <a:avLst/>
          </a:prstGeom>
          <a:solidFill>
            <a:srgbClr val="D9E1F3"/>
          </a:solidFill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ts val="994"/>
              </a:lnSpc>
            </a:pPr>
            <a:r>
              <a:rPr dirty="0" sz="1000" spc="-5">
                <a:latin typeface="Tw Cen MT"/>
                <a:cs typeface="Tw Cen MT"/>
              </a:rPr>
              <a:t>Calcular el 15% de</a:t>
            </a:r>
            <a:r>
              <a:rPr dirty="0" sz="1000" spc="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200:</a:t>
            </a:r>
            <a:endParaRPr sz="1000">
              <a:latin typeface="Tw Cen MT"/>
              <a:cs typeface="Tw Cen MT"/>
            </a:endParaRPr>
          </a:p>
          <a:p>
            <a:pPr marL="19050">
              <a:lnSpc>
                <a:spcPts val="1145"/>
              </a:lnSpc>
            </a:pPr>
            <a:r>
              <a:rPr dirty="0" sz="1000" spc="-5">
                <a:latin typeface="Tw Cen MT"/>
                <a:cs typeface="Tw Cen MT"/>
              </a:rPr>
              <a:t>(200 </a:t>
            </a:r>
            <a:r>
              <a:rPr dirty="0" sz="1000">
                <a:latin typeface="Tw Cen MT"/>
                <a:cs typeface="Tw Cen MT"/>
              </a:rPr>
              <a:t>x </a:t>
            </a:r>
            <a:r>
              <a:rPr dirty="0" sz="1000" spc="-5">
                <a:latin typeface="Tw Cen MT"/>
                <a:cs typeface="Tw Cen MT"/>
              </a:rPr>
              <a:t>15) </a:t>
            </a:r>
            <a:r>
              <a:rPr dirty="0" sz="1000">
                <a:latin typeface="Tw Cen MT"/>
                <a:cs typeface="Tw Cen MT"/>
              </a:rPr>
              <a:t>/ </a:t>
            </a:r>
            <a:r>
              <a:rPr dirty="0" sz="1000" spc="-5">
                <a:latin typeface="Tw Cen MT"/>
                <a:cs typeface="Tw Cen MT"/>
              </a:rPr>
              <a:t>100 </a:t>
            </a:r>
            <a:r>
              <a:rPr dirty="0" sz="1000">
                <a:latin typeface="Tw Cen MT"/>
                <a:cs typeface="Tw Cen MT"/>
              </a:rPr>
              <a:t>=</a:t>
            </a:r>
            <a:r>
              <a:rPr dirty="0" sz="1000" spc="-1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30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497323" y="4364735"/>
            <a:ext cx="3444240" cy="276860"/>
          </a:xfrm>
          <a:prstGeom prst="rect">
            <a:avLst/>
          </a:prstGeom>
          <a:solidFill>
            <a:srgbClr val="FAE3D4"/>
          </a:solidFill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ts val="994"/>
              </a:lnSpc>
            </a:pPr>
            <a:r>
              <a:rPr dirty="0" sz="1000" spc="-5">
                <a:latin typeface="Tw Cen MT"/>
                <a:cs typeface="Tw Cen MT"/>
              </a:rPr>
              <a:t>Calcular el 25% de</a:t>
            </a:r>
            <a:r>
              <a:rPr dirty="0" sz="1000" spc="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8:</a:t>
            </a:r>
            <a:endParaRPr sz="1000">
              <a:latin typeface="Tw Cen MT"/>
              <a:cs typeface="Tw Cen MT"/>
            </a:endParaRPr>
          </a:p>
          <a:p>
            <a:pPr marL="19050">
              <a:lnSpc>
                <a:spcPts val="1145"/>
              </a:lnSpc>
            </a:pPr>
            <a:r>
              <a:rPr dirty="0" sz="1000" spc="-5">
                <a:latin typeface="Tw Cen MT"/>
                <a:cs typeface="Tw Cen MT"/>
              </a:rPr>
              <a:t>(8 </a:t>
            </a:r>
            <a:r>
              <a:rPr dirty="0" sz="1000">
                <a:latin typeface="Tw Cen MT"/>
                <a:cs typeface="Tw Cen MT"/>
              </a:rPr>
              <a:t>x </a:t>
            </a:r>
            <a:r>
              <a:rPr dirty="0" sz="1000" spc="-5">
                <a:latin typeface="Tw Cen MT"/>
                <a:cs typeface="Tw Cen MT"/>
              </a:rPr>
              <a:t>25) </a:t>
            </a:r>
            <a:r>
              <a:rPr dirty="0" sz="1000">
                <a:latin typeface="Tw Cen MT"/>
                <a:cs typeface="Tw Cen MT"/>
              </a:rPr>
              <a:t>/ </a:t>
            </a:r>
            <a:r>
              <a:rPr dirty="0" sz="1000" spc="-5">
                <a:latin typeface="Tw Cen MT"/>
                <a:cs typeface="Tw Cen MT"/>
              </a:rPr>
              <a:t>100 </a:t>
            </a:r>
            <a:r>
              <a:rPr dirty="0" sz="1000">
                <a:latin typeface="Tw Cen MT"/>
                <a:cs typeface="Tw Cen MT"/>
              </a:rPr>
              <a:t>=</a:t>
            </a:r>
            <a:r>
              <a:rPr dirty="0" sz="1000" spc="-20">
                <a:latin typeface="Tw Cen MT"/>
                <a:cs typeface="Tw Cen MT"/>
              </a:rPr>
              <a:t> </a:t>
            </a:r>
            <a:r>
              <a:rPr dirty="0" sz="1000">
                <a:latin typeface="Tw Cen MT"/>
                <a:cs typeface="Tw Cen MT"/>
              </a:rPr>
              <a:t>2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4497323" y="4779264"/>
            <a:ext cx="3444240" cy="415290"/>
            <a:chOff x="4497323" y="4779264"/>
            <a:chExt cx="3444240" cy="415290"/>
          </a:xfrm>
        </p:grpSpPr>
        <p:sp>
          <p:nvSpPr>
            <p:cNvPr id="73" name="object 73"/>
            <p:cNvSpPr/>
            <p:nvPr/>
          </p:nvSpPr>
          <p:spPr>
            <a:xfrm>
              <a:off x="4497323" y="4779264"/>
              <a:ext cx="3444240" cy="139065"/>
            </a:xfrm>
            <a:custGeom>
              <a:avLst/>
              <a:gdLst/>
              <a:ahLst/>
              <a:cxnLst/>
              <a:rect l="l" t="t" r="r" b="b"/>
              <a:pathLst>
                <a:path w="3444240" h="139064">
                  <a:moveTo>
                    <a:pt x="3444239" y="0"/>
                  </a:moveTo>
                  <a:lnTo>
                    <a:pt x="0" y="0"/>
                  </a:lnTo>
                  <a:lnTo>
                    <a:pt x="0" y="138683"/>
                  </a:lnTo>
                  <a:lnTo>
                    <a:pt x="3444239" y="138683"/>
                  </a:lnTo>
                  <a:lnTo>
                    <a:pt x="3444239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497323" y="4917948"/>
              <a:ext cx="3444240" cy="138430"/>
            </a:xfrm>
            <a:custGeom>
              <a:avLst/>
              <a:gdLst/>
              <a:ahLst/>
              <a:cxnLst/>
              <a:rect l="l" t="t" r="r" b="b"/>
              <a:pathLst>
                <a:path w="3444240" h="138429">
                  <a:moveTo>
                    <a:pt x="3444239" y="0"/>
                  </a:moveTo>
                  <a:lnTo>
                    <a:pt x="0" y="0"/>
                  </a:lnTo>
                  <a:lnTo>
                    <a:pt x="0" y="137921"/>
                  </a:lnTo>
                  <a:lnTo>
                    <a:pt x="3444239" y="137921"/>
                  </a:lnTo>
                  <a:lnTo>
                    <a:pt x="3444239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4516373" y="5055857"/>
              <a:ext cx="806450" cy="139065"/>
            </a:xfrm>
            <a:custGeom>
              <a:avLst/>
              <a:gdLst/>
              <a:ahLst/>
              <a:cxnLst/>
              <a:rect l="l" t="t" r="r" b="b"/>
              <a:pathLst>
                <a:path w="806450" h="139064">
                  <a:moveTo>
                    <a:pt x="806208" y="0"/>
                  </a:moveTo>
                  <a:lnTo>
                    <a:pt x="0" y="0"/>
                  </a:lnTo>
                  <a:lnTo>
                    <a:pt x="0" y="138696"/>
                  </a:lnTo>
                  <a:lnTo>
                    <a:pt x="806208" y="138696"/>
                  </a:lnTo>
                  <a:lnTo>
                    <a:pt x="806208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/>
          <p:cNvSpPr txBox="1"/>
          <p:nvPr/>
        </p:nvSpPr>
        <p:spPr>
          <a:xfrm>
            <a:off x="4503673" y="4609591"/>
            <a:ext cx="2517775" cy="59309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Calcula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tu cuaderno los siguientes porcentajes:  El 30% de 40: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15"/>
              </a:lnSpc>
            </a:pPr>
            <a:r>
              <a:rPr dirty="0" sz="1000" spc="-5">
                <a:latin typeface="Tw Cen MT"/>
                <a:cs typeface="Tw Cen MT"/>
              </a:rPr>
              <a:t>El 5% de 70: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145"/>
              </a:lnSpc>
            </a:pPr>
            <a:r>
              <a:rPr dirty="0" sz="1000" spc="-5">
                <a:latin typeface="Tw Cen MT"/>
                <a:cs typeface="Tw Cen MT"/>
              </a:rPr>
              <a:t>El 17% de 150: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64337" y="1037082"/>
            <a:ext cx="8729345" cy="5968365"/>
            <a:chOff x="664337" y="1037082"/>
            <a:chExt cx="8729345" cy="5968365"/>
          </a:xfrm>
        </p:grpSpPr>
        <p:sp>
          <p:nvSpPr>
            <p:cNvPr id="78" name="object 78"/>
            <p:cNvSpPr/>
            <p:nvPr/>
          </p:nvSpPr>
          <p:spPr>
            <a:xfrm>
              <a:off x="4426457" y="353186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7987283" y="352882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667512" y="518083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w="0" h="13970">
                  <a:moveTo>
                    <a:pt x="0" y="13715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965454" y="518083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w="0" h="13970">
                  <a:moveTo>
                    <a:pt x="0" y="13715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4464" y="1037082"/>
              <a:ext cx="304037" cy="5967983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872995" y="518083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w="0" h="13970">
                  <a:moveTo>
                    <a:pt x="0" y="13715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03497" y="3528821"/>
              <a:ext cx="4390643" cy="167182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3600449" y="518083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w="0" h="13970">
                  <a:moveTo>
                    <a:pt x="0" y="13715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4447793" y="518083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w="0" h="13970">
                  <a:moveTo>
                    <a:pt x="0" y="13715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2406" y="3534930"/>
              <a:ext cx="913637" cy="1665718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991093" y="518083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w="0" h="13970">
                  <a:moveTo>
                    <a:pt x="0" y="13715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9390125" y="518083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w="0" h="13970">
                  <a:moveTo>
                    <a:pt x="0" y="13715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/>
          <p:cNvSpPr txBox="1"/>
          <p:nvPr/>
        </p:nvSpPr>
        <p:spPr>
          <a:xfrm>
            <a:off x="1021333" y="5168900"/>
            <a:ext cx="447040" cy="3168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Lengua  </a:t>
            </a:r>
            <a:r>
              <a:rPr dirty="0" sz="1000" spc="-5">
                <a:latin typeface="Tw Cen MT"/>
                <a:cs typeface="Tw Cen MT"/>
              </a:rPr>
              <a:t>mat</a:t>
            </a:r>
            <a:r>
              <a:rPr dirty="0" sz="1000">
                <a:latin typeface="Tw Cen MT"/>
                <a:cs typeface="Tw Cen MT"/>
              </a:rPr>
              <a:t>er</a:t>
            </a:r>
            <a:r>
              <a:rPr dirty="0" sz="1000" spc="-5">
                <a:latin typeface="Tw Cen MT"/>
                <a:cs typeface="Tw Cen MT"/>
              </a:rPr>
              <a:t>na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927986" y="5168900"/>
            <a:ext cx="1506220" cy="8705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Comprende </a:t>
            </a:r>
            <a:r>
              <a:rPr dirty="0" sz="1000">
                <a:latin typeface="Tw Cen MT"/>
                <a:cs typeface="Tw Cen MT"/>
              </a:rPr>
              <a:t>e </a:t>
            </a:r>
            <a:r>
              <a:rPr dirty="0" sz="1000" spc="-5">
                <a:latin typeface="Tw Cen MT"/>
                <a:cs typeface="Tw Cen MT"/>
              </a:rPr>
              <a:t>interpreta  reportajes. Emplea notas que  sirvan de guía para </a:t>
            </a:r>
            <a:r>
              <a:rPr dirty="0" sz="1000">
                <a:latin typeface="Tw Cen MT"/>
                <a:cs typeface="Tw Cen MT"/>
              </a:rPr>
              <a:t>la  </a:t>
            </a:r>
            <a:r>
              <a:rPr dirty="0" sz="1000" spc="-5">
                <a:latin typeface="Tw Cen MT"/>
                <a:cs typeface="Tw Cen MT"/>
              </a:rPr>
              <a:t>escritura de textos propios,  refiriendo los datos de las  fuentes consultadas.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656329" y="5168900"/>
            <a:ext cx="621665" cy="4552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</a:t>
            </a:r>
            <a:r>
              <a:rPr dirty="0" sz="1000">
                <a:latin typeface="Tw Cen MT"/>
                <a:cs typeface="Tw Cen MT"/>
              </a:rPr>
              <a:t>l</a:t>
            </a:r>
            <a:r>
              <a:rPr dirty="0" sz="1000" spc="-5">
                <a:latin typeface="Tw Cen MT"/>
                <a:cs typeface="Tw Cen MT"/>
              </a:rPr>
              <a:t>abo</a:t>
            </a:r>
            <a:r>
              <a:rPr dirty="0" sz="1000">
                <a:latin typeface="Tw Cen MT"/>
                <a:cs typeface="Tw Cen MT"/>
              </a:rPr>
              <a:t>r</a:t>
            </a:r>
            <a:r>
              <a:rPr dirty="0" sz="1000" spc="-5">
                <a:latin typeface="Tw Cen MT"/>
                <a:cs typeface="Tw Cen MT"/>
              </a:rPr>
              <a:t>aci</a:t>
            </a:r>
            <a:r>
              <a:rPr dirty="0" sz="1000">
                <a:latin typeface="Tw Cen MT"/>
                <a:cs typeface="Tw Cen MT"/>
              </a:rPr>
              <a:t>ón  </a:t>
            </a:r>
            <a:r>
              <a:rPr dirty="0" sz="1000" spc="-5">
                <a:latin typeface="Tw Cen MT"/>
                <a:cs typeface="Tw Cen MT"/>
              </a:rPr>
              <a:t>de un  reportaje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1876044" y="1873008"/>
            <a:ext cx="7517130" cy="5132070"/>
            <a:chOff x="1876044" y="1873008"/>
            <a:chExt cx="7517130" cy="5132070"/>
          </a:xfrm>
        </p:grpSpPr>
        <p:pic>
          <p:nvPicPr>
            <p:cNvPr id="94" name="object 9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76044" y="3534930"/>
              <a:ext cx="1727453" cy="166571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94141" y="1873008"/>
              <a:ext cx="1399031" cy="5132056"/>
            </a:xfrm>
            <a:prstGeom prst="rect">
              <a:avLst/>
            </a:prstGeom>
          </p:spPr>
        </p:pic>
      </p:grpSp>
      <p:sp>
        <p:nvSpPr>
          <p:cNvPr id="96" name="object 96"/>
          <p:cNvSpPr txBox="1"/>
          <p:nvPr/>
        </p:nvSpPr>
        <p:spPr>
          <a:xfrm>
            <a:off x="4503673" y="5168900"/>
            <a:ext cx="3433445" cy="18383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715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Elaborar el reportaje de tu comunidad tomando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cuenta los  siguientes puntos: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15"/>
              </a:lnSpc>
            </a:pPr>
            <a:r>
              <a:rPr dirty="0" sz="1000" spc="-5">
                <a:latin typeface="Tw Cen MT"/>
                <a:cs typeface="Tw Cen MT"/>
              </a:rPr>
              <a:t>Incluya temas </a:t>
            </a:r>
            <a:r>
              <a:rPr dirty="0" sz="1000">
                <a:latin typeface="Tw Cen MT"/>
                <a:cs typeface="Tw Cen MT"/>
              </a:rPr>
              <a:t>y</a:t>
            </a:r>
            <a:r>
              <a:rPr dirty="0" sz="1000" spc="-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subtemas.</a:t>
            </a:r>
            <a:endParaRPr sz="1000">
              <a:latin typeface="Tw Cen MT"/>
              <a:cs typeface="Tw Cen MT"/>
            </a:endParaRPr>
          </a:p>
          <a:p>
            <a:pPr marL="12700" marR="5715">
              <a:lnSpc>
                <a:spcPts val="1090"/>
              </a:lnSpc>
              <a:spcBef>
                <a:spcPts val="75"/>
              </a:spcBef>
            </a:pPr>
            <a:r>
              <a:rPr dirty="0" sz="1000" spc="-5">
                <a:latin typeface="Tw Cen MT"/>
                <a:cs typeface="Tw Cen MT"/>
              </a:rPr>
              <a:t>*Se usan mayúsculas al inicio de los párrafos </a:t>
            </a:r>
            <a:r>
              <a:rPr dirty="0" sz="1000">
                <a:latin typeface="Tw Cen MT"/>
                <a:cs typeface="Tw Cen MT"/>
              </a:rPr>
              <a:t>o </a:t>
            </a:r>
            <a:r>
              <a:rPr dirty="0" sz="1000" spc="-5">
                <a:latin typeface="Tw Cen MT"/>
                <a:cs typeface="Tw Cen MT"/>
              </a:rPr>
              <a:t>nombres propios,  los acentos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puntuación deben ser</a:t>
            </a:r>
            <a:r>
              <a:rPr dirty="0" sz="100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adecuados.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15"/>
              </a:lnSpc>
            </a:pPr>
            <a:r>
              <a:rPr dirty="0" sz="1000" spc="-5">
                <a:latin typeface="Tw Cen MT"/>
                <a:cs typeface="Tw Cen MT"/>
              </a:rPr>
              <a:t>*Incluya al final una bibliografía </a:t>
            </a:r>
            <a:r>
              <a:rPr dirty="0" sz="1000">
                <a:latin typeface="Tw Cen MT"/>
                <a:cs typeface="Tw Cen MT"/>
              </a:rPr>
              <a:t>o </a:t>
            </a:r>
            <a:r>
              <a:rPr dirty="0" sz="1000" spc="-5">
                <a:latin typeface="Tw Cen MT"/>
                <a:cs typeface="Tw Cen MT"/>
              </a:rPr>
              <a:t>lista de referencias. Estos</a:t>
            </a:r>
            <a:r>
              <a:rPr dirty="0" sz="1000" spc="3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datos</a:t>
            </a:r>
            <a:endParaRPr sz="1000">
              <a:latin typeface="Tw Cen MT"/>
              <a:cs typeface="Tw Cen MT"/>
            </a:endParaRPr>
          </a:p>
          <a:p>
            <a:pPr algn="just" marL="12700" marR="5080">
              <a:lnSpc>
                <a:spcPct val="90800"/>
              </a:lnSpc>
              <a:spcBef>
                <a:spcPts val="50"/>
              </a:spcBef>
            </a:pPr>
            <a:r>
              <a:rPr dirty="0" sz="1000" spc="-5">
                <a:latin typeface="Tw Cen MT"/>
                <a:cs typeface="Tw Cen MT"/>
              </a:rPr>
              <a:t>aparecerán completos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deben presentarse de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siguiente  manera: autor, titulo (en cursiva </a:t>
            </a:r>
            <a:r>
              <a:rPr dirty="0" sz="1000">
                <a:latin typeface="Tw Cen MT"/>
                <a:cs typeface="Tw Cen MT"/>
              </a:rPr>
              <a:t>o </a:t>
            </a:r>
            <a:r>
              <a:rPr dirty="0" sz="1000" spc="-5">
                <a:latin typeface="Tw Cen MT"/>
                <a:cs typeface="Tw Cen MT"/>
              </a:rPr>
              <a:t>subrayado), ciudad, editorial </a:t>
            </a:r>
            <a:r>
              <a:rPr dirty="0" sz="1000">
                <a:latin typeface="Tw Cen MT"/>
                <a:cs typeface="Tw Cen MT"/>
              </a:rPr>
              <a:t>y  </a:t>
            </a:r>
            <a:r>
              <a:rPr dirty="0" sz="1000" spc="-5">
                <a:latin typeface="Tw Cen MT"/>
                <a:cs typeface="Tw Cen MT"/>
              </a:rPr>
              <a:t>año de edición.</a:t>
            </a:r>
            <a:endParaRPr sz="1000">
              <a:latin typeface="Tw Cen MT"/>
              <a:cs typeface="Tw Cen MT"/>
            </a:endParaRPr>
          </a:p>
          <a:p>
            <a:pPr marL="12700" marR="5080">
              <a:lnSpc>
                <a:spcPts val="1090"/>
              </a:lnSpc>
              <a:spcBef>
                <a:spcPts val="15"/>
              </a:spcBef>
            </a:pPr>
            <a:r>
              <a:rPr dirty="0" sz="1000" spc="-5">
                <a:latin typeface="Tw Cen MT"/>
                <a:cs typeface="Tw Cen MT"/>
              </a:rPr>
              <a:t>*Contenga imágenes que ilustren el tema del que se está  hablando.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15"/>
              </a:lnSpc>
            </a:pPr>
            <a:r>
              <a:rPr dirty="0" sz="1000" spc="-5">
                <a:latin typeface="Tw Cen MT"/>
                <a:cs typeface="Tw Cen MT"/>
              </a:rPr>
              <a:t>Nota</a:t>
            </a:r>
            <a:r>
              <a:rPr dirty="0" sz="1000" spc="13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puedes</a:t>
            </a:r>
            <a:r>
              <a:rPr dirty="0" sz="1000" spc="13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tomar</a:t>
            </a:r>
            <a:r>
              <a:rPr dirty="0" sz="1000" spc="14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como</a:t>
            </a:r>
            <a:r>
              <a:rPr dirty="0" sz="1000" spc="13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ejemplo</a:t>
            </a:r>
            <a:r>
              <a:rPr dirty="0" sz="1000" spc="145">
                <a:latin typeface="Tw Cen MT"/>
                <a:cs typeface="Tw Cen MT"/>
              </a:rPr>
              <a:t> </a:t>
            </a:r>
            <a:r>
              <a:rPr dirty="0" sz="1000">
                <a:latin typeface="Tw Cen MT"/>
                <a:cs typeface="Tw Cen MT"/>
              </a:rPr>
              <a:t>la</a:t>
            </a:r>
            <a:r>
              <a:rPr dirty="0" sz="1000" spc="13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estructura</a:t>
            </a:r>
            <a:r>
              <a:rPr dirty="0" sz="1000" spc="14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del</a:t>
            </a:r>
            <a:r>
              <a:rPr dirty="0" sz="1000" spc="14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reportaje</a:t>
            </a:r>
            <a:r>
              <a:rPr dirty="0" sz="1000" spc="14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de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145"/>
              </a:lnSpc>
            </a:pPr>
            <a:r>
              <a:rPr dirty="0" sz="1000" spc="-5">
                <a:latin typeface="Tw Cen MT"/>
                <a:cs typeface="Tw Cen MT"/>
              </a:rPr>
              <a:t>las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páginas 44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y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45</a:t>
            </a:r>
            <a:r>
              <a:rPr dirty="0" sz="1000" spc="-5">
                <a:latin typeface="Tw Cen MT"/>
                <a:cs typeface="Tw Cen MT"/>
              </a:rPr>
              <a:t> de tu libro de</a:t>
            </a:r>
            <a:r>
              <a:rPr dirty="0" sz="1000" spc="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texto.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664463" y="2011375"/>
            <a:ext cx="8728710" cy="4994275"/>
            <a:chOff x="664463" y="2011375"/>
            <a:chExt cx="8728710" cy="4994275"/>
          </a:xfrm>
        </p:grpSpPr>
        <p:sp>
          <p:nvSpPr>
            <p:cNvPr id="98" name="object 98"/>
            <p:cNvSpPr/>
            <p:nvPr/>
          </p:nvSpPr>
          <p:spPr>
            <a:xfrm>
              <a:off x="664463" y="51976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962405" y="51976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869947" y="51976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3597401" y="51976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4426457" y="519760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4444745" y="51976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7987283" y="519455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7988045" y="51976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9387077" y="51976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944880" y="7002017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80" h="0">
                  <a:moveTo>
                    <a:pt x="0" y="0"/>
                  </a:moveTo>
                  <a:lnTo>
                    <a:pt x="1752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44746" y="5194554"/>
              <a:ext cx="3541763" cy="1804415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962405" y="700201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8502" y="5200650"/>
              <a:ext cx="907541" cy="1804415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872995" y="699896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76044" y="5200650"/>
              <a:ext cx="1727453" cy="180441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97401" y="6998969"/>
              <a:ext cx="829056" cy="6095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4426457" y="700201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4444745" y="700201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50842" y="5200650"/>
              <a:ext cx="3543299" cy="1804415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7987283" y="699896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7988045" y="700201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35169" y="2011375"/>
              <a:ext cx="2905112" cy="542848"/>
            </a:xfrm>
            <a:prstGeom prst="rect">
              <a:avLst/>
            </a:prstGeom>
          </p:spPr>
        </p:pic>
      </p:grpSp>
      <p:sp>
        <p:nvSpPr>
          <p:cNvPr id="120" name="object 120"/>
          <p:cNvSpPr/>
          <p:nvPr/>
        </p:nvSpPr>
        <p:spPr>
          <a:xfrm>
            <a:off x="304800" y="304799"/>
            <a:ext cx="9448800" cy="7162800"/>
          </a:xfrm>
          <a:custGeom>
            <a:avLst/>
            <a:gdLst/>
            <a:ahLst/>
            <a:cxnLst/>
            <a:rect l="l" t="t" r="r" b="b"/>
            <a:pathLst>
              <a:path w="9448800" h="7162800">
                <a:moveTo>
                  <a:pt x="9382493" y="7096506"/>
                </a:moveTo>
                <a:lnTo>
                  <a:pt x="66294" y="7096506"/>
                </a:lnTo>
                <a:lnTo>
                  <a:pt x="66294" y="66306"/>
                </a:lnTo>
                <a:lnTo>
                  <a:pt x="57150" y="66306"/>
                </a:lnTo>
                <a:lnTo>
                  <a:pt x="57150" y="7096506"/>
                </a:lnTo>
                <a:lnTo>
                  <a:pt x="57150" y="7105650"/>
                </a:lnTo>
                <a:lnTo>
                  <a:pt x="66294" y="7105650"/>
                </a:lnTo>
                <a:lnTo>
                  <a:pt x="9382493" y="7105650"/>
                </a:lnTo>
                <a:lnTo>
                  <a:pt x="9382493" y="7096506"/>
                </a:lnTo>
                <a:close/>
              </a:path>
              <a:path w="9448800" h="7162800">
                <a:moveTo>
                  <a:pt x="9382493" y="57150"/>
                </a:moveTo>
                <a:lnTo>
                  <a:pt x="66294" y="57150"/>
                </a:lnTo>
                <a:lnTo>
                  <a:pt x="57150" y="57150"/>
                </a:lnTo>
                <a:lnTo>
                  <a:pt x="57150" y="66294"/>
                </a:lnTo>
                <a:lnTo>
                  <a:pt x="66294" y="66294"/>
                </a:lnTo>
                <a:lnTo>
                  <a:pt x="9382493" y="66294"/>
                </a:lnTo>
                <a:lnTo>
                  <a:pt x="9382493" y="57150"/>
                </a:lnTo>
                <a:close/>
              </a:path>
              <a:path w="9448800" h="7162800">
                <a:moveTo>
                  <a:pt x="9391650" y="66306"/>
                </a:moveTo>
                <a:lnTo>
                  <a:pt x="9382506" y="66306"/>
                </a:lnTo>
                <a:lnTo>
                  <a:pt x="9382506" y="7096506"/>
                </a:lnTo>
                <a:lnTo>
                  <a:pt x="9382506" y="7105650"/>
                </a:lnTo>
                <a:lnTo>
                  <a:pt x="9391650" y="7105650"/>
                </a:lnTo>
                <a:lnTo>
                  <a:pt x="9391650" y="7096506"/>
                </a:lnTo>
                <a:lnTo>
                  <a:pt x="9391650" y="66306"/>
                </a:lnTo>
                <a:close/>
              </a:path>
              <a:path w="9448800" h="7162800">
                <a:moveTo>
                  <a:pt x="9391650" y="57150"/>
                </a:moveTo>
                <a:lnTo>
                  <a:pt x="9382506" y="57150"/>
                </a:lnTo>
                <a:lnTo>
                  <a:pt x="9382506" y="66294"/>
                </a:lnTo>
                <a:lnTo>
                  <a:pt x="9391650" y="66294"/>
                </a:lnTo>
                <a:lnTo>
                  <a:pt x="9391650" y="57150"/>
                </a:lnTo>
                <a:close/>
              </a:path>
              <a:path w="9448800" h="7162800">
                <a:moveTo>
                  <a:pt x="9448800" y="0"/>
                </a:moveTo>
                <a:lnTo>
                  <a:pt x="9429750" y="0"/>
                </a:lnTo>
                <a:lnTo>
                  <a:pt x="9429750" y="19050"/>
                </a:lnTo>
                <a:lnTo>
                  <a:pt x="9429750" y="66294"/>
                </a:lnTo>
                <a:lnTo>
                  <a:pt x="9429750" y="7096506"/>
                </a:lnTo>
                <a:lnTo>
                  <a:pt x="9429750" y="7143750"/>
                </a:lnTo>
                <a:lnTo>
                  <a:pt x="9382506" y="7143750"/>
                </a:lnTo>
                <a:lnTo>
                  <a:pt x="66294" y="7143750"/>
                </a:lnTo>
                <a:lnTo>
                  <a:pt x="19050" y="7143750"/>
                </a:lnTo>
                <a:lnTo>
                  <a:pt x="19050" y="7096506"/>
                </a:lnTo>
                <a:lnTo>
                  <a:pt x="19050" y="66294"/>
                </a:lnTo>
                <a:lnTo>
                  <a:pt x="19050" y="19050"/>
                </a:lnTo>
                <a:lnTo>
                  <a:pt x="66294" y="19050"/>
                </a:lnTo>
                <a:lnTo>
                  <a:pt x="9382506" y="19050"/>
                </a:lnTo>
                <a:lnTo>
                  <a:pt x="9429750" y="19050"/>
                </a:lnTo>
                <a:lnTo>
                  <a:pt x="9429750" y="0"/>
                </a:lnTo>
                <a:lnTo>
                  <a:pt x="9382506" y="0"/>
                </a:lnTo>
                <a:lnTo>
                  <a:pt x="66294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0" y="66294"/>
                </a:lnTo>
                <a:lnTo>
                  <a:pt x="0" y="7096506"/>
                </a:lnTo>
                <a:lnTo>
                  <a:pt x="0" y="7143750"/>
                </a:lnTo>
                <a:lnTo>
                  <a:pt x="0" y="7162800"/>
                </a:lnTo>
                <a:lnTo>
                  <a:pt x="19050" y="7162800"/>
                </a:lnTo>
                <a:lnTo>
                  <a:pt x="66294" y="7162800"/>
                </a:lnTo>
                <a:lnTo>
                  <a:pt x="9382506" y="7162800"/>
                </a:lnTo>
                <a:lnTo>
                  <a:pt x="9429750" y="7162800"/>
                </a:lnTo>
                <a:lnTo>
                  <a:pt x="9448800" y="7162800"/>
                </a:lnTo>
                <a:lnTo>
                  <a:pt x="9448800" y="7143750"/>
                </a:lnTo>
                <a:lnTo>
                  <a:pt x="9448800" y="7096506"/>
                </a:lnTo>
                <a:lnTo>
                  <a:pt x="9448800" y="66294"/>
                </a:lnTo>
                <a:lnTo>
                  <a:pt x="9448800" y="19050"/>
                </a:lnTo>
                <a:lnTo>
                  <a:pt x="9448800" y="0"/>
                </a:lnTo>
                <a:close/>
              </a:path>
            </a:pathLst>
          </a:custGeom>
          <a:solidFill>
            <a:srgbClr val="52813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8502" y="726186"/>
            <a:ext cx="901065" cy="304800"/>
          </a:xfrm>
          <a:custGeom>
            <a:avLst/>
            <a:gdLst/>
            <a:ahLst/>
            <a:cxnLst/>
            <a:rect l="l" t="t" r="r" b="b"/>
            <a:pathLst>
              <a:path w="901064" h="304800">
                <a:moveTo>
                  <a:pt x="900684" y="0"/>
                </a:moveTo>
                <a:lnTo>
                  <a:pt x="0" y="0"/>
                </a:lnTo>
                <a:lnTo>
                  <a:pt x="0" y="304800"/>
                </a:lnTo>
                <a:lnTo>
                  <a:pt x="900684" y="304800"/>
                </a:lnTo>
                <a:lnTo>
                  <a:pt x="9006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1333" y="769873"/>
            <a:ext cx="79629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ASIGNATURA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6044" y="726186"/>
            <a:ext cx="1721485" cy="304800"/>
          </a:xfrm>
          <a:custGeom>
            <a:avLst/>
            <a:gdLst/>
            <a:ahLst/>
            <a:cxnLst/>
            <a:rect l="l" t="t" r="r" b="b"/>
            <a:pathLst>
              <a:path w="1721485" h="304800">
                <a:moveTo>
                  <a:pt x="1721358" y="0"/>
                </a:moveTo>
                <a:lnTo>
                  <a:pt x="0" y="0"/>
                </a:lnTo>
                <a:lnTo>
                  <a:pt x="0" y="304800"/>
                </a:lnTo>
                <a:lnTo>
                  <a:pt x="1721358" y="304800"/>
                </a:lnTo>
                <a:lnTo>
                  <a:pt x="1721358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18792" y="769873"/>
            <a:ext cx="143637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APRENDIZAJE</a:t>
            </a:r>
            <a:r>
              <a:rPr dirty="0" sz="1100" spc="-45">
                <a:latin typeface="Tw Cen MT"/>
                <a:cs typeface="Tw Cen MT"/>
              </a:rPr>
              <a:t> </a:t>
            </a:r>
            <a:r>
              <a:rPr dirty="0" sz="1100" spc="-5">
                <a:latin typeface="Tw Cen MT"/>
                <a:cs typeface="Tw Cen MT"/>
              </a:rPr>
              <a:t>ESPERADO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3497" y="726186"/>
            <a:ext cx="840740" cy="304800"/>
          </a:xfrm>
          <a:custGeom>
            <a:avLst/>
            <a:gdLst/>
            <a:ahLst/>
            <a:cxnLst/>
            <a:rect l="l" t="t" r="r" b="b"/>
            <a:pathLst>
              <a:path w="840739" h="304800">
                <a:moveTo>
                  <a:pt x="840486" y="0"/>
                </a:moveTo>
                <a:lnTo>
                  <a:pt x="0" y="0"/>
                </a:lnTo>
                <a:lnTo>
                  <a:pt x="0" y="304800"/>
                </a:lnTo>
                <a:lnTo>
                  <a:pt x="840486" y="304800"/>
                </a:lnTo>
                <a:lnTo>
                  <a:pt x="84048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60140" y="693673"/>
            <a:ext cx="727075" cy="34544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98755" marR="5080" indent="-186690">
              <a:lnSpc>
                <a:spcPts val="1200"/>
              </a:lnSpc>
              <a:spcBef>
                <a:spcPts val="235"/>
              </a:spcBef>
            </a:pPr>
            <a:r>
              <a:rPr dirty="0" sz="1100" spc="-5">
                <a:latin typeface="Tw Cen MT"/>
                <a:cs typeface="Tw Cen MT"/>
              </a:rPr>
              <a:t>PR</a:t>
            </a:r>
            <a:r>
              <a:rPr dirty="0" sz="1100" spc="-10">
                <a:latin typeface="Tw Cen MT"/>
                <a:cs typeface="Tw Cen MT"/>
              </a:rPr>
              <a:t>OG</a:t>
            </a:r>
            <a:r>
              <a:rPr dirty="0" sz="1100" spc="-5">
                <a:latin typeface="Tw Cen MT"/>
                <a:cs typeface="Tw Cen MT"/>
              </a:rPr>
              <a:t>RA</a:t>
            </a:r>
            <a:r>
              <a:rPr dirty="0" sz="1100" spc="-10">
                <a:latin typeface="Tw Cen MT"/>
                <a:cs typeface="Tw Cen MT"/>
              </a:rPr>
              <a:t>M</a:t>
            </a:r>
            <a:r>
              <a:rPr dirty="0" sz="1100" spc="-5">
                <a:latin typeface="Tw Cen MT"/>
                <a:cs typeface="Tw Cen MT"/>
              </a:rPr>
              <a:t>A  </a:t>
            </a:r>
            <a:r>
              <a:rPr dirty="0" sz="1100" spc="-5">
                <a:latin typeface="Tw Cen MT"/>
                <a:cs typeface="Tw Cen MT"/>
              </a:rPr>
              <a:t>DE</a:t>
            </a:r>
            <a:r>
              <a:rPr dirty="0" sz="1100" spc="-20">
                <a:latin typeface="Tw Cen MT"/>
                <a:cs typeface="Tw Cen MT"/>
              </a:rPr>
              <a:t> </a:t>
            </a:r>
            <a:r>
              <a:rPr dirty="0" sz="1100" spc="-10">
                <a:latin typeface="Tw Cen MT"/>
                <a:cs typeface="Tw Cen MT"/>
              </a:rPr>
              <a:t>TV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50841" y="726186"/>
            <a:ext cx="3536950" cy="304800"/>
          </a:xfrm>
          <a:custGeom>
            <a:avLst/>
            <a:gdLst/>
            <a:ahLst/>
            <a:cxnLst/>
            <a:rect l="l" t="t" r="r" b="b"/>
            <a:pathLst>
              <a:path w="3536950" h="304800">
                <a:moveTo>
                  <a:pt x="3536441" y="0"/>
                </a:moveTo>
                <a:lnTo>
                  <a:pt x="0" y="0"/>
                </a:lnTo>
                <a:lnTo>
                  <a:pt x="0" y="304800"/>
                </a:lnTo>
                <a:lnTo>
                  <a:pt x="3536441" y="304800"/>
                </a:lnTo>
                <a:lnTo>
                  <a:pt x="3536441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826505" y="769873"/>
            <a:ext cx="78613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ACTIVIDADES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94142" y="726186"/>
            <a:ext cx="1393190" cy="304800"/>
          </a:xfrm>
          <a:custGeom>
            <a:avLst/>
            <a:gdLst/>
            <a:ahLst/>
            <a:cxnLst/>
            <a:rect l="l" t="t" r="r" b="b"/>
            <a:pathLst>
              <a:path w="1393190" h="304800">
                <a:moveTo>
                  <a:pt x="1392936" y="0"/>
                </a:moveTo>
                <a:lnTo>
                  <a:pt x="0" y="0"/>
                </a:lnTo>
                <a:lnTo>
                  <a:pt x="0" y="304800"/>
                </a:lnTo>
                <a:lnTo>
                  <a:pt x="1392936" y="304800"/>
                </a:lnTo>
                <a:lnTo>
                  <a:pt x="139293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046973" y="693673"/>
            <a:ext cx="1286510" cy="34544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 indent="165100">
              <a:lnSpc>
                <a:spcPts val="1200"/>
              </a:lnSpc>
              <a:spcBef>
                <a:spcPts val="235"/>
              </a:spcBef>
            </a:pPr>
            <a:r>
              <a:rPr dirty="0" sz="1100" spc="-5">
                <a:latin typeface="Tw Cen MT"/>
                <a:cs typeface="Tw Cen MT"/>
              </a:rPr>
              <a:t>SEGUIMIENTO Y  </a:t>
            </a:r>
            <a:r>
              <a:rPr dirty="0" sz="1100" spc="-5">
                <a:latin typeface="Tw Cen MT"/>
                <a:cs typeface="Tw Cen MT"/>
              </a:rPr>
              <a:t>R</a:t>
            </a:r>
            <a:r>
              <a:rPr dirty="0" sz="1100" spc="-10">
                <a:latin typeface="Tw Cen MT"/>
                <a:cs typeface="Tw Cen MT"/>
              </a:rPr>
              <a:t>ET</a:t>
            </a:r>
            <a:r>
              <a:rPr dirty="0" sz="1100" spc="-5">
                <a:latin typeface="Tw Cen MT"/>
                <a:cs typeface="Tw Cen MT"/>
              </a:rPr>
              <a:t>R</a:t>
            </a:r>
            <a:r>
              <a:rPr dirty="0" sz="1100" spc="-10">
                <a:latin typeface="Tw Cen MT"/>
                <a:cs typeface="Tw Cen MT"/>
              </a:rPr>
              <a:t>O</a:t>
            </a:r>
            <a:r>
              <a:rPr dirty="0" sz="1100" spc="-5">
                <a:latin typeface="Tw Cen MT"/>
                <a:cs typeface="Tw Cen MT"/>
              </a:rPr>
              <a:t>A</a:t>
            </a:r>
            <a:r>
              <a:rPr dirty="0" sz="1100" spc="-10">
                <a:latin typeface="Tw Cen MT"/>
                <a:cs typeface="Tw Cen MT"/>
              </a:rPr>
              <a:t>LIM</a:t>
            </a:r>
            <a:r>
              <a:rPr dirty="0" sz="1100">
                <a:latin typeface="Tw Cen MT"/>
                <a:cs typeface="Tw Cen MT"/>
              </a:rPr>
              <a:t>E</a:t>
            </a:r>
            <a:r>
              <a:rPr dirty="0" sz="1100" spc="-10">
                <a:latin typeface="Tw Cen MT"/>
                <a:cs typeface="Tw Cen MT"/>
              </a:rPr>
              <a:t>NT</a:t>
            </a:r>
            <a:r>
              <a:rPr dirty="0" sz="1100" spc="-5">
                <a:latin typeface="Tw Cen MT"/>
                <a:cs typeface="Tw Cen MT"/>
              </a:rPr>
              <a:t>AC</a:t>
            </a:r>
            <a:r>
              <a:rPr dirty="0" sz="1100" spc="-10">
                <a:latin typeface="Tw Cen MT"/>
                <a:cs typeface="Tw Cen MT"/>
              </a:rPr>
              <a:t>IÓN</a:t>
            </a:r>
            <a:endParaRPr sz="1100">
              <a:latin typeface="Tw Cen MT"/>
              <a:cs typeface="Tw Cen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0559" y="719136"/>
            <a:ext cx="7327265" cy="5521960"/>
            <a:chOff x="670559" y="719136"/>
            <a:chExt cx="7327265" cy="552196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405" y="720090"/>
              <a:ext cx="907542" cy="60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9947" y="720089"/>
              <a:ext cx="2556509" cy="60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597401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426457" y="7231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444745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987283" y="72008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988045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70559" y="1037081"/>
              <a:ext cx="292100" cy="5203825"/>
            </a:xfrm>
            <a:custGeom>
              <a:avLst/>
              <a:gdLst/>
              <a:ahLst/>
              <a:cxnLst/>
              <a:rect l="l" t="t" r="r" b="b"/>
              <a:pathLst>
                <a:path w="292100" h="5203825">
                  <a:moveTo>
                    <a:pt x="291846" y="0"/>
                  </a:moveTo>
                  <a:lnTo>
                    <a:pt x="0" y="0"/>
                  </a:lnTo>
                  <a:lnTo>
                    <a:pt x="0" y="5203698"/>
                  </a:lnTo>
                  <a:lnTo>
                    <a:pt x="291846" y="5203698"/>
                  </a:lnTo>
                  <a:lnTo>
                    <a:pt x="29184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705865" y="1037082"/>
            <a:ext cx="193040" cy="5207000"/>
          </a:xfrm>
          <a:prstGeom prst="rect">
            <a:avLst/>
          </a:prstGeom>
        </p:spPr>
        <p:txBody>
          <a:bodyPr wrap="square" lIns="0" tIns="12065" rIns="0" bIns="0" rtlCol="0" vert="vert270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JUEVES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1333" y="1005331"/>
            <a:ext cx="66992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Matemáticas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27986" y="1005331"/>
            <a:ext cx="1594485" cy="11461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Cálculo del tanto por ciento de  cantidades mediante diversos  procedimientos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30"/>
              </a:lnSpc>
            </a:pPr>
            <a:r>
              <a:rPr dirty="0" sz="1000" spc="-5">
                <a:latin typeface="Tw Cen MT"/>
                <a:cs typeface="Tw Cen MT"/>
              </a:rPr>
              <a:t>(aplicación de</a:t>
            </a:r>
            <a:r>
              <a:rPr dirty="0" sz="1000" spc="-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la</a:t>
            </a:r>
            <a:endParaRPr sz="1000">
              <a:latin typeface="Tw Cen MT"/>
              <a:cs typeface="Tw Cen MT"/>
            </a:endParaRPr>
          </a:p>
          <a:p>
            <a:pPr marL="12700" marR="79375">
              <a:lnSpc>
                <a:spcPct val="90700"/>
              </a:lnSpc>
              <a:spcBef>
                <a:spcPts val="60"/>
              </a:spcBef>
            </a:pPr>
            <a:r>
              <a:rPr dirty="0" sz="1000" spc="-5">
                <a:latin typeface="Tw Cen MT"/>
                <a:cs typeface="Tw Cen MT"/>
              </a:rPr>
              <a:t>correspondencia “por cada  100, n”, aplicación de una  fracción común </a:t>
            </a:r>
            <a:r>
              <a:rPr dirty="0" sz="1000">
                <a:latin typeface="Tw Cen MT"/>
                <a:cs typeface="Tw Cen MT"/>
              </a:rPr>
              <a:t>o </a:t>
            </a:r>
            <a:r>
              <a:rPr dirty="0" sz="1000" spc="-5">
                <a:latin typeface="Tw Cen MT"/>
                <a:cs typeface="Tw Cen MT"/>
              </a:rPr>
              <a:t>decimal, uso  de 10%como</a:t>
            </a:r>
            <a:r>
              <a:rPr dirty="0" sz="1000" spc="-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base).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2405" y="720090"/>
            <a:ext cx="8430767" cy="316991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656329" y="1005331"/>
            <a:ext cx="726440" cy="86931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Cálculo del  tanto por  ciento </a:t>
            </a:r>
            <a:r>
              <a:rPr dirty="0" sz="1000">
                <a:latin typeface="Tw Cen MT"/>
                <a:cs typeface="Tw Cen MT"/>
              </a:rPr>
              <a:t>en  </a:t>
            </a:r>
            <a:r>
              <a:rPr dirty="0" sz="1000" spc="-5">
                <a:latin typeface="Tw Cen MT"/>
                <a:cs typeface="Tw Cen MT"/>
              </a:rPr>
              <a:t>situaciones</a:t>
            </a:r>
            <a:r>
              <a:rPr dirty="0" sz="1000" spc="-6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de  compra </a:t>
            </a:r>
            <a:r>
              <a:rPr dirty="0" sz="1000">
                <a:latin typeface="Tw Cen MT"/>
                <a:cs typeface="Tw Cen MT"/>
              </a:rPr>
              <a:t>y  </a:t>
            </a:r>
            <a:r>
              <a:rPr dirty="0" sz="1000" spc="-5">
                <a:latin typeface="Tw Cen MT"/>
                <a:cs typeface="Tw Cen MT"/>
              </a:rPr>
              <a:t>venta</a:t>
            </a:r>
            <a:r>
              <a:rPr dirty="0" sz="1000" spc="-1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III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64463" y="726186"/>
            <a:ext cx="8729345" cy="1797050"/>
            <a:chOff x="664463" y="726186"/>
            <a:chExt cx="8729345" cy="1797050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6655" y="726186"/>
              <a:ext cx="291845" cy="3108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463" y="1030985"/>
              <a:ext cx="6095" cy="609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426457" y="103403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987283" y="103098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463" y="1030985"/>
              <a:ext cx="12191" cy="146913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0975" y="1030985"/>
              <a:ext cx="17526" cy="146913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65453" y="2500121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w="0" h="20319">
                  <a:moveTo>
                    <a:pt x="0" y="19811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69947" y="1037081"/>
              <a:ext cx="6095" cy="146303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872995" y="2500121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w="0" h="20319">
                  <a:moveTo>
                    <a:pt x="0" y="19811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7402" y="1037081"/>
              <a:ext cx="6095" cy="14630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88045" y="1037081"/>
              <a:ext cx="6095" cy="146303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991093" y="2500121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w="0" h="20319">
                  <a:moveTo>
                    <a:pt x="0" y="19811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87078" y="1037081"/>
              <a:ext cx="6095" cy="146303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9390125" y="2500121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w="0" h="20319">
                  <a:moveTo>
                    <a:pt x="0" y="19811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4503673" y="1005331"/>
            <a:ext cx="3432810" cy="4552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Felipe realizo una venta de bazar con distintos artículos, los cuales  por </a:t>
            </a:r>
            <a:r>
              <a:rPr dirty="0" sz="1000">
                <a:latin typeface="Tw Cen MT"/>
                <a:cs typeface="Tw Cen MT"/>
              </a:rPr>
              <a:t>el </a:t>
            </a:r>
            <a:r>
              <a:rPr dirty="0" sz="1000" spc="-5">
                <a:latin typeface="Tw Cen MT"/>
                <a:cs typeface="Tw Cen MT"/>
              </a:rPr>
              <a:t>buen </a:t>
            </a:r>
            <a:r>
              <a:rPr dirty="0" sz="1000">
                <a:latin typeface="Tw Cen MT"/>
                <a:cs typeface="Tw Cen MT"/>
              </a:rPr>
              <a:t>fin </a:t>
            </a:r>
            <a:r>
              <a:rPr dirty="0" sz="1000" spc="-5">
                <a:latin typeface="Tw Cen MT"/>
                <a:cs typeface="Tw Cen MT"/>
              </a:rPr>
              <a:t>tienen un descuento diverso. Completa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siguiente  tabla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tu</a:t>
            </a:r>
            <a:r>
              <a:rPr dirty="0" sz="1000" spc="-1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cuaderno:</a:t>
            </a:r>
            <a:endParaRPr sz="1000">
              <a:latin typeface="Tw Cen MT"/>
              <a:cs typeface="Tw Cen MT"/>
            </a:endParaRPr>
          </a:p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4516373" y="1451610"/>
          <a:ext cx="3266440" cy="1012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705"/>
                <a:gridCol w="814069"/>
                <a:gridCol w="814069"/>
                <a:gridCol w="814705"/>
              </a:tblGrid>
              <a:tr h="283464">
                <a:tc>
                  <a:txBody>
                    <a:bodyPr/>
                    <a:lstStyle/>
                    <a:p>
                      <a:pPr marL="67945">
                        <a:lnSpc>
                          <a:spcPts val="108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ARTICULO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08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PRECIO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08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DESCUENTO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7843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PRECIO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EB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J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</a:tr>
              <a:tr h="144017">
                <a:tc>
                  <a:txBody>
                    <a:bodyPr/>
                    <a:lstStyle/>
                    <a:p>
                      <a:pPr marL="67945">
                        <a:lnSpc>
                          <a:spcPts val="103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LICUADORA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03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$300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03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%10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3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270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79">
                <a:tc>
                  <a:txBody>
                    <a:bodyPr/>
                    <a:lstStyle/>
                    <a:p>
                      <a:pPr marL="67945">
                        <a:lnSpc>
                          <a:spcPts val="104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ESTUFA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04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$1200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04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%30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73">
                <a:tc>
                  <a:txBody>
                    <a:bodyPr/>
                    <a:lstStyle/>
                    <a:p>
                      <a:pPr marL="67945">
                        <a:lnSpc>
                          <a:spcPts val="104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TELEVISION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04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$900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04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%50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6">
                <a:tc>
                  <a:txBody>
                    <a:bodyPr/>
                    <a:lstStyle/>
                    <a:p>
                      <a:pPr marL="67945">
                        <a:lnSpc>
                          <a:spcPts val="104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SARTEN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04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$200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04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%40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marL="67945">
                        <a:lnSpc>
                          <a:spcPts val="104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ZAPATOS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04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$700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04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%60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3" name="object 43"/>
          <p:cNvSpPr txBox="1"/>
          <p:nvPr/>
        </p:nvSpPr>
        <p:spPr>
          <a:xfrm>
            <a:off x="8046973" y="1143254"/>
            <a:ext cx="1287145" cy="4552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Envía evidencias de tus  trabajos al whatsApp de  tu maestro</a:t>
            </a:r>
            <a:r>
              <a:rPr dirty="0" sz="1000" spc="-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(a).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46973" y="1696466"/>
            <a:ext cx="12877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025" algn="l"/>
                <a:tab pos="923925" algn="l"/>
              </a:tabLst>
            </a:pPr>
            <a:r>
              <a:rPr dirty="0" sz="1000" spc="-5">
                <a:latin typeface="Tw Cen MT"/>
                <a:cs typeface="Tw Cen MT"/>
              </a:rPr>
              <a:t>N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 spc="-5">
                <a:latin typeface="Tw Cen MT"/>
                <a:cs typeface="Tw Cen MT"/>
              </a:rPr>
              <a:t>T</a:t>
            </a:r>
            <a:r>
              <a:rPr dirty="0" sz="1000">
                <a:latin typeface="Tw Cen MT"/>
                <a:cs typeface="Tw Cen MT"/>
              </a:rPr>
              <a:t>A:</a:t>
            </a:r>
            <a:r>
              <a:rPr dirty="0" sz="1000">
                <a:latin typeface="Tw Cen MT"/>
                <a:cs typeface="Tw Cen MT"/>
              </a:rPr>
              <a:t>	</a:t>
            </a:r>
            <a:r>
              <a:rPr dirty="0" sz="1000" spc="-10">
                <a:latin typeface="Tw Cen MT"/>
                <a:cs typeface="Tw Cen MT"/>
              </a:rPr>
              <a:t>n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>
                <a:latin typeface="Tw Cen MT"/>
                <a:cs typeface="Tw Cen MT"/>
              </a:rPr>
              <a:t>	</a:t>
            </a:r>
            <a:r>
              <a:rPr dirty="0" sz="1000">
                <a:latin typeface="Tw Cen MT"/>
                <a:cs typeface="Tw Cen MT"/>
              </a:rPr>
              <a:t>ol</a:t>
            </a:r>
            <a:r>
              <a:rPr dirty="0" sz="1000" spc="-5">
                <a:latin typeface="Tw Cen MT"/>
                <a:cs typeface="Tw Cen MT"/>
              </a:rPr>
              <a:t>vide</a:t>
            </a:r>
            <a:r>
              <a:rPr dirty="0" sz="1000">
                <a:latin typeface="Tw Cen MT"/>
                <a:cs typeface="Tw Cen MT"/>
              </a:rPr>
              <a:t>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046973" y="1835149"/>
            <a:ext cx="12877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ponerle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fecha </a:t>
            </a:r>
            <a:r>
              <a:rPr dirty="0" sz="1000">
                <a:latin typeface="Tw Cen MT"/>
                <a:cs typeface="Tw Cen MT"/>
              </a:rPr>
              <a:t>a</a:t>
            </a:r>
            <a:r>
              <a:rPr dirty="0" sz="1000" spc="15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cada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46973" y="1973093"/>
            <a:ext cx="1289050" cy="3168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trabajo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tú nombre </a:t>
            </a:r>
            <a:r>
              <a:rPr dirty="0" sz="1000">
                <a:latin typeface="Tw Cen MT"/>
                <a:cs typeface="Tw Cen MT"/>
              </a:rPr>
              <a:t>en  la </a:t>
            </a:r>
            <a:r>
              <a:rPr dirty="0" sz="1000" spc="-5">
                <a:latin typeface="Tw Cen MT"/>
                <a:cs typeface="Tw Cen MT"/>
              </a:rPr>
              <a:t>parte de</a:t>
            </a:r>
            <a:r>
              <a:rPr dirty="0" sz="1000" spc="-2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arriba.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44746" y="1030986"/>
            <a:ext cx="4948427" cy="1469135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1021333" y="2494280"/>
            <a:ext cx="57467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Geografía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928114" y="2494280"/>
            <a:ext cx="1393190" cy="7315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Reconoce implicaciones  naturales, sociales,  culturales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económicas del  crecimiento urbano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el  mundo.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56329" y="2494280"/>
            <a:ext cx="600075" cy="5937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18415">
              <a:lnSpc>
                <a:spcPct val="90800"/>
              </a:lnSpc>
              <a:spcBef>
                <a:spcPts val="210"/>
              </a:spcBef>
            </a:pPr>
            <a:r>
              <a:rPr dirty="0" sz="1000">
                <a:latin typeface="Tw Cen MT"/>
                <a:cs typeface="Tw Cen MT"/>
              </a:rPr>
              <a:t>Di</a:t>
            </a:r>
            <a:r>
              <a:rPr dirty="0" sz="1000" spc="-5">
                <a:latin typeface="Tw Cen MT"/>
                <a:cs typeface="Tw Cen MT"/>
              </a:rPr>
              <a:t>f</a:t>
            </a:r>
            <a:r>
              <a:rPr dirty="0" sz="1000">
                <a:latin typeface="Tw Cen MT"/>
                <a:cs typeface="Tw Cen MT"/>
              </a:rPr>
              <a:t>e</a:t>
            </a:r>
            <a:r>
              <a:rPr dirty="0" sz="1000" spc="-5">
                <a:latin typeface="Tw Cen MT"/>
                <a:cs typeface="Tw Cen MT"/>
              </a:rPr>
              <a:t>r</a:t>
            </a:r>
            <a:r>
              <a:rPr dirty="0" sz="1000">
                <a:latin typeface="Tw Cen MT"/>
                <a:cs typeface="Tw Cen MT"/>
              </a:rPr>
              <a:t>e</a:t>
            </a:r>
            <a:r>
              <a:rPr dirty="0" sz="1000" spc="-5">
                <a:latin typeface="Tw Cen MT"/>
                <a:cs typeface="Tw Cen MT"/>
              </a:rPr>
              <a:t>ncia</a:t>
            </a:r>
            <a:r>
              <a:rPr dirty="0" sz="1000">
                <a:latin typeface="Tw Cen MT"/>
                <a:cs typeface="Tw Cen MT"/>
              </a:rPr>
              <a:t>s  </a:t>
            </a:r>
            <a:r>
              <a:rPr dirty="0" sz="1000" spc="-5">
                <a:latin typeface="Tw Cen MT"/>
                <a:cs typeface="Tw Cen MT"/>
              </a:rPr>
              <a:t>entre el  campo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Tw Cen MT"/>
                <a:cs typeface="Tw Cen MT"/>
              </a:rPr>
              <a:t>y la</a:t>
            </a:r>
            <a:r>
              <a:rPr dirty="0" sz="1000" spc="-8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ciudad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503673" y="2494280"/>
            <a:ext cx="3432175" cy="3168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Realiza </a:t>
            </a:r>
            <a:r>
              <a:rPr dirty="0" sz="1000">
                <a:latin typeface="Tw Cen MT"/>
                <a:cs typeface="Tw Cen MT"/>
              </a:rPr>
              <a:t>el </a:t>
            </a:r>
            <a:r>
              <a:rPr dirty="0" sz="1000" spc="-5">
                <a:latin typeface="Tw Cen MT"/>
                <a:cs typeface="Tw Cen MT"/>
              </a:rPr>
              <a:t>siguiente cuadro según las características del campo </a:t>
            </a:r>
            <a:r>
              <a:rPr dirty="0" sz="1000">
                <a:latin typeface="Tw Cen MT"/>
                <a:cs typeface="Tw Cen MT"/>
              </a:rPr>
              <a:t>y  la</a:t>
            </a:r>
            <a:r>
              <a:rPr dirty="0" sz="1000" spc="-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ciudad:</a:t>
            </a:r>
            <a:endParaRPr sz="1000">
              <a:latin typeface="Tw Cen MT"/>
              <a:cs typeface="Tw Cen MT"/>
            </a:endParaRPr>
          </a:p>
        </p:txBody>
      </p: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4516373" y="2802635"/>
          <a:ext cx="3320415" cy="1421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6360"/>
                <a:gridCol w="977900"/>
                <a:gridCol w="977264"/>
              </a:tblGrid>
              <a:tr h="144779">
                <a:tc>
                  <a:txBody>
                    <a:bodyPr/>
                    <a:lstStyle/>
                    <a:p>
                      <a:pPr marL="67945">
                        <a:lnSpc>
                          <a:spcPts val="104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ACTIVIDAD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4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CAMPO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04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CIUDAD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</a:tr>
              <a:tr h="282701">
                <a:tc>
                  <a:txBody>
                    <a:bodyPr/>
                    <a:lstStyle/>
                    <a:p>
                      <a:pPr marL="67945" marR="60325">
                        <a:lnSpc>
                          <a:spcPts val="1090"/>
                        </a:lnSpc>
                        <a:tabLst>
                          <a:tab pos="848360" algn="l"/>
                          <a:tab pos="1098550" algn="l"/>
                        </a:tabLst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CO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MIA(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que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trabajan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mayormente)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2695">
                <a:tc>
                  <a:txBody>
                    <a:bodyPr/>
                    <a:lstStyle/>
                    <a:p>
                      <a:pPr marL="67945" marR="60325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POBLACION (cantidad  de habitantes)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3463">
                <a:tc>
                  <a:txBody>
                    <a:bodyPr/>
                    <a:lstStyle/>
                    <a:p>
                      <a:pPr marL="67945" marR="60325">
                        <a:lnSpc>
                          <a:spcPts val="1090"/>
                        </a:lnSpc>
                        <a:spcBef>
                          <a:spcPts val="10"/>
                        </a:spcBef>
                        <a:tabLst>
                          <a:tab pos="748030" algn="l"/>
                          <a:tab pos="1153795" algn="l"/>
                        </a:tabLst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VI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V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(tip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casas)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1392">
                <a:tc>
                  <a:txBody>
                    <a:bodyPr/>
                    <a:lstStyle/>
                    <a:p>
                      <a:pPr marL="67945">
                        <a:lnSpc>
                          <a:spcPts val="1019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ALIMENTACION(que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60325">
                        <a:lnSpc>
                          <a:spcPts val="1090"/>
                        </a:lnSpc>
                        <a:spcBef>
                          <a:spcPts val="70"/>
                        </a:spcBef>
                        <a:tabLst>
                          <a:tab pos="474980" algn="l"/>
                          <a:tab pos="817244" algn="l"/>
                        </a:tabLst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	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consumen)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3" name="object 5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03497" y="2519933"/>
            <a:ext cx="4390643" cy="1847850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962405" y="2500121"/>
            <a:ext cx="7026275" cy="1868170"/>
            <a:chOff x="962405" y="2500121"/>
            <a:chExt cx="7026275" cy="1868170"/>
          </a:xfrm>
        </p:grpSpPr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2405" y="2500121"/>
              <a:ext cx="3488435" cy="2590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426457" y="25229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987284" y="251993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405" y="2526029"/>
              <a:ext cx="913637" cy="1841753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1021333" y="4336796"/>
            <a:ext cx="447040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Lengua  </a:t>
            </a:r>
            <a:r>
              <a:rPr dirty="0" sz="1000" spc="-5">
                <a:latin typeface="Tw Cen MT"/>
                <a:cs typeface="Tw Cen MT"/>
              </a:rPr>
              <a:t>mat</a:t>
            </a:r>
            <a:r>
              <a:rPr dirty="0" sz="1000">
                <a:latin typeface="Tw Cen MT"/>
                <a:cs typeface="Tw Cen MT"/>
              </a:rPr>
              <a:t>er</a:t>
            </a:r>
            <a:r>
              <a:rPr dirty="0" sz="1000" spc="-5">
                <a:latin typeface="Tw Cen MT"/>
                <a:cs typeface="Tw Cen MT"/>
              </a:rPr>
              <a:t>na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928114" y="4336796"/>
            <a:ext cx="1485900" cy="4552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Aprender </a:t>
            </a:r>
            <a:r>
              <a:rPr dirty="0" sz="1000">
                <a:latin typeface="Tw Cen MT"/>
                <a:cs typeface="Tw Cen MT"/>
              </a:rPr>
              <a:t>a </a:t>
            </a:r>
            <a:r>
              <a:rPr dirty="0" sz="1000" spc="-5">
                <a:latin typeface="Tw Cen MT"/>
                <a:cs typeface="Tw Cen MT"/>
              </a:rPr>
              <a:t>organizar </a:t>
            </a:r>
            <a:r>
              <a:rPr dirty="0" sz="1000">
                <a:latin typeface="Tw Cen MT"/>
                <a:cs typeface="Tw Cen MT"/>
              </a:rPr>
              <a:t>y  </a:t>
            </a:r>
            <a:r>
              <a:rPr dirty="0" sz="1000" spc="-5">
                <a:latin typeface="Tw Cen MT"/>
                <a:cs typeface="Tw Cen MT"/>
              </a:rPr>
              <a:t>seleccionar información para  </a:t>
            </a:r>
            <a:r>
              <a:rPr dirty="0" sz="1000">
                <a:latin typeface="Tw Cen MT"/>
                <a:cs typeface="Tw Cen MT"/>
              </a:rPr>
              <a:t>su</a:t>
            </a:r>
            <a:r>
              <a:rPr dirty="0" sz="1000" spc="-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difusión.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64463" y="2500121"/>
            <a:ext cx="2939415" cy="3727450"/>
            <a:chOff x="664463" y="2500121"/>
            <a:chExt cx="2939415" cy="3727450"/>
          </a:xfrm>
        </p:grpSpPr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76044" y="2526029"/>
              <a:ext cx="1727453" cy="184175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4463" y="2500121"/>
              <a:ext cx="6095" cy="3726942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3656329" y="4336796"/>
            <a:ext cx="481330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El día</a:t>
            </a:r>
            <a:r>
              <a:rPr dirty="0" sz="1000" spc="-7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de  muertos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503673" y="4192016"/>
            <a:ext cx="3433445" cy="8763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00"/>
              </a:spcBef>
            </a:pPr>
            <a:r>
              <a:rPr dirty="0" sz="1000" spc="-5">
                <a:latin typeface="Tw Cen MT"/>
                <a:cs typeface="Tw Cen MT"/>
              </a:rPr>
              <a:t>Realiza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actividad de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página 87 de tu libro de</a:t>
            </a:r>
            <a:r>
              <a:rPr dirty="0" sz="1000" spc="2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texto.</a:t>
            </a:r>
            <a:r>
              <a:rPr dirty="0" sz="1000" spc="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Investiga </a:t>
            </a:r>
            <a:r>
              <a:rPr dirty="0" sz="1000">
                <a:latin typeface="Tw Cen MT"/>
                <a:cs typeface="Tw Cen MT"/>
              </a:rPr>
              <a:t> </a:t>
            </a:r>
            <a:r>
              <a:rPr dirty="0" sz="1000" spc="80">
                <a:latin typeface="Tw Cen MT"/>
                <a:cs typeface="Tw Cen MT"/>
              </a:rPr>
              <a:t>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periódicos, revistas, internet </a:t>
            </a:r>
            <a:r>
              <a:rPr dirty="0" sz="1000">
                <a:latin typeface="Tw Cen MT"/>
                <a:cs typeface="Tw Cen MT"/>
              </a:rPr>
              <a:t>o </a:t>
            </a:r>
            <a:r>
              <a:rPr dirty="0" sz="1000" spc="-5">
                <a:latin typeface="Tw Cen MT"/>
                <a:cs typeface="Tw Cen MT"/>
              </a:rPr>
              <a:t>algún otro medio  disponible toda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información sobre el tradicional día de muertos  que </a:t>
            </a:r>
            <a:r>
              <a:rPr dirty="0" sz="1000">
                <a:latin typeface="Tw Cen MT"/>
                <a:cs typeface="Tw Cen MT"/>
              </a:rPr>
              <a:t>se </a:t>
            </a:r>
            <a:r>
              <a:rPr dirty="0" sz="1000" spc="-5">
                <a:latin typeface="Tw Cen MT"/>
                <a:cs typeface="Tw Cen MT"/>
              </a:rPr>
              <a:t>celebra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nuestro país </a:t>
            </a:r>
            <a:r>
              <a:rPr dirty="0" sz="1000">
                <a:latin typeface="Tw Cen MT"/>
                <a:cs typeface="Tw Cen MT"/>
              </a:rPr>
              <a:t>el </a:t>
            </a:r>
            <a:r>
              <a:rPr dirty="0" sz="1000" spc="-5">
                <a:latin typeface="Tw Cen MT"/>
                <a:cs typeface="Tw Cen MT"/>
              </a:rPr>
              <a:t>día </a:t>
            </a:r>
            <a:r>
              <a:rPr dirty="0" sz="1000">
                <a:latin typeface="Tw Cen MT"/>
                <a:cs typeface="Tw Cen MT"/>
              </a:rPr>
              <a:t>2 </a:t>
            </a:r>
            <a:r>
              <a:rPr dirty="0" sz="1000" spc="-5">
                <a:latin typeface="Tw Cen MT"/>
                <a:cs typeface="Tw Cen MT"/>
              </a:rPr>
              <a:t>de noviembre, recopila </a:t>
            </a:r>
            <a:r>
              <a:rPr dirty="0" sz="1000">
                <a:latin typeface="Tw Cen MT"/>
                <a:cs typeface="Tw Cen MT"/>
              </a:rPr>
              <a:t>la  </a:t>
            </a:r>
            <a:r>
              <a:rPr dirty="0" sz="1000" spc="-5">
                <a:latin typeface="Tw Cen MT"/>
                <a:cs typeface="Tw Cen MT"/>
              </a:rPr>
              <a:t>información, selecciona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más relevante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elabora un organizador  grafico para su simplificación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el orden de</a:t>
            </a:r>
            <a:r>
              <a:rPr dirty="0" sz="100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importancia.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64463" y="2519933"/>
            <a:ext cx="8728710" cy="3727450"/>
            <a:chOff x="664463" y="2519933"/>
            <a:chExt cx="8728710" cy="3727450"/>
          </a:xfrm>
        </p:grpSpPr>
        <p:sp>
          <p:nvSpPr>
            <p:cNvPr id="67" name="object 67"/>
            <p:cNvSpPr/>
            <p:nvPr/>
          </p:nvSpPr>
          <p:spPr>
            <a:xfrm>
              <a:off x="667511" y="43616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7" y="3048"/>
                  </a:moveTo>
                  <a:lnTo>
                    <a:pt x="304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965453" y="43616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872995" y="43616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3597401" y="436473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4426457" y="436473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4444745" y="436473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7987283" y="43616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7988045" y="436473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9387077" y="436473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667511" y="6227063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w="0" h="13970">
                  <a:moveTo>
                    <a:pt x="0" y="13715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944880" y="6243827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80" h="0">
                  <a:moveTo>
                    <a:pt x="0" y="0"/>
                  </a:moveTo>
                  <a:lnTo>
                    <a:pt x="1752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4463" y="4367783"/>
              <a:ext cx="304037" cy="187909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44746" y="4361688"/>
              <a:ext cx="3541763" cy="186537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965453" y="6227063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w="0" h="13970">
                  <a:moveTo>
                    <a:pt x="0" y="13715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962405" y="624382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8502" y="4367783"/>
              <a:ext cx="907541" cy="1879091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872995" y="6227063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w="0" h="13970">
                  <a:moveTo>
                    <a:pt x="0" y="13715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872995" y="624077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7"/>
                  </a:moveTo>
                  <a:lnTo>
                    <a:pt x="3048" y="3047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94142" y="2519933"/>
              <a:ext cx="1399031" cy="372694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76044" y="4367783"/>
              <a:ext cx="1727453" cy="187909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97401" y="6227063"/>
              <a:ext cx="829056" cy="19812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4426457" y="624382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4447793" y="6227063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w="0" h="13970">
                  <a:moveTo>
                    <a:pt x="0" y="13715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4444745" y="624382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50842" y="4367783"/>
              <a:ext cx="3543299" cy="1879091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7987283" y="624077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7991093" y="6227063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w="0" h="13970">
                  <a:moveTo>
                    <a:pt x="0" y="13715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7988045" y="624382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87077" y="6227063"/>
              <a:ext cx="6096" cy="1981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35169" y="5059693"/>
              <a:ext cx="3162287" cy="1181086"/>
            </a:xfrm>
            <a:prstGeom prst="rect">
              <a:avLst/>
            </a:prstGeom>
          </p:spPr>
        </p:pic>
      </p:grpSp>
      <p:sp>
        <p:nvSpPr>
          <p:cNvPr id="97" name="object 97"/>
          <p:cNvSpPr/>
          <p:nvPr/>
        </p:nvSpPr>
        <p:spPr>
          <a:xfrm>
            <a:off x="304800" y="304799"/>
            <a:ext cx="9448800" cy="7162800"/>
          </a:xfrm>
          <a:custGeom>
            <a:avLst/>
            <a:gdLst/>
            <a:ahLst/>
            <a:cxnLst/>
            <a:rect l="l" t="t" r="r" b="b"/>
            <a:pathLst>
              <a:path w="9448800" h="7162800">
                <a:moveTo>
                  <a:pt x="9382493" y="7096506"/>
                </a:moveTo>
                <a:lnTo>
                  <a:pt x="66294" y="7096506"/>
                </a:lnTo>
                <a:lnTo>
                  <a:pt x="66294" y="66306"/>
                </a:lnTo>
                <a:lnTo>
                  <a:pt x="57150" y="66306"/>
                </a:lnTo>
                <a:lnTo>
                  <a:pt x="57150" y="7096506"/>
                </a:lnTo>
                <a:lnTo>
                  <a:pt x="57150" y="7105650"/>
                </a:lnTo>
                <a:lnTo>
                  <a:pt x="66294" y="7105650"/>
                </a:lnTo>
                <a:lnTo>
                  <a:pt x="9382493" y="7105650"/>
                </a:lnTo>
                <a:lnTo>
                  <a:pt x="9382493" y="7096506"/>
                </a:lnTo>
                <a:close/>
              </a:path>
              <a:path w="9448800" h="7162800">
                <a:moveTo>
                  <a:pt x="9382493" y="57150"/>
                </a:moveTo>
                <a:lnTo>
                  <a:pt x="66294" y="57150"/>
                </a:lnTo>
                <a:lnTo>
                  <a:pt x="57150" y="57150"/>
                </a:lnTo>
                <a:lnTo>
                  <a:pt x="57150" y="66294"/>
                </a:lnTo>
                <a:lnTo>
                  <a:pt x="66294" y="66294"/>
                </a:lnTo>
                <a:lnTo>
                  <a:pt x="9382493" y="66294"/>
                </a:lnTo>
                <a:lnTo>
                  <a:pt x="9382493" y="57150"/>
                </a:lnTo>
                <a:close/>
              </a:path>
              <a:path w="9448800" h="7162800">
                <a:moveTo>
                  <a:pt x="9391650" y="66306"/>
                </a:moveTo>
                <a:lnTo>
                  <a:pt x="9382506" y="66306"/>
                </a:lnTo>
                <a:lnTo>
                  <a:pt x="9382506" y="7096506"/>
                </a:lnTo>
                <a:lnTo>
                  <a:pt x="9382506" y="7105650"/>
                </a:lnTo>
                <a:lnTo>
                  <a:pt x="9391650" y="7105650"/>
                </a:lnTo>
                <a:lnTo>
                  <a:pt x="9391650" y="7096506"/>
                </a:lnTo>
                <a:lnTo>
                  <a:pt x="9391650" y="66306"/>
                </a:lnTo>
                <a:close/>
              </a:path>
              <a:path w="9448800" h="7162800">
                <a:moveTo>
                  <a:pt x="9391650" y="57150"/>
                </a:moveTo>
                <a:lnTo>
                  <a:pt x="9382506" y="57150"/>
                </a:lnTo>
                <a:lnTo>
                  <a:pt x="9382506" y="66294"/>
                </a:lnTo>
                <a:lnTo>
                  <a:pt x="9391650" y="66294"/>
                </a:lnTo>
                <a:lnTo>
                  <a:pt x="9391650" y="57150"/>
                </a:lnTo>
                <a:close/>
              </a:path>
              <a:path w="9448800" h="7162800">
                <a:moveTo>
                  <a:pt x="9448800" y="0"/>
                </a:moveTo>
                <a:lnTo>
                  <a:pt x="9429750" y="0"/>
                </a:lnTo>
                <a:lnTo>
                  <a:pt x="9429750" y="19050"/>
                </a:lnTo>
                <a:lnTo>
                  <a:pt x="9429750" y="66294"/>
                </a:lnTo>
                <a:lnTo>
                  <a:pt x="9429750" y="7096506"/>
                </a:lnTo>
                <a:lnTo>
                  <a:pt x="9429750" y="7143750"/>
                </a:lnTo>
                <a:lnTo>
                  <a:pt x="9382506" y="7143750"/>
                </a:lnTo>
                <a:lnTo>
                  <a:pt x="66294" y="7143750"/>
                </a:lnTo>
                <a:lnTo>
                  <a:pt x="19050" y="7143750"/>
                </a:lnTo>
                <a:lnTo>
                  <a:pt x="19050" y="7096506"/>
                </a:lnTo>
                <a:lnTo>
                  <a:pt x="19050" y="66294"/>
                </a:lnTo>
                <a:lnTo>
                  <a:pt x="19050" y="19050"/>
                </a:lnTo>
                <a:lnTo>
                  <a:pt x="66294" y="19050"/>
                </a:lnTo>
                <a:lnTo>
                  <a:pt x="9382506" y="19050"/>
                </a:lnTo>
                <a:lnTo>
                  <a:pt x="9429750" y="19050"/>
                </a:lnTo>
                <a:lnTo>
                  <a:pt x="9429750" y="0"/>
                </a:lnTo>
                <a:lnTo>
                  <a:pt x="9382506" y="0"/>
                </a:lnTo>
                <a:lnTo>
                  <a:pt x="66294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0" y="66294"/>
                </a:lnTo>
                <a:lnTo>
                  <a:pt x="0" y="7096506"/>
                </a:lnTo>
                <a:lnTo>
                  <a:pt x="0" y="7143750"/>
                </a:lnTo>
                <a:lnTo>
                  <a:pt x="0" y="7162800"/>
                </a:lnTo>
                <a:lnTo>
                  <a:pt x="19050" y="7162800"/>
                </a:lnTo>
                <a:lnTo>
                  <a:pt x="66294" y="7162800"/>
                </a:lnTo>
                <a:lnTo>
                  <a:pt x="9382506" y="7162800"/>
                </a:lnTo>
                <a:lnTo>
                  <a:pt x="9429750" y="7162800"/>
                </a:lnTo>
                <a:lnTo>
                  <a:pt x="9448800" y="7162800"/>
                </a:lnTo>
                <a:lnTo>
                  <a:pt x="9448800" y="7143750"/>
                </a:lnTo>
                <a:lnTo>
                  <a:pt x="9448800" y="7096506"/>
                </a:lnTo>
                <a:lnTo>
                  <a:pt x="9448800" y="66294"/>
                </a:lnTo>
                <a:lnTo>
                  <a:pt x="9448800" y="19050"/>
                </a:lnTo>
                <a:lnTo>
                  <a:pt x="9448800" y="0"/>
                </a:lnTo>
                <a:close/>
              </a:path>
            </a:pathLst>
          </a:custGeom>
          <a:solidFill>
            <a:srgbClr val="52813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3151" y="4258050"/>
            <a:ext cx="2468033" cy="13509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3194" y="719136"/>
            <a:ext cx="8731250" cy="6052820"/>
            <a:chOff x="663194" y="719136"/>
            <a:chExt cx="8731250" cy="6052820"/>
          </a:xfrm>
        </p:grpSpPr>
        <p:sp>
          <p:nvSpPr>
            <p:cNvPr id="4" name="object 4"/>
            <p:cNvSpPr/>
            <p:nvPr/>
          </p:nvSpPr>
          <p:spPr>
            <a:xfrm>
              <a:off x="670560" y="726186"/>
              <a:ext cx="292100" cy="1798320"/>
            </a:xfrm>
            <a:custGeom>
              <a:avLst/>
              <a:gdLst/>
              <a:ahLst/>
              <a:cxnLst/>
              <a:rect l="l" t="t" r="r" b="b"/>
              <a:pathLst>
                <a:path w="292100" h="1798320">
                  <a:moveTo>
                    <a:pt x="291846" y="0"/>
                  </a:moveTo>
                  <a:lnTo>
                    <a:pt x="0" y="0"/>
                  </a:lnTo>
                  <a:lnTo>
                    <a:pt x="0" y="1798320"/>
                  </a:lnTo>
                  <a:lnTo>
                    <a:pt x="291846" y="1798320"/>
                  </a:lnTo>
                  <a:lnTo>
                    <a:pt x="29184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464" y="720089"/>
              <a:ext cx="1205484" cy="60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9947" y="720089"/>
              <a:ext cx="2556509" cy="60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97401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426457" y="7231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444745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464" y="726186"/>
              <a:ext cx="6095" cy="18044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6656" y="726186"/>
              <a:ext cx="291845" cy="180441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987284" y="72008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988046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2406" y="720090"/>
              <a:ext cx="8430767" cy="18105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68502" y="2530601"/>
              <a:ext cx="901065" cy="304165"/>
            </a:xfrm>
            <a:custGeom>
              <a:avLst/>
              <a:gdLst/>
              <a:ahLst/>
              <a:cxnLst/>
              <a:rect l="l" t="t" r="r" b="b"/>
              <a:pathLst>
                <a:path w="901064" h="304164">
                  <a:moveTo>
                    <a:pt x="900684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900684" y="304038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876044" y="2530601"/>
              <a:ext cx="1721485" cy="304165"/>
            </a:xfrm>
            <a:custGeom>
              <a:avLst/>
              <a:gdLst/>
              <a:ahLst/>
              <a:cxnLst/>
              <a:rect l="l" t="t" r="r" b="b"/>
              <a:pathLst>
                <a:path w="1721485" h="304164">
                  <a:moveTo>
                    <a:pt x="1721358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1721358" y="304038"/>
                  </a:lnTo>
                  <a:lnTo>
                    <a:pt x="1721358" y="0"/>
                  </a:lnTo>
                  <a:close/>
                </a:path>
              </a:pathLst>
            </a:custGeom>
            <a:solidFill>
              <a:srgbClr val="F7C9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603498" y="2530601"/>
              <a:ext cx="840740" cy="304165"/>
            </a:xfrm>
            <a:custGeom>
              <a:avLst/>
              <a:gdLst/>
              <a:ahLst/>
              <a:cxnLst/>
              <a:rect l="l" t="t" r="r" b="b"/>
              <a:pathLst>
                <a:path w="840739" h="304164">
                  <a:moveTo>
                    <a:pt x="840486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840486" y="304038"/>
                  </a:lnTo>
                  <a:lnTo>
                    <a:pt x="84048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450841" y="2530601"/>
              <a:ext cx="3536950" cy="304165"/>
            </a:xfrm>
            <a:custGeom>
              <a:avLst/>
              <a:gdLst/>
              <a:ahLst/>
              <a:cxnLst/>
              <a:rect l="l" t="t" r="r" b="b"/>
              <a:pathLst>
                <a:path w="3536950" h="304164">
                  <a:moveTo>
                    <a:pt x="3536441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3536441" y="304038"/>
                  </a:lnTo>
                  <a:lnTo>
                    <a:pt x="3536441" y="0"/>
                  </a:lnTo>
                  <a:close/>
                </a:path>
              </a:pathLst>
            </a:custGeom>
            <a:solidFill>
              <a:srgbClr val="F7C9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994141" y="2530601"/>
              <a:ext cx="1393190" cy="304165"/>
            </a:xfrm>
            <a:custGeom>
              <a:avLst/>
              <a:gdLst/>
              <a:ahLst/>
              <a:cxnLst/>
              <a:rect l="l" t="t" r="r" b="b"/>
              <a:pathLst>
                <a:path w="1393190" h="304164">
                  <a:moveTo>
                    <a:pt x="1392936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1392936" y="304038"/>
                  </a:lnTo>
                  <a:lnTo>
                    <a:pt x="139293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73608" y="252450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7" y="3048"/>
                  </a:moveTo>
                  <a:lnTo>
                    <a:pt x="304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50975" y="2527554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 h="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426457" y="252755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3498" y="2524506"/>
              <a:ext cx="5789675" cy="31622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70560" y="2840736"/>
              <a:ext cx="292100" cy="3931285"/>
            </a:xfrm>
            <a:custGeom>
              <a:avLst/>
              <a:gdLst/>
              <a:ahLst/>
              <a:cxnLst/>
              <a:rect l="l" t="t" r="r" b="b"/>
              <a:pathLst>
                <a:path w="292100" h="3931284">
                  <a:moveTo>
                    <a:pt x="291846" y="0"/>
                  </a:moveTo>
                  <a:lnTo>
                    <a:pt x="0" y="0"/>
                  </a:lnTo>
                  <a:lnTo>
                    <a:pt x="0" y="3931158"/>
                  </a:lnTo>
                  <a:lnTo>
                    <a:pt x="291846" y="3931158"/>
                  </a:lnTo>
                  <a:lnTo>
                    <a:pt x="29184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6656" y="2530602"/>
              <a:ext cx="291845" cy="31013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502" y="2530602"/>
              <a:ext cx="907541" cy="31013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76044" y="2530602"/>
              <a:ext cx="1727453" cy="31013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50975" y="2837688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 h="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65454" y="283464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872995" y="283464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597401" y="283768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6457" y="2834640"/>
              <a:ext cx="4960619" cy="609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987284" y="283464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988046" y="283768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4464" y="2834640"/>
              <a:ext cx="12191" cy="113080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2406" y="2840736"/>
              <a:ext cx="3488435" cy="69799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87077" y="2834640"/>
              <a:ext cx="6096" cy="113080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426457" y="353568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44746" y="2840736"/>
              <a:ext cx="3549395" cy="69799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64464" y="396659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2406" y="3538727"/>
              <a:ext cx="6095" cy="4267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62406" y="396659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69947" y="3538727"/>
              <a:ext cx="6095" cy="42671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97401" y="3538727"/>
              <a:ext cx="6095" cy="42671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597401" y="396659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44746" y="3538727"/>
              <a:ext cx="6095" cy="42671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444745" y="396659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7988046" y="396659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9387077" y="396659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0" name="object 5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986521" y="3532632"/>
            <a:ext cx="7619" cy="432815"/>
          </a:xfrm>
          <a:prstGeom prst="rect">
            <a:avLst/>
          </a:prstGeom>
        </p:spPr>
      </p:pic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669036" y="720089"/>
          <a:ext cx="8851265" cy="605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325"/>
                <a:gridCol w="1724660"/>
                <a:gridCol w="847089"/>
                <a:gridCol w="3580765"/>
                <a:gridCol w="1492250"/>
              </a:tblGrid>
              <a:tr h="1810512">
                <a:tc>
                  <a:txBody>
                    <a:bodyPr/>
                    <a:lstStyle/>
                    <a:p>
                      <a:pPr marL="364490" marR="368300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Ciencias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natu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al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just" marL="67945" marR="99060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Explica que los seres vivos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  medio natural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han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cambiado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través del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tiempo,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L="67945" marR="109855">
                        <a:lnSpc>
                          <a:spcPct val="90800"/>
                        </a:lnSpc>
                        <a:spcBef>
                          <a:spcPts val="60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y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importancia de los fósiles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reconstrucción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vida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pasado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marL="71120" marR="74295">
                        <a:lnSpc>
                          <a:spcPct val="908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Los fósiles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la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ucc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ión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historia 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vida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 la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Tierra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just" marL="70485" marR="55880">
                        <a:lnSpc>
                          <a:spcPct val="908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Selecciona tres objetos con los que cuentes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casa puede ser  (moneda, hueso, hoja de un árbol) posteriormente extiende un  pedazo de plastilina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realiza una impresión de los objetos  presionando suavemente.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L="70485">
                        <a:lnSpc>
                          <a:spcPts val="103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Esos moldes realizados con plastilina los puedes rellenar de</a:t>
                      </a:r>
                      <a:r>
                        <a:rPr dirty="0" sz="1000" spc="-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yeso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L="70485" marR="57150">
                        <a:lnSpc>
                          <a:spcPts val="109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líquido, esperar que se seque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desmontarlo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plastilina, de  esta manera obtendrás tus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fósiles.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L="7048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En</a:t>
                      </a:r>
                      <a:r>
                        <a:rPr dirty="0" sz="1000" spc="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dado</a:t>
                      </a:r>
                      <a:r>
                        <a:rPr dirty="0" sz="1000" spc="9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caso</a:t>
                      </a:r>
                      <a:r>
                        <a:rPr dirty="0" sz="1000" spc="9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000" spc="9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no</a:t>
                      </a:r>
                      <a:r>
                        <a:rPr dirty="0" sz="1000" spc="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contar</a:t>
                      </a:r>
                      <a:r>
                        <a:rPr dirty="0" sz="1000" spc="9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</a:t>
                      </a:r>
                      <a:r>
                        <a:rPr dirty="0" sz="1000" spc="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estos</a:t>
                      </a:r>
                      <a:r>
                        <a:rPr dirty="0" sz="1000" spc="9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materiales</a:t>
                      </a:r>
                      <a:r>
                        <a:rPr dirty="0" sz="1000" spc="9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puedes</a:t>
                      </a:r>
                      <a:r>
                        <a:rPr dirty="0" sz="1000" spc="9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verter</a:t>
                      </a:r>
                      <a:r>
                        <a:rPr dirty="0" sz="1000" spc="9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un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L="70485" marR="55244">
                        <a:lnSpc>
                          <a:spcPct val="907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poco de agua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tierra de tu jardín, hasta que quede una pasta  de lodo, ahí puedes realizar las impresiones de tus objetos  presionando suavemente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retirando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misma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forma.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07085"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APRENDIZAJE</a:t>
                      </a:r>
                      <a:r>
                        <a:rPr dirty="0" sz="11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0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PROGRAMA</a:t>
                      </a:r>
                      <a:endParaRPr sz="1100">
                        <a:latin typeface="Tw Cen MT"/>
                        <a:cs typeface="Tw Cen MT"/>
                      </a:endParaRPr>
                    </a:p>
                    <a:p>
                      <a:pPr algn="ctr" marL="4445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1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5244"/>
                </a:tc>
                <a:tc rowSpan="4">
                  <a:txBody>
                    <a:bodyPr/>
                    <a:lstStyle/>
                    <a:p>
                      <a:pPr algn="ctr" marR="158750">
                        <a:lnSpc>
                          <a:spcPts val="110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SEGUIMIENTO</a:t>
                      </a:r>
                      <a:r>
                        <a:rPr dirty="0" sz="11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Y</a:t>
                      </a:r>
                      <a:endParaRPr sz="1100">
                        <a:latin typeface="Tw Cen MT"/>
                        <a:cs typeface="Tw Cen MT"/>
                      </a:endParaRPr>
                    </a:p>
                    <a:p>
                      <a:pPr algn="ctr" marR="158750">
                        <a:lnSpc>
                          <a:spcPts val="1255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RETROALIMENTACIÓN</a:t>
                      </a:r>
                      <a:endParaRPr sz="11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384" marR="191135">
                        <a:lnSpc>
                          <a:spcPct val="908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Envía evidencias de tus  trabajos al whatsApp de  tu maestro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(a)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32384" marR="189230">
                        <a:lnSpc>
                          <a:spcPct val="907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NOTA: no olvides  ponerle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fecha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  trabajo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tú nombre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parte de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arriba.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</a:tr>
              <a:tr h="697211">
                <a:tc>
                  <a:txBody>
                    <a:bodyPr/>
                    <a:lstStyle/>
                    <a:p>
                      <a:pPr marL="364490" marR="332740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Vida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uda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b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le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67945" marR="183515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Participa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promoción de  hábitos de higiene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limpieza para cuidar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</a:t>
                      </a:r>
                      <a:r>
                        <a:rPr dirty="0" sz="1000" spc="-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medio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98425" indent="-635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ambiente,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 entorno  familiar, escolar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comunitario.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1120" marR="128905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La ruta de  mis</a:t>
                      </a:r>
                      <a:r>
                        <a:rPr dirty="0" sz="1000" spc="-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desechos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just" marL="70485">
                        <a:lnSpc>
                          <a:spcPts val="1019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Escribe tres sugerencias para implementar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</a:t>
                      </a:r>
                      <a:r>
                        <a:rPr dirty="0" sz="1000" spc="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desecho de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L="70485" marR="95250">
                        <a:lnSpc>
                          <a:spcPct val="907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basura, con el cual ayudes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mantener una conciencia ecológica,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implementación del reciclaje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mejora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comunidad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donde vives.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8254">
                <a:tc>
                  <a:txBody>
                    <a:bodyPr/>
                    <a:lstStyle/>
                    <a:p>
                      <a:pPr marL="364490">
                        <a:lnSpc>
                          <a:spcPts val="108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Ingles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3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Describe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entorno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inmediato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63500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como punto de referencia para  desplazarse.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8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We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are</a:t>
                      </a:r>
                      <a:r>
                        <a:rPr dirty="0" sz="1000" spc="-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lost!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86321">
                <a:tc>
                  <a:txBody>
                    <a:bodyPr/>
                    <a:lstStyle/>
                    <a:p>
                      <a:pPr marL="364490">
                        <a:lnSpc>
                          <a:spcPts val="113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Matemáticas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 marR="86995">
                        <a:lnSpc>
                          <a:spcPct val="90700"/>
                        </a:lnSpc>
                        <a:spcBef>
                          <a:spcPts val="4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Lectura de datos contenidos en  tablas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gráficas circulares,  para responder diversos  cuestionamientos.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71120" marR="67945">
                        <a:lnSpc>
                          <a:spcPct val="90700"/>
                        </a:lnSpc>
                        <a:spcBef>
                          <a:spcPts val="45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rpr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taci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ón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una  gráfica  circular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5715"/>
                </a:tc>
                <a:tc rowSpan="2">
                  <a:txBody>
                    <a:bodyPr/>
                    <a:lstStyle/>
                    <a:p>
                      <a:pPr marL="70485">
                        <a:lnSpc>
                          <a:spcPts val="113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Observa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siguiente gráfica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responde las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preguntas: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ts val="1145"/>
                        </a:lnSpc>
                        <a:spcBef>
                          <a:spcPts val="73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¿Qué animal les gusta más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los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niños?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0485">
                        <a:lnSpc>
                          <a:spcPts val="114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¿Qué animales quedaron empatados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los gustos de los</a:t>
                      </a:r>
                      <a:r>
                        <a:rPr dirty="0" sz="1000" spc="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niños?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70485" marR="95250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Resuelve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desafío #21 “¿Cuántas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cuáles? De la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páginas 39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40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tu libro de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texto.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0485">
                        <a:lnSpc>
                          <a:spcPts val="101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Resuelve</a:t>
                      </a:r>
                      <a:r>
                        <a:rPr dirty="0" sz="1000" spc="1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</a:t>
                      </a:r>
                      <a:r>
                        <a:rPr dirty="0" sz="1000" spc="1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desafío</a:t>
                      </a:r>
                      <a:r>
                        <a:rPr dirty="0" sz="1000" spc="1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#22¡Mmm…postres!</a:t>
                      </a:r>
                      <a:r>
                        <a:rPr dirty="0" sz="1000" spc="1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000" spc="1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r>
                        <a:rPr dirty="0" sz="1000" spc="1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páginas</a:t>
                      </a:r>
                      <a:r>
                        <a:rPr dirty="0" u="sng" sz="1000" spc="13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41</a:t>
                      </a:r>
                      <a:r>
                        <a:rPr dirty="0" u="sng" sz="1000" spc="14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u="sng" sz="1000" spc="15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42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0485">
                        <a:lnSpc>
                          <a:spcPts val="114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 tu libro de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texto.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25466">
                <a:tc>
                  <a:txBody>
                    <a:bodyPr/>
                    <a:lstStyle/>
                    <a:p>
                      <a:pPr algn="r" marR="152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VIERNES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48895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52" name="object 5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62405" y="3965447"/>
            <a:ext cx="913637" cy="8381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597401" y="6771893"/>
            <a:ext cx="829056" cy="6096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664463" y="3967733"/>
            <a:ext cx="8728710" cy="2810510"/>
            <a:chOff x="664463" y="3967733"/>
            <a:chExt cx="8728710" cy="2810510"/>
          </a:xfrm>
        </p:grpSpPr>
        <p:sp>
          <p:nvSpPr>
            <p:cNvPr id="55" name="object 55"/>
            <p:cNvSpPr/>
            <p:nvPr/>
          </p:nvSpPr>
          <p:spPr>
            <a:xfrm>
              <a:off x="667511" y="396773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7" y="3048"/>
                  </a:moveTo>
                  <a:lnTo>
                    <a:pt x="304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9947" y="3967733"/>
              <a:ext cx="2556509" cy="609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597401" y="39707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4426457" y="39707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444745" y="39707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7987283" y="396773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7988045" y="39707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9387077" y="39707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4463" y="3973842"/>
              <a:ext cx="304037" cy="280414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944880" y="6774941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80" h="0">
                  <a:moveTo>
                    <a:pt x="0" y="0"/>
                  </a:moveTo>
                  <a:lnTo>
                    <a:pt x="1752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962405" y="677494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44746" y="3967733"/>
              <a:ext cx="3541763" cy="280415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68502" y="3973842"/>
              <a:ext cx="907541" cy="280414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872995" y="677189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7"/>
                  </a:moveTo>
                  <a:lnTo>
                    <a:pt x="3048" y="3047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76044" y="3973842"/>
              <a:ext cx="1727453" cy="280414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426457" y="677494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4444745" y="677494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50842" y="3973842"/>
              <a:ext cx="3543299" cy="2804147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987283" y="677189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7988045" y="677494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94142" y="3973842"/>
              <a:ext cx="1399031" cy="2804147"/>
            </a:xfrm>
            <a:prstGeom prst="rect">
              <a:avLst/>
            </a:prstGeom>
          </p:spPr>
        </p:pic>
      </p:grpSp>
      <p:sp>
        <p:nvSpPr>
          <p:cNvPr id="76" name="object 76"/>
          <p:cNvSpPr/>
          <p:nvPr/>
        </p:nvSpPr>
        <p:spPr>
          <a:xfrm>
            <a:off x="304800" y="304799"/>
            <a:ext cx="9448800" cy="7162800"/>
          </a:xfrm>
          <a:custGeom>
            <a:avLst/>
            <a:gdLst/>
            <a:ahLst/>
            <a:cxnLst/>
            <a:rect l="l" t="t" r="r" b="b"/>
            <a:pathLst>
              <a:path w="9448800" h="7162800">
                <a:moveTo>
                  <a:pt x="9382493" y="7096506"/>
                </a:moveTo>
                <a:lnTo>
                  <a:pt x="66294" y="7096506"/>
                </a:lnTo>
                <a:lnTo>
                  <a:pt x="66294" y="66306"/>
                </a:lnTo>
                <a:lnTo>
                  <a:pt x="57150" y="66306"/>
                </a:lnTo>
                <a:lnTo>
                  <a:pt x="57150" y="7096506"/>
                </a:lnTo>
                <a:lnTo>
                  <a:pt x="57150" y="7105650"/>
                </a:lnTo>
                <a:lnTo>
                  <a:pt x="66294" y="7105650"/>
                </a:lnTo>
                <a:lnTo>
                  <a:pt x="9382493" y="7105650"/>
                </a:lnTo>
                <a:lnTo>
                  <a:pt x="9382493" y="7096506"/>
                </a:lnTo>
                <a:close/>
              </a:path>
              <a:path w="9448800" h="7162800">
                <a:moveTo>
                  <a:pt x="9382493" y="57150"/>
                </a:moveTo>
                <a:lnTo>
                  <a:pt x="66294" y="57150"/>
                </a:lnTo>
                <a:lnTo>
                  <a:pt x="57150" y="57150"/>
                </a:lnTo>
                <a:lnTo>
                  <a:pt x="57150" y="66294"/>
                </a:lnTo>
                <a:lnTo>
                  <a:pt x="66294" y="66294"/>
                </a:lnTo>
                <a:lnTo>
                  <a:pt x="9382493" y="66294"/>
                </a:lnTo>
                <a:lnTo>
                  <a:pt x="9382493" y="57150"/>
                </a:lnTo>
                <a:close/>
              </a:path>
              <a:path w="9448800" h="7162800">
                <a:moveTo>
                  <a:pt x="9391650" y="66306"/>
                </a:moveTo>
                <a:lnTo>
                  <a:pt x="9382506" y="66306"/>
                </a:lnTo>
                <a:lnTo>
                  <a:pt x="9382506" y="7096506"/>
                </a:lnTo>
                <a:lnTo>
                  <a:pt x="9382506" y="7105650"/>
                </a:lnTo>
                <a:lnTo>
                  <a:pt x="9391650" y="7105650"/>
                </a:lnTo>
                <a:lnTo>
                  <a:pt x="9391650" y="7096506"/>
                </a:lnTo>
                <a:lnTo>
                  <a:pt x="9391650" y="66306"/>
                </a:lnTo>
                <a:close/>
              </a:path>
              <a:path w="9448800" h="7162800">
                <a:moveTo>
                  <a:pt x="9391650" y="57150"/>
                </a:moveTo>
                <a:lnTo>
                  <a:pt x="9382506" y="57150"/>
                </a:lnTo>
                <a:lnTo>
                  <a:pt x="9382506" y="66294"/>
                </a:lnTo>
                <a:lnTo>
                  <a:pt x="9391650" y="66294"/>
                </a:lnTo>
                <a:lnTo>
                  <a:pt x="9391650" y="57150"/>
                </a:lnTo>
                <a:close/>
              </a:path>
              <a:path w="9448800" h="7162800">
                <a:moveTo>
                  <a:pt x="9448800" y="0"/>
                </a:moveTo>
                <a:lnTo>
                  <a:pt x="9429750" y="0"/>
                </a:lnTo>
                <a:lnTo>
                  <a:pt x="9429750" y="19050"/>
                </a:lnTo>
                <a:lnTo>
                  <a:pt x="9429750" y="66294"/>
                </a:lnTo>
                <a:lnTo>
                  <a:pt x="9429750" y="7096506"/>
                </a:lnTo>
                <a:lnTo>
                  <a:pt x="9429750" y="7143750"/>
                </a:lnTo>
                <a:lnTo>
                  <a:pt x="9382506" y="7143750"/>
                </a:lnTo>
                <a:lnTo>
                  <a:pt x="66294" y="7143750"/>
                </a:lnTo>
                <a:lnTo>
                  <a:pt x="19050" y="7143750"/>
                </a:lnTo>
                <a:lnTo>
                  <a:pt x="19050" y="7096506"/>
                </a:lnTo>
                <a:lnTo>
                  <a:pt x="19050" y="66294"/>
                </a:lnTo>
                <a:lnTo>
                  <a:pt x="19050" y="19050"/>
                </a:lnTo>
                <a:lnTo>
                  <a:pt x="66294" y="19050"/>
                </a:lnTo>
                <a:lnTo>
                  <a:pt x="9382506" y="19050"/>
                </a:lnTo>
                <a:lnTo>
                  <a:pt x="9429750" y="19050"/>
                </a:lnTo>
                <a:lnTo>
                  <a:pt x="9429750" y="0"/>
                </a:lnTo>
                <a:lnTo>
                  <a:pt x="9382506" y="0"/>
                </a:lnTo>
                <a:lnTo>
                  <a:pt x="66294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0" y="66294"/>
                </a:lnTo>
                <a:lnTo>
                  <a:pt x="0" y="7096506"/>
                </a:lnTo>
                <a:lnTo>
                  <a:pt x="0" y="7143750"/>
                </a:lnTo>
                <a:lnTo>
                  <a:pt x="0" y="7162800"/>
                </a:lnTo>
                <a:lnTo>
                  <a:pt x="19050" y="7162800"/>
                </a:lnTo>
                <a:lnTo>
                  <a:pt x="66294" y="7162800"/>
                </a:lnTo>
                <a:lnTo>
                  <a:pt x="9382506" y="7162800"/>
                </a:lnTo>
                <a:lnTo>
                  <a:pt x="9429750" y="7162800"/>
                </a:lnTo>
                <a:lnTo>
                  <a:pt x="9448800" y="7162800"/>
                </a:lnTo>
                <a:lnTo>
                  <a:pt x="9448800" y="7143750"/>
                </a:lnTo>
                <a:lnTo>
                  <a:pt x="9448800" y="7096506"/>
                </a:lnTo>
                <a:lnTo>
                  <a:pt x="9448800" y="66294"/>
                </a:lnTo>
                <a:lnTo>
                  <a:pt x="9448800" y="19050"/>
                </a:lnTo>
                <a:lnTo>
                  <a:pt x="9448800" y="0"/>
                </a:lnTo>
                <a:close/>
              </a:path>
            </a:pathLst>
          </a:custGeom>
          <a:solidFill>
            <a:srgbClr val="52813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4463" y="719136"/>
            <a:ext cx="8728710" cy="2016125"/>
            <a:chOff x="664463" y="719136"/>
            <a:chExt cx="8728710" cy="2016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9947" y="720089"/>
              <a:ext cx="2556509" cy="60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97401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26457" y="7231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44745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987283" y="72008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988045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3497" y="720090"/>
              <a:ext cx="5789675" cy="139522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70559" y="726186"/>
              <a:ext cx="292100" cy="1383030"/>
            </a:xfrm>
            <a:custGeom>
              <a:avLst/>
              <a:gdLst/>
              <a:ahLst/>
              <a:cxnLst/>
              <a:rect l="l" t="t" r="r" b="b"/>
              <a:pathLst>
                <a:path w="292100" h="1383030">
                  <a:moveTo>
                    <a:pt x="291846" y="0"/>
                  </a:moveTo>
                  <a:lnTo>
                    <a:pt x="0" y="0"/>
                  </a:lnTo>
                  <a:lnTo>
                    <a:pt x="0" y="1383030"/>
                  </a:lnTo>
                  <a:lnTo>
                    <a:pt x="291846" y="1383030"/>
                  </a:lnTo>
                  <a:lnTo>
                    <a:pt x="29184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63" y="720089"/>
              <a:ext cx="1205484" cy="60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2405" y="726186"/>
              <a:ext cx="913637" cy="13891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6044" y="726186"/>
              <a:ext cx="1727453" cy="13891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463" y="726186"/>
              <a:ext cx="304037" cy="2008631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862457" y="720089"/>
          <a:ext cx="7188200" cy="2014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760"/>
                <a:gridCol w="1729739"/>
                <a:gridCol w="853439"/>
                <a:gridCol w="3602990"/>
              </a:tblGrid>
              <a:tr h="1391774">
                <a:tc>
                  <a:txBody>
                    <a:bodyPr/>
                    <a:lstStyle/>
                    <a:p>
                      <a:pPr marL="171450">
                        <a:lnSpc>
                          <a:spcPts val="11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Artes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7470" marR="477520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Selecciona una obra  teatral infantil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juvenil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7470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(escritores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latinoamericanos)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7470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para presentarla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ante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7470" marR="67945">
                        <a:lnSpc>
                          <a:spcPct val="908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público, como resultado de una  investigación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debate  colectivo sobre las  características artísticas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expresivas de, al menos, tres  escritores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latinoamericanos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marL="75565" marR="61594">
                        <a:lnSpc>
                          <a:spcPct val="907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Viaje teatral  por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amé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69215" marR="119380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Investiga sobre alguna obra de teatro que sea de escritores  latinoamericanos. Copia una pequeña reseña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3175"/>
                </a:tc>
              </a:tr>
              <a:tr h="622953">
                <a:tc>
                  <a:txBody>
                    <a:bodyPr/>
                    <a:lstStyle/>
                    <a:p>
                      <a:pPr marL="171450" marR="69850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Educación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Identifica que con base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7470" marR="240665">
                        <a:lnSpc>
                          <a:spcPts val="109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esfuerzo puede lograr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algo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que se propone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025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Si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me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5565" marR="116205">
                        <a:lnSpc>
                          <a:spcPct val="907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propongo,</a:t>
                      </a:r>
                      <a:r>
                        <a:rPr dirty="0" sz="1000" spc="-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lo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puedo  lograr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Escribe</a:t>
                      </a:r>
                      <a:r>
                        <a:rPr dirty="0" sz="1000" spc="2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5</a:t>
                      </a:r>
                      <a:r>
                        <a:rPr dirty="0" sz="1000" spc="19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acciones</a:t>
                      </a:r>
                      <a:r>
                        <a:rPr dirty="0" sz="1000" spc="2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donde</a:t>
                      </a:r>
                      <a:r>
                        <a:rPr dirty="0" sz="1000" spc="2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participe</a:t>
                      </a:r>
                      <a:r>
                        <a:rPr dirty="0" sz="1000" spc="204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19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familia,</a:t>
                      </a:r>
                      <a:r>
                        <a:rPr dirty="0" sz="1000" spc="2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vecinos</a:t>
                      </a:r>
                      <a:r>
                        <a:rPr dirty="0" sz="1000" spc="1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2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amigos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215" marR="119380">
                        <a:lnSpc>
                          <a:spcPts val="109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para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mejora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comunidad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donde vives. Puedes asignarlo  por roles para facilitar las tareas.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944880" y="2109216"/>
            <a:ext cx="2658745" cy="626110"/>
            <a:chOff x="944880" y="2109216"/>
            <a:chExt cx="2658745" cy="626110"/>
          </a:xfrm>
        </p:grpSpPr>
        <p:sp>
          <p:nvSpPr>
            <p:cNvPr id="17" name="object 17"/>
            <p:cNvSpPr/>
            <p:nvPr/>
          </p:nvSpPr>
          <p:spPr>
            <a:xfrm>
              <a:off x="965453" y="21092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872995" y="21092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44880" y="2731769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80" h="0">
                  <a:moveTo>
                    <a:pt x="0" y="0"/>
                  </a:moveTo>
                  <a:lnTo>
                    <a:pt x="1752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62405" y="27268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65453" y="272872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8501" y="2115324"/>
              <a:ext cx="907541" cy="61949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869947" y="27268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872995" y="272872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597401" y="211226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76044" y="2115324"/>
              <a:ext cx="1727453" cy="619493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97401" y="2724911"/>
            <a:ext cx="829056" cy="9905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664463" y="2109216"/>
            <a:ext cx="8728710" cy="626110"/>
            <a:chOff x="664463" y="2109216"/>
            <a:chExt cx="8728710" cy="626110"/>
          </a:xfrm>
        </p:grpSpPr>
        <p:sp>
          <p:nvSpPr>
            <p:cNvPr id="29" name="object 29"/>
            <p:cNvSpPr/>
            <p:nvPr/>
          </p:nvSpPr>
          <p:spPr>
            <a:xfrm>
              <a:off x="667511" y="21092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7" y="3048"/>
                  </a:moveTo>
                  <a:lnTo>
                    <a:pt x="304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387077" y="211226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64463" y="27268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426457" y="21122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444745" y="211226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987283" y="21092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988045" y="211226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44746" y="2109216"/>
              <a:ext cx="3549395" cy="62560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426457" y="273176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444745" y="27268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444745" y="27317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987283" y="272872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988045" y="27268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988045" y="27317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94142" y="2115324"/>
              <a:ext cx="1399031" cy="61949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87077" y="2724911"/>
              <a:ext cx="6096" cy="9905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707390" y="3233455"/>
            <a:ext cx="599313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NOTA: es importante que </a:t>
            </a:r>
            <a:r>
              <a:rPr dirty="0" sz="1100">
                <a:latin typeface="Tw Cen MT"/>
                <a:cs typeface="Tw Cen MT"/>
              </a:rPr>
              <a:t>veas </a:t>
            </a:r>
            <a:r>
              <a:rPr dirty="0" sz="1100" spc="-5">
                <a:latin typeface="Tw Cen MT"/>
                <a:cs typeface="Tw Cen MT"/>
              </a:rPr>
              <a:t>las clases por la televisión </a:t>
            </a:r>
            <a:r>
              <a:rPr dirty="0" sz="1100">
                <a:latin typeface="Tw Cen MT"/>
                <a:cs typeface="Tw Cen MT"/>
              </a:rPr>
              <a:t>diariamente </a:t>
            </a:r>
            <a:r>
              <a:rPr dirty="0" sz="1100" spc="-5">
                <a:latin typeface="Tw Cen MT"/>
                <a:cs typeface="Tw Cen MT"/>
              </a:rPr>
              <a:t>para </a:t>
            </a:r>
            <a:r>
              <a:rPr dirty="0" sz="1100">
                <a:latin typeface="Tw Cen MT"/>
                <a:cs typeface="Tw Cen MT"/>
              </a:rPr>
              <a:t>poder </a:t>
            </a:r>
            <a:r>
              <a:rPr dirty="0" sz="1100" spc="-5">
                <a:latin typeface="Tw Cen MT"/>
                <a:cs typeface="Tw Cen MT"/>
              </a:rPr>
              <a:t>realizar tus</a:t>
            </a:r>
            <a:r>
              <a:rPr dirty="0" sz="1100" spc="100">
                <a:latin typeface="Tw Cen MT"/>
                <a:cs typeface="Tw Cen MT"/>
              </a:rPr>
              <a:t> </a:t>
            </a:r>
            <a:r>
              <a:rPr dirty="0" sz="1100" spc="-5">
                <a:latin typeface="Tw Cen MT"/>
                <a:cs typeface="Tw Cen MT"/>
              </a:rPr>
              <a:t>actividades.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4800" y="304799"/>
            <a:ext cx="9448800" cy="7162800"/>
          </a:xfrm>
          <a:custGeom>
            <a:avLst/>
            <a:gdLst/>
            <a:ahLst/>
            <a:cxnLst/>
            <a:rect l="l" t="t" r="r" b="b"/>
            <a:pathLst>
              <a:path w="9448800" h="7162800">
                <a:moveTo>
                  <a:pt x="9382493" y="7096506"/>
                </a:moveTo>
                <a:lnTo>
                  <a:pt x="66294" y="7096506"/>
                </a:lnTo>
                <a:lnTo>
                  <a:pt x="66294" y="66306"/>
                </a:lnTo>
                <a:lnTo>
                  <a:pt x="57150" y="66306"/>
                </a:lnTo>
                <a:lnTo>
                  <a:pt x="57150" y="7096506"/>
                </a:lnTo>
                <a:lnTo>
                  <a:pt x="57150" y="7105650"/>
                </a:lnTo>
                <a:lnTo>
                  <a:pt x="66294" y="7105650"/>
                </a:lnTo>
                <a:lnTo>
                  <a:pt x="9382493" y="7105650"/>
                </a:lnTo>
                <a:lnTo>
                  <a:pt x="9382493" y="7096506"/>
                </a:lnTo>
                <a:close/>
              </a:path>
              <a:path w="9448800" h="7162800">
                <a:moveTo>
                  <a:pt x="9382493" y="57150"/>
                </a:moveTo>
                <a:lnTo>
                  <a:pt x="66294" y="57150"/>
                </a:lnTo>
                <a:lnTo>
                  <a:pt x="57150" y="57150"/>
                </a:lnTo>
                <a:lnTo>
                  <a:pt x="57150" y="66294"/>
                </a:lnTo>
                <a:lnTo>
                  <a:pt x="66294" y="66294"/>
                </a:lnTo>
                <a:lnTo>
                  <a:pt x="9382493" y="66294"/>
                </a:lnTo>
                <a:lnTo>
                  <a:pt x="9382493" y="57150"/>
                </a:lnTo>
                <a:close/>
              </a:path>
              <a:path w="9448800" h="7162800">
                <a:moveTo>
                  <a:pt x="9391650" y="66306"/>
                </a:moveTo>
                <a:lnTo>
                  <a:pt x="9382506" y="66306"/>
                </a:lnTo>
                <a:lnTo>
                  <a:pt x="9382506" y="7096506"/>
                </a:lnTo>
                <a:lnTo>
                  <a:pt x="9382506" y="7105650"/>
                </a:lnTo>
                <a:lnTo>
                  <a:pt x="9391650" y="7105650"/>
                </a:lnTo>
                <a:lnTo>
                  <a:pt x="9391650" y="7096506"/>
                </a:lnTo>
                <a:lnTo>
                  <a:pt x="9391650" y="66306"/>
                </a:lnTo>
                <a:close/>
              </a:path>
              <a:path w="9448800" h="7162800">
                <a:moveTo>
                  <a:pt x="9391650" y="57150"/>
                </a:moveTo>
                <a:lnTo>
                  <a:pt x="9382506" y="57150"/>
                </a:lnTo>
                <a:lnTo>
                  <a:pt x="9382506" y="66294"/>
                </a:lnTo>
                <a:lnTo>
                  <a:pt x="9391650" y="66294"/>
                </a:lnTo>
                <a:lnTo>
                  <a:pt x="9391650" y="57150"/>
                </a:lnTo>
                <a:close/>
              </a:path>
              <a:path w="9448800" h="7162800">
                <a:moveTo>
                  <a:pt x="9448800" y="0"/>
                </a:moveTo>
                <a:lnTo>
                  <a:pt x="9429750" y="0"/>
                </a:lnTo>
                <a:lnTo>
                  <a:pt x="9429750" y="19050"/>
                </a:lnTo>
                <a:lnTo>
                  <a:pt x="9429750" y="66294"/>
                </a:lnTo>
                <a:lnTo>
                  <a:pt x="9429750" y="7096506"/>
                </a:lnTo>
                <a:lnTo>
                  <a:pt x="9429750" y="7143750"/>
                </a:lnTo>
                <a:lnTo>
                  <a:pt x="9382506" y="7143750"/>
                </a:lnTo>
                <a:lnTo>
                  <a:pt x="66294" y="7143750"/>
                </a:lnTo>
                <a:lnTo>
                  <a:pt x="19050" y="7143750"/>
                </a:lnTo>
                <a:lnTo>
                  <a:pt x="19050" y="7096506"/>
                </a:lnTo>
                <a:lnTo>
                  <a:pt x="19050" y="66294"/>
                </a:lnTo>
                <a:lnTo>
                  <a:pt x="19050" y="19050"/>
                </a:lnTo>
                <a:lnTo>
                  <a:pt x="66294" y="19050"/>
                </a:lnTo>
                <a:lnTo>
                  <a:pt x="9382506" y="19050"/>
                </a:lnTo>
                <a:lnTo>
                  <a:pt x="9429750" y="19050"/>
                </a:lnTo>
                <a:lnTo>
                  <a:pt x="9429750" y="0"/>
                </a:lnTo>
                <a:lnTo>
                  <a:pt x="9382506" y="0"/>
                </a:lnTo>
                <a:lnTo>
                  <a:pt x="66294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0" y="66294"/>
                </a:lnTo>
                <a:lnTo>
                  <a:pt x="0" y="7096506"/>
                </a:lnTo>
                <a:lnTo>
                  <a:pt x="0" y="7143750"/>
                </a:lnTo>
                <a:lnTo>
                  <a:pt x="0" y="7162800"/>
                </a:lnTo>
                <a:lnTo>
                  <a:pt x="19050" y="7162800"/>
                </a:lnTo>
                <a:lnTo>
                  <a:pt x="66294" y="7162800"/>
                </a:lnTo>
                <a:lnTo>
                  <a:pt x="9382506" y="7162800"/>
                </a:lnTo>
                <a:lnTo>
                  <a:pt x="9429750" y="7162800"/>
                </a:lnTo>
                <a:lnTo>
                  <a:pt x="9448800" y="7162800"/>
                </a:lnTo>
                <a:lnTo>
                  <a:pt x="9448800" y="7143750"/>
                </a:lnTo>
                <a:lnTo>
                  <a:pt x="9448800" y="7096506"/>
                </a:lnTo>
                <a:lnTo>
                  <a:pt x="9448800" y="66294"/>
                </a:lnTo>
                <a:lnTo>
                  <a:pt x="9448800" y="19050"/>
                </a:lnTo>
                <a:lnTo>
                  <a:pt x="9448800" y="0"/>
                </a:lnTo>
                <a:close/>
              </a:path>
            </a:pathLst>
          </a:custGeom>
          <a:solidFill>
            <a:srgbClr val="52813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Miguel Oswaldo González Cuevas</dc:creator>
  <dcterms:created xsi:type="dcterms:W3CDTF">2020-09-28T08:32:39Z</dcterms:created>
  <dcterms:modified xsi:type="dcterms:W3CDTF">2020-09-28T08:32:39Z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