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58400" cy="7772400"/>
  <p:notesSz cx="10058400" cy="7772400"/>
  <p:embeddedFontLst>
    <p:embeddedFont>
      <p:font typeface="Arial" panose="00000000000000000000" pitchFamily="34" charset="1"/>
      <p:regular r:id="rId18"/>
      <p:bold r:id="rId19"/>
    </p:embeddedFont>
    <p:embeddedFont>
      <p:font typeface="Calibri" panose="00000000000000000000" pitchFamily="34" charset="1"/>
      <p:regular r:id="rId14"/>
      <p:bold r:id="rId17"/>
    </p:embeddedFont>
    <p:embeddedFont>
      <p:font typeface="Times New Roman" panose="00000000000000000000" pitchFamily="18" charset="1"/>
      <p:regular r:id="rId13"/>
    </p:embeddedFont>
    <p:embeddedFont>
      <p:font typeface="Tw Cen MT" panose="00000000000000000000" pitchFamily="34" charset="1"/>
      <p:regular r:id="rId16"/>
      <p:bold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font" Target="fonts/font5.fntdata"/><Relationship Id="rId18" Type="http://schemas.openxmlformats.org/officeDocument/2006/relationships/font" Target="fonts/font6.fntdata"/><Relationship Id="rId19" Type="http://schemas.openxmlformats.org/officeDocument/2006/relationships/font" Target="fonts/font7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537844"/>
            <a:ext cx="1618893" cy="114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5514" y="834644"/>
            <a:ext cx="208661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380" y="1694688"/>
            <a:ext cx="8555355" cy="532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30" Type="http://schemas.openxmlformats.org/officeDocument/2006/relationships/image" Target="../media/image4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70.png"/><Relationship Id="rId26" Type="http://schemas.openxmlformats.org/officeDocument/2006/relationships/image" Target="../media/image71.png"/><Relationship Id="rId27" Type="http://schemas.openxmlformats.org/officeDocument/2006/relationships/image" Target="../media/image72.png"/><Relationship Id="rId28" Type="http://schemas.openxmlformats.org/officeDocument/2006/relationships/image" Target="../media/image7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50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20.png"/><Relationship Id="rId19" Type="http://schemas.openxmlformats.org/officeDocument/2006/relationships/image" Target="../media/image49.png"/><Relationship Id="rId20" Type="http://schemas.openxmlformats.org/officeDocument/2006/relationships/image" Target="../media/image51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Relationship Id="rId28" Type="http://schemas.openxmlformats.org/officeDocument/2006/relationships/image" Target="../media/image95.png"/><Relationship Id="rId29" Type="http://schemas.openxmlformats.org/officeDocument/2006/relationships/image" Target="../media/image96.png"/><Relationship Id="rId30" Type="http://schemas.openxmlformats.org/officeDocument/2006/relationships/image" Target="../media/image97.png"/><Relationship Id="rId31" Type="http://schemas.openxmlformats.org/officeDocument/2006/relationships/image" Target="../media/image98.jpg"/><Relationship Id="rId32" Type="http://schemas.openxmlformats.org/officeDocument/2006/relationships/image" Target="../media/image9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10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Relationship Id="rId4" Type="http://schemas.openxmlformats.org/officeDocument/2006/relationships/image" Target="../media/image1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117" y="687577"/>
            <a:ext cx="23279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SEMANA DEL 23 AL 27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</a:t>
            </a:r>
            <a:r>
              <a:rPr dirty="0" sz="1100" spc="-10" b="1">
                <a:solidFill>
                  <a:srgbClr val="44536A"/>
                </a:solidFill>
                <a:latin typeface="Tw Cen MT"/>
                <a:cs typeface="Tw Cen MT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NOVIEMBRE</a:t>
            </a:r>
            <a:endParaRPr sz="11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3" y="513587"/>
            <a:ext cx="3878579" cy="24726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PLAN DE</a:t>
            </a:r>
            <a:r>
              <a:rPr dirty="0" spc="-50"/>
              <a:t> </a:t>
            </a:r>
            <a:r>
              <a:rPr dirty="0" spc="-5"/>
              <a:t>TRABAJO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0459" y="1163827"/>
            <a:ext cx="2658745" cy="527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399665" algn="l"/>
              </a:tabLst>
            </a:pPr>
            <a:r>
              <a:rPr dirty="0" sz="1100" spc="-5">
                <a:latin typeface="Calibri"/>
                <a:cs typeface="Calibri"/>
              </a:rPr>
              <a:t>ESCUELA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PRIMARIA: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305"/>
              </a:lnSpc>
              <a:spcBef>
                <a:spcPts val="25"/>
              </a:spcBef>
            </a:pPr>
            <a:r>
              <a:rPr dirty="0" sz="1100" spc="-5">
                <a:solidFill>
                  <a:srgbClr val="7E7E7E"/>
                </a:solidFill>
                <a:latin typeface="Tw Cen MT"/>
                <a:cs typeface="Tw Cen MT"/>
              </a:rPr>
              <a:t>QUINTO GRADO</a:t>
            </a:r>
            <a:endParaRPr sz="1100">
              <a:latin typeface="Tw Cen MT"/>
              <a:cs typeface="Tw Cen MT"/>
            </a:endParaRPr>
          </a:p>
          <a:p>
            <a:pPr algn="ctr">
              <a:lnSpc>
                <a:spcPts val="1305"/>
              </a:lnSpc>
              <a:tabLst>
                <a:tab pos="2632710" algn="l"/>
              </a:tabLst>
            </a:pPr>
            <a:r>
              <a:rPr dirty="0" sz="1100" spc="-5">
                <a:latin typeface="Tw Cen MT"/>
                <a:cs typeface="Tw Cen MT"/>
              </a:rPr>
              <a:t>MAESTRA/O: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	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10321" y="1700783"/>
            <a:ext cx="1399540" cy="2674620"/>
            <a:chOff x="7910321" y="1700783"/>
            <a:chExt cx="1399540" cy="2674620"/>
          </a:xfrm>
        </p:grpSpPr>
        <p:sp>
          <p:nvSpPr>
            <p:cNvPr id="7" name="object 7"/>
            <p:cNvSpPr/>
            <p:nvPr/>
          </p:nvSpPr>
          <p:spPr>
            <a:xfrm>
              <a:off x="7910321" y="1701545"/>
              <a:ext cx="1393190" cy="304165"/>
            </a:xfrm>
            <a:custGeom>
              <a:avLst/>
              <a:gdLst/>
              <a:ahLst/>
              <a:cxnLst/>
              <a:rect l="l" t="t" r="r" b="b"/>
              <a:pathLst>
                <a:path w="1393190" h="304164">
                  <a:moveTo>
                    <a:pt x="1392935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392935" y="304038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0321" y="1700783"/>
              <a:ext cx="1399031" cy="12793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3257" y="2980181"/>
              <a:ext cx="6095" cy="676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03257" y="3656837"/>
              <a:ext cx="6096" cy="71856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48283" y="2011679"/>
            <a:ext cx="3879215" cy="5004435"/>
            <a:chOff x="748283" y="2011679"/>
            <a:chExt cx="3879215" cy="5004435"/>
          </a:xfrm>
        </p:grpSpPr>
        <p:sp>
          <p:nvSpPr>
            <p:cNvPr id="12" name="object 12"/>
            <p:cNvSpPr/>
            <p:nvPr/>
          </p:nvSpPr>
          <p:spPr>
            <a:xfrm>
              <a:off x="754379" y="2011679"/>
              <a:ext cx="300990" cy="5004435"/>
            </a:xfrm>
            <a:custGeom>
              <a:avLst/>
              <a:gdLst/>
              <a:ahLst/>
              <a:cxnLst/>
              <a:rect l="l" t="t" r="r" b="b"/>
              <a:pathLst>
                <a:path w="300990" h="5004434">
                  <a:moveTo>
                    <a:pt x="300989" y="0"/>
                  </a:moveTo>
                  <a:lnTo>
                    <a:pt x="0" y="0"/>
                  </a:lnTo>
                  <a:lnTo>
                    <a:pt x="0" y="5004054"/>
                  </a:lnTo>
                  <a:lnTo>
                    <a:pt x="300989" y="5004054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283" y="2986290"/>
              <a:ext cx="6095" cy="6705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5370" y="2986290"/>
              <a:ext cx="6095" cy="670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3656837"/>
              <a:ext cx="6095" cy="7185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911" y="2980181"/>
              <a:ext cx="6095" cy="6766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65959" y="365683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3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370" y="3677412"/>
              <a:ext cx="913637" cy="6979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3" y="4375403"/>
              <a:ext cx="6095" cy="18044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370" y="4375403"/>
              <a:ext cx="913637" cy="18044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2642" y="2980181"/>
              <a:ext cx="6095" cy="6766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15689" y="365683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3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2642" y="3677412"/>
              <a:ext cx="6095" cy="6979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2642" y="4381500"/>
              <a:ext cx="6095" cy="17983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0768" y="2980181"/>
              <a:ext cx="6095" cy="6766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23816" y="365683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3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0768" y="3677412"/>
              <a:ext cx="6095" cy="6979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0768" y="4381500"/>
              <a:ext cx="6095" cy="179831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03257" y="4375403"/>
            <a:ext cx="6096" cy="180441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748283" y="6179819"/>
            <a:ext cx="8561070" cy="842010"/>
            <a:chOff x="748283" y="6179819"/>
            <a:chExt cx="8561070" cy="842010"/>
          </a:xfrm>
        </p:grpSpPr>
        <p:sp>
          <p:nvSpPr>
            <p:cNvPr id="31" name="object 31"/>
            <p:cNvSpPr/>
            <p:nvPr/>
          </p:nvSpPr>
          <p:spPr>
            <a:xfrm>
              <a:off x="751331" y="61798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55369" y="61828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283" y="6179819"/>
              <a:ext cx="1214627" cy="8420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466" y="6185915"/>
              <a:ext cx="907541" cy="83591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69008" y="6185915"/>
              <a:ext cx="1649729" cy="8359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8738" y="6185915"/>
              <a:ext cx="1008125" cy="8359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303257" y="61828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6863" y="6185915"/>
              <a:ext cx="4682489" cy="835913"/>
            </a:xfrm>
            <a:prstGeom prst="rect">
              <a:avLst/>
            </a:prstGeom>
          </p:spPr>
        </p:pic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54380" y="1694688"/>
          <a:ext cx="8555355" cy="5320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906144"/>
                <a:gridCol w="1650364"/>
                <a:gridCol w="1007744"/>
                <a:gridCol w="3282950"/>
                <a:gridCol w="1401445"/>
              </a:tblGrid>
              <a:tr h="3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145415" indent="-18605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769" indent="16510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0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Artes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Crea una propuesta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sencilla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36703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texto literario,  escenografía, vestuario,  iluminación, utilería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dirección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escena.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17335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 drama de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Elabora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guion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sobre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obra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teatro,</a:t>
                      </a:r>
                      <a:r>
                        <a:rPr dirty="0" sz="1000" spc="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puede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ser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96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existente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inventada donde incluyas los siguientes aspectos  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presentación: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Escenografía: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263334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Vestuario: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Utilería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dirección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escena: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83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413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trabajos al whatsApp de  tu maestro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91440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7874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Analiza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situación de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niños,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10033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niñas, ancianos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  con discapacidad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reconoce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posibilidad de actuar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favor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ellos.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7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Formando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lazos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r>
                        <a:rPr dirty="0" sz="1000" spc="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dibujo</a:t>
                      </a:r>
                      <a:r>
                        <a:rPr dirty="0" sz="1000" spc="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representes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convivencia</a:t>
                      </a:r>
                      <a:r>
                        <a:rPr dirty="0" sz="1000" spc="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armónica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325">
                        <a:lnSpc>
                          <a:spcPts val="1090"/>
                        </a:lnSpc>
                        <a:spcBef>
                          <a:spcPts val="70"/>
                        </a:spcBef>
                        <a:tabLst>
                          <a:tab pos="286385" algn="l"/>
                          <a:tab pos="987425" algn="l"/>
                          <a:tab pos="1400810" algn="l"/>
                          <a:tab pos="1827530" algn="l"/>
                          <a:tab pos="2442845" algn="l"/>
                          <a:tab pos="3046095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ñ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s,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s,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discapacidad.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Puedes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agregarle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frase</a:t>
                      </a:r>
                      <a:r>
                        <a:rPr dirty="0" sz="1000" spc="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promover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respeto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discriminación.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604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6766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rowSpan="2">
                  <a:txBody>
                    <a:bodyPr/>
                    <a:lstStyle/>
                    <a:p>
                      <a:pPr marL="69215" marR="62547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Reconoce que la  biodiversidad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está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conformada por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9906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variedad de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ecosistemas.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1746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¿Cuáles son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características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las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bacterias,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3906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 hongos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amibas?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Dibuja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 vives, incluye todos los tipos  de  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plantas,  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animales,  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hongos,  </a:t>
                      </a:r>
                      <a:r>
                        <a:rPr dirty="0" sz="1000" spc="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bacterias  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etc.  </a:t>
                      </a:r>
                      <a:r>
                        <a:rPr dirty="0" sz="1000" spc="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 </a:t>
                      </a:r>
                      <a:r>
                        <a:rPr dirty="0" sz="1000" spc="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encuentran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ella,</a:t>
                      </a:r>
                      <a:r>
                        <a:rPr dirty="0" sz="1000" spc="1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conoces</a:t>
                      </a:r>
                      <a:r>
                        <a:rPr dirty="0" sz="1000" spc="1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nombre</a:t>
                      </a:r>
                      <a:r>
                        <a:rPr dirty="0" sz="1000" spc="1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elemento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que incluiste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agregarlo.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93183">
                <a:tc rowSpan="2"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LUNES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80441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Geografía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 marR="15748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Distingue diferencias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diversidad de climas,  vegetación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fauna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silvestre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>
                        <a:lnSpc>
                          <a:spcPts val="106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continentes.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5875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  de las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regiones  naturales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6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mundo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tema regiones naturales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páginas 64,65,66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 las siguientes preguntas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1.- ¿En esta región los árboles son densos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impide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luz llegue al suelo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crezca el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pasto?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96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2.- ¿En esta región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vegetación está constituida por encino,  laurel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alcornoque?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3.- ¿En esta región encontramos animales como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serpientes,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escorpiones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roedores?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1594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4.- ¿Esta región 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menos favorable para los asentamientos  humanos?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5.-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¿En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esta</a:t>
                      </a:r>
                      <a:r>
                        <a:rPr dirty="0" sz="1000" spc="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región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vida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dura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animales,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por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960" indent="-63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que las aves emigran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lugares más cálidos, mientras otros  animales hibernan?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832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 marR="33210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Argumenta acerca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9271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influencia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sus hábitos de consumo de  alimentos procesados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bebidas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azucaradas.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marR="34925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 arte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Observa la publicidad de tres productos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cuentes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consuman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¿Cómo afecta la publicidad para comprar ese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producto?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5969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¿Consideras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etiquetados te dicen  realmente lo que contiene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producto?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¿Cómo consideras que deberías ser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realmente?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391" y="982852"/>
            <a:ext cx="8612505" cy="6030595"/>
            <a:chOff x="723391" y="982852"/>
            <a:chExt cx="8612505" cy="6030595"/>
          </a:xfrm>
        </p:grpSpPr>
        <p:sp>
          <p:nvSpPr>
            <p:cNvPr id="3" name="object 3"/>
            <p:cNvSpPr/>
            <p:nvPr/>
          </p:nvSpPr>
          <p:spPr>
            <a:xfrm>
              <a:off x="1030224" y="992123"/>
              <a:ext cx="901065" cy="304165"/>
            </a:xfrm>
            <a:custGeom>
              <a:avLst/>
              <a:gdLst/>
              <a:ahLst/>
              <a:cxnLst/>
              <a:rect l="l" t="t" r="r" b="b"/>
              <a:pathLst>
                <a:path w="901064" h="304165">
                  <a:moveTo>
                    <a:pt x="90068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0684" y="304038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7766" y="992123"/>
              <a:ext cx="1553210" cy="304165"/>
            </a:xfrm>
            <a:custGeom>
              <a:avLst/>
              <a:gdLst/>
              <a:ahLst/>
              <a:cxnLst/>
              <a:rect l="l" t="t" r="r" b="b"/>
              <a:pathLst>
                <a:path w="1553210" h="304165">
                  <a:moveTo>
                    <a:pt x="1552956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552956" y="304038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6818" y="992123"/>
              <a:ext cx="1057910" cy="304165"/>
            </a:xfrm>
            <a:custGeom>
              <a:avLst/>
              <a:gdLst/>
              <a:ahLst/>
              <a:cxnLst/>
              <a:rect l="l" t="t" r="r" b="b"/>
              <a:pathLst>
                <a:path w="1057910" h="304165">
                  <a:moveTo>
                    <a:pt x="1057656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057656" y="304038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0570" y="992123"/>
              <a:ext cx="3358515" cy="304165"/>
            </a:xfrm>
            <a:custGeom>
              <a:avLst/>
              <a:gdLst/>
              <a:ahLst/>
              <a:cxnLst/>
              <a:rect l="l" t="t" r="r" b="b"/>
              <a:pathLst>
                <a:path w="3358515" h="304165">
                  <a:moveTo>
                    <a:pt x="3358133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3358133" y="304038"/>
                  </a:lnTo>
                  <a:lnTo>
                    <a:pt x="3358133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4799" y="992123"/>
              <a:ext cx="1401445" cy="304165"/>
            </a:xfrm>
            <a:custGeom>
              <a:avLst/>
              <a:gdLst/>
              <a:ahLst/>
              <a:cxnLst/>
              <a:rect l="l" t="t" r="r" b="b"/>
              <a:pathLst>
                <a:path w="1401445" h="304165">
                  <a:moveTo>
                    <a:pt x="1401318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401318" y="304038"/>
                  </a:lnTo>
                  <a:lnTo>
                    <a:pt x="140131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27" y="986027"/>
              <a:ext cx="2466593" cy="6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0721" y="986027"/>
              <a:ext cx="1063752" cy="6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4474" y="986027"/>
              <a:ext cx="4771644" cy="60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16036" y="98602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26117" y="9890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1520" y="1303019"/>
              <a:ext cx="292100" cy="5710555"/>
            </a:xfrm>
            <a:custGeom>
              <a:avLst/>
              <a:gdLst/>
              <a:ahLst/>
              <a:cxnLst/>
              <a:rect l="l" t="t" r="r" b="b"/>
              <a:pathLst>
                <a:path w="292100" h="5710555">
                  <a:moveTo>
                    <a:pt x="291845" y="0"/>
                  </a:moveTo>
                  <a:lnTo>
                    <a:pt x="0" y="0"/>
                  </a:lnTo>
                  <a:lnTo>
                    <a:pt x="0" y="5710428"/>
                  </a:lnTo>
                  <a:lnTo>
                    <a:pt x="291845" y="5710428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224" y="992124"/>
              <a:ext cx="906779" cy="3101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7003" y="992124"/>
              <a:ext cx="1559813" cy="3101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6818" y="992124"/>
              <a:ext cx="1063751" cy="3101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33955" y="12961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90721" y="12992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54474" y="12992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0570" y="992124"/>
              <a:ext cx="3364229" cy="3101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799" y="992124"/>
              <a:ext cx="1407413" cy="3101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16036" y="12961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18703" y="12992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4127" y="1302258"/>
              <a:ext cx="912875" cy="13068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6818" y="1302258"/>
              <a:ext cx="1063751" cy="13068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7003" y="1302258"/>
              <a:ext cx="1559813" cy="13068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32198" y="2891789"/>
              <a:ext cx="3183890" cy="415290"/>
            </a:xfrm>
            <a:custGeom>
              <a:avLst/>
              <a:gdLst/>
              <a:ahLst/>
              <a:cxnLst/>
              <a:rect l="l" t="t" r="r" b="b"/>
              <a:pathLst>
                <a:path w="3183890" h="415289">
                  <a:moveTo>
                    <a:pt x="790956" y="0"/>
                  </a:moveTo>
                  <a:lnTo>
                    <a:pt x="0" y="0"/>
                  </a:lnTo>
                  <a:lnTo>
                    <a:pt x="0" y="415290"/>
                  </a:lnTo>
                  <a:lnTo>
                    <a:pt x="790956" y="415290"/>
                  </a:lnTo>
                  <a:lnTo>
                    <a:pt x="790956" y="0"/>
                  </a:lnTo>
                  <a:close/>
                </a:path>
                <a:path w="3183890" h="415289">
                  <a:moveTo>
                    <a:pt x="1588008" y="0"/>
                  </a:moveTo>
                  <a:lnTo>
                    <a:pt x="797052" y="0"/>
                  </a:lnTo>
                  <a:lnTo>
                    <a:pt x="797052" y="415290"/>
                  </a:lnTo>
                  <a:lnTo>
                    <a:pt x="1588008" y="415290"/>
                  </a:lnTo>
                  <a:lnTo>
                    <a:pt x="1588008" y="0"/>
                  </a:lnTo>
                  <a:close/>
                </a:path>
                <a:path w="3183890" h="415289">
                  <a:moveTo>
                    <a:pt x="2385822" y="0"/>
                  </a:moveTo>
                  <a:lnTo>
                    <a:pt x="1594866" y="0"/>
                  </a:lnTo>
                  <a:lnTo>
                    <a:pt x="1594866" y="415290"/>
                  </a:lnTo>
                  <a:lnTo>
                    <a:pt x="2385822" y="415290"/>
                  </a:lnTo>
                  <a:lnTo>
                    <a:pt x="2385822" y="0"/>
                  </a:lnTo>
                  <a:close/>
                </a:path>
                <a:path w="3183890" h="415289">
                  <a:moveTo>
                    <a:pt x="3183636" y="0"/>
                  </a:moveTo>
                  <a:lnTo>
                    <a:pt x="2391918" y="0"/>
                  </a:lnTo>
                  <a:lnTo>
                    <a:pt x="2391918" y="415290"/>
                  </a:lnTo>
                  <a:lnTo>
                    <a:pt x="3183636" y="415290"/>
                  </a:lnTo>
                  <a:lnTo>
                    <a:pt x="3183636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626102" y="2885693"/>
              <a:ext cx="3195955" cy="1295400"/>
            </a:xfrm>
            <a:custGeom>
              <a:avLst/>
              <a:gdLst/>
              <a:ahLst/>
              <a:cxnLst/>
              <a:rect l="l" t="t" r="r" b="b"/>
              <a:pathLst>
                <a:path w="3195954" h="1295400">
                  <a:moveTo>
                    <a:pt x="6108" y="861060"/>
                  </a:moveTo>
                  <a:lnTo>
                    <a:pt x="0" y="861060"/>
                  </a:lnTo>
                  <a:lnTo>
                    <a:pt x="0" y="999744"/>
                  </a:lnTo>
                  <a:lnTo>
                    <a:pt x="6108" y="999744"/>
                  </a:lnTo>
                  <a:lnTo>
                    <a:pt x="6108" y="861060"/>
                  </a:lnTo>
                  <a:close/>
                </a:path>
                <a:path w="3195954" h="1295400">
                  <a:moveTo>
                    <a:pt x="6108" y="716267"/>
                  </a:moveTo>
                  <a:lnTo>
                    <a:pt x="0" y="716267"/>
                  </a:lnTo>
                  <a:lnTo>
                    <a:pt x="0" y="854964"/>
                  </a:lnTo>
                  <a:lnTo>
                    <a:pt x="6108" y="854964"/>
                  </a:lnTo>
                  <a:lnTo>
                    <a:pt x="6108" y="716267"/>
                  </a:lnTo>
                  <a:close/>
                </a:path>
                <a:path w="3195954" h="1295400">
                  <a:moveTo>
                    <a:pt x="6108" y="571500"/>
                  </a:moveTo>
                  <a:lnTo>
                    <a:pt x="0" y="571500"/>
                  </a:lnTo>
                  <a:lnTo>
                    <a:pt x="0" y="710184"/>
                  </a:lnTo>
                  <a:lnTo>
                    <a:pt x="6108" y="710184"/>
                  </a:lnTo>
                  <a:lnTo>
                    <a:pt x="6108" y="571500"/>
                  </a:lnTo>
                  <a:close/>
                </a:path>
                <a:path w="3195954" h="1295400">
                  <a:moveTo>
                    <a:pt x="6108" y="427494"/>
                  </a:moveTo>
                  <a:lnTo>
                    <a:pt x="0" y="427494"/>
                  </a:lnTo>
                  <a:lnTo>
                    <a:pt x="0" y="565404"/>
                  </a:lnTo>
                  <a:lnTo>
                    <a:pt x="6108" y="565404"/>
                  </a:lnTo>
                  <a:lnTo>
                    <a:pt x="6108" y="427494"/>
                  </a:lnTo>
                  <a:close/>
                </a:path>
                <a:path w="3195954" h="1295400">
                  <a:moveTo>
                    <a:pt x="803148" y="861060"/>
                  </a:moveTo>
                  <a:lnTo>
                    <a:pt x="797052" y="861060"/>
                  </a:lnTo>
                  <a:lnTo>
                    <a:pt x="797052" y="999744"/>
                  </a:lnTo>
                  <a:lnTo>
                    <a:pt x="803148" y="999744"/>
                  </a:lnTo>
                  <a:lnTo>
                    <a:pt x="803148" y="861060"/>
                  </a:lnTo>
                  <a:close/>
                </a:path>
                <a:path w="3195954" h="1295400">
                  <a:moveTo>
                    <a:pt x="803148" y="716267"/>
                  </a:moveTo>
                  <a:lnTo>
                    <a:pt x="797052" y="716267"/>
                  </a:lnTo>
                  <a:lnTo>
                    <a:pt x="797052" y="854964"/>
                  </a:lnTo>
                  <a:lnTo>
                    <a:pt x="803148" y="854964"/>
                  </a:lnTo>
                  <a:lnTo>
                    <a:pt x="803148" y="716267"/>
                  </a:lnTo>
                  <a:close/>
                </a:path>
                <a:path w="3195954" h="1295400">
                  <a:moveTo>
                    <a:pt x="803148" y="571500"/>
                  </a:moveTo>
                  <a:lnTo>
                    <a:pt x="797052" y="571500"/>
                  </a:lnTo>
                  <a:lnTo>
                    <a:pt x="797052" y="710184"/>
                  </a:lnTo>
                  <a:lnTo>
                    <a:pt x="803148" y="710184"/>
                  </a:lnTo>
                  <a:lnTo>
                    <a:pt x="803148" y="571500"/>
                  </a:lnTo>
                  <a:close/>
                </a:path>
                <a:path w="3195954" h="1295400">
                  <a:moveTo>
                    <a:pt x="803148" y="427494"/>
                  </a:moveTo>
                  <a:lnTo>
                    <a:pt x="797052" y="427494"/>
                  </a:lnTo>
                  <a:lnTo>
                    <a:pt x="797052" y="565404"/>
                  </a:lnTo>
                  <a:lnTo>
                    <a:pt x="803148" y="565404"/>
                  </a:lnTo>
                  <a:lnTo>
                    <a:pt x="803148" y="427494"/>
                  </a:lnTo>
                  <a:close/>
                </a:path>
                <a:path w="3195954" h="1295400">
                  <a:moveTo>
                    <a:pt x="1600962" y="861060"/>
                  </a:moveTo>
                  <a:lnTo>
                    <a:pt x="1594866" y="861060"/>
                  </a:lnTo>
                  <a:lnTo>
                    <a:pt x="1594866" y="999744"/>
                  </a:lnTo>
                  <a:lnTo>
                    <a:pt x="1600962" y="999744"/>
                  </a:lnTo>
                  <a:lnTo>
                    <a:pt x="1600962" y="861060"/>
                  </a:lnTo>
                  <a:close/>
                </a:path>
                <a:path w="3195954" h="1295400">
                  <a:moveTo>
                    <a:pt x="1600962" y="716267"/>
                  </a:moveTo>
                  <a:lnTo>
                    <a:pt x="1594866" y="716267"/>
                  </a:lnTo>
                  <a:lnTo>
                    <a:pt x="1594866" y="854964"/>
                  </a:lnTo>
                  <a:lnTo>
                    <a:pt x="1600962" y="854964"/>
                  </a:lnTo>
                  <a:lnTo>
                    <a:pt x="1600962" y="716267"/>
                  </a:lnTo>
                  <a:close/>
                </a:path>
                <a:path w="3195954" h="1295400">
                  <a:moveTo>
                    <a:pt x="1600962" y="571500"/>
                  </a:moveTo>
                  <a:lnTo>
                    <a:pt x="1594866" y="571500"/>
                  </a:lnTo>
                  <a:lnTo>
                    <a:pt x="1594866" y="710184"/>
                  </a:lnTo>
                  <a:lnTo>
                    <a:pt x="1600962" y="710184"/>
                  </a:lnTo>
                  <a:lnTo>
                    <a:pt x="1600962" y="571500"/>
                  </a:lnTo>
                  <a:close/>
                </a:path>
                <a:path w="3195954" h="1295400">
                  <a:moveTo>
                    <a:pt x="1600962" y="427494"/>
                  </a:moveTo>
                  <a:lnTo>
                    <a:pt x="1594866" y="427494"/>
                  </a:lnTo>
                  <a:lnTo>
                    <a:pt x="1594866" y="565404"/>
                  </a:lnTo>
                  <a:lnTo>
                    <a:pt x="1600962" y="565404"/>
                  </a:lnTo>
                  <a:lnTo>
                    <a:pt x="1600962" y="427494"/>
                  </a:lnTo>
                  <a:close/>
                </a:path>
                <a:path w="3195954" h="1295400">
                  <a:moveTo>
                    <a:pt x="2398014" y="861060"/>
                  </a:moveTo>
                  <a:lnTo>
                    <a:pt x="2391918" y="861060"/>
                  </a:lnTo>
                  <a:lnTo>
                    <a:pt x="2391918" y="999744"/>
                  </a:lnTo>
                  <a:lnTo>
                    <a:pt x="2398014" y="999744"/>
                  </a:lnTo>
                  <a:lnTo>
                    <a:pt x="2398014" y="861060"/>
                  </a:lnTo>
                  <a:close/>
                </a:path>
                <a:path w="3195954" h="1295400">
                  <a:moveTo>
                    <a:pt x="2398014" y="716267"/>
                  </a:moveTo>
                  <a:lnTo>
                    <a:pt x="2391918" y="716267"/>
                  </a:lnTo>
                  <a:lnTo>
                    <a:pt x="2391918" y="854964"/>
                  </a:lnTo>
                  <a:lnTo>
                    <a:pt x="2398014" y="854964"/>
                  </a:lnTo>
                  <a:lnTo>
                    <a:pt x="2398014" y="716267"/>
                  </a:lnTo>
                  <a:close/>
                </a:path>
                <a:path w="3195954" h="1295400">
                  <a:moveTo>
                    <a:pt x="2398014" y="571500"/>
                  </a:moveTo>
                  <a:lnTo>
                    <a:pt x="2391918" y="571500"/>
                  </a:lnTo>
                  <a:lnTo>
                    <a:pt x="2391918" y="710184"/>
                  </a:lnTo>
                  <a:lnTo>
                    <a:pt x="2398014" y="710184"/>
                  </a:lnTo>
                  <a:lnTo>
                    <a:pt x="2398014" y="571500"/>
                  </a:lnTo>
                  <a:close/>
                </a:path>
                <a:path w="3195954" h="1295400">
                  <a:moveTo>
                    <a:pt x="2398014" y="427494"/>
                  </a:moveTo>
                  <a:lnTo>
                    <a:pt x="2391918" y="427494"/>
                  </a:lnTo>
                  <a:lnTo>
                    <a:pt x="2391918" y="565404"/>
                  </a:lnTo>
                  <a:lnTo>
                    <a:pt x="2398014" y="565404"/>
                  </a:lnTo>
                  <a:lnTo>
                    <a:pt x="2398014" y="427494"/>
                  </a:lnTo>
                  <a:close/>
                </a:path>
                <a:path w="3195954" h="1295400">
                  <a:moveTo>
                    <a:pt x="3195828" y="1005840"/>
                  </a:moveTo>
                  <a:lnTo>
                    <a:pt x="3189732" y="1005840"/>
                  </a:lnTo>
                  <a:lnTo>
                    <a:pt x="3189732" y="1144524"/>
                  </a:lnTo>
                  <a:lnTo>
                    <a:pt x="2398014" y="1144524"/>
                  </a:lnTo>
                  <a:lnTo>
                    <a:pt x="2398014" y="1005840"/>
                  </a:lnTo>
                  <a:lnTo>
                    <a:pt x="2391918" y="1005840"/>
                  </a:lnTo>
                  <a:lnTo>
                    <a:pt x="2391918" y="1144524"/>
                  </a:lnTo>
                  <a:lnTo>
                    <a:pt x="2391918" y="1150620"/>
                  </a:lnTo>
                  <a:lnTo>
                    <a:pt x="2391918" y="1289304"/>
                  </a:lnTo>
                  <a:lnTo>
                    <a:pt x="1600962" y="1289304"/>
                  </a:lnTo>
                  <a:lnTo>
                    <a:pt x="1600962" y="1150620"/>
                  </a:lnTo>
                  <a:lnTo>
                    <a:pt x="2391918" y="1150620"/>
                  </a:lnTo>
                  <a:lnTo>
                    <a:pt x="2391918" y="1144524"/>
                  </a:lnTo>
                  <a:lnTo>
                    <a:pt x="1600962" y="1144524"/>
                  </a:lnTo>
                  <a:lnTo>
                    <a:pt x="1600962" y="1005840"/>
                  </a:lnTo>
                  <a:lnTo>
                    <a:pt x="1594866" y="1005840"/>
                  </a:lnTo>
                  <a:lnTo>
                    <a:pt x="1594866" y="1144524"/>
                  </a:lnTo>
                  <a:lnTo>
                    <a:pt x="1594866" y="1150620"/>
                  </a:lnTo>
                  <a:lnTo>
                    <a:pt x="1594866" y="1289304"/>
                  </a:lnTo>
                  <a:lnTo>
                    <a:pt x="803148" y="1289304"/>
                  </a:lnTo>
                  <a:lnTo>
                    <a:pt x="803148" y="1150620"/>
                  </a:lnTo>
                  <a:lnTo>
                    <a:pt x="1594866" y="1150620"/>
                  </a:lnTo>
                  <a:lnTo>
                    <a:pt x="1594866" y="1144524"/>
                  </a:lnTo>
                  <a:lnTo>
                    <a:pt x="803148" y="1144524"/>
                  </a:lnTo>
                  <a:lnTo>
                    <a:pt x="803148" y="1005840"/>
                  </a:lnTo>
                  <a:lnTo>
                    <a:pt x="797052" y="1005840"/>
                  </a:lnTo>
                  <a:lnTo>
                    <a:pt x="797052" y="1144524"/>
                  </a:lnTo>
                  <a:lnTo>
                    <a:pt x="797052" y="1150620"/>
                  </a:lnTo>
                  <a:lnTo>
                    <a:pt x="797052" y="1289304"/>
                  </a:lnTo>
                  <a:lnTo>
                    <a:pt x="6108" y="1289304"/>
                  </a:lnTo>
                  <a:lnTo>
                    <a:pt x="6108" y="1150620"/>
                  </a:lnTo>
                  <a:lnTo>
                    <a:pt x="797052" y="1150620"/>
                  </a:lnTo>
                  <a:lnTo>
                    <a:pt x="797052" y="1144524"/>
                  </a:lnTo>
                  <a:lnTo>
                    <a:pt x="6108" y="1144524"/>
                  </a:lnTo>
                  <a:lnTo>
                    <a:pt x="6108" y="1005840"/>
                  </a:lnTo>
                  <a:lnTo>
                    <a:pt x="0" y="1005840"/>
                  </a:lnTo>
                  <a:lnTo>
                    <a:pt x="0" y="1295400"/>
                  </a:lnTo>
                  <a:lnTo>
                    <a:pt x="6096" y="1295400"/>
                  </a:lnTo>
                  <a:lnTo>
                    <a:pt x="2398014" y="1295400"/>
                  </a:lnTo>
                  <a:lnTo>
                    <a:pt x="2398014" y="1289304"/>
                  </a:lnTo>
                  <a:lnTo>
                    <a:pt x="2398014" y="1150620"/>
                  </a:lnTo>
                  <a:lnTo>
                    <a:pt x="3189732" y="1150620"/>
                  </a:lnTo>
                  <a:lnTo>
                    <a:pt x="3195828" y="1150620"/>
                  </a:lnTo>
                  <a:lnTo>
                    <a:pt x="3195828" y="1144524"/>
                  </a:lnTo>
                  <a:lnTo>
                    <a:pt x="3195828" y="1005840"/>
                  </a:lnTo>
                  <a:close/>
                </a:path>
                <a:path w="3195954" h="1295400">
                  <a:moveTo>
                    <a:pt x="3195828" y="861060"/>
                  </a:moveTo>
                  <a:lnTo>
                    <a:pt x="3189732" y="861060"/>
                  </a:lnTo>
                  <a:lnTo>
                    <a:pt x="3189732" y="999744"/>
                  </a:lnTo>
                  <a:lnTo>
                    <a:pt x="3195828" y="999744"/>
                  </a:lnTo>
                  <a:lnTo>
                    <a:pt x="3195828" y="861060"/>
                  </a:lnTo>
                  <a:close/>
                </a:path>
                <a:path w="3195954" h="1295400">
                  <a:moveTo>
                    <a:pt x="3195828" y="716267"/>
                  </a:moveTo>
                  <a:lnTo>
                    <a:pt x="3189732" y="716267"/>
                  </a:lnTo>
                  <a:lnTo>
                    <a:pt x="3189732" y="854964"/>
                  </a:lnTo>
                  <a:lnTo>
                    <a:pt x="3195828" y="854964"/>
                  </a:lnTo>
                  <a:lnTo>
                    <a:pt x="3195828" y="716267"/>
                  </a:lnTo>
                  <a:close/>
                </a:path>
                <a:path w="3195954" h="1295400">
                  <a:moveTo>
                    <a:pt x="3195828" y="571500"/>
                  </a:moveTo>
                  <a:lnTo>
                    <a:pt x="3189732" y="571500"/>
                  </a:lnTo>
                  <a:lnTo>
                    <a:pt x="3189732" y="710184"/>
                  </a:lnTo>
                  <a:lnTo>
                    <a:pt x="3195828" y="710184"/>
                  </a:lnTo>
                  <a:lnTo>
                    <a:pt x="3195828" y="571500"/>
                  </a:lnTo>
                  <a:close/>
                </a:path>
                <a:path w="3195954" h="1295400">
                  <a:moveTo>
                    <a:pt x="3195828" y="427494"/>
                  </a:moveTo>
                  <a:lnTo>
                    <a:pt x="3189732" y="427494"/>
                  </a:lnTo>
                  <a:lnTo>
                    <a:pt x="3189732" y="565404"/>
                  </a:lnTo>
                  <a:lnTo>
                    <a:pt x="3195828" y="565404"/>
                  </a:lnTo>
                  <a:lnTo>
                    <a:pt x="3195828" y="427494"/>
                  </a:lnTo>
                  <a:close/>
                </a:path>
                <a:path w="3195954" h="1295400">
                  <a:moveTo>
                    <a:pt x="3195828" y="0"/>
                  </a:moveTo>
                  <a:lnTo>
                    <a:pt x="3189732" y="0"/>
                  </a:lnTo>
                  <a:lnTo>
                    <a:pt x="3189732" y="6096"/>
                  </a:lnTo>
                  <a:lnTo>
                    <a:pt x="3189732" y="421373"/>
                  </a:lnTo>
                  <a:lnTo>
                    <a:pt x="2398014" y="421373"/>
                  </a:lnTo>
                  <a:lnTo>
                    <a:pt x="2398014" y="6096"/>
                  </a:lnTo>
                  <a:lnTo>
                    <a:pt x="3189732" y="6096"/>
                  </a:lnTo>
                  <a:lnTo>
                    <a:pt x="3189732" y="0"/>
                  </a:lnTo>
                  <a:lnTo>
                    <a:pt x="2398014" y="0"/>
                  </a:lnTo>
                  <a:lnTo>
                    <a:pt x="2391918" y="0"/>
                  </a:lnTo>
                  <a:lnTo>
                    <a:pt x="2391918" y="6096"/>
                  </a:lnTo>
                  <a:lnTo>
                    <a:pt x="2391918" y="421373"/>
                  </a:lnTo>
                  <a:lnTo>
                    <a:pt x="1600962" y="421373"/>
                  </a:lnTo>
                  <a:lnTo>
                    <a:pt x="1600962" y="6096"/>
                  </a:lnTo>
                  <a:lnTo>
                    <a:pt x="2391918" y="6096"/>
                  </a:lnTo>
                  <a:lnTo>
                    <a:pt x="2391918" y="0"/>
                  </a:lnTo>
                  <a:lnTo>
                    <a:pt x="1600962" y="0"/>
                  </a:lnTo>
                  <a:lnTo>
                    <a:pt x="1594866" y="0"/>
                  </a:lnTo>
                  <a:lnTo>
                    <a:pt x="1594866" y="6096"/>
                  </a:lnTo>
                  <a:lnTo>
                    <a:pt x="1594866" y="421373"/>
                  </a:lnTo>
                  <a:lnTo>
                    <a:pt x="803148" y="421373"/>
                  </a:lnTo>
                  <a:lnTo>
                    <a:pt x="803148" y="6096"/>
                  </a:lnTo>
                  <a:lnTo>
                    <a:pt x="1594866" y="6096"/>
                  </a:lnTo>
                  <a:lnTo>
                    <a:pt x="1594866" y="0"/>
                  </a:lnTo>
                  <a:lnTo>
                    <a:pt x="803148" y="0"/>
                  </a:lnTo>
                  <a:lnTo>
                    <a:pt x="797052" y="0"/>
                  </a:lnTo>
                  <a:lnTo>
                    <a:pt x="797052" y="6096"/>
                  </a:lnTo>
                  <a:lnTo>
                    <a:pt x="797052" y="421373"/>
                  </a:lnTo>
                  <a:lnTo>
                    <a:pt x="6108" y="421373"/>
                  </a:lnTo>
                  <a:lnTo>
                    <a:pt x="6108" y="6096"/>
                  </a:lnTo>
                  <a:lnTo>
                    <a:pt x="797052" y="6096"/>
                  </a:lnTo>
                  <a:lnTo>
                    <a:pt x="797052" y="0"/>
                  </a:ln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421373"/>
                  </a:lnTo>
                  <a:lnTo>
                    <a:pt x="0" y="427482"/>
                  </a:lnTo>
                  <a:lnTo>
                    <a:pt x="6096" y="427482"/>
                  </a:lnTo>
                  <a:lnTo>
                    <a:pt x="3195828" y="427482"/>
                  </a:lnTo>
                  <a:lnTo>
                    <a:pt x="3195828" y="421386"/>
                  </a:lnTo>
                  <a:lnTo>
                    <a:pt x="3195828" y="6096"/>
                  </a:lnTo>
                  <a:lnTo>
                    <a:pt x="3195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18020" y="4036301"/>
              <a:ext cx="803910" cy="145415"/>
            </a:xfrm>
            <a:custGeom>
              <a:avLst/>
              <a:gdLst/>
              <a:ahLst/>
              <a:cxnLst/>
              <a:rect l="l" t="t" r="r" b="b"/>
              <a:pathLst>
                <a:path w="803909" h="145414">
                  <a:moveTo>
                    <a:pt x="803910" y="0"/>
                  </a:moveTo>
                  <a:lnTo>
                    <a:pt x="797814" y="0"/>
                  </a:lnTo>
                  <a:lnTo>
                    <a:pt x="797814" y="138696"/>
                  </a:lnTo>
                  <a:lnTo>
                    <a:pt x="6096" y="138696"/>
                  </a:lnTo>
                  <a:lnTo>
                    <a:pt x="0" y="138696"/>
                  </a:lnTo>
                  <a:lnTo>
                    <a:pt x="0" y="144792"/>
                  </a:lnTo>
                  <a:lnTo>
                    <a:pt x="6096" y="144792"/>
                  </a:lnTo>
                  <a:lnTo>
                    <a:pt x="797814" y="144792"/>
                  </a:lnTo>
                  <a:lnTo>
                    <a:pt x="803910" y="144792"/>
                  </a:lnTo>
                  <a:lnTo>
                    <a:pt x="803910" y="138696"/>
                  </a:lnTo>
                  <a:lnTo>
                    <a:pt x="803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27175" y="26029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0570" y="1302258"/>
              <a:ext cx="3364229" cy="130682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933955" y="26029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490721" y="26060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554474" y="26060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916036" y="26029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918703" y="26060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423" y="1296161"/>
              <a:ext cx="12191" cy="41391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127" y="2609100"/>
              <a:ext cx="912875" cy="15780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26117" y="1296161"/>
              <a:ext cx="6096" cy="41391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6818" y="2609100"/>
              <a:ext cx="1063751" cy="15780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44624" y="2609100"/>
              <a:ext cx="1552193" cy="15780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0570" y="2609100"/>
              <a:ext cx="3364229" cy="15780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28471" y="4181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7" y="4952"/>
                  </a:moveTo>
                  <a:lnTo>
                    <a:pt x="3047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932431" y="41810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937003" y="41810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1524" y="3048"/>
                  </a:moveTo>
                  <a:lnTo>
                    <a:pt x="1524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941575" y="41810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493769" y="4181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557521" y="4181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916036" y="41810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921751" y="4181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329165" y="4181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4127" y="4181094"/>
              <a:ext cx="6096" cy="12542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6818" y="4191012"/>
              <a:ext cx="1063751" cy="12504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35480" y="4191012"/>
              <a:ext cx="1561337" cy="12504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632198" y="6000750"/>
              <a:ext cx="3211195" cy="139065"/>
            </a:xfrm>
            <a:custGeom>
              <a:avLst/>
              <a:gdLst/>
              <a:ahLst/>
              <a:cxnLst/>
              <a:rect l="l" t="t" r="r" b="b"/>
              <a:pathLst>
                <a:path w="3211195" h="139064">
                  <a:moveTo>
                    <a:pt x="160248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602486" y="138684"/>
                  </a:lnTo>
                  <a:lnTo>
                    <a:pt x="1602486" y="0"/>
                  </a:lnTo>
                  <a:close/>
                </a:path>
                <a:path w="3211195" h="139064">
                  <a:moveTo>
                    <a:pt x="3211055" y="0"/>
                  </a:moveTo>
                  <a:lnTo>
                    <a:pt x="1608582" y="0"/>
                  </a:lnTo>
                  <a:lnTo>
                    <a:pt x="1608582" y="138684"/>
                  </a:lnTo>
                  <a:lnTo>
                    <a:pt x="3211055" y="138684"/>
                  </a:lnTo>
                  <a:lnTo>
                    <a:pt x="3211055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6" name="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7616" y="992124"/>
            <a:ext cx="292607" cy="310133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725423" y="1767522"/>
            <a:ext cx="8606790" cy="5252085"/>
            <a:chOff x="725423" y="1767522"/>
            <a:chExt cx="8606790" cy="5252085"/>
          </a:xfrm>
        </p:grpSpPr>
        <p:sp>
          <p:nvSpPr>
            <p:cNvPr id="58" name="object 58"/>
            <p:cNvSpPr/>
            <p:nvPr/>
          </p:nvSpPr>
          <p:spPr>
            <a:xfrm>
              <a:off x="4626102" y="5994654"/>
              <a:ext cx="3224530" cy="1019175"/>
            </a:xfrm>
            <a:custGeom>
              <a:avLst/>
              <a:gdLst/>
              <a:ahLst/>
              <a:cxnLst/>
              <a:rect l="l" t="t" r="r" b="b"/>
              <a:pathLst>
                <a:path w="3224529" h="1019175">
                  <a:moveTo>
                    <a:pt x="3224022" y="1012710"/>
                  </a:moveTo>
                  <a:lnTo>
                    <a:pt x="3224022" y="1012710"/>
                  </a:lnTo>
                  <a:lnTo>
                    <a:pt x="0" y="1012710"/>
                  </a:lnTo>
                  <a:lnTo>
                    <a:pt x="0" y="1018794"/>
                  </a:lnTo>
                  <a:lnTo>
                    <a:pt x="3224022" y="1018794"/>
                  </a:lnTo>
                  <a:lnTo>
                    <a:pt x="3224022" y="1012710"/>
                  </a:lnTo>
                  <a:close/>
                </a:path>
                <a:path w="3224529" h="1019175">
                  <a:moveTo>
                    <a:pt x="3224022" y="150901"/>
                  </a:moveTo>
                  <a:lnTo>
                    <a:pt x="3217926" y="150901"/>
                  </a:lnTo>
                  <a:lnTo>
                    <a:pt x="3217926" y="288785"/>
                  </a:lnTo>
                  <a:lnTo>
                    <a:pt x="3217926" y="294894"/>
                  </a:lnTo>
                  <a:lnTo>
                    <a:pt x="3217926" y="867918"/>
                  </a:lnTo>
                  <a:lnTo>
                    <a:pt x="1614678" y="867918"/>
                  </a:lnTo>
                  <a:lnTo>
                    <a:pt x="1614678" y="729234"/>
                  </a:lnTo>
                  <a:lnTo>
                    <a:pt x="3217926" y="729234"/>
                  </a:lnTo>
                  <a:lnTo>
                    <a:pt x="3217926" y="723125"/>
                  </a:lnTo>
                  <a:lnTo>
                    <a:pt x="1614678" y="723125"/>
                  </a:lnTo>
                  <a:lnTo>
                    <a:pt x="1614678" y="584454"/>
                  </a:lnTo>
                  <a:lnTo>
                    <a:pt x="3217926" y="584454"/>
                  </a:lnTo>
                  <a:lnTo>
                    <a:pt x="3217926" y="578358"/>
                  </a:lnTo>
                  <a:lnTo>
                    <a:pt x="1614678" y="578358"/>
                  </a:lnTo>
                  <a:lnTo>
                    <a:pt x="1614678" y="439674"/>
                  </a:lnTo>
                  <a:lnTo>
                    <a:pt x="3217926" y="439674"/>
                  </a:lnTo>
                  <a:lnTo>
                    <a:pt x="3217926" y="433578"/>
                  </a:lnTo>
                  <a:lnTo>
                    <a:pt x="1614678" y="433578"/>
                  </a:lnTo>
                  <a:lnTo>
                    <a:pt x="1614678" y="294894"/>
                  </a:lnTo>
                  <a:lnTo>
                    <a:pt x="3217926" y="294894"/>
                  </a:lnTo>
                  <a:lnTo>
                    <a:pt x="3217926" y="288785"/>
                  </a:lnTo>
                  <a:lnTo>
                    <a:pt x="1614678" y="288785"/>
                  </a:lnTo>
                  <a:lnTo>
                    <a:pt x="1614678" y="150901"/>
                  </a:lnTo>
                  <a:lnTo>
                    <a:pt x="1608582" y="150901"/>
                  </a:lnTo>
                  <a:lnTo>
                    <a:pt x="1608582" y="867918"/>
                  </a:lnTo>
                  <a:lnTo>
                    <a:pt x="6108" y="867918"/>
                  </a:lnTo>
                  <a:lnTo>
                    <a:pt x="6108" y="729234"/>
                  </a:lnTo>
                  <a:lnTo>
                    <a:pt x="1608582" y="729234"/>
                  </a:lnTo>
                  <a:lnTo>
                    <a:pt x="1608582" y="723125"/>
                  </a:lnTo>
                  <a:lnTo>
                    <a:pt x="6108" y="723125"/>
                  </a:lnTo>
                  <a:lnTo>
                    <a:pt x="6108" y="584454"/>
                  </a:lnTo>
                  <a:lnTo>
                    <a:pt x="1608582" y="584454"/>
                  </a:lnTo>
                  <a:lnTo>
                    <a:pt x="1608582" y="578358"/>
                  </a:lnTo>
                  <a:lnTo>
                    <a:pt x="6108" y="578358"/>
                  </a:lnTo>
                  <a:lnTo>
                    <a:pt x="6108" y="439674"/>
                  </a:lnTo>
                  <a:lnTo>
                    <a:pt x="1608582" y="439674"/>
                  </a:lnTo>
                  <a:lnTo>
                    <a:pt x="1608582" y="433578"/>
                  </a:lnTo>
                  <a:lnTo>
                    <a:pt x="6108" y="433578"/>
                  </a:lnTo>
                  <a:lnTo>
                    <a:pt x="6108" y="294894"/>
                  </a:lnTo>
                  <a:lnTo>
                    <a:pt x="1608582" y="294894"/>
                  </a:lnTo>
                  <a:lnTo>
                    <a:pt x="1608582" y="288785"/>
                  </a:lnTo>
                  <a:lnTo>
                    <a:pt x="6108" y="288785"/>
                  </a:lnTo>
                  <a:lnTo>
                    <a:pt x="6108" y="150901"/>
                  </a:lnTo>
                  <a:lnTo>
                    <a:pt x="0" y="150901"/>
                  </a:lnTo>
                  <a:lnTo>
                    <a:pt x="0" y="1012698"/>
                  </a:lnTo>
                  <a:lnTo>
                    <a:pt x="6108" y="1012698"/>
                  </a:lnTo>
                  <a:lnTo>
                    <a:pt x="6108" y="874014"/>
                  </a:lnTo>
                  <a:lnTo>
                    <a:pt x="1608582" y="874014"/>
                  </a:lnTo>
                  <a:lnTo>
                    <a:pt x="1608582" y="1012698"/>
                  </a:lnTo>
                  <a:lnTo>
                    <a:pt x="1614678" y="1012698"/>
                  </a:lnTo>
                  <a:lnTo>
                    <a:pt x="1614678" y="874014"/>
                  </a:lnTo>
                  <a:lnTo>
                    <a:pt x="3217926" y="874014"/>
                  </a:lnTo>
                  <a:lnTo>
                    <a:pt x="3217926" y="1012698"/>
                  </a:lnTo>
                  <a:lnTo>
                    <a:pt x="3224022" y="1012698"/>
                  </a:lnTo>
                  <a:lnTo>
                    <a:pt x="3224022" y="288785"/>
                  </a:lnTo>
                  <a:lnTo>
                    <a:pt x="3224022" y="150901"/>
                  </a:lnTo>
                  <a:close/>
                </a:path>
                <a:path w="3224529" h="1019175">
                  <a:moveTo>
                    <a:pt x="3224022" y="0"/>
                  </a:moveTo>
                  <a:lnTo>
                    <a:pt x="3217926" y="0"/>
                  </a:lnTo>
                  <a:lnTo>
                    <a:pt x="3217926" y="6096"/>
                  </a:lnTo>
                  <a:lnTo>
                    <a:pt x="3217926" y="144780"/>
                  </a:lnTo>
                  <a:lnTo>
                    <a:pt x="1614678" y="144780"/>
                  </a:lnTo>
                  <a:lnTo>
                    <a:pt x="1614678" y="6096"/>
                  </a:lnTo>
                  <a:lnTo>
                    <a:pt x="3217926" y="6096"/>
                  </a:lnTo>
                  <a:lnTo>
                    <a:pt x="3217926" y="0"/>
                  </a:lnTo>
                  <a:lnTo>
                    <a:pt x="1614678" y="0"/>
                  </a:lnTo>
                  <a:lnTo>
                    <a:pt x="1608582" y="0"/>
                  </a:lnTo>
                  <a:lnTo>
                    <a:pt x="1608582" y="6096"/>
                  </a:lnTo>
                  <a:lnTo>
                    <a:pt x="1608582" y="144780"/>
                  </a:lnTo>
                  <a:lnTo>
                    <a:pt x="6108" y="144780"/>
                  </a:lnTo>
                  <a:lnTo>
                    <a:pt x="6108" y="6096"/>
                  </a:lnTo>
                  <a:lnTo>
                    <a:pt x="1608582" y="6096"/>
                  </a:lnTo>
                  <a:lnTo>
                    <a:pt x="1608582" y="0"/>
                  </a:ln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44780"/>
                  </a:lnTo>
                  <a:lnTo>
                    <a:pt x="0" y="150876"/>
                  </a:lnTo>
                  <a:lnTo>
                    <a:pt x="6096" y="150876"/>
                  </a:lnTo>
                  <a:lnTo>
                    <a:pt x="3224022" y="150876"/>
                  </a:lnTo>
                  <a:lnTo>
                    <a:pt x="3224022" y="144780"/>
                  </a:lnTo>
                  <a:lnTo>
                    <a:pt x="3224022" y="6096"/>
                  </a:lnTo>
                  <a:lnTo>
                    <a:pt x="3224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25423" y="5438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0570" y="4191012"/>
              <a:ext cx="3364229" cy="12504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490340" y="54353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490721" y="5438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554473" y="5438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916037" y="54353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918703" y="5438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326117" y="5438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5424" y="5441454"/>
              <a:ext cx="304799" cy="157808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932431" y="70134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490340" y="70134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5479" y="5441454"/>
              <a:ext cx="1561337" cy="157808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490721" y="70164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96818" y="5441454"/>
              <a:ext cx="1063751" cy="157808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554473" y="70164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916037" y="70134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7"/>
                  </a:moveTo>
                  <a:lnTo>
                    <a:pt x="2667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0570" y="5441454"/>
              <a:ext cx="4771643" cy="157808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800600" y="1772285"/>
              <a:ext cx="2628900" cy="0"/>
            </a:xfrm>
            <a:custGeom>
              <a:avLst/>
              <a:gdLst/>
              <a:ahLst/>
              <a:cxnLst/>
              <a:rect l="l" t="t" r="r" b="b"/>
              <a:pathLst>
                <a:path w="2628900" h="0">
                  <a:moveTo>
                    <a:pt x="0" y="0"/>
                  </a:moveTo>
                  <a:lnTo>
                    <a:pt x="26289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7" name="object 7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24127" y="5435345"/>
            <a:ext cx="905256" cy="609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05839" y="7013447"/>
            <a:ext cx="923544" cy="6095"/>
          </a:xfrm>
          <a:prstGeom prst="rect">
            <a:avLst/>
          </a:prstGeom>
        </p:spPr>
      </p:pic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729995" y="992124"/>
          <a:ext cx="8729345" cy="602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370"/>
                <a:gridCol w="910590"/>
                <a:gridCol w="1595755"/>
                <a:gridCol w="1099820"/>
                <a:gridCol w="3190240"/>
                <a:gridCol w="1640840"/>
              </a:tblGrid>
              <a:tr h="307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10096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Y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1968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1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8580" marR="95885">
                        <a:lnSpc>
                          <a:spcPts val="1090"/>
                        </a:lnSpc>
                        <a:spcBef>
                          <a:spcPts val="10"/>
                        </a:spcBef>
                        <a:tabLst>
                          <a:tab pos="1082675" algn="l"/>
                          <a:tab pos="138049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Conocimiento de diversas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ntac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15"/>
                        </a:lnSpc>
                        <a:tabLst>
                          <a:tab pos="562610" algn="l"/>
                          <a:tab pos="132334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número	fraccionario:	con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96520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cifras, mediante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recta  numérica, con superficies,  etcétera. Análisis de las  relaciones entre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fracción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todo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Buscando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R="7683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Traza una recta de 10 centímetros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ubica las  siguientes cantidades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recta: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  <a:tabLst>
                          <a:tab pos="283591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0	1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830"/>
                        </a:lnSpc>
                        <a:spcBef>
                          <a:spcPts val="894"/>
                        </a:spcBef>
                      </a:pPr>
                      <a:r>
                        <a:rPr dirty="0" sz="1600">
                          <a:latin typeface="Tw Cen MT"/>
                          <a:cs typeface="Tw Cen MT"/>
                        </a:rPr>
                        <a:t>½</a:t>
                      </a:r>
                      <a:endParaRPr sz="16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770"/>
                        </a:lnSpc>
                      </a:pPr>
                      <a:r>
                        <a:rPr dirty="0" sz="1600">
                          <a:latin typeface="Tw Cen MT"/>
                          <a:cs typeface="Tw Cen MT"/>
                        </a:rPr>
                        <a:t>¼</a:t>
                      </a:r>
                      <a:endParaRPr sz="16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w Cen MT"/>
                          <a:cs typeface="Tw Cen MT"/>
                        </a:rPr>
                        <a:t>1/3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64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just" marL="171450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171450" marR="19939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trabajos al whatsApp de  tu maestro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71450" marR="18923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70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6766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68580" marR="96520">
                        <a:lnSpc>
                          <a:spcPts val="1090"/>
                        </a:lnSpc>
                        <a:spcBef>
                          <a:spcPts val="5"/>
                        </a:spcBef>
                        <a:tabLst>
                          <a:tab pos="1280795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Reconoce que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á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conformada por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9588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variedad de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ecosistemas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32384" marR="17589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¿Cuáles son las  características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32384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plantas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32384">
                        <a:lnSpc>
                          <a:spcPts val="114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Escoge tres plantas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tres animales que se encuentren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t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llena el siguiente cuadro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60325">
                        <a:lnSpc>
                          <a:spcPts val="1090"/>
                        </a:lnSpc>
                        <a:spcBef>
                          <a:spcPts val="50"/>
                        </a:spcBef>
                        <a:tabLst>
                          <a:tab pos="664845" algn="l"/>
                          <a:tab pos="865505" algn="l"/>
                          <a:tab pos="1662430" algn="l"/>
                          <a:tab pos="2459990" algn="l"/>
                          <a:tab pos="301498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Pl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Tamañ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 </a:t>
                      </a:r>
                      <a:r>
                        <a:rPr dirty="0" sz="1000" spc="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 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			alimentan	pueden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245999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encontrar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u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144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49133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MARTES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340"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2390" marR="40894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10668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Utiliza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  relevante de los textos que  lee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producción de los  propios. Emplea referencias  bibliográficas para ubicar  fuentes de consulta. Emplea  citas textuales para referir  información de otros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sus  escritos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384" marR="22606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 final del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texto  expositivo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44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Elabora un texto expositivo con información recuperada de  distintas fuentes (libros, revistas, periódicos, internet) puede ser  del tema de interés que más te guste, deportes, noticias,  científico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etc.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Una vez que concluyas con tu texto no olvides agregar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9207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referencias bibliográficas de donde obtuviste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  para complementar tu trabajo.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75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Historia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255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marR="12255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las medidas para  fortalecer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economía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organización política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40386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México durante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República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Restaurada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2384" marR="40640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República  Restaurada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R="64769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tema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restauración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república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61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de tu  libro de texto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completa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cuadro con las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medidas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tomadas por los gobiernos liberales para fortalecer</a:t>
                      </a:r>
                      <a:r>
                        <a:rPr dirty="0" sz="1000" spc="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029335" indent="-71755">
                        <a:lnSpc>
                          <a:spcPts val="1140"/>
                        </a:lnSpc>
                        <a:spcBef>
                          <a:spcPts val="30"/>
                        </a:spcBef>
                        <a:tabLst>
                          <a:tab pos="1677035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economía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organización política.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0" name="object 80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24" y="726186"/>
            <a:ext cx="6888480" cy="304800"/>
            <a:chOff x="1030224" y="726186"/>
            <a:chExt cx="6888480" cy="304800"/>
          </a:xfrm>
        </p:grpSpPr>
        <p:sp>
          <p:nvSpPr>
            <p:cNvPr id="3" name="object 3"/>
            <p:cNvSpPr/>
            <p:nvPr/>
          </p:nvSpPr>
          <p:spPr>
            <a:xfrm>
              <a:off x="1030224" y="726186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7766" y="726186"/>
              <a:ext cx="1553210" cy="304800"/>
            </a:xfrm>
            <a:custGeom>
              <a:avLst/>
              <a:gdLst/>
              <a:ahLst/>
              <a:cxnLst/>
              <a:rect l="l" t="t" r="r" b="b"/>
              <a:pathLst>
                <a:path w="1553210" h="304800">
                  <a:moveTo>
                    <a:pt x="15529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52956" y="304800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6818" y="726186"/>
              <a:ext cx="1057910" cy="304800"/>
            </a:xfrm>
            <a:custGeom>
              <a:avLst/>
              <a:gdLst/>
              <a:ahLst/>
              <a:cxnLst/>
              <a:rect l="l" t="t" r="r" b="b"/>
              <a:pathLst>
                <a:path w="1057910" h="304800">
                  <a:moveTo>
                    <a:pt x="10576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57656" y="304800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0570" y="726186"/>
              <a:ext cx="3358515" cy="304800"/>
            </a:xfrm>
            <a:custGeom>
              <a:avLst/>
              <a:gdLst/>
              <a:ahLst/>
              <a:cxnLst/>
              <a:rect l="l" t="t" r="r" b="b"/>
              <a:pathLst>
                <a:path w="3358515" h="304800">
                  <a:moveTo>
                    <a:pt x="335813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358133" y="304800"/>
                  </a:lnTo>
                  <a:lnTo>
                    <a:pt x="3358133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7994" y="726186"/>
          <a:ext cx="577913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/>
                <a:gridCol w="1564005"/>
                <a:gridCol w="1663700"/>
                <a:gridCol w="1583055"/>
              </a:tblGrid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5790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607695">
                        <a:lnSpc>
                          <a:spcPts val="1200"/>
                        </a:lnSpc>
                      </a:pP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4AF83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924800" y="726186"/>
            <a:ext cx="1401445" cy="304800"/>
          </a:xfrm>
          <a:custGeom>
            <a:avLst/>
            <a:gdLst/>
            <a:ahLst/>
            <a:cxnLst/>
            <a:rect l="l" t="t" r="r" b="b"/>
            <a:pathLst>
              <a:path w="1401445" h="304800">
                <a:moveTo>
                  <a:pt x="1401318" y="0"/>
                </a:moveTo>
                <a:lnTo>
                  <a:pt x="0" y="0"/>
                </a:lnTo>
                <a:lnTo>
                  <a:pt x="0" y="304800"/>
                </a:lnTo>
                <a:lnTo>
                  <a:pt x="1401318" y="304800"/>
                </a:lnTo>
                <a:lnTo>
                  <a:pt x="140131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982204" y="693673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721" y="720089"/>
            <a:ext cx="1063752" cy="609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31519" y="716914"/>
            <a:ext cx="7188200" cy="6236335"/>
            <a:chOff x="731519" y="716914"/>
            <a:chExt cx="7188200" cy="6236335"/>
          </a:xfrm>
        </p:grpSpPr>
        <p:sp>
          <p:nvSpPr>
            <p:cNvPr id="12" name="object 12"/>
            <p:cNvSpPr/>
            <p:nvPr/>
          </p:nvSpPr>
          <p:spPr>
            <a:xfrm>
              <a:off x="7916036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1519" y="1037082"/>
              <a:ext cx="292100" cy="5916295"/>
            </a:xfrm>
            <a:custGeom>
              <a:avLst/>
              <a:gdLst/>
              <a:ahLst/>
              <a:cxnLst/>
              <a:rect l="l" t="t" r="r" b="b"/>
              <a:pathLst>
                <a:path w="292100" h="5916295">
                  <a:moveTo>
                    <a:pt x="291845" y="0"/>
                  </a:moveTo>
                  <a:lnTo>
                    <a:pt x="0" y="0"/>
                  </a:lnTo>
                  <a:lnTo>
                    <a:pt x="0" y="5916167"/>
                  </a:lnTo>
                  <a:lnTo>
                    <a:pt x="291845" y="5916167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27" y="720089"/>
              <a:ext cx="2466593" cy="60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54473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1519" y="1034033"/>
            <a:ext cx="292100" cy="5923280"/>
          </a:xfrm>
          <a:prstGeom prst="rect">
            <a:avLst/>
          </a:prstGeom>
        </p:spPr>
        <p:txBody>
          <a:bodyPr wrap="square" lIns="0" tIns="47625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100" spc="-5">
                <a:latin typeface="Tw Cen MT"/>
                <a:cs typeface="Tw Cen MT"/>
              </a:rPr>
              <a:t>MIÉRCOLES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2294" y="1005331"/>
            <a:ext cx="5746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Geografía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9835" y="1005331"/>
            <a:ext cx="1441450" cy="5930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Distingue diferencias </a:t>
            </a:r>
            <a:r>
              <a:rPr dirty="0" sz="1000">
                <a:latin typeface="Tw Cen MT"/>
                <a:cs typeface="Tw Cen MT"/>
              </a:rPr>
              <a:t>en la  </a:t>
            </a:r>
            <a:r>
              <a:rPr dirty="0" sz="1000" spc="-5">
                <a:latin typeface="Tw Cen MT"/>
                <a:cs typeface="Tw Cen MT"/>
              </a:rPr>
              <a:t>diversidad de climas,  vegetación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fauna silvestre 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los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continentes.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9650" y="1005331"/>
            <a:ext cx="86042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Las regiones  naturales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América,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Europa 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Tw Cen MT"/>
                <a:cs typeface="Tw Cen MT"/>
              </a:rPr>
              <a:t>Antártida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7616" y="720090"/>
            <a:ext cx="8594725" cy="317500"/>
            <a:chOff x="737616" y="720090"/>
            <a:chExt cx="8594725" cy="3175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6" y="726186"/>
              <a:ext cx="292607" cy="310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128" y="720090"/>
              <a:ext cx="8308085" cy="3169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613402" y="1005331"/>
            <a:ext cx="3253740" cy="10083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Responde las siguientes preguntas con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información sobre las  regiones naturales que leíste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anteriormente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¿Qué tipo de flora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fauna podemos encontrar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América?</a:t>
            </a:r>
            <a:endParaRPr sz="1000">
              <a:latin typeface="Tw Cen MT"/>
              <a:cs typeface="Tw Cen MT"/>
            </a:endParaRPr>
          </a:p>
          <a:p>
            <a:pPr marL="12700" marR="5715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¿Cuál es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clima que </a:t>
            </a:r>
            <a:r>
              <a:rPr dirty="0" sz="1000">
                <a:latin typeface="Tw Cen MT"/>
                <a:cs typeface="Tw Cen MT"/>
              </a:rPr>
              <a:t>se </a:t>
            </a:r>
            <a:r>
              <a:rPr dirty="0" sz="1000" spc="-5">
                <a:latin typeface="Tw Cen MT"/>
                <a:cs typeface="Tw Cen MT"/>
              </a:rPr>
              <a:t>puede encontrar </a:t>
            </a:r>
            <a:r>
              <a:rPr dirty="0" sz="1000">
                <a:latin typeface="Tw Cen MT"/>
                <a:cs typeface="Tw Cen MT"/>
              </a:rPr>
              <a:t>en la </a:t>
            </a:r>
            <a:r>
              <a:rPr dirty="0" sz="1000" spc="-5">
                <a:latin typeface="Tw Cen MT"/>
                <a:cs typeface="Tw Cen MT"/>
              </a:rPr>
              <a:t>mayor parte de  Europa?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¿A</a:t>
            </a:r>
            <a:r>
              <a:rPr dirty="0" sz="1000" spc="1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qué</a:t>
            </a:r>
            <a:r>
              <a:rPr dirty="0" sz="1000" spc="1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región</a:t>
            </a:r>
            <a:r>
              <a:rPr dirty="0" sz="1000" spc="1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natural</a:t>
            </a:r>
            <a:r>
              <a:rPr dirty="0" sz="1000" spc="1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pertenece</a:t>
            </a:r>
            <a:r>
              <a:rPr dirty="0" sz="1000" spc="16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r>
              <a:rPr dirty="0" sz="1000" spc="1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Antártida</a:t>
            </a:r>
            <a:r>
              <a:rPr dirty="0" sz="1000" spc="1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según</a:t>
            </a:r>
            <a:r>
              <a:rPr dirty="0" sz="1000" spc="1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sus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características?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13402" y="2111755"/>
            <a:ext cx="325247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Resuelve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libro de texto la actividad “Lo que aprendí” de 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68.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7631" y="1143254"/>
            <a:ext cx="128714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(a)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7631" y="1696466"/>
            <a:ext cx="12973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835" algn="l"/>
                <a:tab pos="932815" algn="l"/>
              </a:tabLst>
            </a:pPr>
            <a:r>
              <a:rPr dirty="0" sz="1000" spc="-5">
                <a:latin typeface="Tw Cen MT"/>
                <a:cs typeface="Tw Cen MT"/>
              </a:rPr>
              <a:t>NOTA:	no	olvides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77631" y="1835149"/>
            <a:ext cx="12960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</a:t>
            </a:r>
            <a:r>
              <a:rPr dirty="0" sz="1000" spc="2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7631" y="1973093"/>
            <a:ext cx="129667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25423" y="1027810"/>
            <a:ext cx="7193915" cy="12700"/>
            <a:chOff x="725423" y="1027810"/>
            <a:chExt cx="7193915" cy="1270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423" y="1030985"/>
              <a:ext cx="6095" cy="60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916037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82294" y="2533142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25423" y="1030985"/>
            <a:ext cx="8606790" cy="2996565"/>
            <a:chOff x="725423" y="1030985"/>
            <a:chExt cx="8606790" cy="299656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127" y="1030985"/>
              <a:ext cx="8308085" cy="15331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423" y="1030985"/>
              <a:ext cx="12191" cy="299618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989835" y="2533142"/>
            <a:ext cx="1393825" cy="11461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Conocimiento de diversas  representaciones de un  número fraccionario: con  cifras, mediante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recta  numérica, con superficies,  etcétera. Análisis de las  relaciones entre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fracción 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el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todo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49650" y="2533142"/>
            <a:ext cx="92900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Una parte de </a:t>
            </a:r>
            <a:r>
              <a:rPr dirty="0" sz="1000" spc="-10">
                <a:latin typeface="Tw Cen MT"/>
                <a:cs typeface="Tw Cen MT"/>
              </a:rPr>
              <a:t>una  </a:t>
            </a:r>
            <a:r>
              <a:rPr dirty="0" sz="1000" spc="-5">
                <a:latin typeface="Tw Cen MT"/>
                <a:cs typeface="Tw Cen MT"/>
              </a:rPr>
              <a:t>parte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13402" y="2671063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w Cen MT"/>
                <a:cs typeface="Tw Cen MT"/>
              </a:rPr>
              <a:t>0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17602" y="2671063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w Cen MT"/>
                <a:cs typeface="Tw Cen MT"/>
              </a:rPr>
              <a:t>5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13402" y="2808986"/>
            <a:ext cx="2654935" cy="93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Marca las siguientes fracciones </a:t>
            </a:r>
            <a:r>
              <a:rPr dirty="0" sz="1000">
                <a:latin typeface="Tw Cen MT"/>
                <a:cs typeface="Tw Cen MT"/>
              </a:rPr>
              <a:t>en la </a:t>
            </a:r>
            <a:r>
              <a:rPr dirty="0" sz="1000" spc="-5">
                <a:latin typeface="Tw Cen MT"/>
                <a:cs typeface="Tw Cen MT"/>
              </a:rPr>
              <a:t>recta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numérica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200"/>
              </a:lnSpc>
            </a:pPr>
            <a:r>
              <a:rPr dirty="0" sz="1100" spc="-5">
                <a:latin typeface="Tw Cen MT"/>
                <a:cs typeface="Tw Cen MT"/>
              </a:rPr>
              <a:t>6/8</a:t>
            </a:r>
            <a:endParaRPr sz="1100">
              <a:latin typeface="Tw Cen MT"/>
              <a:cs typeface="Tw Cen MT"/>
            </a:endParaRPr>
          </a:p>
          <a:p>
            <a:pPr marL="12700">
              <a:lnSpc>
                <a:spcPts val="1195"/>
              </a:lnSpc>
            </a:pPr>
            <a:r>
              <a:rPr dirty="0" sz="1100" spc="-5">
                <a:latin typeface="Tw Cen MT"/>
                <a:cs typeface="Tw Cen MT"/>
              </a:rPr>
              <a:t>4/2</a:t>
            </a:r>
            <a:endParaRPr sz="1100">
              <a:latin typeface="Tw Cen MT"/>
              <a:cs typeface="Tw Cen MT"/>
            </a:endParaRPr>
          </a:p>
          <a:p>
            <a:pPr marL="12700">
              <a:lnSpc>
                <a:spcPts val="1195"/>
              </a:lnSpc>
            </a:pPr>
            <a:r>
              <a:rPr dirty="0" sz="1100" spc="-5">
                <a:latin typeface="Tw Cen MT"/>
                <a:cs typeface="Tw Cen MT"/>
              </a:rPr>
              <a:t>8/4</a:t>
            </a:r>
            <a:endParaRPr sz="1100">
              <a:latin typeface="Tw Cen MT"/>
              <a:cs typeface="Tw Cen MT"/>
            </a:endParaRPr>
          </a:p>
          <a:p>
            <a:pPr marL="12700">
              <a:lnSpc>
                <a:spcPts val="1195"/>
              </a:lnSpc>
            </a:pPr>
            <a:r>
              <a:rPr dirty="0" sz="1100" spc="-5">
                <a:latin typeface="Tw Cen MT"/>
                <a:cs typeface="Tw Cen MT"/>
              </a:rPr>
              <a:t>2/2</a:t>
            </a:r>
            <a:endParaRPr sz="1100">
              <a:latin typeface="Tw Cen MT"/>
              <a:cs typeface="Tw Cen MT"/>
            </a:endParaRPr>
          </a:p>
          <a:p>
            <a:pPr marL="12700">
              <a:lnSpc>
                <a:spcPts val="1260"/>
              </a:lnSpc>
            </a:pPr>
            <a:r>
              <a:rPr dirty="0" sz="1100" spc="-5">
                <a:latin typeface="Tw Cen MT"/>
                <a:cs typeface="Tw Cen MT"/>
              </a:rPr>
              <a:t>5/10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22540" y="2558033"/>
            <a:ext cx="8310245" cy="1472565"/>
            <a:chOff x="1022540" y="2558033"/>
            <a:chExt cx="8310245" cy="1472565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127" y="2564130"/>
              <a:ext cx="6095" cy="146303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24127" y="40286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0908" y="2564130"/>
              <a:ext cx="6095" cy="146303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30907" y="40286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0722" y="2564130"/>
              <a:ext cx="6095" cy="14630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4474" y="2564130"/>
              <a:ext cx="6095" cy="14630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54473" y="40286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13369" y="2558033"/>
              <a:ext cx="11429" cy="146913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18703" y="40286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26118" y="2558034"/>
              <a:ext cx="6095" cy="1469135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082294" y="4005326"/>
            <a:ext cx="7391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Formación  Cívica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ética.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49650" y="4005326"/>
            <a:ext cx="63627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>
                <a:latin typeface="Tw Cen MT"/>
                <a:cs typeface="Tw Cen MT"/>
              </a:rPr>
              <a:t>Mi</a:t>
            </a:r>
            <a:r>
              <a:rPr dirty="0" sz="1000" spc="-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proyecto  personal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13402" y="4005326"/>
            <a:ext cx="3254375" cy="5930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Analiza las problemáticas que enfrentan como comunidad </a:t>
            </a:r>
            <a:r>
              <a:rPr dirty="0" sz="1000">
                <a:latin typeface="Tw Cen MT"/>
                <a:cs typeface="Tw Cen MT"/>
              </a:rPr>
              <a:t>o  </a:t>
            </a:r>
            <a:r>
              <a:rPr dirty="0" sz="1000" spc="-5">
                <a:latin typeface="Tw Cen MT"/>
                <a:cs typeface="Tw Cen MT"/>
              </a:rPr>
              <a:t>vecinos (basura, falta de agua, imagen.)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diseña una  estrategia que ayude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mejorar </a:t>
            </a:r>
            <a:r>
              <a:rPr dirty="0" sz="1000">
                <a:latin typeface="Tw Cen MT"/>
                <a:cs typeface="Tw Cen MT"/>
              </a:rPr>
              <a:t>esa </a:t>
            </a:r>
            <a:r>
              <a:rPr dirty="0" sz="1000" spc="-5">
                <a:latin typeface="Tw Cen MT"/>
                <a:cs typeface="Tw Cen MT"/>
              </a:rPr>
              <a:t>problemática tomando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cuenta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participación de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todos.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25423" y="4027043"/>
            <a:ext cx="8606790" cy="984250"/>
            <a:chOff x="725423" y="4027043"/>
            <a:chExt cx="8606790" cy="984250"/>
          </a:xfrm>
        </p:grpSpPr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4127" y="4027169"/>
              <a:ext cx="2472689" cy="91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0721" y="4030218"/>
              <a:ext cx="1063752" cy="60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54473" y="4033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916037" y="40302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918703" y="4033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423" y="4027169"/>
              <a:ext cx="6095" cy="97764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127" y="4036314"/>
              <a:ext cx="6095" cy="96850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96818" y="4030218"/>
              <a:ext cx="4427981" cy="98069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6117" y="4027169"/>
              <a:ext cx="6096" cy="977646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082294" y="4979161"/>
            <a:ext cx="44704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0224" y="4036314"/>
            <a:ext cx="906779" cy="974597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989835" y="4005326"/>
            <a:ext cx="1401445" cy="142875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95885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Analiza necesidades,  intereses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motivaciones  individuales, de otras  personas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grupos al  plantearse metas para </a:t>
            </a:r>
            <a:r>
              <a:rPr dirty="0" sz="1000">
                <a:latin typeface="Tw Cen MT"/>
                <a:cs typeface="Tw Cen MT"/>
              </a:rPr>
              <a:t>el  </a:t>
            </a:r>
            <a:r>
              <a:rPr dirty="0" sz="1000" spc="-5">
                <a:latin typeface="Tw Cen MT"/>
                <a:cs typeface="Tw Cen MT"/>
              </a:rPr>
              <a:t>bienestar personal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colectivo.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ct val="90700"/>
              </a:lnSpc>
              <a:spcBef>
                <a:spcPts val="55"/>
              </a:spcBef>
            </a:pPr>
            <a:r>
              <a:rPr dirty="0" sz="1000" spc="-5">
                <a:latin typeface="Tw Cen MT"/>
                <a:cs typeface="Tw Cen MT"/>
              </a:rPr>
              <a:t>Reconoce </a:t>
            </a:r>
            <a:r>
              <a:rPr dirty="0" sz="1000">
                <a:latin typeface="Tw Cen MT"/>
                <a:cs typeface="Tw Cen MT"/>
              </a:rPr>
              <a:t>a la </a:t>
            </a:r>
            <a:r>
              <a:rPr dirty="0" sz="1000" spc="-5">
                <a:latin typeface="Tw Cen MT"/>
                <a:cs typeface="Tw Cen MT"/>
              </a:rPr>
              <a:t>leyenda  como un texto propio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tradición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oral.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49650" y="4979161"/>
            <a:ext cx="889635" cy="4552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La leyenda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como  tradición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70"/>
              </a:lnSpc>
            </a:pPr>
            <a:r>
              <a:rPr dirty="0" sz="1000" spc="-5">
                <a:latin typeface="Tw Cen MT"/>
                <a:cs typeface="Tw Cen MT"/>
              </a:rPr>
              <a:t>oral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69" name="object 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37004" y="4036314"/>
            <a:ext cx="1559813" cy="974597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4613402" y="4979161"/>
            <a:ext cx="3253740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Anota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una leyenda que te hayan contado tus  padres, abuelos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algún familiar, asegúrate de que se  entienda </a:t>
            </a:r>
            <a:r>
              <a:rPr dirty="0" sz="1000">
                <a:latin typeface="Tw Cen MT"/>
                <a:cs typeface="Tw Cen MT"/>
              </a:rPr>
              <a:t>lo </a:t>
            </a:r>
            <a:r>
              <a:rPr dirty="0" sz="1000" spc="-5">
                <a:latin typeface="Tw Cen MT"/>
                <a:cs typeface="Tw Cen MT"/>
              </a:rPr>
              <a:t>que escribiste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recuerda revisar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ortografía al  final puedes utilizar ilustraciones para</a:t>
            </a:r>
            <a:r>
              <a:rPr dirty="0" sz="1000" spc="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complementarla.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25423" y="5001640"/>
            <a:ext cx="8606790" cy="984250"/>
            <a:chOff x="725423" y="5001640"/>
            <a:chExt cx="8606790" cy="984250"/>
          </a:xfrm>
        </p:grpSpPr>
        <p:sp>
          <p:nvSpPr>
            <p:cNvPr id="72" name="object 72"/>
            <p:cNvSpPr/>
            <p:nvPr/>
          </p:nvSpPr>
          <p:spPr>
            <a:xfrm>
              <a:off x="1930907" y="5007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490721" y="5007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554473" y="5007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16037" y="50048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918703" y="5007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423" y="5004815"/>
              <a:ext cx="6095" cy="97459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4127" y="5004815"/>
              <a:ext cx="6096" cy="97459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6818" y="5004816"/>
              <a:ext cx="4427981" cy="98069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26117" y="5004815"/>
              <a:ext cx="6096" cy="974598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1082294" y="5953760"/>
            <a:ext cx="70421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Cívica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Ética 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-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dialogo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0224" y="5010911"/>
            <a:ext cx="906779" cy="974597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1989835" y="5953760"/>
            <a:ext cx="1310640" cy="10083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Analiza necesidades,  intereses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motivaciones  individuales, de otras  personas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grupos al  plantearse metas para </a:t>
            </a:r>
            <a:r>
              <a:rPr dirty="0" sz="1000">
                <a:latin typeface="Tw Cen MT"/>
                <a:cs typeface="Tw Cen MT"/>
              </a:rPr>
              <a:t>el  </a:t>
            </a:r>
            <a:r>
              <a:rPr dirty="0" sz="1000" spc="-5">
                <a:latin typeface="Tw Cen MT"/>
                <a:cs typeface="Tw Cen MT"/>
              </a:rPr>
              <a:t>bienestar personal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colectivo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49650" y="5953760"/>
            <a:ext cx="944244" cy="5930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Ejerciendo mis  libertades: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Pienso,  me informo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opino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85" name="object 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37004" y="5010911"/>
            <a:ext cx="1559813" cy="974597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4613402" y="5953760"/>
            <a:ext cx="325374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Menciona </a:t>
            </a:r>
            <a:r>
              <a:rPr dirty="0" sz="1000">
                <a:latin typeface="Tw Cen MT"/>
                <a:cs typeface="Tw Cen MT"/>
              </a:rPr>
              <a:t>5 </a:t>
            </a:r>
            <a:r>
              <a:rPr dirty="0" sz="1000" spc="-5">
                <a:latin typeface="Tw Cen MT"/>
                <a:cs typeface="Tw Cen MT"/>
              </a:rPr>
              <a:t>acciones que se pueden realizar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comunidad  de manera colectiva con los habitantes, para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mejora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misma. Puedes incluir una ilustración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cada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acción.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25423" y="2772727"/>
            <a:ext cx="8606790" cy="4187825"/>
            <a:chOff x="725423" y="2772727"/>
            <a:chExt cx="8606790" cy="4187825"/>
          </a:xfrm>
        </p:grpSpPr>
        <p:sp>
          <p:nvSpPr>
            <p:cNvPr id="88" name="object 88"/>
            <p:cNvSpPr/>
            <p:nvPr/>
          </p:nvSpPr>
          <p:spPr>
            <a:xfrm>
              <a:off x="725423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24127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930907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3490721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4554473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916037" y="59794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918703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9326117" y="59824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5424" y="5985522"/>
              <a:ext cx="304799" cy="97458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96818" y="5979413"/>
              <a:ext cx="4416539" cy="98069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0224" y="5985522"/>
              <a:ext cx="906779" cy="97458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933955" y="69540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37004" y="5985522"/>
              <a:ext cx="1559813" cy="97458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490721" y="69570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554473" y="69570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7916037" y="69540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0570" y="5985522"/>
              <a:ext cx="4771643" cy="974585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686300" y="2777489"/>
              <a:ext cx="2733675" cy="0"/>
            </a:xfrm>
            <a:custGeom>
              <a:avLst/>
              <a:gdLst/>
              <a:ahLst/>
              <a:cxnLst/>
              <a:rect l="l" t="t" r="r" b="b"/>
              <a:pathLst>
                <a:path w="2733675" h="0">
                  <a:moveTo>
                    <a:pt x="0" y="0"/>
                  </a:moveTo>
                  <a:lnTo>
                    <a:pt x="273367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248" y="716914"/>
            <a:ext cx="8613140" cy="6254115"/>
            <a:chOff x="722248" y="716914"/>
            <a:chExt cx="8613140" cy="6254115"/>
          </a:xfrm>
        </p:grpSpPr>
        <p:sp>
          <p:nvSpPr>
            <p:cNvPr id="3" name="object 3"/>
            <p:cNvSpPr/>
            <p:nvPr/>
          </p:nvSpPr>
          <p:spPr>
            <a:xfrm>
              <a:off x="1030224" y="726186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7765" y="726186"/>
              <a:ext cx="1553210" cy="304800"/>
            </a:xfrm>
            <a:custGeom>
              <a:avLst/>
              <a:gdLst/>
              <a:ahLst/>
              <a:cxnLst/>
              <a:rect l="l" t="t" r="r" b="b"/>
              <a:pathLst>
                <a:path w="1553210" h="304800">
                  <a:moveTo>
                    <a:pt x="15529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52956" y="304800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6818" y="726186"/>
              <a:ext cx="1057910" cy="304800"/>
            </a:xfrm>
            <a:custGeom>
              <a:avLst/>
              <a:gdLst/>
              <a:ahLst/>
              <a:cxnLst/>
              <a:rect l="l" t="t" r="r" b="b"/>
              <a:pathLst>
                <a:path w="1057910" h="304800">
                  <a:moveTo>
                    <a:pt x="10576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57656" y="304800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0570" y="726186"/>
              <a:ext cx="3358515" cy="304800"/>
            </a:xfrm>
            <a:custGeom>
              <a:avLst/>
              <a:gdLst/>
              <a:ahLst/>
              <a:cxnLst/>
              <a:rect l="l" t="t" r="r" b="b"/>
              <a:pathLst>
                <a:path w="3358515" h="304800">
                  <a:moveTo>
                    <a:pt x="335813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358133" y="304800"/>
                  </a:lnTo>
                  <a:lnTo>
                    <a:pt x="3358133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4800" y="726186"/>
              <a:ext cx="1401445" cy="304800"/>
            </a:xfrm>
            <a:custGeom>
              <a:avLst/>
              <a:gdLst/>
              <a:ahLst/>
              <a:cxnLst/>
              <a:rect l="l" t="t" r="r" b="b"/>
              <a:pathLst>
                <a:path w="1401445" h="304800">
                  <a:moveTo>
                    <a:pt x="140131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401318" y="304800"/>
                  </a:lnTo>
                  <a:lnTo>
                    <a:pt x="140131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27" y="720089"/>
              <a:ext cx="2466593" cy="60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54473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16037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1037082"/>
              <a:ext cx="292100" cy="5934075"/>
            </a:xfrm>
            <a:custGeom>
              <a:avLst/>
              <a:gdLst/>
              <a:ahLst/>
              <a:cxnLst/>
              <a:rect l="l" t="t" r="r" b="b"/>
              <a:pathLst>
                <a:path w="292100" h="5934075">
                  <a:moveTo>
                    <a:pt x="291845" y="0"/>
                  </a:moveTo>
                  <a:lnTo>
                    <a:pt x="0" y="0"/>
                  </a:lnTo>
                  <a:lnTo>
                    <a:pt x="0" y="5933694"/>
                  </a:lnTo>
                  <a:lnTo>
                    <a:pt x="291845" y="5933694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27" y="720090"/>
              <a:ext cx="8308085" cy="3169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936" y="103403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16037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7175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33955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493769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57521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21751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127" y="1037082"/>
              <a:ext cx="912875" cy="11407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329165" y="21648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6818" y="1037082"/>
              <a:ext cx="1063751" cy="11407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7004" y="1037082"/>
              <a:ext cx="1559813" cy="11407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0570" y="1030986"/>
              <a:ext cx="4771643" cy="11468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27175" y="21717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33955" y="21717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90721" y="21747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54473" y="21747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16037" y="21717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918703" y="21747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127" y="2177795"/>
              <a:ext cx="6900671" cy="138912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32198" y="3988307"/>
              <a:ext cx="3211195" cy="276860"/>
            </a:xfrm>
            <a:custGeom>
              <a:avLst/>
              <a:gdLst/>
              <a:ahLst/>
              <a:cxnLst/>
              <a:rect l="l" t="t" r="r" b="b"/>
              <a:pathLst>
                <a:path w="3211195" h="276860">
                  <a:moveTo>
                    <a:pt x="1066038" y="0"/>
                  </a:moveTo>
                  <a:lnTo>
                    <a:pt x="0" y="0"/>
                  </a:lnTo>
                  <a:lnTo>
                    <a:pt x="0" y="276606"/>
                  </a:lnTo>
                  <a:lnTo>
                    <a:pt x="1066038" y="276606"/>
                  </a:lnTo>
                  <a:lnTo>
                    <a:pt x="1066038" y="0"/>
                  </a:lnTo>
                  <a:close/>
                </a:path>
                <a:path w="3211195" h="276860">
                  <a:moveTo>
                    <a:pt x="2138934" y="0"/>
                  </a:moveTo>
                  <a:lnTo>
                    <a:pt x="1072896" y="0"/>
                  </a:lnTo>
                  <a:lnTo>
                    <a:pt x="1072896" y="276606"/>
                  </a:lnTo>
                  <a:lnTo>
                    <a:pt x="2138934" y="276606"/>
                  </a:lnTo>
                  <a:lnTo>
                    <a:pt x="2138934" y="0"/>
                  </a:lnTo>
                  <a:close/>
                </a:path>
                <a:path w="3211195" h="276860">
                  <a:moveTo>
                    <a:pt x="3211055" y="0"/>
                  </a:moveTo>
                  <a:lnTo>
                    <a:pt x="2145030" y="0"/>
                  </a:lnTo>
                  <a:lnTo>
                    <a:pt x="2145030" y="276606"/>
                  </a:lnTo>
                  <a:lnTo>
                    <a:pt x="3211055" y="276606"/>
                  </a:lnTo>
                  <a:lnTo>
                    <a:pt x="3211055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626102" y="3982212"/>
              <a:ext cx="3224530" cy="1138555"/>
            </a:xfrm>
            <a:custGeom>
              <a:avLst/>
              <a:gdLst/>
              <a:ahLst/>
              <a:cxnLst/>
              <a:rect l="l" t="t" r="r" b="b"/>
              <a:pathLst>
                <a:path w="3224529" h="1138554">
                  <a:moveTo>
                    <a:pt x="3224022" y="854976"/>
                  </a:moveTo>
                  <a:lnTo>
                    <a:pt x="3224022" y="854976"/>
                  </a:lnTo>
                  <a:lnTo>
                    <a:pt x="0" y="854976"/>
                  </a:lnTo>
                  <a:lnTo>
                    <a:pt x="0" y="861060"/>
                  </a:lnTo>
                  <a:lnTo>
                    <a:pt x="0" y="1138428"/>
                  </a:lnTo>
                  <a:lnTo>
                    <a:pt x="6108" y="1138428"/>
                  </a:lnTo>
                  <a:lnTo>
                    <a:pt x="6108" y="861060"/>
                  </a:lnTo>
                  <a:lnTo>
                    <a:pt x="1072896" y="861060"/>
                  </a:lnTo>
                  <a:lnTo>
                    <a:pt x="1072896" y="1138428"/>
                  </a:lnTo>
                  <a:lnTo>
                    <a:pt x="1078992" y="1138428"/>
                  </a:lnTo>
                  <a:lnTo>
                    <a:pt x="1078992" y="861060"/>
                  </a:lnTo>
                  <a:lnTo>
                    <a:pt x="2145030" y="861060"/>
                  </a:lnTo>
                  <a:lnTo>
                    <a:pt x="2145030" y="1138428"/>
                  </a:lnTo>
                  <a:lnTo>
                    <a:pt x="2151126" y="1138428"/>
                  </a:lnTo>
                  <a:lnTo>
                    <a:pt x="2151126" y="861060"/>
                  </a:lnTo>
                  <a:lnTo>
                    <a:pt x="3217926" y="861060"/>
                  </a:lnTo>
                  <a:lnTo>
                    <a:pt x="3217926" y="1138428"/>
                  </a:lnTo>
                  <a:lnTo>
                    <a:pt x="3224022" y="1138428"/>
                  </a:lnTo>
                  <a:lnTo>
                    <a:pt x="3224022" y="861060"/>
                  </a:lnTo>
                  <a:lnTo>
                    <a:pt x="3224022" y="854976"/>
                  </a:lnTo>
                  <a:close/>
                </a:path>
                <a:path w="3224529" h="1138554">
                  <a:moveTo>
                    <a:pt x="3224022" y="0"/>
                  </a:moveTo>
                  <a:lnTo>
                    <a:pt x="3217938" y="0"/>
                  </a:lnTo>
                  <a:lnTo>
                    <a:pt x="3217926" y="6096"/>
                  </a:lnTo>
                  <a:lnTo>
                    <a:pt x="3217926" y="572262"/>
                  </a:lnTo>
                  <a:lnTo>
                    <a:pt x="2151126" y="572262"/>
                  </a:lnTo>
                  <a:lnTo>
                    <a:pt x="2151126" y="433578"/>
                  </a:lnTo>
                  <a:lnTo>
                    <a:pt x="3217926" y="433578"/>
                  </a:lnTo>
                  <a:lnTo>
                    <a:pt x="3217926" y="427482"/>
                  </a:lnTo>
                  <a:lnTo>
                    <a:pt x="2151126" y="427482"/>
                  </a:lnTo>
                  <a:lnTo>
                    <a:pt x="2151126" y="288798"/>
                  </a:lnTo>
                  <a:lnTo>
                    <a:pt x="3217926" y="288798"/>
                  </a:lnTo>
                  <a:lnTo>
                    <a:pt x="3217926" y="282689"/>
                  </a:lnTo>
                  <a:lnTo>
                    <a:pt x="2151126" y="282689"/>
                  </a:lnTo>
                  <a:lnTo>
                    <a:pt x="2151126" y="6096"/>
                  </a:lnTo>
                  <a:lnTo>
                    <a:pt x="3217926" y="6096"/>
                  </a:lnTo>
                  <a:lnTo>
                    <a:pt x="3217926" y="0"/>
                  </a:lnTo>
                  <a:lnTo>
                    <a:pt x="2151126" y="0"/>
                  </a:lnTo>
                  <a:lnTo>
                    <a:pt x="2145030" y="0"/>
                  </a:lnTo>
                  <a:lnTo>
                    <a:pt x="2145030" y="6096"/>
                  </a:lnTo>
                  <a:lnTo>
                    <a:pt x="2145030" y="572262"/>
                  </a:lnTo>
                  <a:lnTo>
                    <a:pt x="1078992" y="572262"/>
                  </a:lnTo>
                  <a:lnTo>
                    <a:pt x="1078992" y="433578"/>
                  </a:lnTo>
                  <a:lnTo>
                    <a:pt x="2145030" y="433578"/>
                  </a:lnTo>
                  <a:lnTo>
                    <a:pt x="2145030" y="427482"/>
                  </a:lnTo>
                  <a:lnTo>
                    <a:pt x="1078992" y="427482"/>
                  </a:lnTo>
                  <a:lnTo>
                    <a:pt x="1078992" y="288798"/>
                  </a:lnTo>
                  <a:lnTo>
                    <a:pt x="2145030" y="288798"/>
                  </a:lnTo>
                  <a:lnTo>
                    <a:pt x="2145030" y="282689"/>
                  </a:lnTo>
                  <a:lnTo>
                    <a:pt x="1078992" y="282689"/>
                  </a:lnTo>
                  <a:lnTo>
                    <a:pt x="1078992" y="6096"/>
                  </a:lnTo>
                  <a:lnTo>
                    <a:pt x="2145030" y="6096"/>
                  </a:lnTo>
                  <a:lnTo>
                    <a:pt x="2145030" y="0"/>
                  </a:lnTo>
                  <a:lnTo>
                    <a:pt x="1078992" y="0"/>
                  </a:lnTo>
                  <a:lnTo>
                    <a:pt x="1072896" y="0"/>
                  </a:lnTo>
                  <a:lnTo>
                    <a:pt x="1072896" y="6096"/>
                  </a:lnTo>
                  <a:lnTo>
                    <a:pt x="1072896" y="572262"/>
                  </a:lnTo>
                  <a:lnTo>
                    <a:pt x="6108" y="572262"/>
                  </a:lnTo>
                  <a:lnTo>
                    <a:pt x="6108" y="433578"/>
                  </a:lnTo>
                  <a:lnTo>
                    <a:pt x="1072896" y="433578"/>
                  </a:lnTo>
                  <a:lnTo>
                    <a:pt x="1072896" y="427482"/>
                  </a:lnTo>
                  <a:lnTo>
                    <a:pt x="6108" y="427482"/>
                  </a:lnTo>
                  <a:lnTo>
                    <a:pt x="6108" y="288798"/>
                  </a:lnTo>
                  <a:lnTo>
                    <a:pt x="1072896" y="288798"/>
                  </a:lnTo>
                  <a:lnTo>
                    <a:pt x="1072896" y="282689"/>
                  </a:lnTo>
                  <a:lnTo>
                    <a:pt x="6108" y="282689"/>
                  </a:lnTo>
                  <a:lnTo>
                    <a:pt x="6108" y="6096"/>
                  </a:lnTo>
                  <a:lnTo>
                    <a:pt x="1072896" y="6096"/>
                  </a:lnTo>
                  <a:lnTo>
                    <a:pt x="1072896" y="0"/>
                  </a:ln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854964"/>
                  </a:lnTo>
                  <a:lnTo>
                    <a:pt x="6108" y="854964"/>
                  </a:lnTo>
                  <a:lnTo>
                    <a:pt x="6108" y="578358"/>
                  </a:lnTo>
                  <a:lnTo>
                    <a:pt x="1072896" y="578358"/>
                  </a:lnTo>
                  <a:lnTo>
                    <a:pt x="1072896" y="854964"/>
                  </a:lnTo>
                  <a:lnTo>
                    <a:pt x="1078992" y="854964"/>
                  </a:lnTo>
                  <a:lnTo>
                    <a:pt x="1078992" y="578358"/>
                  </a:lnTo>
                  <a:lnTo>
                    <a:pt x="2145030" y="578358"/>
                  </a:lnTo>
                  <a:lnTo>
                    <a:pt x="2145030" y="854964"/>
                  </a:lnTo>
                  <a:lnTo>
                    <a:pt x="2151126" y="854964"/>
                  </a:lnTo>
                  <a:lnTo>
                    <a:pt x="2151126" y="578358"/>
                  </a:lnTo>
                  <a:lnTo>
                    <a:pt x="3217926" y="578358"/>
                  </a:lnTo>
                  <a:lnTo>
                    <a:pt x="3217926" y="854964"/>
                  </a:lnTo>
                  <a:lnTo>
                    <a:pt x="3224022" y="854964"/>
                  </a:lnTo>
                  <a:lnTo>
                    <a:pt x="3224022" y="6096"/>
                  </a:lnTo>
                  <a:lnTo>
                    <a:pt x="3224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423" y="1030985"/>
              <a:ext cx="12191" cy="579500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916037" y="356082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5423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24127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30907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490721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4127" y="3566934"/>
              <a:ext cx="912875" cy="156589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554473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918703" y="51240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7004" y="3566934"/>
              <a:ext cx="1559813" cy="15658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6818" y="3566934"/>
              <a:ext cx="1063751" cy="15658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26117" y="2171700"/>
              <a:ext cx="6096" cy="465429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25423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24127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0570" y="3560826"/>
              <a:ext cx="3364229" cy="157200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30907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490721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554473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916037" y="512673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918703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326117" y="51297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127" y="5132844"/>
              <a:ext cx="912875" cy="6979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37004" y="5132844"/>
              <a:ext cx="1559813" cy="6979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6818" y="5132844"/>
              <a:ext cx="1063751" cy="697979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90721" y="720089"/>
            <a:ext cx="1063752" cy="6096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725423" y="726186"/>
            <a:ext cx="304800" cy="311150"/>
            <a:chOff x="725423" y="726186"/>
            <a:chExt cx="304800" cy="311150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7615" y="726186"/>
              <a:ext cx="292607" cy="3108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423" y="1030985"/>
              <a:ext cx="6095" cy="6095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725423" y="5132844"/>
            <a:ext cx="8606790" cy="1844039"/>
            <a:chOff x="725423" y="5132844"/>
            <a:chExt cx="8606790" cy="1844039"/>
          </a:xfrm>
        </p:grpSpPr>
        <p:sp>
          <p:nvSpPr>
            <p:cNvPr id="63" name="object 63"/>
            <p:cNvSpPr/>
            <p:nvPr/>
          </p:nvSpPr>
          <p:spPr>
            <a:xfrm>
              <a:off x="725423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930907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490721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60570" y="5132844"/>
              <a:ext cx="3364229" cy="69797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54473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916037" y="582472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918703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9326117" y="5827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0224" y="5830824"/>
              <a:ext cx="906779" cy="100126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37004" y="5830824"/>
              <a:ext cx="1559813" cy="100126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28471" y="68259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7"/>
                  </a:moveTo>
                  <a:lnTo>
                    <a:pt x="3047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24127" y="68290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6818" y="5830824"/>
              <a:ext cx="1063751" cy="100126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933955" y="68259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490721" y="68290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554473" y="68290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0570" y="5830824"/>
              <a:ext cx="3364229" cy="100126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916037" y="68259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7"/>
                  </a:moveTo>
                  <a:lnTo>
                    <a:pt x="2667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918703" y="68290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9326117" y="68290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28471" y="695401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763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05839" y="69738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27175" y="695401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763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24127" y="69738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0224" y="6832092"/>
              <a:ext cx="6894575" cy="144780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725423" y="5824727"/>
            <a:ext cx="304800" cy="1152525"/>
            <a:chOff x="725423" y="5824727"/>
            <a:chExt cx="304800" cy="1152525"/>
          </a:xfrm>
        </p:grpSpPr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4127" y="5824727"/>
              <a:ext cx="6096" cy="100126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5423" y="6832091"/>
              <a:ext cx="304799" cy="144780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7918704" y="6832092"/>
            <a:ext cx="1413510" cy="144780"/>
            <a:chOff x="7918704" y="6832092"/>
            <a:chExt cx="1413510" cy="144780"/>
          </a:xfrm>
        </p:grpSpPr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8704" y="6832092"/>
              <a:ext cx="1413509" cy="1447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26117" y="6954012"/>
              <a:ext cx="6096" cy="22860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645025" y="5968990"/>
            <a:ext cx="2143121" cy="857005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67400" y="1304990"/>
            <a:ext cx="1447800" cy="866773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61950" y="361949"/>
            <a:ext cx="9334500" cy="7048500"/>
          </a:xfrm>
          <a:custGeom>
            <a:avLst/>
            <a:gdLst/>
            <a:ahLst/>
            <a:cxnLst/>
            <a:rect l="l" t="t" r="r" b="b"/>
            <a:pathLst>
              <a:path w="9334500" h="7048500">
                <a:moveTo>
                  <a:pt x="9325343" y="7039356"/>
                </a:moveTo>
                <a:lnTo>
                  <a:pt x="9144" y="7039356"/>
                </a:lnTo>
                <a:lnTo>
                  <a:pt x="9144" y="9156"/>
                </a:lnTo>
                <a:lnTo>
                  <a:pt x="0" y="9156"/>
                </a:lnTo>
                <a:lnTo>
                  <a:pt x="0" y="7039356"/>
                </a:lnTo>
                <a:lnTo>
                  <a:pt x="0" y="7048500"/>
                </a:lnTo>
                <a:lnTo>
                  <a:pt x="9144" y="7048500"/>
                </a:lnTo>
                <a:lnTo>
                  <a:pt x="9325343" y="7048500"/>
                </a:lnTo>
                <a:lnTo>
                  <a:pt x="9325343" y="7039356"/>
                </a:lnTo>
                <a:close/>
              </a:path>
              <a:path w="9334500" h="7048500">
                <a:moveTo>
                  <a:pt x="9325343" y="0"/>
                </a:move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lnTo>
                  <a:pt x="9144" y="9144"/>
                </a:lnTo>
                <a:lnTo>
                  <a:pt x="9325343" y="9144"/>
                </a:lnTo>
                <a:lnTo>
                  <a:pt x="9325343" y="0"/>
                </a:lnTo>
                <a:close/>
              </a:path>
              <a:path w="9334500" h="7048500">
                <a:moveTo>
                  <a:pt x="9334500" y="9156"/>
                </a:moveTo>
                <a:lnTo>
                  <a:pt x="9325356" y="9156"/>
                </a:lnTo>
                <a:lnTo>
                  <a:pt x="9325356" y="7039356"/>
                </a:lnTo>
                <a:lnTo>
                  <a:pt x="9325356" y="7048500"/>
                </a:lnTo>
                <a:lnTo>
                  <a:pt x="9334500" y="7048500"/>
                </a:lnTo>
                <a:lnTo>
                  <a:pt x="9334500" y="7039356"/>
                </a:lnTo>
                <a:lnTo>
                  <a:pt x="9334500" y="9156"/>
                </a:lnTo>
                <a:close/>
              </a:path>
              <a:path w="9334500" h="7048500">
                <a:moveTo>
                  <a:pt x="9334500" y="0"/>
                </a:moveTo>
                <a:lnTo>
                  <a:pt x="9325356" y="0"/>
                </a:lnTo>
                <a:lnTo>
                  <a:pt x="9325356" y="9144"/>
                </a:lnTo>
                <a:lnTo>
                  <a:pt x="9334500" y="9144"/>
                </a:lnTo>
                <a:lnTo>
                  <a:pt x="93345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304800" y="304800"/>
          <a:ext cx="9467850" cy="716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105"/>
                <a:gridCol w="906780"/>
                <a:gridCol w="1557020"/>
                <a:gridCol w="1137284"/>
                <a:gridCol w="3232785"/>
                <a:gridCol w="71754"/>
                <a:gridCol w="1823085"/>
              </a:tblGrid>
              <a:tr h="719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D74B5"/>
                      </a:solidFill>
                      <a:prstDash val="solid"/>
                    </a:lnL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61645" marR="150495" indent="-369570">
                        <a:lnSpc>
                          <a:spcPts val="12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r>
                        <a:rPr dirty="0" sz="11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 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 marR="317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 marR="480695" indent="165100">
                        <a:lnSpc>
                          <a:spcPts val="12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 marR="48387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 tu maestro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68580" marR="47434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</a:tr>
              <a:tr h="11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D74B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7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9685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Conocimiento de diversas  representaciones de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número fraccionario: con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1239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cifras, mediante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recta  numérica, con superficies,  etcétera. Análisis de las  relaciones entre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fracción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todo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 marR="32067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 gastos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 ahorro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1120">
                        <a:lnSpc>
                          <a:spcPts val="107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Javier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actividad del Anexo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#1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se encuentra al final  del plan de trabajo.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</a:tr>
              <a:tr h="138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D74B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Historia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Reconoce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soberanía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9431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democracia como valores 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herencia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liberal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Benito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Juárez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el tema “Benito Juárez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Liberales” de tu libro de texto  pagina 66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las siguientes preguntas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¿Quién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llego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poder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triunfo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Revolución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317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Ayutla?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317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¿Cuál era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principal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objetivo?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317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diferencias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tenían?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¿En qué año ocupo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presidencia Benito Juárez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cuantos años  duro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poder?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¿Cuáles</a:t>
                      </a:r>
                      <a:r>
                        <a:rPr dirty="0" sz="1000" spc="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fueron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propuestas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liberales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</a:t>
                      </a:r>
                      <a:r>
                        <a:rPr dirty="0" sz="1000" spc="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ayudar</a:t>
                      </a:r>
                      <a:r>
                        <a:rPr dirty="0" sz="1000" spc="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3175">
                        <a:lnSpc>
                          <a:spcPts val="11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desarrollar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democracia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país?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  <a:lnT w="19050">
                      <a:solidFill>
                        <a:srgbClr val="2D74B5"/>
                      </a:solidFill>
                      <a:prstDash val="solid"/>
                    </a:lnT>
                  </a:tcPr>
                </a:tc>
              </a:tr>
              <a:tr h="155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18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JUEVES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 vert="vert270">
                    <a:lnL w="19050">
                      <a:solidFill>
                        <a:srgbClr val="2D74B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 marR="39687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ate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7945" marR="18986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Elementos de realidad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fantasía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relatos orales  (leyendas).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just" marL="71120" marR="17272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Mitos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leyendas:  La fantasía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realidad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las leyendas “La mulata de córdoba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criptas de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kaua”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tu libro de texto páginas 52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53.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completa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 cuadro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3175">
                        <a:lnSpc>
                          <a:spcPts val="1060"/>
                        </a:lnSpc>
                        <a:tabLst>
                          <a:tab pos="1141730" algn="l"/>
                          <a:tab pos="221488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ASPECTOS	LA  </a:t>
                      </a:r>
                      <a:r>
                        <a:rPr dirty="0" sz="1000" spc="1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MULATA  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CRIPTAS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141730" marR="3175">
                        <a:lnSpc>
                          <a:spcPts val="1115"/>
                        </a:lnSpc>
                        <a:tabLst>
                          <a:tab pos="221488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CORDOBA	KAUA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2419350">
                        <a:lnSpc>
                          <a:spcPct val="932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PERSONAJES  EPOCA  ELEMENTOS  REALES  ELEMENTOS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</a:tcPr>
                </a:tc>
              </a:tr>
              <a:tr h="703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D74B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Artes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65405">
                        <a:lnSpc>
                          <a:spcPct val="908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Crea una propuesta sencilla  de texto literario,  escenografía, vestuario,  iluminación, utilería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dirección de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escena.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71120" marR="251460">
                        <a:lnSpc>
                          <a:spcPts val="1090"/>
                        </a:lnSpc>
                        <a:spcBef>
                          <a:spcPts val="5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¡A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escribir se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  dicho!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8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Recuerda uno de tus cuentos infantiles favoritos, escríbelo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 cuaderno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forma de obra de teatro, añadiendo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los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personajes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sus guiones.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</a:tcPr>
                </a:tc>
              </a:tr>
              <a:tr h="1631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D74B5"/>
                      </a:solidFill>
                      <a:prstDash val="solid"/>
                    </a:lnL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3340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Física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812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Aplica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pensamiento  estratégico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juego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iniciación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7018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deportiva, para disfrutar 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confrontación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lúdica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9179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desafíos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Recrea los movimientos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presentan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imagen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2D74B5"/>
                      </a:solidFill>
                      <a:prstDash val="solid"/>
                    </a:lnR>
                    <a:lnB w="19050">
                      <a:solidFill>
                        <a:srgbClr val="2D74B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24" y="726186"/>
            <a:ext cx="6888480" cy="304800"/>
            <a:chOff x="1030224" y="726186"/>
            <a:chExt cx="6888480" cy="304800"/>
          </a:xfrm>
        </p:grpSpPr>
        <p:sp>
          <p:nvSpPr>
            <p:cNvPr id="3" name="object 3"/>
            <p:cNvSpPr/>
            <p:nvPr/>
          </p:nvSpPr>
          <p:spPr>
            <a:xfrm>
              <a:off x="1030224" y="726186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7766" y="726186"/>
              <a:ext cx="1553210" cy="304800"/>
            </a:xfrm>
            <a:custGeom>
              <a:avLst/>
              <a:gdLst/>
              <a:ahLst/>
              <a:cxnLst/>
              <a:rect l="l" t="t" r="r" b="b"/>
              <a:pathLst>
                <a:path w="1553210" h="304800">
                  <a:moveTo>
                    <a:pt x="15529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52956" y="304800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6818" y="726186"/>
              <a:ext cx="1057910" cy="304800"/>
            </a:xfrm>
            <a:custGeom>
              <a:avLst/>
              <a:gdLst/>
              <a:ahLst/>
              <a:cxnLst/>
              <a:rect l="l" t="t" r="r" b="b"/>
              <a:pathLst>
                <a:path w="1057910" h="304800">
                  <a:moveTo>
                    <a:pt x="105765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57656" y="304800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0570" y="726186"/>
              <a:ext cx="3358515" cy="304800"/>
            </a:xfrm>
            <a:custGeom>
              <a:avLst/>
              <a:gdLst/>
              <a:ahLst/>
              <a:cxnLst/>
              <a:rect l="l" t="t" r="r" b="b"/>
              <a:pathLst>
                <a:path w="3358515" h="304800">
                  <a:moveTo>
                    <a:pt x="335813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358133" y="304800"/>
                  </a:lnTo>
                  <a:lnTo>
                    <a:pt x="3358133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7994" y="726186"/>
          <a:ext cx="577913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/>
                <a:gridCol w="1564005"/>
                <a:gridCol w="1663700"/>
                <a:gridCol w="1583055"/>
              </a:tblGrid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7C9A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5790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607695">
                        <a:lnSpc>
                          <a:spcPts val="1200"/>
                        </a:lnSpc>
                      </a:pP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7C9AC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924800" y="726186"/>
            <a:ext cx="1401445" cy="304800"/>
          </a:xfrm>
          <a:custGeom>
            <a:avLst/>
            <a:gdLst/>
            <a:ahLst/>
            <a:cxnLst/>
            <a:rect l="l" t="t" r="r" b="b"/>
            <a:pathLst>
              <a:path w="1401445" h="304800">
                <a:moveTo>
                  <a:pt x="1401318" y="0"/>
                </a:moveTo>
                <a:lnTo>
                  <a:pt x="0" y="0"/>
                </a:lnTo>
                <a:lnTo>
                  <a:pt x="0" y="304800"/>
                </a:lnTo>
                <a:lnTo>
                  <a:pt x="1401318" y="304800"/>
                </a:lnTo>
                <a:lnTo>
                  <a:pt x="140131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982204" y="693673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721" y="720089"/>
            <a:ext cx="1063752" cy="609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28472" y="716914"/>
            <a:ext cx="7190740" cy="6047740"/>
            <a:chOff x="728472" y="716914"/>
            <a:chExt cx="7190740" cy="60477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2" y="720089"/>
              <a:ext cx="2762249" cy="6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16036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1520" y="1037082"/>
              <a:ext cx="292100" cy="5727700"/>
            </a:xfrm>
            <a:custGeom>
              <a:avLst/>
              <a:gdLst/>
              <a:ahLst/>
              <a:cxnLst/>
              <a:rect l="l" t="t" r="r" b="b"/>
              <a:pathLst>
                <a:path w="292100" h="5727700">
                  <a:moveTo>
                    <a:pt x="291845" y="0"/>
                  </a:moveTo>
                  <a:lnTo>
                    <a:pt x="0" y="0"/>
                  </a:lnTo>
                  <a:lnTo>
                    <a:pt x="0" y="5727191"/>
                  </a:lnTo>
                  <a:lnTo>
                    <a:pt x="291845" y="572719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54473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1519" y="1034033"/>
            <a:ext cx="292100" cy="5733415"/>
          </a:xfrm>
          <a:prstGeom prst="rect">
            <a:avLst/>
          </a:prstGeom>
        </p:spPr>
        <p:txBody>
          <a:bodyPr wrap="square" lIns="0" tIns="47625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100" spc="-5">
                <a:latin typeface="Tw Cen MT"/>
                <a:cs typeface="Tw Cen MT"/>
              </a:rPr>
              <a:t>VIERNES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3055" y="1005331"/>
            <a:ext cx="4470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9835" y="1005331"/>
            <a:ext cx="118173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Analizar las prácticas  culturales de </a:t>
            </a:r>
            <a:r>
              <a:rPr dirty="0" sz="1000">
                <a:latin typeface="Tw Cen MT"/>
                <a:cs typeface="Tw Cen MT"/>
              </a:rPr>
              <a:t>su </a:t>
            </a:r>
            <a:r>
              <a:rPr dirty="0" sz="1000" spc="-5">
                <a:latin typeface="Tw Cen MT"/>
                <a:cs typeface="Tw Cen MT"/>
              </a:rPr>
              <a:t>pueblo  originario.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9650" y="1005331"/>
            <a:ext cx="81597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¿Cómo se  organizan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-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tu  comunidad?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7616" y="720090"/>
            <a:ext cx="8594725" cy="317500"/>
            <a:chOff x="737616" y="720090"/>
            <a:chExt cx="8594725" cy="3175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6" y="726186"/>
              <a:ext cx="292607" cy="310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128" y="720090"/>
              <a:ext cx="8308085" cy="3169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977631" y="1143254"/>
            <a:ext cx="128714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(a)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7631" y="1696554"/>
            <a:ext cx="12973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835" algn="l"/>
                <a:tab pos="932815" algn="l"/>
              </a:tabLst>
            </a:pPr>
            <a:r>
              <a:rPr dirty="0" sz="1000" spc="-5">
                <a:latin typeface="Tw Cen MT"/>
                <a:cs typeface="Tw Cen MT"/>
              </a:rPr>
              <a:t>NOTA:	no	olvides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7631" y="1835261"/>
            <a:ext cx="12960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</a:t>
            </a:r>
            <a:r>
              <a:rPr dirty="0" sz="1000" spc="2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7631" y="1973204"/>
            <a:ext cx="129667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5423" y="1027810"/>
            <a:ext cx="7193915" cy="12700"/>
            <a:chOff x="725423" y="1027810"/>
            <a:chExt cx="7193915" cy="1270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423" y="1030985"/>
              <a:ext cx="6095" cy="60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16037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83055" y="2533142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89835" y="2533142"/>
            <a:ext cx="1408430" cy="7308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215"/>
              </a:spcBef>
            </a:pPr>
            <a:r>
              <a:rPr dirty="0" sz="1000" spc="-5">
                <a:latin typeface="Tw Cen MT"/>
                <a:cs typeface="Tw Cen MT"/>
              </a:rPr>
              <a:t>Análisis del significado de 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parte decimal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medidas de uso común; por  ejemplo, 2.3 metros, 2.3  horas.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127" y="1030986"/>
            <a:ext cx="8308085" cy="153314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549650" y="2533142"/>
            <a:ext cx="9118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Récords</a:t>
            </a:r>
            <a:r>
              <a:rPr dirty="0" sz="1000" spc="-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olímpicos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13402" y="1005331"/>
            <a:ext cx="3253740" cy="25355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>
                <a:latin typeface="Tw Cen MT"/>
                <a:cs typeface="Tw Cen MT"/>
              </a:rPr>
              <a:t>Se </a:t>
            </a:r>
            <a:r>
              <a:rPr dirty="0" sz="1000" spc="-5">
                <a:latin typeface="Tw Cen MT"/>
                <a:cs typeface="Tw Cen MT"/>
              </a:rPr>
              <a:t>analizará los rasgos culturales de tu comunidad para ello  responde las siguientes preguntas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cuaderno, puedes  solicitar ayuda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tus padres 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familiares: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15"/>
              </a:spcBef>
            </a:pPr>
            <a:r>
              <a:rPr dirty="0" sz="1000" spc="-5">
                <a:latin typeface="Tw Cen MT"/>
                <a:cs typeface="Tw Cen MT"/>
              </a:rPr>
              <a:t>¿Qué leyendas son originarias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comunidad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dónde  vives?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¿Cuáles son las festividades que se celebran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comunidad?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75"/>
              </a:spcBef>
            </a:pPr>
            <a:r>
              <a:rPr dirty="0" sz="1000" spc="-5">
                <a:latin typeface="Tw Cen MT"/>
                <a:cs typeface="Tw Cen MT"/>
              </a:rPr>
              <a:t>¿Menciona alguna actividad,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artesanía que se elabore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represente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tu comunidad de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origen?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¿Cuál es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principal actividad económica de tu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comunidad?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¿Menciona alguna danza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baile regional que se practique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tu comunidad de origen?</a:t>
            </a:r>
            <a:endParaRPr sz="1000">
              <a:latin typeface="Tw Cen MT"/>
              <a:cs typeface="Tw Cen MT"/>
            </a:endParaRPr>
          </a:p>
          <a:p>
            <a:pPr marL="12700" marR="5715">
              <a:lnSpc>
                <a:spcPts val="1090"/>
              </a:lnSpc>
              <a:spcBef>
                <a:spcPts val="55"/>
              </a:spcBef>
            </a:pPr>
            <a:r>
              <a:rPr dirty="0" sz="1000" spc="-5">
                <a:latin typeface="Tw Cen MT"/>
                <a:cs typeface="Tw Cen MT"/>
              </a:rPr>
              <a:t>En un salón de clases se tomaron las medidas de </a:t>
            </a:r>
            <a:r>
              <a:rPr dirty="0" sz="1000">
                <a:latin typeface="Tw Cen MT"/>
                <a:cs typeface="Tw Cen MT"/>
              </a:rPr>
              <a:t>3 </a:t>
            </a:r>
            <a:r>
              <a:rPr dirty="0" sz="1000" spc="-5">
                <a:latin typeface="Tw Cen MT"/>
                <a:cs typeface="Tw Cen MT"/>
              </a:rPr>
              <a:t>alumnos de  quinto grado: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0"/>
              </a:lnSpc>
            </a:pPr>
            <a:r>
              <a:rPr dirty="0" sz="1000" spc="-5">
                <a:latin typeface="Tw Cen MT"/>
                <a:cs typeface="Tw Cen MT"/>
              </a:rPr>
              <a:t>Juan midió </a:t>
            </a:r>
            <a:r>
              <a:rPr dirty="0" sz="1000" spc="-10">
                <a:latin typeface="Tw Cen MT"/>
                <a:cs typeface="Tw Cen MT"/>
              </a:rPr>
              <a:t>163</a:t>
            </a:r>
            <a:r>
              <a:rPr dirty="0" sz="1000" spc="-5">
                <a:latin typeface="Tw Cen MT"/>
                <a:cs typeface="Tw Cen MT"/>
              </a:rPr>
              <a:t> cm</a:t>
            </a:r>
            <a:endParaRPr sz="1000">
              <a:latin typeface="Tw Cen MT"/>
              <a:cs typeface="Tw Cen MT"/>
            </a:endParaRPr>
          </a:p>
          <a:p>
            <a:pPr marL="12700" marR="2241550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Laura midió 135cm  Pedro midió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152cm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Completa</a:t>
            </a:r>
            <a:r>
              <a:rPr dirty="0" sz="1000" spc="7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r>
              <a:rPr dirty="0" sz="1000" spc="7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siguiente</a:t>
            </a:r>
            <a:r>
              <a:rPr dirty="0" sz="1000" spc="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tabla</a:t>
            </a:r>
            <a:r>
              <a:rPr dirty="0" sz="1000" spc="6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cuaderno</a:t>
            </a:r>
            <a:r>
              <a:rPr dirty="0" sz="1000" spc="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con</a:t>
            </a:r>
            <a:r>
              <a:rPr dirty="0" sz="1000" spc="7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r>
              <a:rPr dirty="0" sz="1000" spc="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información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anterior:</a:t>
            </a:r>
            <a:endParaRPr sz="1000">
              <a:latin typeface="Tw Cen MT"/>
              <a:cs typeface="Tw Cen MT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4626102" y="3532632"/>
          <a:ext cx="3227070" cy="72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0"/>
                <a:gridCol w="1072514"/>
                <a:gridCol w="1073150"/>
              </a:tblGrid>
              <a:tr h="282701">
                <a:tc>
                  <a:txBody>
                    <a:bodyPr/>
                    <a:lstStyle/>
                    <a:p>
                      <a:pPr marL="67945">
                        <a:lnSpc>
                          <a:spcPts val="107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NOMBRE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60960">
                        <a:lnSpc>
                          <a:spcPts val="1090"/>
                        </a:lnSpc>
                        <a:spcBef>
                          <a:spcPts val="5"/>
                        </a:spcBef>
                        <a:tabLst>
                          <a:tab pos="86233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CENTIMETROS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090"/>
                        </a:lnSpc>
                        <a:spcBef>
                          <a:spcPts val="5"/>
                        </a:spcBef>
                        <a:tabLst>
                          <a:tab pos="862965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METROS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4613402" y="4224020"/>
            <a:ext cx="325183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Nota: </a:t>
            </a:r>
            <a:r>
              <a:rPr dirty="0" sz="1000">
                <a:latin typeface="Tw Cen MT"/>
                <a:cs typeface="Tw Cen MT"/>
              </a:rPr>
              <a:t>1 </a:t>
            </a:r>
            <a:r>
              <a:rPr dirty="0" sz="1000" spc="-5">
                <a:latin typeface="Tw Cen MT"/>
                <a:cs typeface="Tw Cen MT"/>
              </a:rPr>
              <a:t>metro equivale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10">
                <a:latin typeface="Tw Cen MT"/>
                <a:cs typeface="Tw Cen MT"/>
              </a:rPr>
              <a:t>100</a:t>
            </a:r>
            <a:r>
              <a:rPr dirty="0" sz="1000" spc="-5">
                <a:latin typeface="Tw Cen MT"/>
                <a:cs typeface="Tw Cen MT"/>
              </a:rPr>
              <a:t> centímetros.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Resuelve el desafío #24 “En partes iguales”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páginas 58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59 </a:t>
            </a:r>
            <a:r>
              <a:rPr dirty="0" sz="1000" spc="-5">
                <a:latin typeface="Tw Cen MT"/>
                <a:cs typeface="Tw Cen MT"/>
              </a:rPr>
              <a:t> de tu libro de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texto.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3836" y="1030985"/>
            <a:ext cx="7202805" cy="4897120"/>
            <a:chOff x="723836" y="1030985"/>
            <a:chExt cx="7202805" cy="4897120"/>
          </a:xfrm>
        </p:grpSpPr>
        <p:sp>
          <p:nvSpPr>
            <p:cNvPr id="38" name="object 38"/>
            <p:cNvSpPr/>
            <p:nvPr/>
          </p:nvSpPr>
          <p:spPr>
            <a:xfrm>
              <a:off x="7916037" y="25580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424" y="1030985"/>
              <a:ext cx="12191" cy="48966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5423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24127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30907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127" y="2564130"/>
              <a:ext cx="912875" cy="21122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490721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554473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7004" y="2564130"/>
              <a:ext cx="1559813" cy="21122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918703" y="4668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6818" y="2564130"/>
              <a:ext cx="1063751" cy="211226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083055" y="4645405"/>
            <a:ext cx="3136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ngl</a:t>
            </a:r>
            <a:r>
              <a:rPr dirty="0" sz="1000">
                <a:latin typeface="Tw Cen MT"/>
                <a:cs typeface="Tw Cen MT"/>
              </a:rPr>
              <a:t>es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49650" y="4645405"/>
            <a:ext cx="6584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w Cen MT"/>
                <a:cs typeface="Tw Cen MT"/>
              </a:rPr>
              <a:t>We </a:t>
            </a:r>
            <a:r>
              <a:rPr dirty="0" sz="1000" spc="-5">
                <a:latin typeface="Tw Cen MT"/>
                <a:cs typeface="Tw Cen MT"/>
              </a:rPr>
              <a:t>are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lost!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60570" y="2558033"/>
            <a:ext cx="3364229" cy="2118359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722248" y="2558033"/>
            <a:ext cx="8613140" cy="3369945"/>
            <a:chOff x="722248" y="2558033"/>
            <a:chExt cx="8613140" cy="3369945"/>
          </a:xfrm>
        </p:grpSpPr>
        <p:sp>
          <p:nvSpPr>
            <p:cNvPr id="53" name="object 53"/>
            <p:cNvSpPr/>
            <p:nvPr/>
          </p:nvSpPr>
          <p:spPr>
            <a:xfrm>
              <a:off x="725423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24127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30907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90721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554473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26117" y="2558033"/>
              <a:ext cx="6096" cy="3369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916037" y="46702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918703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326117" y="4673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25423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024127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930907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490721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554473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918703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326117" y="522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1083055" y="5204714"/>
            <a:ext cx="7772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Educacion  </a:t>
            </a:r>
            <a:r>
              <a:rPr dirty="0" sz="1000">
                <a:latin typeface="Tw Cen MT"/>
                <a:cs typeface="Tw Cen MT"/>
              </a:rPr>
              <a:t>so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m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io</a:t>
            </a: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 spc="-10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49650" y="5204714"/>
            <a:ext cx="74676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¡Entre todos,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sí  podemos!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13402" y="5204714"/>
            <a:ext cx="325374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Escribe </a:t>
            </a:r>
            <a:r>
              <a:rPr dirty="0" sz="1000">
                <a:latin typeface="Tw Cen MT"/>
                <a:cs typeface="Tw Cen MT"/>
              </a:rPr>
              <a:t>5 </a:t>
            </a:r>
            <a:r>
              <a:rPr dirty="0" sz="1000" spc="-5">
                <a:latin typeface="Tw Cen MT"/>
                <a:cs typeface="Tw Cen MT"/>
              </a:rPr>
              <a:t>acciones donde participe tu familia, vecinos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amigos  para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mejora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comunidad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donde vives. Puedes  asignarlo por roles para facilitar las</a:t>
            </a:r>
            <a:r>
              <a:rPr dirty="0" sz="1000" spc="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tareas.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024127" y="4676394"/>
            <a:ext cx="6901180" cy="1251585"/>
            <a:chOff x="1024127" y="4676394"/>
            <a:chExt cx="6901180" cy="1251585"/>
          </a:xfrm>
        </p:grpSpPr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4127" y="4676394"/>
              <a:ext cx="6900671" cy="56006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916036" y="52303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7"/>
                  </a:moveTo>
                  <a:lnTo>
                    <a:pt x="2667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127" y="5236463"/>
              <a:ext cx="6095" cy="69113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083055" y="5902705"/>
            <a:ext cx="52387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Vida  </a:t>
            </a:r>
            <a:r>
              <a:rPr dirty="0" sz="1000">
                <a:latin typeface="Tw Cen MT"/>
                <a:cs typeface="Tw Cen MT"/>
              </a:rPr>
              <a:t>s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uda</a:t>
            </a:r>
            <a:r>
              <a:rPr dirty="0" sz="1000" spc="-10">
                <a:latin typeface="Tw Cen MT"/>
                <a:cs typeface="Tw Cen MT"/>
              </a:rPr>
              <a:t>b</a:t>
            </a:r>
            <a:r>
              <a:rPr dirty="0" sz="1000">
                <a:latin typeface="Tw Cen MT"/>
                <a:cs typeface="Tw Cen MT"/>
              </a:rPr>
              <a:t>le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89835" y="4645405"/>
            <a:ext cx="1428115" cy="21266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13081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Describe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entorno  inmediato como punto de  referencia para  desplazarse.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ct val="90700"/>
              </a:lnSpc>
              <a:spcBef>
                <a:spcPts val="55"/>
              </a:spcBef>
            </a:pPr>
            <a:r>
              <a:rPr dirty="0" sz="1000" spc="-5">
                <a:latin typeface="Tw Cen MT"/>
                <a:cs typeface="Tw Cen MT"/>
              </a:rPr>
              <a:t>Valora </a:t>
            </a:r>
            <a:r>
              <a:rPr dirty="0" sz="1000">
                <a:latin typeface="Tw Cen MT"/>
                <a:cs typeface="Tw Cen MT"/>
              </a:rPr>
              <a:t>su </a:t>
            </a:r>
            <a:r>
              <a:rPr dirty="0" sz="1000" spc="-5">
                <a:latin typeface="Tw Cen MT"/>
                <a:cs typeface="Tw Cen MT"/>
              </a:rPr>
              <a:t>capacidad para  mejorar </a:t>
            </a:r>
            <a:r>
              <a:rPr dirty="0" sz="1000">
                <a:latin typeface="Tw Cen MT"/>
                <a:cs typeface="Tw Cen MT"/>
              </a:rPr>
              <a:t>su </a:t>
            </a:r>
            <a:r>
              <a:rPr dirty="0" sz="1000" spc="-5">
                <a:latin typeface="Tw Cen MT"/>
                <a:cs typeface="Tw Cen MT"/>
              </a:rPr>
              <a:t>entorno  inmediato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través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implementación de acciones  específicas</a:t>
            </a:r>
            <a:endParaRPr sz="1000">
              <a:latin typeface="Tw Cen MT"/>
              <a:cs typeface="Tw Cen MT"/>
            </a:endParaRPr>
          </a:p>
          <a:p>
            <a:pPr marL="12700" marR="80645">
              <a:lnSpc>
                <a:spcPct val="90700"/>
              </a:lnSpc>
              <a:spcBef>
                <a:spcPts val="50"/>
              </a:spcBef>
            </a:pPr>
            <a:r>
              <a:rPr dirty="0" sz="1000" spc="-5">
                <a:latin typeface="Tw Cen MT"/>
                <a:cs typeface="Tw Cen MT"/>
              </a:rPr>
              <a:t>Participa </a:t>
            </a:r>
            <a:r>
              <a:rPr dirty="0" sz="1000">
                <a:latin typeface="Tw Cen MT"/>
                <a:cs typeface="Tw Cen MT"/>
              </a:rPr>
              <a:t>en la </a:t>
            </a:r>
            <a:r>
              <a:rPr dirty="0" sz="1000" spc="-5">
                <a:latin typeface="Tw Cen MT"/>
                <a:cs typeface="Tw Cen MT"/>
              </a:rPr>
              <a:t>promoción  de hábitos de higiene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limpieza para cuidar </a:t>
            </a:r>
            <a:r>
              <a:rPr dirty="0" sz="1000">
                <a:latin typeface="Tw Cen MT"/>
                <a:cs typeface="Tw Cen MT"/>
              </a:rPr>
              <a:t>el  </a:t>
            </a:r>
            <a:r>
              <a:rPr dirty="0" sz="1000" spc="-5">
                <a:latin typeface="Tw Cen MT"/>
                <a:cs typeface="Tw Cen MT"/>
              </a:rPr>
              <a:t>medio ambiente, </a:t>
            </a:r>
            <a:r>
              <a:rPr dirty="0" sz="1000">
                <a:latin typeface="Tw Cen MT"/>
                <a:cs typeface="Tw Cen MT"/>
              </a:rPr>
              <a:t>en el  </a:t>
            </a:r>
            <a:r>
              <a:rPr dirty="0" sz="1000" spc="-5">
                <a:latin typeface="Tw Cen MT"/>
                <a:cs typeface="Tw Cen MT"/>
              </a:rPr>
              <a:t>entorno familiar, escolar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comunitario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78" name="object 7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0224" y="5236464"/>
            <a:ext cx="906779" cy="697229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3549650" y="5902705"/>
            <a:ext cx="74104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La ruta de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mis  desechos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937004" y="5236464"/>
            <a:ext cx="2623820" cy="697230"/>
            <a:chOff x="1937004" y="5236464"/>
            <a:chExt cx="2623820" cy="697230"/>
          </a:xfrm>
        </p:grpSpPr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7004" y="5236464"/>
              <a:ext cx="1559813" cy="69722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96818" y="5236464"/>
              <a:ext cx="1063751" cy="69722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4613402" y="5902705"/>
            <a:ext cx="3255010" cy="5930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Escribe tres sugerencias para implementar </a:t>
            </a:r>
            <a:r>
              <a:rPr dirty="0" sz="1000">
                <a:latin typeface="Tw Cen MT"/>
                <a:cs typeface="Tw Cen MT"/>
              </a:rPr>
              <a:t>en el </a:t>
            </a:r>
            <a:r>
              <a:rPr dirty="0" sz="1000" spc="-5">
                <a:latin typeface="Tw Cen MT"/>
                <a:cs typeface="Tw Cen MT"/>
              </a:rPr>
              <a:t>desecho de  basura, con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cual ayudes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mantener una conciencia  ecológica,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implementación del reciclaje </a:t>
            </a:r>
            <a:r>
              <a:rPr dirty="0" sz="1000">
                <a:latin typeface="Tw Cen MT"/>
                <a:cs typeface="Tw Cen MT"/>
              </a:rPr>
              <a:t>y la </a:t>
            </a:r>
            <a:r>
              <a:rPr dirty="0" sz="1000" spc="-5">
                <a:latin typeface="Tw Cen MT"/>
                <a:cs typeface="Tw Cen MT"/>
              </a:rPr>
              <a:t>mejora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comunidad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donde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vives.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25423" y="5230367"/>
            <a:ext cx="8606790" cy="1540510"/>
            <a:chOff x="725423" y="5230367"/>
            <a:chExt cx="8606790" cy="1540510"/>
          </a:xfrm>
        </p:grpSpPr>
        <p:sp>
          <p:nvSpPr>
            <p:cNvPr id="85" name="object 85"/>
            <p:cNvSpPr/>
            <p:nvPr/>
          </p:nvSpPr>
          <p:spPr>
            <a:xfrm>
              <a:off x="725423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24127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930907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490721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0570" y="5230367"/>
              <a:ext cx="3364229" cy="70332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554473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7916037" y="5927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918703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9326117" y="59306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424" y="5933693"/>
              <a:ext cx="304799" cy="83667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0224" y="5933693"/>
              <a:ext cx="906779" cy="83667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933955" y="67642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37004" y="5933693"/>
              <a:ext cx="1559813" cy="83667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490721" y="67673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6818" y="5933693"/>
              <a:ext cx="1063751" cy="83667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554473" y="67673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0570" y="5933693"/>
              <a:ext cx="4771643" cy="83667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916037" y="67642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2667" y="3048"/>
                  </a:moveTo>
                  <a:lnTo>
                    <a:pt x="266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/>
          <p:nvPr/>
        </p:nvSpPr>
        <p:spPr>
          <a:xfrm>
            <a:off x="707390" y="6737857"/>
            <a:ext cx="5993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NOTA: es importante que </a:t>
            </a:r>
            <a:r>
              <a:rPr dirty="0" sz="1100">
                <a:latin typeface="Tw Cen MT"/>
                <a:cs typeface="Tw Cen MT"/>
              </a:rPr>
              <a:t>veas </a:t>
            </a:r>
            <a:r>
              <a:rPr dirty="0" sz="1100" spc="-5">
                <a:latin typeface="Tw Cen MT"/>
                <a:cs typeface="Tw Cen MT"/>
              </a:rPr>
              <a:t>las clases por la televisión </a:t>
            </a:r>
            <a:r>
              <a:rPr dirty="0" sz="1100">
                <a:latin typeface="Tw Cen MT"/>
                <a:cs typeface="Tw Cen MT"/>
              </a:rPr>
              <a:t>diariamente </a:t>
            </a:r>
            <a:r>
              <a:rPr dirty="0" sz="1100" spc="-5">
                <a:latin typeface="Tw Cen MT"/>
                <a:cs typeface="Tw Cen MT"/>
              </a:rPr>
              <a:t>para </a:t>
            </a:r>
            <a:r>
              <a:rPr dirty="0" sz="1100">
                <a:latin typeface="Tw Cen MT"/>
                <a:cs typeface="Tw Cen MT"/>
              </a:rPr>
              <a:t>poder </a:t>
            </a:r>
            <a:r>
              <a:rPr dirty="0" sz="1100" spc="-5">
                <a:latin typeface="Tw Cen MT"/>
                <a:cs typeface="Tw Cen MT"/>
              </a:rPr>
              <a:t>realizar tus</a:t>
            </a:r>
            <a:r>
              <a:rPr dirty="0" sz="1100" spc="95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actividades.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99007"/>
            <a:ext cx="5842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ANEXO</a:t>
            </a:r>
            <a:r>
              <a:rPr dirty="0" u="heavy" sz="10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8715" y="958088"/>
            <a:ext cx="39223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Identificar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5">
                <a:latin typeface="Arial"/>
                <a:cs typeface="Arial"/>
              </a:rPr>
              <a:t>ubicar fracciones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5">
                <a:latin typeface="Arial"/>
                <a:cs typeface="Arial"/>
              </a:rPr>
              <a:t>números mixtos </a:t>
            </a:r>
            <a:r>
              <a:rPr dirty="0" sz="1000">
                <a:latin typeface="Arial"/>
                <a:cs typeface="Arial"/>
              </a:rPr>
              <a:t>en </a:t>
            </a:r>
            <a:r>
              <a:rPr dirty="0" sz="1000" spc="-5">
                <a:latin typeface="Arial"/>
                <a:cs typeface="Arial"/>
              </a:rPr>
              <a:t>la recta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numérica.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85" y="5646632"/>
            <a:ext cx="8387080" cy="363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100" spc="-5" b="1">
                <a:latin typeface="Calibri"/>
                <a:cs typeface="Calibri"/>
              </a:rPr>
              <a:t>Escribe la fracción (o número mixto) que representa la ubicación del punto </a:t>
            </a:r>
            <a:r>
              <a:rPr dirty="0" sz="1100" b="1">
                <a:latin typeface="Calibri"/>
                <a:cs typeface="Calibri"/>
              </a:rPr>
              <a:t>en </a:t>
            </a:r>
            <a:r>
              <a:rPr dirty="0" sz="1100" spc="-5" b="1">
                <a:latin typeface="Calibri"/>
                <a:cs typeface="Calibri"/>
              </a:rPr>
              <a:t>cada una de las siguientes rectas numéricas. </a:t>
            </a:r>
            <a:r>
              <a:rPr dirty="0" sz="1100" b="1">
                <a:latin typeface="Calibri"/>
                <a:cs typeface="Calibri"/>
              </a:rPr>
              <a:t>No </a:t>
            </a:r>
            <a:r>
              <a:rPr dirty="0" sz="1100" spc="-5" b="1">
                <a:latin typeface="Calibri"/>
                <a:cs typeface="Calibri"/>
              </a:rPr>
              <a:t>siempre las rectas  numéricas empiezan desde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cero.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463" y="1238491"/>
            <a:ext cx="2768734" cy="3890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3390" y="3258426"/>
            <a:ext cx="3087037" cy="13030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7589" y="1247349"/>
            <a:ext cx="2928062" cy="177625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701294"/>
            <a:ext cx="15074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CONTINUACION ANEXO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57" y="3336250"/>
            <a:ext cx="30467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latin typeface="Calibri"/>
                <a:cs typeface="Calibri"/>
              </a:rPr>
              <a:t>Ubica en la recta numérica la fracción</a:t>
            </a:r>
            <a:r>
              <a:rPr dirty="0" sz="1100" spc="4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representada.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5" y="967546"/>
            <a:ext cx="6233627" cy="2349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43" y="3722598"/>
            <a:ext cx="4896864" cy="274435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2D74B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Oswaldo González Cuevas</dc:creator>
  <dcterms:created xsi:type="dcterms:W3CDTF">2020-09-27T23:32:35Z</dcterms:created>
  <dcterms:modified xsi:type="dcterms:W3CDTF">2020-09-27T23:32:35Z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