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Default Extension="png" ContentType="image/png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Default Extension="fntdata" ContentType="application/x-fontdata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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</p:sldIdLst>
  <p:sldSz cx="10058400" cy="7772400"/>
  <p:notesSz cx="10058400" cy="7772400"/>
  <p:embeddedFontLst>
    <p:embeddedFont>
      <p:font typeface="Calibri" panose="00000000000000000000" pitchFamily="34" charset="1"/>
      <p:regular r:id="rId14"/>
    </p:embeddedFont>
    <p:embeddedFont>
      <p:font typeface="Times New Roman" panose="00000000000000000000" pitchFamily="18" charset="1"/>
      <p:regular r:id="rId11"/>
    </p:embeddedFont>
    <p:embeddedFont>
      <p:font typeface="Tw Cen MT" panose="00000000000000000000" pitchFamily="34" charset="1"/>
      <p:regular r:id="rId13"/>
      <p:bold r:id="rId12"/>
    </p:embeddedFont>
  </p:embeddedFon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font" Target="fonts/font1.fntdata"/><Relationship Id="rId12" Type="http://schemas.openxmlformats.org/officeDocument/2006/relationships/font" Target="fonts/font2.fntdata"/><Relationship Id="rId13" Type="http://schemas.openxmlformats.org/officeDocument/2006/relationships/font" Target="fonts/font3.fntdata"/><Relationship Id="rId14" Type="http://schemas.openxmlformats.org/officeDocument/2006/relationships/font" Target="fonts/font4.fntdata"/></Relationships>
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Relationship Id="rId3" Type="http://schemas.openxmlformats.org/officeDocument/2006/relationships/image" Target="../media/image2.png"/></Relationships>
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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54380" y="2409444"/>
            <a:ext cx="8549640" cy="16322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508760" y="4352544"/>
            <a:ext cx="7040880" cy="19431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 showMasterSp="0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1647444" y="513587"/>
            <a:ext cx="1486661" cy="1176527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05600" y="537844"/>
            <a:ext cx="1618893" cy="1149983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502920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5180076" y="1787652"/>
            <a:ext cx="4375404" cy="512978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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019736" y="834644"/>
            <a:ext cx="2085975" cy="3302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1" i="0">
                <a:solidFill>
                  <a:schemeClr val="tx1"/>
                </a:solidFill>
                <a:latin typeface="Tw Cen MT"/>
                <a:cs typeface="Tw Cen MT"/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52855" y="2023110"/>
            <a:ext cx="8683625" cy="378650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b="0" i="0">
                <a:solidFill>
                  <a:schemeClr val="tx1"/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419856" y="7228332"/>
            <a:ext cx="3218688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502920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7242048" y="7228332"/>
            <a:ext cx="2313432" cy="3886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Relationship Id="rId3" Type="http://schemas.openxmlformats.org/officeDocument/2006/relationships/image" Target="../media/image4.png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7" Type="http://schemas.openxmlformats.org/officeDocument/2006/relationships/image" Target="../media/image8.png"/><Relationship Id="rId8" Type="http://schemas.openxmlformats.org/officeDocument/2006/relationships/image" Target="../media/image9.png"/><Relationship Id="rId9" Type="http://schemas.openxmlformats.org/officeDocument/2006/relationships/image" Target="../media/image10.png"/><Relationship Id="rId10" Type="http://schemas.openxmlformats.org/officeDocument/2006/relationships/image" Target="../media/image11.png"/><Relationship Id="rId11" Type="http://schemas.openxmlformats.org/officeDocument/2006/relationships/image" Target="../media/image12.png"/><Relationship Id="rId12" Type="http://schemas.openxmlformats.org/officeDocument/2006/relationships/image" Target="../media/image13.png"/><Relationship Id="rId13" Type="http://schemas.openxmlformats.org/officeDocument/2006/relationships/image" Target="../media/image14.png"/><Relationship Id="rId14" Type="http://schemas.openxmlformats.org/officeDocument/2006/relationships/image" Target="../media/image15.png"/><Relationship Id="rId15" Type="http://schemas.openxmlformats.org/officeDocument/2006/relationships/image" Target="../media/image16.png"/><Relationship Id="rId16" Type="http://schemas.openxmlformats.org/officeDocument/2006/relationships/image" Target="../media/image17.png"/><Relationship Id="rId17" Type="http://schemas.openxmlformats.org/officeDocument/2006/relationships/image" Target="../media/image18.png"/><Relationship Id="rId18" Type="http://schemas.openxmlformats.org/officeDocument/2006/relationships/image" Target="../media/image19.png"/><Relationship Id="rId19" Type="http://schemas.openxmlformats.org/officeDocument/2006/relationships/image" Target="../media/image20.png"/><Relationship Id="rId20" Type="http://schemas.openxmlformats.org/officeDocument/2006/relationships/image" Target="../media/image21.png"/><Relationship Id="rId21" Type="http://schemas.openxmlformats.org/officeDocument/2006/relationships/image" Target="../media/image22.png"/><Relationship Id="rId22" Type="http://schemas.openxmlformats.org/officeDocument/2006/relationships/image" Target="../media/image23.png"/><Relationship Id="rId23" Type="http://schemas.openxmlformats.org/officeDocument/2006/relationships/image" Target="../media/image24.png"/><Relationship Id="rId24" Type="http://schemas.openxmlformats.org/officeDocument/2006/relationships/image" Target="../media/image25.png"/><Relationship Id="rId25" Type="http://schemas.openxmlformats.org/officeDocument/2006/relationships/image" Target="../media/image26.png"/><Relationship Id="rId26" Type="http://schemas.openxmlformats.org/officeDocument/2006/relationships/image" Target="../media/image27.png"/><Relationship Id="rId27" Type="http://schemas.openxmlformats.org/officeDocument/2006/relationships/image" Target="../media/image28.png"/><Relationship Id="rId28" Type="http://schemas.openxmlformats.org/officeDocument/2006/relationships/image" Target="../media/image29.png"/><Relationship Id="rId29" Type="http://schemas.openxmlformats.org/officeDocument/2006/relationships/image" Target="../media/image30.png"/><Relationship Id="rId30" Type="http://schemas.openxmlformats.org/officeDocument/2006/relationships/image" Target="../media/image31.png"/></Relationships>
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Relationship Id="rId4" Type="http://schemas.openxmlformats.org/officeDocument/2006/relationships/image" Target="../media/image34.png"/><Relationship Id="rId5" Type="http://schemas.openxmlformats.org/officeDocument/2006/relationships/image" Target="../media/image35.png"/><Relationship Id="rId6" Type="http://schemas.openxmlformats.org/officeDocument/2006/relationships/image" Target="../media/image36.png"/><Relationship Id="rId7" Type="http://schemas.openxmlformats.org/officeDocument/2006/relationships/image" Target="../media/image37.png"/><Relationship Id="rId8" Type="http://schemas.openxmlformats.org/officeDocument/2006/relationships/image" Target="../media/image38.png"/><Relationship Id="rId9" Type="http://schemas.openxmlformats.org/officeDocument/2006/relationships/image" Target="../media/image39.png"/><Relationship Id="rId10" Type="http://schemas.openxmlformats.org/officeDocument/2006/relationships/image" Target="../media/image40.png"/><Relationship Id="rId11" Type="http://schemas.openxmlformats.org/officeDocument/2006/relationships/image" Target="../media/image41.png"/><Relationship Id="rId12" Type="http://schemas.openxmlformats.org/officeDocument/2006/relationships/image" Target="../media/image42.png"/><Relationship Id="rId13" Type="http://schemas.openxmlformats.org/officeDocument/2006/relationships/image" Target="../media/image43.png"/><Relationship Id="rId14" Type="http://schemas.openxmlformats.org/officeDocument/2006/relationships/image" Target="../media/image44.png"/><Relationship Id="rId15" Type="http://schemas.openxmlformats.org/officeDocument/2006/relationships/image" Target="../media/image45.png"/><Relationship Id="rId16" Type="http://schemas.openxmlformats.org/officeDocument/2006/relationships/image" Target="../media/image46.png"/><Relationship Id="rId17" Type="http://schemas.openxmlformats.org/officeDocument/2006/relationships/image" Target="../media/image47.png"/><Relationship Id="rId18" Type="http://schemas.openxmlformats.org/officeDocument/2006/relationships/image" Target="../media/image48.png"/><Relationship Id="rId19" Type="http://schemas.openxmlformats.org/officeDocument/2006/relationships/image" Target="../media/image24.png"/><Relationship Id="rId20" Type="http://schemas.openxmlformats.org/officeDocument/2006/relationships/image" Target="../media/image25.png"/><Relationship Id="rId21" Type="http://schemas.openxmlformats.org/officeDocument/2006/relationships/image" Target="../media/image49.png"/><Relationship Id="rId22" Type="http://schemas.openxmlformats.org/officeDocument/2006/relationships/image" Target="../media/image50.png"/><Relationship Id="rId23" Type="http://schemas.openxmlformats.org/officeDocument/2006/relationships/image" Target="../media/image51.png"/><Relationship Id="rId24" Type="http://schemas.openxmlformats.org/officeDocument/2006/relationships/image" Target="../media/image52.png"/><Relationship Id="rId25" Type="http://schemas.openxmlformats.org/officeDocument/2006/relationships/image" Target="../media/image53.png"/><Relationship Id="rId26" Type="http://schemas.openxmlformats.org/officeDocument/2006/relationships/image" Target="../media/image54.png"/><Relationship Id="rId27" Type="http://schemas.openxmlformats.org/officeDocument/2006/relationships/image" Target="../media/image55.png"/><Relationship Id="rId28" Type="http://schemas.openxmlformats.org/officeDocument/2006/relationships/image" Target="../media/image56.png"/><Relationship Id="rId29" Type="http://schemas.openxmlformats.org/officeDocument/2006/relationships/image" Target="../media/image57.png"/><Relationship Id="rId30" Type="http://schemas.openxmlformats.org/officeDocument/2006/relationships/image" Target="../media/image58.png"/></Relationships>
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60.png"/><Relationship Id="rId4" Type="http://schemas.openxmlformats.org/officeDocument/2006/relationships/image" Target="../media/image61.png"/><Relationship Id="rId5" Type="http://schemas.openxmlformats.org/officeDocument/2006/relationships/image" Target="../media/image62.png"/><Relationship Id="rId6" Type="http://schemas.openxmlformats.org/officeDocument/2006/relationships/image" Target="../media/image24.png"/><Relationship Id="rId7" Type="http://schemas.openxmlformats.org/officeDocument/2006/relationships/image" Target="../media/image25.png"/><Relationship Id="rId8" Type="http://schemas.openxmlformats.org/officeDocument/2006/relationships/image" Target="../media/image63.png"/><Relationship Id="rId9" Type="http://schemas.openxmlformats.org/officeDocument/2006/relationships/image" Target="../media/image64.png"/><Relationship Id="rId10" Type="http://schemas.openxmlformats.org/officeDocument/2006/relationships/image" Target="../media/image65.png"/><Relationship Id="rId11" Type="http://schemas.openxmlformats.org/officeDocument/2006/relationships/image" Target="../media/image66.png"/><Relationship Id="rId12" Type="http://schemas.openxmlformats.org/officeDocument/2006/relationships/image" Target="../media/image67.png"/><Relationship Id="rId13" Type="http://schemas.openxmlformats.org/officeDocument/2006/relationships/image" Target="../media/image68.png"/><Relationship Id="rId14" Type="http://schemas.openxmlformats.org/officeDocument/2006/relationships/image" Target="../media/image69.png"/><Relationship Id="rId15" Type="http://schemas.openxmlformats.org/officeDocument/2006/relationships/image" Target="../media/image70.png"/></Relationships>
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9.png"/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71.png"/><Relationship Id="rId6" Type="http://schemas.openxmlformats.org/officeDocument/2006/relationships/image" Target="../media/image72.png"/><Relationship Id="rId7" Type="http://schemas.openxmlformats.org/officeDocument/2006/relationships/image" Target="../media/image73.png"/><Relationship Id="rId8" Type="http://schemas.openxmlformats.org/officeDocument/2006/relationships/image" Target="../media/image74.png"/><Relationship Id="rId9" Type="http://schemas.openxmlformats.org/officeDocument/2006/relationships/image" Target="../media/image75.png"/><Relationship Id="rId10" Type="http://schemas.openxmlformats.org/officeDocument/2006/relationships/image" Target="../media/image76.png"/><Relationship Id="rId11" Type="http://schemas.openxmlformats.org/officeDocument/2006/relationships/image" Target="../media/image77.png"/><Relationship Id="rId12" Type="http://schemas.openxmlformats.org/officeDocument/2006/relationships/image" Target="../media/image78.png"/><Relationship Id="rId13" Type="http://schemas.openxmlformats.org/officeDocument/2006/relationships/image" Target="../media/image79.png"/><Relationship Id="rId14" Type="http://schemas.openxmlformats.org/officeDocument/2006/relationships/image" Target="../media/image80.png"/><Relationship Id="rId15" Type="http://schemas.openxmlformats.org/officeDocument/2006/relationships/image" Target="../media/image81.png"/><Relationship Id="rId16" Type="http://schemas.openxmlformats.org/officeDocument/2006/relationships/image" Target="../media/image82.png"/><Relationship Id="rId17" Type="http://schemas.openxmlformats.org/officeDocument/2006/relationships/image" Target="../media/image83.png"/><Relationship Id="rId18" Type="http://schemas.openxmlformats.org/officeDocument/2006/relationships/image" Target="../media/image84.png"/><Relationship Id="rId19" Type="http://schemas.openxmlformats.org/officeDocument/2006/relationships/image" Target="../media/image85.png"/><Relationship Id="rId20" Type="http://schemas.openxmlformats.org/officeDocument/2006/relationships/image" Target="../media/image86.png"/><Relationship Id="rId21" Type="http://schemas.openxmlformats.org/officeDocument/2006/relationships/image" Target="../media/image87.png"/><Relationship Id="rId22" Type="http://schemas.openxmlformats.org/officeDocument/2006/relationships/image" Target="../media/image88.png"/><Relationship Id="rId23" Type="http://schemas.openxmlformats.org/officeDocument/2006/relationships/image" Target="../media/image89.png"/><Relationship Id="rId24" Type="http://schemas.openxmlformats.org/officeDocument/2006/relationships/image" Target="../media/image90.png"/><Relationship Id="rId25" Type="http://schemas.openxmlformats.org/officeDocument/2006/relationships/image" Target="../media/image91.png"/><Relationship Id="rId26" Type="http://schemas.openxmlformats.org/officeDocument/2006/relationships/image" Target="../media/image92.png"/><Relationship Id="rId27" Type="http://schemas.openxmlformats.org/officeDocument/2006/relationships/image" Target="../media/image93.png"/><Relationship Id="rId28" Type="http://schemas.openxmlformats.org/officeDocument/2006/relationships/image" Target="../media/image94.png"/><Relationship Id="rId29" Type="http://schemas.openxmlformats.org/officeDocument/2006/relationships/image" Target="../media/image95.png"/><Relationship Id="rId30" Type="http://schemas.openxmlformats.org/officeDocument/2006/relationships/image" Target="../media/image96.png"/><Relationship Id="rId31" Type="http://schemas.openxmlformats.org/officeDocument/2006/relationships/image" Target="../media/image97.png"/><Relationship Id="rId32" Type="http://schemas.openxmlformats.org/officeDocument/2006/relationships/image" Target="../media/image98.png"/><Relationship Id="rId33" Type="http://schemas.openxmlformats.org/officeDocument/2006/relationships/image" Target="../media/image99.png"/><Relationship Id="rId34" Type="http://schemas.openxmlformats.org/officeDocument/2006/relationships/image" Target="../media/image100.png"/></Relationships>
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5.png"/><Relationship Id="rId3" Type="http://schemas.openxmlformats.org/officeDocument/2006/relationships/image" Target="../media/image24.png"/><Relationship Id="rId4" Type="http://schemas.openxmlformats.org/officeDocument/2006/relationships/image" Target="../media/image34.png"/><Relationship Id="rId5" Type="http://schemas.openxmlformats.org/officeDocument/2006/relationships/image" Target="../media/image101.png"/><Relationship Id="rId6" Type="http://schemas.openxmlformats.org/officeDocument/2006/relationships/image" Target="../media/image33.png"/><Relationship Id="rId7" Type="http://schemas.openxmlformats.org/officeDocument/2006/relationships/image" Target="../media/image102.png"/><Relationship Id="rId8" Type="http://schemas.openxmlformats.org/officeDocument/2006/relationships/image" Target="../media/image103.png"/><Relationship Id="rId9" Type="http://schemas.openxmlformats.org/officeDocument/2006/relationships/image" Target="../media/image104.png"/><Relationship Id="rId10" Type="http://schemas.openxmlformats.org/officeDocument/2006/relationships/image" Target="../media/image105.png"/><Relationship Id="rId11" Type="http://schemas.openxmlformats.org/officeDocument/2006/relationships/image" Target="../media/image106.png"/><Relationship Id="rId12" Type="http://schemas.openxmlformats.org/officeDocument/2006/relationships/image" Target="../media/image107.png"/><Relationship Id="rId13" Type="http://schemas.openxmlformats.org/officeDocument/2006/relationships/image" Target="../media/image108.png"/><Relationship Id="rId14" Type="http://schemas.openxmlformats.org/officeDocument/2006/relationships/image" Target="../media/image109.png"/><Relationship Id="rId15" Type="http://schemas.openxmlformats.org/officeDocument/2006/relationships/image" Target="../media/image110.png"/><Relationship Id="rId16" Type="http://schemas.openxmlformats.org/officeDocument/2006/relationships/image" Target="../media/image111.png"/><Relationship Id="rId17" Type="http://schemas.openxmlformats.org/officeDocument/2006/relationships/image" Target="../media/image112.png"/><Relationship Id="rId18" Type="http://schemas.openxmlformats.org/officeDocument/2006/relationships/image" Target="../media/image113.png"/><Relationship Id="rId19" Type="http://schemas.openxmlformats.org/officeDocument/2006/relationships/image" Target="../media/image114.png"/><Relationship Id="rId20" Type="http://schemas.openxmlformats.org/officeDocument/2006/relationships/image" Target="../media/image115.png"/><Relationship Id="rId21" Type="http://schemas.openxmlformats.org/officeDocument/2006/relationships/image" Target="../media/image116.png"/><Relationship Id="rId22" Type="http://schemas.openxmlformats.org/officeDocument/2006/relationships/image" Target="../media/image117.png"/><Relationship Id="rId23" Type="http://schemas.openxmlformats.org/officeDocument/2006/relationships/image" Target="../media/image118.png"/><Relationship Id="rId24" Type="http://schemas.openxmlformats.org/officeDocument/2006/relationships/image" Target="../media/image119.png"/><Relationship Id="rId25" Type="http://schemas.openxmlformats.org/officeDocument/2006/relationships/image" Target="../media/image120.png"/></Relationships>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884201" y="687577"/>
            <a:ext cx="232791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SEMANA DEL 23 AL 27 </a:t>
            </a:r>
            <a:r>
              <a:rPr dirty="0" sz="1100" b="1">
                <a:solidFill>
                  <a:srgbClr val="44536A"/>
                </a:solidFill>
                <a:latin typeface="Tw Cen MT"/>
                <a:cs typeface="Tw Cen MT"/>
              </a:rPr>
              <a:t>DE</a:t>
            </a:r>
            <a:r>
              <a:rPr dirty="0" sz="1100" spc="-15" b="1">
                <a:solidFill>
                  <a:srgbClr val="44536A"/>
                </a:solidFill>
                <a:latin typeface="Tw Cen MT"/>
                <a:cs typeface="Tw Cen MT"/>
              </a:rPr>
              <a:t> </a:t>
            </a:r>
            <a:r>
              <a:rPr dirty="0" sz="1100" spc="-5" b="1">
                <a:solidFill>
                  <a:srgbClr val="44536A"/>
                </a:solidFill>
                <a:latin typeface="Tw Cen MT"/>
                <a:cs typeface="Tw Cen MT"/>
              </a:rPr>
              <a:t>NOVIEMBRE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/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pc="-5"/>
              <a:t>PLAN DE</a:t>
            </a:r>
            <a:r>
              <a:rPr dirty="0" spc="-55"/>
              <a:t> </a:t>
            </a:r>
            <a:r>
              <a:rPr dirty="0" spc="-5"/>
              <a:t>TRABAJO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2531483" y="1163827"/>
            <a:ext cx="4993640" cy="85598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algn="ctr">
              <a:lnSpc>
                <a:spcPct val="100000"/>
              </a:lnSpc>
              <a:spcBef>
                <a:spcPts val="95"/>
              </a:spcBef>
              <a:tabLst>
                <a:tab pos="1943735" algn="l"/>
              </a:tabLst>
            </a:pPr>
            <a:r>
              <a:rPr dirty="0" sz="1100" spc="-5">
                <a:latin typeface="Calibri"/>
                <a:cs typeface="Calibri"/>
              </a:rPr>
              <a:t>ESCUELA</a:t>
            </a:r>
            <a:r>
              <a:rPr dirty="0" sz="1100" spc="-65">
                <a:latin typeface="Calibri"/>
                <a:cs typeface="Calibri"/>
              </a:rPr>
              <a:t> </a:t>
            </a:r>
            <a:r>
              <a:rPr dirty="0" sz="1100" spc="-5">
                <a:latin typeface="Calibri"/>
                <a:cs typeface="Calibri"/>
              </a:rPr>
              <a:t>PRIMARIA: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Calibri"/>
                <a:cs typeface="Calibri"/>
              </a:rPr>
              <a:t>	</a:t>
            </a:r>
            <a:endParaRPr sz="1100">
              <a:latin typeface="Calibri"/>
              <a:cs typeface="Calibri"/>
            </a:endParaRPr>
          </a:p>
          <a:p>
            <a:pPr marL="1469390" marR="1459865" indent="535305">
              <a:lnSpc>
                <a:spcPts val="1290"/>
              </a:lnSpc>
              <a:spcBef>
                <a:spcPts val="95"/>
              </a:spcBef>
              <a:tabLst>
                <a:tab pos="3524885" algn="l"/>
              </a:tabLst>
            </a:pPr>
            <a:r>
              <a:rPr dirty="0" sz="1100" spc="-5">
                <a:solidFill>
                  <a:srgbClr val="7E7E7E"/>
                </a:solidFill>
                <a:latin typeface="Tw Cen MT"/>
                <a:cs typeface="Tw Cen MT"/>
              </a:rPr>
              <a:t>CUARTO GRADO  </a:t>
            </a:r>
            <a:r>
              <a:rPr dirty="0" sz="1100" spc="-5">
                <a:latin typeface="Tw Cen MT"/>
                <a:cs typeface="Tw Cen MT"/>
              </a:rPr>
              <a:t>MAESTRO (A)</a:t>
            </a:r>
            <a:r>
              <a:rPr dirty="0" sz="1100" spc="-85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: </a:t>
            </a:r>
            <a:r>
              <a:rPr dirty="0" u="sng" sz="11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1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	</a:t>
            </a:r>
            <a:endParaRPr sz="1100">
              <a:latin typeface="Tw Cen MT"/>
              <a:cs typeface="Tw Cen MT"/>
            </a:endParaRP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1100">
              <a:latin typeface="Tw Cen MT"/>
              <a:cs typeface="Tw Cen MT"/>
            </a:endParaRPr>
          </a:p>
          <a:p>
            <a:pPr algn="ctr">
              <a:lnSpc>
                <a:spcPct val="100000"/>
              </a:lnSpc>
            </a:pPr>
            <a:r>
              <a:rPr dirty="0" sz="1100" spc="-5" b="1">
                <a:latin typeface="Tw Cen MT"/>
                <a:cs typeface="Tw Cen MT"/>
              </a:rPr>
              <a:t>NOTA: si aún no tienes los libros de textos, soló realiza las actividades del</a:t>
            </a:r>
            <a:r>
              <a:rPr dirty="0" sz="1100" spc="100" b="1">
                <a:latin typeface="Tw Cen MT"/>
                <a:cs typeface="Tw Cen MT"/>
              </a:rPr>
              <a:t> </a:t>
            </a:r>
            <a:r>
              <a:rPr dirty="0" sz="1100" spc="-5" b="1">
                <a:latin typeface="Tw Cen MT"/>
                <a:cs typeface="Tw Cen MT"/>
              </a:rPr>
              <a:t>cuaderno.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748283" y="2022983"/>
            <a:ext cx="8564245" cy="3780790"/>
            <a:chOff x="748283" y="2022983"/>
            <a:chExt cx="8564245" cy="3780790"/>
          </a:xfrm>
        </p:grpSpPr>
        <p:sp>
          <p:nvSpPr>
            <p:cNvPr id="6" name="object 6"/>
            <p:cNvSpPr/>
            <p:nvPr/>
          </p:nvSpPr>
          <p:spPr>
            <a:xfrm>
              <a:off x="1061465" y="2029968"/>
              <a:ext cx="902969" cy="304165"/>
            </a:xfrm>
            <a:custGeom>
              <a:avLst/>
              <a:gdLst/>
              <a:ahLst/>
              <a:cxnLst/>
              <a:rect l="l" t="t" r="r" b="b"/>
              <a:pathLst>
                <a:path w="902969" h="304164">
                  <a:moveTo>
                    <a:pt x="902970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02970" y="304038"/>
                  </a:lnTo>
                  <a:lnTo>
                    <a:pt x="90297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1971294" y="2029968"/>
              <a:ext cx="1592580" cy="304165"/>
            </a:xfrm>
            <a:custGeom>
              <a:avLst/>
              <a:gdLst/>
              <a:ahLst/>
              <a:cxnLst/>
              <a:rect l="l" t="t" r="r" b="b"/>
              <a:pathLst>
                <a:path w="1592579" h="304164">
                  <a:moveTo>
                    <a:pt x="1592580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592580" y="304038"/>
                  </a:lnTo>
                  <a:lnTo>
                    <a:pt x="1592580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3570732" y="2029968"/>
              <a:ext cx="832485" cy="304165"/>
            </a:xfrm>
            <a:custGeom>
              <a:avLst/>
              <a:gdLst/>
              <a:ahLst/>
              <a:cxnLst/>
              <a:rect l="l" t="t" r="r" b="b"/>
              <a:pathLst>
                <a:path w="832485" h="304164">
                  <a:moveTo>
                    <a:pt x="832103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832103" y="304038"/>
                  </a:lnTo>
                  <a:lnTo>
                    <a:pt x="83210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4409693" y="2029968"/>
              <a:ext cx="3350260" cy="304165"/>
            </a:xfrm>
            <a:custGeom>
              <a:avLst/>
              <a:gdLst/>
              <a:ahLst/>
              <a:cxnLst/>
              <a:rect l="l" t="t" r="r" b="b"/>
              <a:pathLst>
                <a:path w="3350259" h="304164">
                  <a:moveTo>
                    <a:pt x="3349752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3349752" y="304038"/>
                  </a:lnTo>
                  <a:lnTo>
                    <a:pt x="3349752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10" name="object 10"/>
            <p:cNvSpPr/>
            <p:nvPr/>
          </p:nvSpPr>
          <p:spPr>
            <a:xfrm>
              <a:off x="7766303" y="2029968"/>
              <a:ext cx="1537335" cy="304165"/>
            </a:xfrm>
            <a:custGeom>
              <a:avLst/>
              <a:gdLst/>
              <a:ahLst/>
              <a:cxnLst/>
              <a:rect l="l" t="t" r="r" b="b"/>
              <a:pathLst>
                <a:path w="1537334" h="304164">
                  <a:moveTo>
                    <a:pt x="1536953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536953" y="304038"/>
                  </a:lnTo>
                  <a:lnTo>
                    <a:pt x="1536953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54607" y="2023110"/>
              <a:ext cx="910589" cy="6096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5197" y="2023110"/>
              <a:ext cx="2428494" cy="6096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4393691" y="2026158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4" name="object 14"/>
            <p:cNvSpPr/>
            <p:nvPr/>
          </p:nvSpPr>
          <p:spPr>
            <a:xfrm>
              <a:off x="4403597" y="202615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5" name="object 15"/>
            <p:cNvSpPr/>
            <p:nvPr/>
          </p:nvSpPr>
          <p:spPr>
            <a:xfrm>
              <a:off x="7760207" y="202615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9303257" y="202615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748283" y="2023110"/>
              <a:ext cx="8561069" cy="316991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570732" y="2334006"/>
              <a:ext cx="5738621" cy="980693"/>
            </a:xfrm>
            <a:prstGeom prst="rect">
              <a:avLst/>
            </a:prstGeom>
          </p:spPr>
        </p:pic>
        <p:pic>
          <p:nvPicPr>
            <p:cNvPr id="19" name="object 19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054607" y="2340102"/>
              <a:ext cx="916685" cy="974597"/>
            </a:xfrm>
            <a:prstGeom prst="rect">
              <a:avLst/>
            </a:prstGeom>
          </p:spPr>
        </p:pic>
        <p:pic>
          <p:nvPicPr>
            <p:cNvPr id="20" name="object 20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48283" y="2340102"/>
              <a:ext cx="6095" cy="1942337"/>
            </a:xfrm>
            <a:prstGeom prst="rect">
              <a:avLst/>
            </a:prstGeom>
          </p:spPr>
        </p:pic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71294" y="2340102"/>
              <a:ext cx="1599437" cy="974597"/>
            </a:xfrm>
            <a:prstGeom prst="rect">
              <a:avLst/>
            </a:prstGeom>
          </p:spPr>
        </p:pic>
        <p:sp>
          <p:nvSpPr>
            <p:cNvPr id="22" name="object 22"/>
            <p:cNvSpPr/>
            <p:nvPr/>
          </p:nvSpPr>
          <p:spPr>
            <a:xfrm>
              <a:off x="1968245" y="3308603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3564635" y="33116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4" name="object 24"/>
            <p:cNvSpPr/>
            <p:nvPr/>
          </p:nvSpPr>
          <p:spPr>
            <a:xfrm>
              <a:off x="4393691" y="331165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403597" y="33116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760207" y="3311651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7" name="object 27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54607" y="3308603"/>
              <a:ext cx="6096" cy="973836"/>
            </a:xfrm>
            <a:prstGeom prst="rect">
              <a:avLst/>
            </a:prstGeom>
          </p:spPr>
        </p:pic>
        <p:pic>
          <p:nvPicPr>
            <p:cNvPr id="28" name="object 28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3570732" y="3308604"/>
              <a:ext cx="4195571" cy="979931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9303257" y="3308603"/>
              <a:ext cx="6096" cy="973836"/>
            </a:xfrm>
            <a:prstGeom prst="rect">
              <a:avLst/>
            </a:prstGeom>
          </p:spPr>
        </p:pic>
        <p:pic>
          <p:nvPicPr>
            <p:cNvPr id="30" name="object 30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60703" y="3314700"/>
              <a:ext cx="910589" cy="973835"/>
            </a:xfrm>
            <a:prstGeom prst="rect">
              <a:avLst/>
            </a:prstGeom>
          </p:spPr>
        </p:pic>
        <p:pic>
          <p:nvPicPr>
            <p:cNvPr id="31" name="object 31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71294" y="3314700"/>
              <a:ext cx="1599437" cy="973835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1968245" y="428243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3564635" y="4285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4393691" y="4285487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4403597" y="4285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6" name="object 36"/>
            <p:cNvSpPr/>
            <p:nvPr/>
          </p:nvSpPr>
          <p:spPr>
            <a:xfrm>
              <a:off x="7760207" y="4285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7" name="object 37"/>
            <p:cNvSpPr/>
            <p:nvPr/>
          </p:nvSpPr>
          <p:spPr>
            <a:xfrm>
              <a:off x="9303257" y="428548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48283" y="4282440"/>
              <a:ext cx="7018019" cy="842009"/>
            </a:xfrm>
            <a:prstGeom prst="rect">
              <a:avLst/>
            </a:prstGeom>
          </p:spPr>
        </p:pic>
        <p:sp>
          <p:nvSpPr>
            <p:cNvPr id="39" name="object 39"/>
            <p:cNvSpPr/>
            <p:nvPr/>
          </p:nvSpPr>
          <p:spPr>
            <a:xfrm>
              <a:off x="754379" y="5125212"/>
              <a:ext cx="300355" cy="678180"/>
            </a:xfrm>
            <a:custGeom>
              <a:avLst/>
              <a:gdLst/>
              <a:ahLst/>
              <a:cxnLst/>
              <a:rect l="l" t="t" r="r" b="b"/>
              <a:pathLst>
                <a:path w="300355" h="678179">
                  <a:moveTo>
                    <a:pt x="300227" y="0"/>
                  </a:moveTo>
                  <a:lnTo>
                    <a:pt x="0" y="0"/>
                  </a:lnTo>
                  <a:lnTo>
                    <a:pt x="0" y="678180"/>
                  </a:lnTo>
                  <a:lnTo>
                    <a:pt x="300227" y="678180"/>
                  </a:lnTo>
                  <a:lnTo>
                    <a:pt x="300227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graphicFrame>
        <p:nvGraphicFramePr>
          <p:cNvPr id="40" name="object 40"/>
          <p:cNvGraphicFramePr>
            <a:graphicFrameLocks noGrp="1"/>
          </p:cNvGraphicFramePr>
          <p:nvPr/>
        </p:nvGraphicFramePr>
        <p:xfrm>
          <a:off x="752855" y="2023110"/>
          <a:ext cx="8683625" cy="3786504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01625"/>
                <a:gridCol w="913130"/>
                <a:gridCol w="1597659"/>
                <a:gridCol w="840739"/>
                <a:gridCol w="3356610"/>
                <a:gridCol w="1673859"/>
              </a:tblGrid>
              <a:tr h="31627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3025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29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93980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APRENDIZAJE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29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256540" marR="60325" indent="-186055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89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29">
                    <a:solidFill>
                      <a:srgbClr val="F4AF83"/>
                    </a:solidFill>
                  </a:tcPr>
                </a:tc>
                <a:tc>
                  <a:txBody>
                    <a:bodyPr/>
                    <a:lstStyle/>
                    <a:p>
                      <a:pPr marL="140970" marR="264160" indent="16510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solidFill>
                      <a:srgbClr val="EC7C30"/>
                    </a:solidFill>
                  </a:tcPr>
                </a:tc>
              </a:tr>
              <a:tr h="971489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106680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Formación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1120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Cívica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Ética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Explica las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consecuencias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3500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que sus actos pueden  provocar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vida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otros para actuar con  honestidad, responsabilidad,  solidaridad, reciprocidad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empatía.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7048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Tomo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70485" marR="178435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decisiones  con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respeto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Reflexiona acerca de las responsabilidades que conllevan</a:t>
                      </a:r>
                      <a:r>
                        <a:rPr dirty="0" sz="1000" spc="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siguientes decisiones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escríbelas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5145" indent="-229235">
                        <a:lnSpc>
                          <a:spcPts val="1090"/>
                        </a:lnSpc>
                        <a:buAutoNum type="arabicPeriod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Tener una mascota…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5145" indent="-229235">
                        <a:lnSpc>
                          <a:spcPts val="1090"/>
                        </a:lnSpc>
                        <a:buAutoNum type="arabicPeriod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Pertenecer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un equipo deportivo…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525145" indent="-229235">
                        <a:lnSpc>
                          <a:spcPts val="1145"/>
                        </a:lnSpc>
                        <a:buAutoNum type="arabicPeriod"/>
                        <a:tabLst>
                          <a:tab pos="525145" algn="l"/>
                          <a:tab pos="525780" algn="l"/>
                        </a:tabLst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Participar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un obra</a:t>
                      </a:r>
                      <a:r>
                        <a:rPr dirty="0" u="sng" sz="1000" spc="-1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teatral…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60"/>
                        </a:lnSpc>
                        <a:spcBef>
                          <a:spcPts val="975"/>
                        </a:spcBef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32 de tu libro de</a:t>
                      </a:r>
                      <a:r>
                        <a:rPr dirty="0" u="sng" sz="1000" spc="-1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formación.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10185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 tus  trabajos al whatsApp de tu  maestro (a), tienes hasta  las 9:00 p.m de cada</a:t>
                      </a:r>
                      <a:r>
                        <a:rPr dirty="0" sz="1000" spc="-3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marL="68580" marR="272415">
                        <a:lnSpc>
                          <a:spcPct val="908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ponerle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parte de  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</a:tr>
              <a:tr h="905300">
                <a:tc>
                  <a:txBody>
                    <a:bodyPr/>
                    <a:lstStyle/>
                    <a:p>
                      <a:pPr marL="305435">
                        <a:lnSpc>
                          <a:spcPct val="100000"/>
                        </a:lnSpc>
                        <a:spcBef>
                          <a:spcPts val="42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LUNES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340" vert="vert27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60325" indent="349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Educación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ci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7945" marR="18986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Evalúa posibles acciones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obstáculos para aliviar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malestar de personas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que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excluidas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4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maltratadas.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70485" marR="22225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Exclusión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145"/>
                        </a:lnSpc>
                        <a:spcBef>
                          <a:spcPts val="96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 tu cuaderno responde las siguientes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preguntas: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es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Menciona un ejemplo de una situación de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0960">
                        <a:lnSpc>
                          <a:spcPts val="1090"/>
                        </a:lnSpc>
                        <a:spcBef>
                          <a:spcPts val="7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harías tu para prevenir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exclusión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maltrato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personas?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255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3175"/>
                </a:tc>
              </a:tr>
              <a:tr h="902182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42265">
                        <a:lnSpc>
                          <a:spcPts val="1090"/>
                        </a:lnSpc>
                        <a:spcBef>
                          <a:spcPts val="5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0485"/>
                </a:tc>
                <a:tc>
                  <a:txBody>
                    <a:bodyPr/>
                    <a:lstStyle/>
                    <a:p>
                      <a:pPr marL="67945" marR="168275">
                        <a:lnSpc>
                          <a:spcPct val="90800"/>
                        </a:lnSpc>
                        <a:spcBef>
                          <a:spcPts val="5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Explica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reproducción de  las plantas por semillas,  tallos, hojas, raíces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interacción con otros seres 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</a:t>
                      </a:r>
                      <a:r>
                        <a:rPr dirty="0" sz="1000" spc="-3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 marL="70485" marR="108585">
                        <a:lnSpc>
                          <a:spcPct val="90800"/>
                        </a:lnSpc>
                        <a:spcBef>
                          <a:spcPts val="5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p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duc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ión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las  plantas:  polinización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794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1300">
                        <a:latin typeface="Times New Roman"/>
                        <a:cs typeface="Times New Roman"/>
                      </a:endParaRPr>
                    </a:p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¿A qué proceso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le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conoce como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polinización?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1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60325">
                        <a:lnSpc>
                          <a:spcPts val="1090"/>
                        </a:lnSpc>
                      </a:pP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Lee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analiza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página 48, 49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50 de </a:t>
                      </a:r>
                      <a:r>
                        <a:rPr dirty="0" u="sng" sz="1000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tu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libro de ciencias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u="sng" sz="1000" spc="-5">
                          <a:uFill>
                            <a:solidFill>
                              <a:srgbClr val="000000"/>
                            </a:solidFill>
                          </a:uFill>
                          <a:latin typeface="Tw Cen MT"/>
                          <a:cs typeface="Tw Cen MT"/>
                        </a:rPr>
                        <a:t>naturales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691133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marL="71120" marR="335280">
                        <a:lnSpc>
                          <a:spcPts val="1090"/>
                        </a:lnSpc>
                        <a:spcBef>
                          <a:spcPts val="3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Vida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b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445"/>
                </a:tc>
                <a:tc>
                  <a:txBody>
                    <a:bodyPr/>
                    <a:lstStyle/>
                    <a:p>
                      <a:pPr marL="67945" marR="62865">
                        <a:lnSpc>
                          <a:spcPct val="9070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Consume alimentos frescos 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región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identifica  cómo esta práctica beneficia  al medio ambiente.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 marL="70485" marR="177800">
                        <a:lnSpc>
                          <a:spcPct val="90800"/>
                        </a:lnSpc>
                        <a:spcBef>
                          <a:spcPts val="1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sabores  de mi  comunidad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90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950">
                        <a:latin typeface="Times New Roman"/>
                        <a:cs typeface="Times New Roman"/>
                      </a:endParaRPr>
                    </a:p>
                    <a:p>
                      <a:pPr marL="67945" marR="59690">
                        <a:lnSpc>
                          <a:spcPts val="109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Investiga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dibuja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cuaderno que alimentos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producen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  se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siembran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comunidad. Menciona mínimo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5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3175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41" name="object 41"/>
          <p:cNvGrpSpPr/>
          <p:nvPr/>
        </p:nvGrpSpPr>
        <p:grpSpPr>
          <a:xfrm>
            <a:off x="748283" y="5124450"/>
            <a:ext cx="312420" cy="685165"/>
            <a:chOff x="748283" y="5124450"/>
            <a:chExt cx="312420" cy="685165"/>
          </a:xfrm>
        </p:grpSpPr>
        <p:pic>
          <p:nvPicPr>
            <p:cNvPr id="42" name="object 42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48283" y="5124450"/>
              <a:ext cx="6095" cy="67055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751331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7" y="4190"/>
                  </a:moveTo>
                  <a:lnTo>
                    <a:pt x="3047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4" name="object 44"/>
            <p:cNvSpPr/>
            <p:nvPr/>
          </p:nvSpPr>
          <p:spPr>
            <a:xfrm>
              <a:off x="748283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5" name="object 45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54379" y="5124450"/>
              <a:ext cx="306324" cy="685037"/>
            </a:xfrm>
            <a:prstGeom prst="rect">
              <a:avLst/>
            </a:prstGeom>
          </p:spPr>
        </p:pic>
        <p:sp>
          <p:nvSpPr>
            <p:cNvPr id="46" name="object 46"/>
            <p:cNvSpPr/>
            <p:nvPr/>
          </p:nvSpPr>
          <p:spPr>
            <a:xfrm>
              <a:off x="1057656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8" y="4190"/>
                  </a:moveTo>
                  <a:lnTo>
                    <a:pt x="3048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7" name="object 47"/>
            <p:cNvSpPr/>
            <p:nvPr/>
          </p:nvSpPr>
          <p:spPr>
            <a:xfrm>
              <a:off x="1054608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48" name="object 4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3564635" y="5795009"/>
            <a:ext cx="829056" cy="14478"/>
          </a:xfrm>
          <a:prstGeom prst="rect">
            <a:avLst/>
          </a:prstGeom>
        </p:spPr>
      </p:pic>
      <p:pic>
        <p:nvPicPr>
          <p:cNvPr id="49" name="object 49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7766304" y="5124450"/>
            <a:ext cx="1543049" cy="685037"/>
          </a:xfrm>
          <a:prstGeom prst="rect">
            <a:avLst/>
          </a:prstGeom>
        </p:spPr>
      </p:pic>
      <p:grpSp>
        <p:nvGrpSpPr>
          <p:cNvPr id="50" name="object 50"/>
          <p:cNvGrpSpPr/>
          <p:nvPr/>
        </p:nvGrpSpPr>
        <p:grpSpPr>
          <a:xfrm>
            <a:off x="1060703" y="4288535"/>
            <a:ext cx="8248650" cy="1521460"/>
            <a:chOff x="1060703" y="4288535"/>
            <a:chExt cx="8248650" cy="1521460"/>
          </a:xfrm>
        </p:grpSpPr>
        <p:sp>
          <p:nvSpPr>
            <p:cNvPr id="51" name="object 51"/>
            <p:cNvSpPr/>
            <p:nvPr/>
          </p:nvSpPr>
          <p:spPr>
            <a:xfrm>
              <a:off x="4393691" y="5121401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4403597" y="4288535"/>
              <a:ext cx="4905755" cy="1506473"/>
            </a:xfrm>
            <a:prstGeom prst="rect">
              <a:avLst/>
            </a:prstGeom>
          </p:spPr>
        </p:pic>
        <p:pic>
          <p:nvPicPr>
            <p:cNvPr id="53" name="object 53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1060703" y="5124449"/>
              <a:ext cx="910589" cy="68503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968245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8" y="4190"/>
                  </a:moveTo>
                  <a:lnTo>
                    <a:pt x="3048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65197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6" name="object 56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971294" y="5124449"/>
              <a:ext cx="1599437" cy="685037"/>
            </a:xfrm>
            <a:prstGeom prst="rect">
              <a:avLst/>
            </a:prstGeom>
          </p:spPr>
        </p:pic>
        <p:sp>
          <p:nvSpPr>
            <p:cNvPr id="57" name="object 57"/>
            <p:cNvSpPr/>
            <p:nvPr/>
          </p:nvSpPr>
          <p:spPr>
            <a:xfrm>
              <a:off x="4393691" y="5806439"/>
              <a:ext cx="10160" cy="0"/>
            </a:xfrm>
            <a:custGeom>
              <a:avLst/>
              <a:gdLst/>
              <a:ahLst/>
              <a:cxnLst/>
              <a:rect l="l" t="t" r="r" b="b"/>
              <a:pathLst>
                <a:path w="10160" h="0">
                  <a:moveTo>
                    <a:pt x="0" y="0"/>
                  </a:moveTo>
                  <a:lnTo>
                    <a:pt x="990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406645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8" y="4190"/>
                  </a:moveTo>
                  <a:lnTo>
                    <a:pt x="3048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4403597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0" name="object 60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409694" y="5124449"/>
              <a:ext cx="3356609" cy="68503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763255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8" y="4190"/>
                  </a:moveTo>
                  <a:lnTo>
                    <a:pt x="3048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760207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9306305" y="5795009"/>
              <a:ext cx="0" cy="8890"/>
            </a:xfrm>
            <a:custGeom>
              <a:avLst/>
              <a:gdLst/>
              <a:ahLst/>
              <a:cxnLst/>
              <a:rect l="l" t="t" r="r" b="b"/>
              <a:pathLst>
                <a:path w="0" h="8889">
                  <a:moveTo>
                    <a:pt x="-3048" y="4190"/>
                  </a:moveTo>
                  <a:lnTo>
                    <a:pt x="3048" y="4190"/>
                  </a:lnTo>
                </a:path>
              </a:pathLst>
            </a:custGeom>
            <a:ln w="8381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9303257" y="5806439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/>
          <p:nvPr/>
        </p:nvSpPr>
        <p:spPr>
          <a:xfrm>
            <a:off x="1019555" y="6081521"/>
            <a:ext cx="941069" cy="304800"/>
          </a:xfrm>
          <a:custGeom>
            <a:avLst/>
            <a:gdLst/>
            <a:ahLst/>
            <a:cxnLst/>
            <a:rect l="l" t="t" r="r" b="b"/>
            <a:pathLst>
              <a:path w="941069" h="304800">
                <a:moveTo>
                  <a:pt x="941069" y="0"/>
                </a:moveTo>
                <a:lnTo>
                  <a:pt x="0" y="0"/>
                </a:lnTo>
                <a:lnTo>
                  <a:pt x="0" y="304799"/>
                </a:lnTo>
                <a:lnTo>
                  <a:pt x="941069" y="304799"/>
                </a:lnTo>
                <a:lnTo>
                  <a:pt x="941069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6" name="object 66"/>
          <p:cNvSpPr txBox="1"/>
          <p:nvPr/>
        </p:nvSpPr>
        <p:spPr>
          <a:xfrm>
            <a:off x="1092200" y="6125209"/>
            <a:ext cx="7962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ASIGNATURA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67" name="object 67"/>
          <p:cNvSpPr/>
          <p:nvPr/>
        </p:nvSpPr>
        <p:spPr>
          <a:xfrm>
            <a:off x="1966722" y="6081521"/>
            <a:ext cx="1174750" cy="304800"/>
          </a:xfrm>
          <a:custGeom>
            <a:avLst/>
            <a:gdLst/>
            <a:ahLst/>
            <a:cxnLst/>
            <a:rect l="l" t="t" r="r" b="b"/>
            <a:pathLst>
              <a:path w="1174750" h="304800">
                <a:moveTo>
                  <a:pt x="1174241" y="0"/>
                </a:moveTo>
                <a:lnTo>
                  <a:pt x="0" y="0"/>
                </a:lnTo>
                <a:lnTo>
                  <a:pt x="0" y="304799"/>
                </a:lnTo>
                <a:lnTo>
                  <a:pt x="1174241" y="304799"/>
                </a:lnTo>
                <a:lnTo>
                  <a:pt x="1174241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68" name="object 68"/>
          <p:cNvSpPr txBox="1"/>
          <p:nvPr/>
        </p:nvSpPr>
        <p:spPr>
          <a:xfrm>
            <a:off x="2159761" y="6049009"/>
            <a:ext cx="78867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90170" marR="5080" indent="-78105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APR</a:t>
            </a:r>
            <a:r>
              <a:rPr dirty="0" sz="1100" spc="-10">
                <a:latin typeface="Tw Cen MT"/>
                <a:cs typeface="Tw Cen MT"/>
              </a:rPr>
              <a:t>EN</a:t>
            </a:r>
            <a:r>
              <a:rPr dirty="0" sz="1100" spc="-5">
                <a:latin typeface="Tw Cen MT"/>
                <a:cs typeface="Tw Cen MT"/>
              </a:rPr>
              <a:t>D</a:t>
            </a:r>
            <a:r>
              <a:rPr dirty="0" sz="1100" spc="-10">
                <a:latin typeface="Tw Cen MT"/>
                <a:cs typeface="Tw Cen MT"/>
              </a:rPr>
              <a:t>I</a:t>
            </a:r>
            <a:r>
              <a:rPr dirty="0" sz="1100" spc="-5">
                <a:latin typeface="Tw Cen MT"/>
                <a:cs typeface="Tw Cen MT"/>
              </a:rPr>
              <a:t>ZA</a:t>
            </a:r>
            <a:r>
              <a:rPr dirty="0" sz="1100" spc="-10">
                <a:latin typeface="Tw Cen MT"/>
                <a:cs typeface="Tw Cen MT"/>
              </a:rPr>
              <a:t>J</a:t>
            </a:r>
            <a:r>
              <a:rPr dirty="0" sz="1100" spc="-5">
                <a:latin typeface="Tw Cen MT"/>
                <a:cs typeface="Tw Cen MT"/>
              </a:rPr>
              <a:t>E  </a:t>
            </a:r>
            <a:r>
              <a:rPr dirty="0" sz="1100" spc="-5">
                <a:latin typeface="Tw Cen MT"/>
                <a:cs typeface="Tw Cen MT"/>
              </a:rPr>
              <a:t>ESPERADO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69" name="object 69"/>
          <p:cNvSpPr/>
          <p:nvPr/>
        </p:nvSpPr>
        <p:spPr>
          <a:xfrm>
            <a:off x="3147822" y="6081521"/>
            <a:ext cx="961390" cy="304800"/>
          </a:xfrm>
          <a:custGeom>
            <a:avLst/>
            <a:gdLst/>
            <a:ahLst/>
            <a:cxnLst/>
            <a:rect l="l" t="t" r="r" b="b"/>
            <a:pathLst>
              <a:path w="961389" h="304800">
                <a:moveTo>
                  <a:pt x="960881" y="0"/>
                </a:moveTo>
                <a:lnTo>
                  <a:pt x="0" y="0"/>
                </a:lnTo>
                <a:lnTo>
                  <a:pt x="0" y="304799"/>
                </a:lnTo>
                <a:lnTo>
                  <a:pt x="960881" y="304799"/>
                </a:lnTo>
                <a:lnTo>
                  <a:pt x="9608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0" name="object 70"/>
          <p:cNvSpPr txBox="1"/>
          <p:nvPr/>
        </p:nvSpPr>
        <p:spPr>
          <a:xfrm>
            <a:off x="3264661" y="6049009"/>
            <a:ext cx="727075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98120" marR="5080" indent="-186055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PR</a:t>
            </a:r>
            <a:r>
              <a:rPr dirty="0" sz="1100" spc="-10">
                <a:latin typeface="Tw Cen MT"/>
                <a:cs typeface="Tw Cen MT"/>
              </a:rPr>
              <a:t>OG</a:t>
            </a:r>
            <a:r>
              <a:rPr dirty="0" sz="1100" spc="-5">
                <a:latin typeface="Tw Cen MT"/>
                <a:cs typeface="Tw Cen MT"/>
              </a:rPr>
              <a:t>RA</a:t>
            </a:r>
            <a:r>
              <a:rPr dirty="0" sz="1100" spc="-10">
                <a:latin typeface="Tw Cen MT"/>
                <a:cs typeface="Tw Cen MT"/>
              </a:rPr>
              <a:t>M</a:t>
            </a:r>
            <a:r>
              <a:rPr dirty="0" sz="1100" spc="-5">
                <a:latin typeface="Tw Cen MT"/>
                <a:cs typeface="Tw Cen MT"/>
              </a:rPr>
              <a:t>A  </a:t>
            </a:r>
            <a:r>
              <a:rPr dirty="0" sz="1100" spc="-5">
                <a:latin typeface="Tw Cen MT"/>
                <a:cs typeface="Tw Cen MT"/>
              </a:rPr>
              <a:t>DE</a:t>
            </a:r>
            <a:r>
              <a:rPr dirty="0" sz="1100" spc="-20">
                <a:latin typeface="Tw Cen MT"/>
                <a:cs typeface="Tw Cen MT"/>
              </a:rPr>
              <a:t> </a:t>
            </a:r>
            <a:r>
              <a:rPr dirty="0" sz="1100" spc="-10">
                <a:latin typeface="Tw Cen MT"/>
                <a:cs typeface="Tw Cen MT"/>
              </a:rPr>
              <a:t>TV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71" name="object 71"/>
          <p:cNvSpPr/>
          <p:nvPr/>
        </p:nvSpPr>
        <p:spPr>
          <a:xfrm>
            <a:off x="4114800" y="6081521"/>
            <a:ext cx="3822700" cy="304800"/>
          </a:xfrm>
          <a:custGeom>
            <a:avLst/>
            <a:gdLst/>
            <a:ahLst/>
            <a:cxnLst/>
            <a:rect l="l" t="t" r="r" b="b"/>
            <a:pathLst>
              <a:path w="3822700" h="304800">
                <a:moveTo>
                  <a:pt x="3822192" y="0"/>
                </a:moveTo>
                <a:lnTo>
                  <a:pt x="0" y="0"/>
                </a:lnTo>
                <a:lnTo>
                  <a:pt x="0" y="304799"/>
                </a:lnTo>
                <a:lnTo>
                  <a:pt x="3822192" y="304799"/>
                </a:lnTo>
                <a:lnTo>
                  <a:pt x="3822192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2" name="object 72"/>
          <p:cNvSpPr txBox="1"/>
          <p:nvPr/>
        </p:nvSpPr>
        <p:spPr>
          <a:xfrm>
            <a:off x="5632958" y="6125209"/>
            <a:ext cx="786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ACTIVIDADES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73" name="object 73"/>
          <p:cNvSpPr/>
          <p:nvPr/>
        </p:nvSpPr>
        <p:spPr>
          <a:xfrm>
            <a:off x="7943088" y="6081521"/>
            <a:ext cx="1393190" cy="304800"/>
          </a:xfrm>
          <a:custGeom>
            <a:avLst/>
            <a:gdLst/>
            <a:ahLst/>
            <a:cxnLst/>
            <a:rect l="l" t="t" r="r" b="b"/>
            <a:pathLst>
              <a:path w="1393190" h="304800">
                <a:moveTo>
                  <a:pt x="1392936" y="0"/>
                </a:moveTo>
                <a:lnTo>
                  <a:pt x="0" y="0"/>
                </a:lnTo>
                <a:lnTo>
                  <a:pt x="0" y="304799"/>
                </a:lnTo>
                <a:lnTo>
                  <a:pt x="1392936" y="304799"/>
                </a:lnTo>
                <a:lnTo>
                  <a:pt x="1392936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74" name="object 74"/>
          <p:cNvSpPr txBox="1"/>
          <p:nvPr/>
        </p:nvSpPr>
        <p:spPr>
          <a:xfrm>
            <a:off x="7995919" y="6049009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75" name="object 75"/>
          <p:cNvGrpSpPr/>
          <p:nvPr/>
        </p:nvGrpSpPr>
        <p:grpSpPr>
          <a:xfrm>
            <a:off x="708659" y="6075425"/>
            <a:ext cx="8634730" cy="317500"/>
            <a:chOff x="708659" y="6075425"/>
            <a:chExt cx="8634730" cy="317500"/>
          </a:xfrm>
        </p:grpSpPr>
        <p:pic>
          <p:nvPicPr>
            <p:cNvPr id="76" name="object 76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3459" y="6075425"/>
              <a:ext cx="947166" cy="6096"/>
            </a:xfrm>
            <a:prstGeom prst="rect">
              <a:avLst/>
            </a:prstGeom>
          </p:spPr>
        </p:pic>
        <p:pic>
          <p:nvPicPr>
            <p:cNvPr id="77" name="object 77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960625" y="6075425"/>
              <a:ext cx="1181100" cy="6096"/>
            </a:xfrm>
            <a:prstGeom prst="rect">
              <a:avLst/>
            </a:prstGeom>
          </p:spPr>
        </p:pic>
        <p:pic>
          <p:nvPicPr>
            <p:cNvPr id="78" name="object 7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41725" y="6075425"/>
              <a:ext cx="950975" cy="6096"/>
            </a:xfrm>
            <a:prstGeom prst="rect">
              <a:avLst/>
            </a:prstGeom>
          </p:spPr>
        </p:pic>
        <p:pic>
          <p:nvPicPr>
            <p:cNvPr id="79" name="object 79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092701" y="6075425"/>
              <a:ext cx="5244084" cy="6096"/>
            </a:xfrm>
            <a:prstGeom prst="rect">
              <a:avLst/>
            </a:prstGeom>
          </p:spPr>
        </p:pic>
        <p:sp>
          <p:nvSpPr>
            <p:cNvPr id="80" name="object 80"/>
            <p:cNvSpPr/>
            <p:nvPr/>
          </p:nvSpPr>
          <p:spPr>
            <a:xfrm>
              <a:off x="7924800" y="607847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7936991" y="60784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9336786" y="607847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08659" y="6081534"/>
              <a:ext cx="310895" cy="31088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013459" y="638937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9555" y="6081534"/>
              <a:ext cx="947165" cy="310883"/>
            </a:xfrm>
            <a:prstGeom prst="rect">
              <a:avLst/>
            </a:prstGeom>
          </p:spPr>
        </p:pic>
        <p:sp>
          <p:nvSpPr>
            <p:cNvPr id="86" name="object 86"/>
            <p:cNvSpPr/>
            <p:nvPr/>
          </p:nvSpPr>
          <p:spPr>
            <a:xfrm>
              <a:off x="1963673" y="638632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7" name="object 8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66721" y="6081534"/>
              <a:ext cx="1181099" cy="310883"/>
            </a:xfrm>
            <a:prstGeom prst="rect">
              <a:avLst/>
            </a:prstGeom>
          </p:spPr>
        </p:pic>
        <p:pic>
          <p:nvPicPr>
            <p:cNvPr id="88" name="object 88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3141725" y="6386322"/>
              <a:ext cx="950975" cy="6096"/>
            </a:xfrm>
            <a:prstGeom prst="rect">
              <a:avLst/>
            </a:prstGeom>
          </p:spPr>
        </p:pic>
        <p:sp>
          <p:nvSpPr>
            <p:cNvPr id="89" name="object 89"/>
            <p:cNvSpPr/>
            <p:nvPr/>
          </p:nvSpPr>
          <p:spPr>
            <a:xfrm>
              <a:off x="4092701" y="638937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4108704" y="6081534"/>
              <a:ext cx="3834383" cy="31088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924800" y="638937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936991" y="638937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3" name="object 93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43088" y="6081534"/>
              <a:ext cx="1399793" cy="310883"/>
            </a:xfrm>
            <a:prstGeom prst="rect">
              <a:avLst/>
            </a:prstGeom>
          </p:spPr>
        </p:pic>
        <p:sp>
          <p:nvSpPr>
            <p:cNvPr id="94" name="object 94"/>
            <p:cNvSpPr/>
            <p:nvPr/>
          </p:nvSpPr>
          <p:spPr>
            <a:xfrm>
              <a:off x="9336786" y="638937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95" name="object 95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12723" y="719962"/>
            <a:ext cx="8633460" cy="5818505"/>
            <a:chOff x="712723" y="719962"/>
            <a:chExt cx="8633460" cy="5818505"/>
          </a:xfrm>
        </p:grpSpPr>
        <p:sp>
          <p:nvSpPr>
            <p:cNvPr id="3" name="object 3"/>
            <p:cNvSpPr/>
            <p:nvPr/>
          </p:nvSpPr>
          <p:spPr>
            <a:xfrm>
              <a:off x="721614" y="726185"/>
              <a:ext cx="292100" cy="4520565"/>
            </a:xfrm>
            <a:custGeom>
              <a:avLst/>
              <a:gdLst/>
              <a:ahLst/>
              <a:cxnLst/>
              <a:rect l="l" t="t" r="r" b="b"/>
              <a:pathLst>
                <a:path w="292100" h="4520565">
                  <a:moveTo>
                    <a:pt x="291845" y="0"/>
                  </a:moveTo>
                  <a:lnTo>
                    <a:pt x="0" y="0"/>
                  </a:lnTo>
                  <a:lnTo>
                    <a:pt x="0" y="4520184"/>
                  </a:lnTo>
                  <a:lnTo>
                    <a:pt x="291845" y="4520184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59" y="726186"/>
              <a:ext cx="953261" cy="1901951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14756" y="720089"/>
              <a:ext cx="298703" cy="6095"/>
            </a:xfrm>
            <a:prstGeom prst="rect">
              <a:avLst/>
            </a:prstGeom>
          </p:spPr>
        </p:pic>
        <p:pic>
          <p:nvPicPr>
            <p:cNvPr id="6" name="object 6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59" y="720089"/>
              <a:ext cx="947166" cy="6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92701" y="72313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24800" y="72313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" name="object 9"/>
            <p:cNvSpPr/>
            <p:nvPr/>
          </p:nvSpPr>
          <p:spPr>
            <a:xfrm>
              <a:off x="793699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147822" y="720089"/>
              <a:ext cx="6195059" cy="1908048"/>
            </a:xfrm>
            <a:prstGeom prst="rect">
              <a:avLst/>
            </a:prstGeom>
          </p:spPr>
        </p:pic>
        <p:pic>
          <p:nvPicPr>
            <p:cNvPr id="11" name="object 11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1966722" y="726186"/>
              <a:ext cx="1181099" cy="1901951"/>
            </a:xfrm>
            <a:prstGeom prst="rect">
              <a:avLst/>
            </a:prstGeom>
          </p:spPr>
        </p:pic>
        <p:sp>
          <p:nvSpPr>
            <p:cNvPr id="12" name="object 12"/>
            <p:cNvSpPr/>
            <p:nvPr/>
          </p:nvSpPr>
          <p:spPr>
            <a:xfrm>
              <a:off x="1016507" y="262204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3" name="object 13"/>
            <p:cNvSpPr/>
            <p:nvPr/>
          </p:nvSpPr>
          <p:spPr>
            <a:xfrm>
              <a:off x="1963673" y="262204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4" name="object 1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714755" y="726186"/>
              <a:ext cx="6095" cy="4520183"/>
            </a:xfrm>
            <a:prstGeom prst="rect">
              <a:avLst/>
            </a:prstGeom>
          </p:spPr>
        </p:pic>
        <p:sp>
          <p:nvSpPr>
            <p:cNvPr id="15" name="object 15"/>
            <p:cNvSpPr/>
            <p:nvPr/>
          </p:nvSpPr>
          <p:spPr>
            <a:xfrm>
              <a:off x="3144773" y="2622042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6" name="object 16"/>
            <p:cNvSpPr/>
            <p:nvPr/>
          </p:nvSpPr>
          <p:spPr>
            <a:xfrm>
              <a:off x="4092701" y="2625090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4108703" y="26250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7924800" y="2625090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7936991" y="26250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9336785" y="2625090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21" name="object 21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7822" y="2622042"/>
              <a:ext cx="4795265" cy="1929383"/>
            </a:xfrm>
            <a:prstGeom prst="rect">
              <a:avLst/>
            </a:prstGeom>
          </p:spPr>
        </p:pic>
        <p:pic>
          <p:nvPicPr>
            <p:cNvPr id="22" name="object 2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3459" y="2628137"/>
              <a:ext cx="953261" cy="1923287"/>
            </a:xfrm>
            <a:prstGeom prst="rect">
              <a:avLst/>
            </a:prstGeom>
          </p:spPr>
        </p:pic>
        <p:pic>
          <p:nvPicPr>
            <p:cNvPr id="23" name="object 23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74342" y="2628137"/>
              <a:ext cx="1173479" cy="1923287"/>
            </a:xfrm>
            <a:prstGeom prst="rect">
              <a:avLst/>
            </a:prstGeom>
          </p:spPr>
        </p:pic>
        <p:sp>
          <p:nvSpPr>
            <p:cNvPr id="24" name="object 24"/>
            <p:cNvSpPr/>
            <p:nvPr/>
          </p:nvSpPr>
          <p:spPr>
            <a:xfrm>
              <a:off x="717803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7" y="4952"/>
                  </a:moveTo>
                  <a:lnTo>
                    <a:pt x="3047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1016507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959101" y="4551425"/>
              <a:ext cx="9525" cy="3810"/>
            </a:xfrm>
            <a:custGeom>
              <a:avLst/>
              <a:gdLst/>
              <a:ahLst/>
              <a:cxnLst/>
              <a:rect l="l" t="t" r="r" b="b"/>
              <a:pathLst>
                <a:path w="9525" h="3810">
                  <a:moveTo>
                    <a:pt x="9143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9143" y="3810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959101" y="45483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66721" y="454533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1524" y="3047"/>
                  </a:moveTo>
                  <a:lnTo>
                    <a:pt x="1524" y="3047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1968245" y="454837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3144773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092701" y="454837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2" name="object 32"/>
            <p:cNvSpPr/>
            <p:nvPr/>
          </p:nvSpPr>
          <p:spPr>
            <a:xfrm>
              <a:off x="4111751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3" name="object 33"/>
            <p:cNvSpPr/>
            <p:nvPr/>
          </p:nvSpPr>
          <p:spPr>
            <a:xfrm>
              <a:off x="7924800" y="454837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40039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339833" y="4545330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7822" y="4545330"/>
              <a:ext cx="4795265" cy="707135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959101" y="4555236"/>
              <a:ext cx="9525" cy="691515"/>
            </a:xfrm>
            <a:custGeom>
              <a:avLst/>
              <a:gdLst/>
              <a:ahLst/>
              <a:cxnLst/>
              <a:rect l="l" t="t" r="r" b="b"/>
              <a:pathLst>
                <a:path w="9525" h="691514">
                  <a:moveTo>
                    <a:pt x="9143" y="0"/>
                  </a:moveTo>
                  <a:lnTo>
                    <a:pt x="0" y="0"/>
                  </a:lnTo>
                  <a:lnTo>
                    <a:pt x="0" y="691133"/>
                  </a:lnTo>
                  <a:lnTo>
                    <a:pt x="9143" y="691133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38" name="object 3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3141725" y="4555236"/>
              <a:ext cx="6095" cy="691133"/>
            </a:xfrm>
            <a:prstGeom prst="rect">
              <a:avLst/>
            </a:prstGeom>
          </p:spPr>
        </p:pic>
        <p:pic>
          <p:nvPicPr>
            <p:cNvPr id="39" name="object 3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20852" y="4555236"/>
              <a:ext cx="298703" cy="697229"/>
            </a:xfrm>
            <a:prstGeom prst="rect">
              <a:avLst/>
            </a:prstGeom>
          </p:spPr>
        </p:pic>
        <p:sp>
          <p:nvSpPr>
            <p:cNvPr id="40" name="object 40"/>
            <p:cNvSpPr/>
            <p:nvPr/>
          </p:nvSpPr>
          <p:spPr>
            <a:xfrm>
              <a:off x="721614" y="5256275"/>
              <a:ext cx="292100" cy="967740"/>
            </a:xfrm>
            <a:custGeom>
              <a:avLst/>
              <a:gdLst/>
              <a:ahLst/>
              <a:cxnLst/>
              <a:rect l="l" t="t" r="r" b="b"/>
              <a:pathLst>
                <a:path w="292100" h="967739">
                  <a:moveTo>
                    <a:pt x="291845" y="0"/>
                  </a:moveTo>
                  <a:lnTo>
                    <a:pt x="0" y="0"/>
                  </a:lnTo>
                  <a:lnTo>
                    <a:pt x="0" y="967740"/>
                  </a:lnTo>
                  <a:lnTo>
                    <a:pt x="291845" y="967740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2628137"/>
              <a:ext cx="5228081" cy="2624327"/>
            </a:xfrm>
            <a:prstGeom prst="rect">
              <a:avLst/>
            </a:prstGeom>
          </p:spPr>
        </p:pic>
        <p:sp>
          <p:nvSpPr>
            <p:cNvPr id="42" name="object 42"/>
            <p:cNvSpPr/>
            <p:nvPr/>
          </p:nvSpPr>
          <p:spPr>
            <a:xfrm>
              <a:off x="717803" y="5246369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7" y="4952"/>
                  </a:moveTo>
                  <a:lnTo>
                    <a:pt x="3047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43" name="object 43"/>
            <p:cNvSpPr/>
            <p:nvPr/>
          </p:nvSpPr>
          <p:spPr>
            <a:xfrm>
              <a:off x="720852" y="5252453"/>
              <a:ext cx="292735" cy="4445"/>
            </a:xfrm>
            <a:custGeom>
              <a:avLst/>
              <a:gdLst/>
              <a:ahLst/>
              <a:cxnLst/>
              <a:rect l="l" t="t" r="r" b="b"/>
              <a:pathLst>
                <a:path w="292734" h="4445">
                  <a:moveTo>
                    <a:pt x="292608" y="0"/>
                  </a:moveTo>
                  <a:lnTo>
                    <a:pt x="0" y="0"/>
                  </a:lnTo>
                  <a:lnTo>
                    <a:pt x="0" y="3822"/>
                  </a:lnTo>
                  <a:lnTo>
                    <a:pt x="292608" y="3822"/>
                  </a:lnTo>
                  <a:lnTo>
                    <a:pt x="292608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14756" y="5256288"/>
              <a:ext cx="6095" cy="967727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59101" y="5256288"/>
              <a:ext cx="9525" cy="967740"/>
            </a:xfrm>
            <a:custGeom>
              <a:avLst/>
              <a:gdLst/>
              <a:ahLst/>
              <a:cxnLst/>
              <a:rect l="l" t="t" r="r" b="b"/>
              <a:pathLst>
                <a:path w="9525" h="967739">
                  <a:moveTo>
                    <a:pt x="9143" y="0"/>
                  </a:moveTo>
                  <a:lnTo>
                    <a:pt x="0" y="0"/>
                  </a:lnTo>
                  <a:lnTo>
                    <a:pt x="0" y="967727"/>
                  </a:lnTo>
                  <a:lnTo>
                    <a:pt x="9143" y="967727"/>
                  </a:lnTo>
                  <a:lnTo>
                    <a:pt x="9143" y="0"/>
                  </a:lnTo>
                  <a:close/>
                </a:path>
              </a:pathLst>
            </a:custGeom>
            <a:solidFill>
              <a:srgbClr val="000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720852" y="5256288"/>
              <a:ext cx="298703" cy="973823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1019556" y="6233159"/>
              <a:ext cx="941069" cy="304800"/>
            </a:xfrm>
            <a:custGeom>
              <a:avLst/>
              <a:gdLst/>
              <a:ahLst/>
              <a:cxnLst/>
              <a:rect l="l" t="t" r="r" b="b"/>
              <a:pathLst>
                <a:path w="941069" h="304800">
                  <a:moveTo>
                    <a:pt x="941069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941069" y="304799"/>
                  </a:lnTo>
                  <a:lnTo>
                    <a:pt x="94106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48" name="object 48"/>
            <p:cNvSpPr/>
            <p:nvPr/>
          </p:nvSpPr>
          <p:spPr>
            <a:xfrm>
              <a:off x="1966721" y="6233159"/>
              <a:ext cx="1174750" cy="304800"/>
            </a:xfrm>
            <a:custGeom>
              <a:avLst/>
              <a:gdLst/>
              <a:ahLst/>
              <a:cxnLst/>
              <a:rect l="l" t="t" r="r" b="b"/>
              <a:pathLst>
                <a:path w="1174750" h="304800">
                  <a:moveTo>
                    <a:pt x="1174241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1174241" y="304799"/>
                  </a:lnTo>
                  <a:lnTo>
                    <a:pt x="1174241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1974342" y="5256288"/>
              <a:ext cx="1173479" cy="973823"/>
            </a:xfrm>
            <a:prstGeom prst="rect">
              <a:avLst/>
            </a:prstGeom>
          </p:spPr>
        </p:pic>
        <p:sp>
          <p:nvSpPr>
            <p:cNvPr id="50" name="object 50"/>
            <p:cNvSpPr/>
            <p:nvPr/>
          </p:nvSpPr>
          <p:spPr>
            <a:xfrm>
              <a:off x="4114800" y="6233159"/>
              <a:ext cx="3822700" cy="304800"/>
            </a:xfrm>
            <a:custGeom>
              <a:avLst/>
              <a:gdLst/>
              <a:ahLst/>
              <a:cxnLst/>
              <a:rect l="l" t="t" r="r" b="b"/>
              <a:pathLst>
                <a:path w="3822700" h="304800">
                  <a:moveTo>
                    <a:pt x="3822192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3822192" y="304799"/>
                  </a:lnTo>
                  <a:lnTo>
                    <a:pt x="3822192" y="0"/>
                  </a:lnTo>
                  <a:close/>
                </a:path>
              </a:pathLst>
            </a:custGeom>
            <a:solidFill>
              <a:srgbClr val="F4AF83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1" name="object 51"/>
            <p:cNvSpPr/>
            <p:nvPr/>
          </p:nvSpPr>
          <p:spPr>
            <a:xfrm>
              <a:off x="7943088" y="6233159"/>
              <a:ext cx="1393190" cy="304800"/>
            </a:xfrm>
            <a:custGeom>
              <a:avLst/>
              <a:gdLst/>
              <a:ahLst/>
              <a:cxnLst/>
              <a:rect l="l" t="t" r="r" b="b"/>
              <a:pathLst>
                <a:path w="1393190" h="304800">
                  <a:moveTo>
                    <a:pt x="1392936" y="0"/>
                  </a:moveTo>
                  <a:lnTo>
                    <a:pt x="0" y="0"/>
                  </a:lnTo>
                  <a:lnTo>
                    <a:pt x="0" y="304799"/>
                  </a:lnTo>
                  <a:lnTo>
                    <a:pt x="1392936" y="304799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52" name="object 52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3147822" y="5256288"/>
              <a:ext cx="966977" cy="973823"/>
            </a:xfrm>
            <a:prstGeom prst="rect">
              <a:avLst/>
            </a:prstGeom>
          </p:spPr>
        </p:pic>
      </p:grpSp>
      <p:pic>
        <p:nvPicPr>
          <p:cNvPr id="53" name="object 53"/>
          <p:cNvPicPr/>
          <p:nvPr/>
        </p:nvPicPr>
        <p:blipFill>
          <a:blip r:embed="rId19" cstate="print"/>
          <a:stretch>
            <a:fillRect/>
          </a:stretch>
        </p:blipFill>
        <p:spPr>
          <a:xfrm>
            <a:off x="1960625" y="720089"/>
            <a:ext cx="1181100" cy="6096"/>
          </a:xfrm>
          <a:prstGeom prst="rect">
            <a:avLst/>
          </a:prstGeom>
        </p:spPr>
      </p:pic>
      <p:pic>
        <p:nvPicPr>
          <p:cNvPr id="54" name="object 54"/>
          <p:cNvPicPr/>
          <p:nvPr/>
        </p:nvPicPr>
        <p:blipFill>
          <a:blip r:embed="rId20" cstate="print"/>
          <a:stretch>
            <a:fillRect/>
          </a:stretch>
        </p:blipFill>
        <p:spPr>
          <a:xfrm>
            <a:off x="3141725" y="720089"/>
            <a:ext cx="950975" cy="6096"/>
          </a:xfrm>
          <a:prstGeom prst="rect">
            <a:avLst/>
          </a:prstGeom>
        </p:spPr>
      </p:pic>
      <p:grpSp>
        <p:nvGrpSpPr>
          <p:cNvPr id="55" name="object 55"/>
          <p:cNvGrpSpPr/>
          <p:nvPr/>
        </p:nvGrpSpPr>
        <p:grpSpPr>
          <a:xfrm>
            <a:off x="708659" y="5256288"/>
            <a:ext cx="8634730" cy="1287780"/>
            <a:chOff x="708659" y="5256288"/>
            <a:chExt cx="8634730" cy="1287780"/>
          </a:xfrm>
        </p:grpSpPr>
        <p:sp>
          <p:nvSpPr>
            <p:cNvPr id="56" name="object 56"/>
            <p:cNvSpPr/>
            <p:nvPr/>
          </p:nvSpPr>
          <p:spPr>
            <a:xfrm>
              <a:off x="714755" y="622706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1019556" y="6230112"/>
              <a:ext cx="941069" cy="3810"/>
            </a:xfrm>
            <a:custGeom>
              <a:avLst/>
              <a:gdLst/>
              <a:ahLst/>
              <a:cxnLst/>
              <a:rect l="l" t="t" r="r" b="b"/>
              <a:pathLst>
                <a:path w="941069" h="3810">
                  <a:moveTo>
                    <a:pt x="941070" y="0"/>
                  </a:moveTo>
                  <a:lnTo>
                    <a:pt x="939546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939546" y="3810"/>
                  </a:lnTo>
                  <a:lnTo>
                    <a:pt x="941070" y="381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1960625" y="623201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09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9" name="object 59"/>
            <p:cNvSpPr/>
            <p:nvPr/>
          </p:nvSpPr>
          <p:spPr>
            <a:xfrm>
              <a:off x="1962149" y="6224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0" name="object 60"/>
            <p:cNvSpPr/>
            <p:nvPr/>
          </p:nvSpPr>
          <p:spPr>
            <a:xfrm>
              <a:off x="1966721" y="6224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1524" y="3048"/>
                  </a:moveTo>
                  <a:lnTo>
                    <a:pt x="1524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1" name="object 61"/>
            <p:cNvSpPr/>
            <p:nvPr/>
          </p:nvSpPr>
          <p:spPr>
            <a:xfrm>
              <a:off x="1971293" y="6224016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4092701" y="622706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4111751" y="62240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4" name="object 64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4114800" y="5256288"/>
              <a:ext cx="3828287" cy="973823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924800" y="6227063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6" name="object 66"/>
            <p:cNvSpPr/>
            <p:nvPr/>
          </p:nvSpPr>
          <p:spPr>
            <a:xfrm>
              <a:off x="7940039" y="62240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7" name="object 67"/>
            <p:cNvSpPr/>
            <p:nvPr/>
          </p:nvSpPr>
          <p:spPr>
            <a:xfrm>
              <a:off x="9339833" y="6224016"/>
              <a:ext cx="0" cy="10160"/>
            </a:xfrm>
            <a:custGeom>
              <a:avLst/>
              <a:gdLst/>
              <a:ahLst/>
              <a:cxnLst/>
              <a:rect l="l" t="t" r="r" b="b"/>
              <a:pathLst>
                <a:path w="0" h="10160">
                  <a:moveTo>
                    <a:pt x="-3048" y="4952"/>
                  </a:moveTo>
                  <a:lnTo>
                    <a:pt x="3048" y="4952"/>
                  </a:lnTo>
                </a:path>
              </a:pathLst>
            </a:custGeom>
            <a:ln w="990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8" name="object 68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708659" y="6233922"/>
              <a:ext cx="310895" cy="310133"/>
            </a:xfrm>
            <a:prstGeom prst="rect">
              <a:avLst/>
            </a:prstGeom>
          </p:spPr>
        </p:pic>
        <p:sp>
          <p:nvSpPr>
            <p:cNvPr id="69" name="object 69"/>
            <p:cNvSpPr/>
            <p:nvPr/>
          </p:nvSpPr>
          <p:spPr>
            <a:xfrm>
              <a:off x="1013459" y="65410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0" name="object 7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1019555" y="6233922"/>
              <a:ext cx="947165" cy="310133"/>
            </a:xfrm>
            <a:prstGeom prst="rect">
              <a:avLst/>
            </a:prstGeom>
          </p:spPr>
        </p:pic>
        <p:sp>
          <p:nvSpPr>
            <p:cNvPr id="71" name="object 71"/>
            <p:cNvSpPr/>
            <p:nvPr/>
          </p:nvSpPr>
          <p:spPr>
            <a:xfrm>
              <a:off x="1963673" y="6537960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7"/>
                  </a:moveTo>
                  <a:lnTo>
                    <a:pt x="3048" y="3047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2" name="object 72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1966721" y="6233922"/>
              <a:ext cx="1181099" cy="310133"/>
            </a:xfrm>
            <a:prstGeom prst="rect">
              <a:avLst/>
            </a:prstGeom>
          </p:spPr>
        </p:pic>
        <p:pic>
          <p:nvPicPr>
            <p:cNvPr id="73" name="object 7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3141725" y="6537960"/>
              <a:ext cx="950975" cy="609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92701" y="6541008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08704" y="6233922"/>
              <a:ext cx="3834383" cy="310133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924800" y="6541008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943088" y="6233922"/>
              <a:ext cx="1399793" cy="310133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9336786" y="654100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pic>
        <p:nvPicPr>
          <p:cNvPr id="79" name="object 79"/>
          <p:cNvPicPr/>
          <p:nvPr/>
        </p:nvPicPr>
        <p:blipFill>
          <a:blip r:embed="rId27" cstate="print"/>
          <a:stretch>
            <a:fillRect/>
          </a:stretch>
        </p:blipFill>
        <p:spPr>
          <a:xfrm>
            <a:off x="1013459" y="6224015"/>
            <a:ext cx="945642" cy="9905"/>
          </a:xfrm>
          <a:prstGeom prst="rect">
            <a:avLst/>
          </a:prstGeom>
        </p:spPr>
      </p:pic>
      <p:pic>
        <p:nvPicPr>
          <p:cNvPr id="80" name="object 80"/>
          <p:cNvPicPr/>
          <p:nvPr/>
        </p:nvPicPr>
        <p:blipFill>
          <a:blip r:embed="rId28" cstate="print"/>
          <a:stretch>
            <a:fillRect/>
          </a:stretch>
        </p:blipFill>
        <p:spPr>
          <a:xfrm>
            <a:off x="7943088" y="5256288"/>
            <a:ext cx="1399793" cy="973823"/>
          </a:xfrm>
          <a:prstGeom prst="rect">
            <a:avLst/>
          </a:prstGeom>
        </p:spPr>
      </p:pic>
      <p:graphicFrame>
        <p:nvGraphicFramePr>
          <p:cNvPr id="81" name="object 81"/>
          <p:cNvGraphicFramePr>
            <a:graphicFrameLocks noGrp="1"/>
          </p:cNvGraphicFramePr>
          <p:nvPr/>
        </p:nvGraphicFramePr>
        <p:xfrm>
          <a:off x="720851" y="726186"/>
          <a:ext cx="8626475" cy="581533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252220"/>
                <a:gridCol w="1181100"/>
                <a:gridCol w="967105"/>
                <a:gridCol w="3828415"/>
                <a:gridCol w="1397000"/>
              </a:tblGrid>
              <a:tr h="137903">
                <a:tc>
                  <a:txBody>
                    <a:bodyPr/>
                    <a:lstStyle/>
                    <a:p>
                      <a:pPr marL="398780" marR="3175">
                        <a:lnSpc>
                          <a:spcPts val="98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Historia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Distingue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64135">
                        <a:lnSpc>
                          <a:spcPct val="907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reconoce los aportes  de las culturas  mesoamericanas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 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relación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naturaleza.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Los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66675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ame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ri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sus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dioses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8580">
                        <a:lnSpc>
                          <a:spcPts val="105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Anota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información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1691352">
                <a:tc>
                  <a:txBody>
                    <a:bodyPr/>
                    <a:lstStyle/>
                    <a:p>
                      <a:pPr marR="3175"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6794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7945" marR="59055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trabajos al whatsApp de  tu maestro (a), tienes  hasta las 9:00 p.m de  cada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67945" marR="57150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207844">
                <a:tc>
                  <a:txBody>
                    <a:bodyPr/>
                    <a:lstStyle/>
                    <a:p>
                      <a:pPr marL="398780" marR="3175">
                        <a:lnSpc>
                          <a:spcPts val="1105"/>
                        </a:lnSpc>
                        <a:spcBef>
                          <a:spcPts val="43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4610"/>
                </a:tc>
                <a:tc rowSpan="2">
                  <a:txBody>
                    <a:bodyPr/>
                    <a:lstStyle/>
                    <a:p>
                      <a:pPr marL="68580" marR="74295">
                        <a:lnSpc>
                          <a:spcPct val="90700"/>
                        </a:lnSpc>
                        <a:spcBef>
                          <a:spcPts val="54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Ubicación de  números naturales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recta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numérica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partir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posición de otros  dos.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8580"/>
                </a:tc>
                <a:tc rowSpan="2">
                  <a:txBody>
                    <a:bodyPr/>
                    <a:lstStyle/>
                    <a:p>
                      <a:pPr marL="67945" marR="336550">
                        <a:lnSpc>
                          <a:spcPts val="1090"/>
                        </a:lnSpc>
                        <a:spcBef>
                          <a:spcPts val="5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¿Cuál es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escala?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0485"/>
                </a:tc>
                <a:tc gridSpan="2" rowSpan="2">
                  <a:txBody>
                    <a:bodyPr/>
                    <a:lstStyle/>
                    <a:p>
                      <a:pPr marL="68580" marR="1456690">
                        <a:lnSpc>
                          <a:spcPts val="1090"/>
                        </a:lnSpc>
                        <a:spcBef>
                          <a:spcPts val="5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Completa las siguientes rectas numéricas, anotando el valor que falta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el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 cuadro.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25"/>
                        </a:spcBef>
                      </a:pPr>
                      <a:endParaRPr sz="1350">
                        <a:latin typeface="Times New Roman"/>
                        <a:cs typeface="Times New Roman"/>
                      </a:endParaRPr>
                    </a:p>
                    <a:p>
                      <a:pPr marL="68580">
                        <a:lnSpc>
                          <a:spcPts val="118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Realiza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página 48 de tu libro de matemáticas.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70485"/>
                </a:tc>
                <a:tc rowSpan="2" h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1788139">
                <a:tc>
                  <a:txBody>
                    <a:bodyPr/>
                    <a:lstStyle/>
                    <a:p>
                      <a:pPr algn="r">
                        <a:lnSpc>
                          <a:spcPct val="100000"/>
                        </a:lnSpc>
                        <a:spcBef>
                          <a:spcPts val="37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MARTES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47625" vert="vert27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858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0485"/>
                </a:tc>
                <a:tc gridSpan="2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70485"/>
                </a:tc>
                <a:tc hMerge="1"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</a:tr>
              <a:tr h="699515">
                <a:tc>
                  <a:txBody>
                    <a:bodyPr/>
                    <a:lstStyle/>
                    <a:p>
                      <a:pPr marL="363855" marR="458470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mat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12700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8580" marR="16700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Interpreta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utiliza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vocabulario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>
                        <a:lnSpc>
                          <a:spcPts val="101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adecuado para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dar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0795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indicaciones sobre  lugares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trayectos.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>
                    <a:lnB w="9525">
                      <a:solidFill>
                        <a:srgbClr val="000000"/>
                      </a:solidFill>
                      <a:prstDash val="solid"/>
                    </a:lnB>
                  </a:tcPr>
                </a:tc>
                <a:tc>
                  <a:txBody>
                    <a:bodyPr/>
                    <a:lstStyle/>
                    <a:p>
                      <a:pPr marL="67945" marR="174625">
                        <a:lnSpc>
                          <a:spcPts val="1090"/>
                        </a:lnSpc>
                        <a:spcBef>
                          <a:spcPts val="10"/>
                        </a:spcBef>
                      </a:pPr>
                      <a:r>
                        <a:rPr dirty="0" sz="1000">
                          <a:latin typeface="Tw Cen MT"/>
                          <a:cs typeface="Tw Cen MT"/>
                        </a:rPr>
                        <a:t>Me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expreso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ctam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t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1270"/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2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Escribe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cuaderno…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16205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Imagina que haz pedido un taxi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hogar,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el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chofer es nuevo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comunidad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lo tendrás que guiar por teléfono, escribe lo mejor posible  las indicaciones para llegar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 domicilio.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976121">
                <a:tc>
                  <a:txBody>
                    <a:bodyPr/>
                    <a:lstStyle/>
                    <a:p>
                      <a:pPr marL="363855" marR="3175">
                        <a:lnSpc>
                          <a:spcPts val="109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Geografía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12700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8580" marR="109855">
                        <a:lnSpc>
                          <a:spcPct val="907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Distingue relaciones  de los climas con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vegetación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  fauna silvestre,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importancia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biodiversidad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México.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R w="6350">
                      <a:solidFill>
                        <a:srgbClr val="FFFFFF"/>
                      </a:solidFill>
                      <a:prstDash val="solid"/>
                    </a:lnR>
                    <a:lnT w="9525">
                      <a:solidFill>
                        <a:srgbClr val="000000"/>
                      </a:solidFill>
                      <a:prstDash val="solid"/>
                    </a:lnT>
                  </a:tcPr>
                </a:tc>
                <a:tc>
                  <a:txBody>
                    <a:bodyPr/>
                    <a:lstStyle/>
                    <a:p>
                      <a:pPr marL="67945" marR="194945">
                        <a:lnSpc>
                          <a:spcPct val="9080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Especies  endémicas</a:t>
                      </a:r>
                      <a:r>
                        <a:rPr dirty="0" sz="1000" spc="-6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  México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  <a:tc>
                  <a:txBody>
                    <a:bodyPr/>
                    <a:lstStyle/>
                    <a:p>
                      <a:pPr marL="68580">
                        <a:lnSpc>
                          <a:spcPts val="103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Responde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68580" marR="132588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¿Qué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son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especies endémicas de México?  Haz una lista de especies endémicas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000" spc="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México.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0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313944">
                <a:tc>
                  <a:txBody>
                    <a:bodyPr/>
                    <a:lstStyle/>
                    <a:p>
                      <a:pPr marL="383540" marR="3175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ASIGNATURA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30"/>
                </a:tc>
                <a:tc>
                  <a:txBody>
                    <a:bodyPr/>
                    <a:lstStyle/>
                    <a:p>
                      <a:pPr marL="286385" marR="201295" indent="-78105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APR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EN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D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ZA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J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E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ESPERADO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318135" marR="125095" indent="-186055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>
                          <a:latin typeface="Tw Cen MT"/>
                          <a:cs typeface="Tw Cen MT"/>
                        </a:rPr>
                        <a:t>PR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OG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M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  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DE</a:t>
                      </a:r>
                      <a:r>
                        <a:rPr dirty="0" sz="11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100" spc="-10">
                          <a:latin typeface="Tw Cen MT"/>
                          <a:cs typeface="Tw Cen MT"/>
                        </a:rPr>
                        <a:t>TV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  <a:solidFill>
                      <a:srgbClr val="EC7C3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49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ACTIVIDADES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62230">
                    <a:lnL w="6350">
                      <a:solidFill>
                        <a:srgbClr val="FFFFFF"/>
                      </a:solidFill>
                      <a:prstDash val="solid"/>
                    </a:lnL>
                    <a:lnR w="6350">
                      <a:solidFill>
                        <a:srgbClr val="FFFFFF"/>
                      </a:solidFill>
                      <a:prstDash val="solid"/>
                    </a:lnR>
                  </a:tcPr>
                </a:tc>
                <a:tc>
                  <a:txBody>
                    <a:bodyPr/>
                    <a:lstStyle/>
                    <a:p>
                      <a:pPr marL="67945" marR="65405" indent="165100">
                        <a:lnSpc>
                          <a:spcPts val="1200"/>
                        </a:lnSpc>
                        <a:spcBef>
                          <a:spcPts val="30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SEGUIMIENTO Y  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ET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O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LIM</a:t>
                      </a:r>
                      <a:r>
                        <a:rPr dirty="0" sz="1100" spc="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NT</a:t>
                      </a:r>
                      <a:r>
                        <a:rPr dirty="0" sz="1100">
                          <a:latin typeface="Tw Cen MT"/>
                          <a:cs typeface="Tw Cen MT"/>
                        </a:rPr>
                        <a:t>AC</a:t>
                      </a:r>
                      <a:r>
                        <a:rPr dirty="0" sz="1100" spc="-5">
                          <a:latin typeface="Tw Cen MT"/>
                          <a:cs typeface="Tw Cen MT"/>
                        </a:rPr>
                        <a:t>IÓN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3810">
                    <a:lnL w="6350">
                      <a:solidFill>
                        <a:srgbClr val="FFFFFF"/>
                      </a:solidFill>
                      <a:prstDash val="solid"/>
                    </a:lnL>
                  </a:tcPr>
                </a:tc>
              </a:tr>
            </a:tbl>
          </a:graphicData>
        </a:graphic>
      </p:graphicFrame>
      <p:pic>
        <p:nvPicPr>
          <p:cNvPr id="82" name="object 82"/>
          <p:cNvPicPr/>
          <p:nvPr/>
        </p:nvPicPr>
        <p:blipFill>
          <a:blip r:embed="rId29" cstate="print"/>
          <a:stretch>
            <a:fillRect/>
          </a:stretch>
        </p:blipFill>
        <p:spPr>
          <a:xfrm>
            <a:off x="4180204" y="864730"/>
            <a:ext cx="3514164" cy="1617974"/>
          </a:xfrm>
          <a:prstGeom prst="rect">
            <a:avLst/>
          </a:prstGeom>
        </p:spPr>
      </p:pic>
      <p:pic>
        <p:nvPicPr>
          <p:cNvPr id="83" name="object 83"/>
          <p:cNvPicPr/>
          <p:nvPr/>
        </p:nvPicPr>
        <p:blipFill>
          <a:blip r:embed="rId30" cstate="print"/>
          <a:stretch>
            <a:fillRect/>
          </a:stretch>
        </p:blipFill>
        <p:spPr>
          <a:xfrm>
            <a:off x="4180204" y="2905188"/>
            <a:ext cx="3352313" cy="1087115"/>
          </a:xfrm>
          <a:prstGeom prst="rect">
            <a:avLst/>
          </a:prstGeom>
        </p:spPr>
      </p:pic>
      <p:sp>
        <p:nvSpPr>
          <p:cNvPr id="84" name="object 84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13" y="726186"/>
            <a:ext cx="292100" cy="6095365"/>
          </a:xfrm>
          <a:custGeom>
            <a:avLst/>
            <a:gdLst/>
            <a:ahLst/>
            <a:cxnLst/>
            <a:rect l="l" t="t" r="r" b="b"/>
            <a:pathLst>
              <a:path w="292100" h="6095365">
                <a:moveTo>
                  <a:pt x="291845" y="0"/>
                </a:moveTo>
                <a:lnTo>
                  <a:pt x="0" y="0"/>
                </a:lnTo>
                <a:lnTo>
                  <a:pt x="0" y="6095237"/>
                </a:lnTo>
                <a:lnTo>
                  <a:pt x="291845" y="6095237"/>
                </a:lnTo>
                <a:lnTo>
                  <a:pt x="29184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grpSp>
        <p:nvGrpSpPr>
          <p:cNvPr id="3" name="object 3"/>
          <p:cNvGrpSpPr/>
          <p:nvPr/>
        </p:nvGrpSpPr>
        <p:grpSpPr>
          <a:xfrm>
            <a:off x="1013460" y="719962"/>
            <a:ext cx="8329930" cy="3495675"/>
            <a:chOff x="1013460" y="719962"/>
            <a:chExt cx="8329930" cy="3495675"/>
          </a:xfrm>
        </p:grpSpPr>
        <p:pic>
          <p:nvPicPr>
            <p:cNvPr id="4" name="object 4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60" y="720089"/>
              <a:ext cx="947165" cy="6095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013460" y="726186"/>
              <a:ext cx="953261" cy="3489197"/>
            </a:xfrm>
            <a:prstGeom prst="rect">
              <a:avLst/>
            </a:prstGeom>
          </p:spPr>
        </p:pic>
        <p:sp>
          <p:nvSpPr>
            <p:cNvPr id="6" name="object 6"/>
            <p:cNvSpPr/>
            <p:nvPr/>
          </p:nvSpPr>
          <p:spPr>
            <a:xfrm>
              <a:off x="4092701" y="72313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" name="object 7"/>
            <p:cNvSpPr/>
            <p:nvPr/>
          </p:nvSpPr>
          <p:spPr>
            <a:xfrm>
              <a:off x="7924800" y="72313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" name="object 8"/>
            <p:cNvSpPr/>
            <p:nvPr/>
          </p:nvSpPr>
          <p:spPr>
            <a:xfrm>
              <a:off x="7936991" y="72313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7822" y="720089"/>
              <a:ext cx="6195059" cy="3495294"/>
            </a:xfrm>
            <a:prstGeom prst="rect">
              <a:avLst/>
            </a:prstGeom>
          </p:spPr>
        </p:pic>
        <p:pic>
          <p:nvPicPr>
            <p:cNvPr id="10" name="object 10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966722" y="726186"/>
              <a:ext cx="1181099" cy="3489197"/>
            </a:xfrm>
            <a:prstGeom prst="rect">
              <a:avLst/>
            </a:prstGeom>
          </p:spPr>
        </p:pic>
      </p:grpSp>
      <p:pic>
        <p:nvPicPr>
          <p:cNvPr id="11" name="object 11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960625" y="720089"/>
            <a:ext cx="1181100" cy="6096"/>
          </a:xfrm>
          <a:prstGeom prst="rect">
            <a:avLst/>
          </a:prstGeom>
        </p:spPr>
      </p:pic>
      <p:pic>
        <p:nvPicPr>
          <p:cNvPr id="12" name="object 12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3141725" y="720089"/>
            <a:ext cx="950975" cy="6096"/>
          </a:xfrm>
          <a:prstGeom prst="rect">
            <a:avLst/>
          </a:prstGeom>
        </p:spPr>
      </p:pic>
      <p:pic>
        <p:nvPicPr>
          <p:cNvPr id="13" name="object 13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14755" y="726186"/>
            <a:ext cx="304799" cy="6102095"/>
          </a:xfrm>
          <a:prstGeom prst="rect">
            <a:avLst/>
          </a:prstGeom>
        </p:spPr>
      </p:pic>
      <p:graphicFrame>
        <p:nvGraphicFramePr>
          <p:cNvPr id="14" name="object 14"/>
          <p:cNvGraphicFramePr>
            <a:graphicFrameLocks noGrp="1"/>
          </p:cNvGraphicFramePr>
          <p:nvPr/>
        </p:nvGraphicFramePr>
        <p:xfrm>
          <a:off x="714755" y="720090"/>
          <a:ext cx="8755380" cy="568642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83640"/>
                <a:gridCol w="1244599"/>
                <a:gridCol w="956944"/>
                <a:gridCol w="3827779"/>
                <a:gridCol w="1541779"/>
              </a:tblGrid>
              <a:tr h="140951">
                <a:tc>
                  <a:txBody>
                    <a:bodyPr/>
                    <a:lstStyle/>
                    <a:p>
                      <a:pPr marL="405130">
                        <a:lnSpc>
                          <a:spcPts val="101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Matemáticas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>
                    <a:lnT w="6350">
                      <a:solidFill>
                        <a:srgbClr val="EC7C30"/>
                      </a:solidFill>
                      <a:prstDash val="solid"/>
                    </a:lnT>
                  </a:tcPr>
                </a:tc>
                <a:tc rowSpan="2">
                  <a:txBody>
                    <a:bodyPr/>
                    <a:lstStyle/>
                    <a:p>
                      <a:pPr marL="133350">
                        <a:lnSpc>
                          <a:spcPts val="1019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Ubicación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de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33350" marR="72390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números naturales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recta</a:t>
                      </a:r>
                      <a:r>
                        <a:rPr dirty="0" sz="1000" spc="-8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numérica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partir de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posición de otros  dos.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 rowSpan="2">
                  <a:txBody>
                    <a:bodyPr/>
                    <a:lstStyle/>
                    <a:p>
                      <a:pPr marL="69850" marR="190500">
                        <a:lnSpc>
                          <a:spcPts val="1090"/>
                        </a:lnSpc>
                        <a:spcBef>
                          <a:spcPts val="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Escalas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más  escalas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635"/>
                </a:tc>
                <a:tc rowSpan="2">
                  <a:txBody>
                    <a:bodyPr/>
                    <a:lstStyle/>
                    <a:p>
                      <a:pPr marL="80010">
                        <a:lnSpc>
                          <a:spcPts val="869"/>
                        </a:lnSpc>
                      </a:pPr>
                      <a:r>
                        <a:rPr dirty="0" sz="800" spc="-5">
                          <a:latin typeface="Tw Cen MT"/>
                          <a:cs typeface="Tw Cen MT"/>
                        </a:rPr>
                        <a:t>Observa el recorrido que hizo Rosaura y completa las</a:t>
                      </a:r>
                      <a:r>
                        <a:rPr dirty="0" sz="800" spc="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800" spc="-5">
                          <a:latin typeface="Tw Cen MT"/>
                          <a:cs typeface="Tw Cen MT"/>
                        </a:rPr>
                        <a:t>tablas.</a:t>
                      </a:r>
                      <a:endParaRPr sz="8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7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55161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635"/>
                </a:tc>
                <a:tc vMerge="1">
                  <a:txBody>
                    <a:bodyPr/>
                    <a:lstStyle/>
                    <a:p>
                      <a:pPr/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80645">
                        <a:lnSpc>
                          <a:spcPts val="10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Envía evidencias de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80645" marR="191770">
                        <a:lnSpc>
                          <a:spcPct val="90800"/>
                        </a:lnSpc>
                        <a:spcBef>
                          <a:spcPts val="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trabajos al whatsApp de  tu maestro (a), tienes  hasta las 9:00 p.m de  cada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día.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>
                        <a:lnSpc>
                          <a:spcPct val="100000"/>
                        </a:lnSpc>
                        <a:spcBef>
                          <a:spcPts val="55"/>
                        </a:spcBef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  <a:p>
                      <a:pPr algn="just" marL="80645" marR="189865">
                        <a:lnSpc>
                          <a:spcPct val="90700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NOTA: no olvides  ponerle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fecha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cada  trabajo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tú nombre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 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parte de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arriba.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  <a:tr h="739887">
                <a:tc>
                  <a:txBody>
                    <a:bodyPr/>
                    <a:lstStyle/>
                    <a:p>
                      <a:pPr marL="59055">
                        <a:lnSpc>
                          <a:spcPct val="100000"/>
                        </a:lnSpc>
                        <a:spcBef>
                          <a:spcPts val="425"/>
                        </a:spcBef>
                      </a:pPr>
                      <a:r>
                        <a:rPr dirty="0" sz="1100" spc="-5">
                          <a:latin typeface="Tw Cen MT"/>
                          <a:cs typeface="Tw Cen MT"/>
                        </a:rPr>
                        <a:t>MIÉRCOLES</a:t>
                      </a:r>
                      <a:endParaRPr sz="1100">
                        <a:latin typeface="Tw Cen MT"/>
                        <a:cs typeface="Tw Cen MT"/>
                      </a:endParaRPr>
                    </a:p>
                  </a:txBody>
                  <a:tcPr marL="0" marR="0" marB="0" marT="53975" vert="vert27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  <a:tr h="2250901">
                <a:tc>
                  <a:txBody>
                    <a:bodyPr/>
                    <a:lstStyle/>
                    <a:p>
                      <a:pPr marL="370205" marR="314325" indent="34925">
                        <a:lnSpc>
                          <a:spcPts val="1090"/>
                        </a:lnSpc>
                        <a:spcBef>
                          <a:spcPts val="45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Ciencias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r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a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7150"/>
                </a:tc>
                <a:tc>
                  <a:txBody>
                    <a:bodyPr/>
                    <a:lstStyle/>
                    <a:p>
                      <a:pPr marL="133350" marR="62230">
                        <a:lnSpc>
                          <a:spcPct val="90800"/>
                        </a:lnSpc>
                        <a:spcBef>
                          <a:spcPts val="43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Explica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reproducción de las  plantas por semillas,  tallos, hojas, raíces 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su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interacción con  otros seres vivos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el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medio</a:t>
                      </a:r>
                      <a:r>
                        <a:rPr dirty="0" sz="1000" spc="-1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natural.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69850" marR="72390">
                        <a:lnSpc>
                          <a:spcPct val="90800"/>
                        </a:lnSpc>
                        <a:spcBef>
                          <a:spcPts val="43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La</a:t>
                      </a:r>
                      <a:r>
                        <a:rPr dirty="0" sz="1000" spc="-6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reproducción  sexual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plantas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54610"/>
                </a:tc>
                <a:tc>
                  <a:txBody>
                    <a:bodyPr/>
                    <a:lstStyle/>
                    <a:p>
                      <a:pPr marL="80010">
                        <a:lnSpc>
                          <a:spcPct val="100000"/>
                        </a:lnSpc>
                        <a:spcBef>
                          <a:spcPts val="32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Completa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la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siguiente información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en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tu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cuaderno: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4064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900">
                        <a:latin typeface="Times New Roman"/>
                        <a:cs typeface="Times New Roman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grpSp>
        <p:nvGrpSpPr>
          <p:cNvPr id="15" name="object 15"/>
          <p:cNvGrpSpPr/>
          <p:nvPr/>
        </p:nvGrpSpPr>
        <p:grpSpPr>
          <a:xfrm>
            <a:off x="1013459" y="4209288"/>
            <a:ext cx="8329930" cy="6350"/>
            <a:chOff x="1013459" y="4209288"/>
            <a:chExt cx="8329930" cy="6350"/>
          </a:xfrm>
        </p:grpSpPr>
        <p:sp>
          <p:nvSpPr>
            <p:cNvPr id="16" name="object 16"/>
            <p:cNvSpPr/>
            <p:nvPr/>
          </p:nvSpPr>
          <p:spPr>
            <a:xfrm>
              <a:off x="1016507" y="42092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7" name="object 17"/>
            <p:cNvSpPr/>
            <p:nvPr/>
          </p:nvSpPr>
          <p:spPr>
            <a:xfrm>
              <a:off x="1963673" y="42092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8" name="object 18"/>
            <p:cNvSpPr/>
            <p:nvPr/>
          </p:nvSpPr>
          <p:spPr>
            <a:xfrm>
              <a:off x="3144773" y="420928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9" name="object 19"/>
            <p:cNvSpPr/>
            <p:nvPr/>
          </p:nvSpPr>
          <p:spPr>
            <a:xfrm>
              <a:off x="4092701" y="421233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0" name="object 20"/>
            <p:cNvSpPr/>
            <p:nvPr/>
          </p:nvSpPr>
          <p:spPr>
            <a:xfrm>
              <a:off x="4108703" y="42123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1" name="object 21"/>
            <p:cNvSpPr/>
            <p:nvPr/>
          </p:nvSpPr>
          <p:spPr>
            <a:xfrm>
              <a:off x="7924800" y="42123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2" name="object 22"/>
            <p:cNvSpPr/>
            <p:nvPr/>
          </p:nvSpPr>
          <p:spPr>
            <a:xfrm>
              <a:off x="7936991" y="42123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3" name="object 23"/>
            <p:cNvSpPr/>
            <p:nvPr/>
          </p:nvSpPr>
          <p:spPr>
            <a:xfrm>
              <a:off x="9336786" y="42123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4" name="object 24"/>
          <p:cNvGrpSpPr/>
          <p:nvPr/>
        </p:nvGrpSpPr>
        <p:grpSpPr>
          <a:xfrm>
            <a:off x="714755" y="6822185"/>
            <a:ext cx="304800" cy="6350"/>
            <a:chOff x="714755" y="6822185"/>
            <a:chExt cx="304800" cy="6350"/>
          </a:xfrm>
        </p:grpSpPr>
        <p:sp>
          <p:nvSpPr>
            <p:cNvPr id="25" name="object 25"/>
            <p:cNvSpPr/>
            <p:nvPr/>
          </p:nvSpPr>
          <p:spPr>
            <a:xfrm>
              <a:off x="714755" y="68252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1013459" y="6825233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27" name="object 27"/>
          <p:cNvGrpSpPr/>
          <p:nvPr/>
        </p:nvGrpSpPr>
        <p:grpSpPr>
          <a:xfrm>
            <a:off x="1019555" y="4215384"/>
            <a:ext cx="2128520" cy="2613025"/>
            <a:chOff x="1019555" y="4215384"/>
            <a:chExt cx="2128520" cy="2613025"/>
          </a:xfrm>
        </p:grpSpPr>
        <p:pic>
          <p:nvPicPr>
            <p:cNvPr id="28" name="object 28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1019555" y="4215384"/>
              <a:ext cx="947165" cy="2612897"/>
            </a:xfrm>
            <a:prstGeom prst="rect">
              <a:avLst/>
            </a:prstGeom>
          </p:spPr>
        </p:pic>
        <p:pic>
          <p:nvPicPr>
            <p:cNvPr id="29" name="object 29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966722" y="4215384"/>
              <a:ext cx="1181099" cy="2612897"/>
            </a:xfrm>
            <a:prstGeom prst="rect">
              <a:avLst/>
            </a:prstGeom>
          </p:spPr>
        </p:pic>
      </p:grpSp>
      <p:grpSp>
        <p:nvGrpSpPr>
          <p:cNvPr id="30" name="object 30"/>
          <p:cNvGrpSpPr/>
          <p:nvPr/>
        </p:nvGrpSpPr>
        <p:grpSpPr>
          <a:xfrm>
            <a:off x="3141725" y="6822185"/>
            <a:ext cx="967105" cy="6350"/>
            <a:chOff x="3141725" y="6822185"/>
            <a:chExt cx="967105" cy="6350"/>
          </a:xfrm>
        </p:grpSpPr>
        <p:pic>
          <p:nvPicPr>
            <p:cNvPr id="31" name="object 3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3141725" y="6822185"/>
              <a:ext cx="950975" cy="6096"/>
            </a:xfrm>
            <a:prstGeom prst="rect">
              <a:avLst/>
            </a:prstGeom>
          </p:spPr>
        </p:pic>
        <p:sp>
          <p:nvSpPr>
            <p:cNvPr id="32" name="object 32"/>
            <p:cNvSpPr/>
            <p:nvPr/>
          </p:nvSpPr>
          <p:spPr>
            <a:xfrm>
              <a:off x="4092701" y="6825233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grpSp>
        <p:nvGrpSpPr>
          <p:cNvPr id="33" name="object 33"/>
          <p:cNvGrpSpPr/>
          <p:nvPr/>
        </p:nvGrpSpPr>
        <p:grpSpPr>
          <a:xfrm>
            <a:off x="4108703" y="4209288"/>
            <a:ext cx="5234305" cy="2619375"/>
            <a:chOff x="4108703" y="4209288"/>
            <a:chExt cx="5234305" cy="2619375"/>
          </a:xfrm>
        </p:grpSpPr>
        <p:pic>
          <p:nvPicPr>
            <p:cNvPr id="34" name="object 34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4108703" y="4209288"/>
              <a:ext cx="3834383" cy="2618993"/>
            </a:xfrm>
            <a:prstGeom prst="rect">
              <a:avLst/>
            </a:prstGeom>
          </p:spPr>
        </p:pic>
        <p:pic>
          <p:nvPicPr>
            <p:cNvPr id="35" name="object 35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7943088" y="4215384"/>
              <a:ext cx="1399793" cy="2612897"/>
            </a:xfrm>
            <a:prstGeom prst="rect">
              <a:avLst/>
            </a:prstGeom>
          </p:spPr>
        </p:pic>
      </p:grpSp>
      <p:pic>
        <p:nvPicPr>
          <p:cNvPr id="36" name="object 36"/>
          <p:cNvPicPr/>
          <p:nvPr/>
        </p:nvPicPr>
        <p:blipFill>
          <a:blip r:embed="rId14" cstate="print"/>
          <a:stretch>
            <a:fillRect/>
          </a:stretch>
        </p:blipFill>
        <p:spPr>
          <a:xfrm>
            <a:off x="4180204" y="837069"/>
            <a:ext cx="3666839" cy="2542539"/>
          </a:xfrm>
          <a:prstGeom prst="rect">
            <a:avLst/>
          </a:prstGeom>
        </p:spPr>
      </p:pic>
      <p:pic>
        <p:nvPicPr>
          <p:cNvPr id="37" name="object 37"/>
          <p:cNvPicPr/>
          <p:nvPr/>
        </p:nvPicPr>
        <p:blipFill>
          <a:blip r:embed="rId15" cstate="print"/>
          <a:stretch>
            <a:fillRect/>
          </a:stretch>
        </p:blipFill>
        <p:spPr>
          <a:xfrm>
            <a:off x="4180204" y="4492256"/>
            <a:ext cx="3496308" cy="1914232"/>
          </a:xfrm>
          <a:prstGeom prst="rect">
            <a:avLst/>
          </a:prstGeom>
        </p:spPr>
      </p:pic>
      <p:sp>
        <p:nvSpPr>
          <p:cNvPr id="38" name="object 38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13" y="726186"/>
            <a:ext cx="292100" cy="1321435"/>
          </a:xfrm>
          <a:custGeom>
            <a:avLst/>
            <a:gdLst/>
            <a:ahLst/>
            <a:cxnLst/>
            <a:rect l="l" t="t" r="r" b="b"/>
            <a:pathLst>
              <a:path w="292100" h="1321435">
                <a:moveTo>
                  <a:pt x="291845" y="0"/>
                </a:moveTo>
                <a:lnTo>
                  <a:pt x="0" y="0"/>
                </a:lnTo>
                <a:lnTo>
                  <a:pt x="0" y="1321307"/>
                </a:lnTo>
                <a:lnTo>
                  <a:pt x="291845" y="1321307"/>
                </a:lnTo>
                <a:lnTo>
                  <a:pt x="291845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3" name="object 3"/>
          <p:cNvSpPr txBox="1"/>
          <p:nvPr/>
        </p:nvSpPr>
        <p:spPr>
          <a:xfrm>
            <a:off x="1107439" y="694436"/>
            <a:ext cx="4114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Historia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019554" y="694436"/>
            <a:ext cx="1066165" cy="10083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Distingue las  características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reconoce los aportes  de las culturas  mesoamericanas </a:t>
            </a:r>
            <a:r>
              <a:rPr dirty="0" sz="1000">
                <a:latin typeface="Tw Cen MT"/>
                <a:cs typeface="Tw Cen MT"/>
              </a:rPr>
              <a:t>y  su </a:t>
            </a:r>
            <a:r>
              <a:rPr dirty="0" sz="1000" spc="-5">
                <a:latin typeface="Tw Cen MT"/>
                <a:cs typeface="Tw Cen MT"/>
              </a:rPr>
              <a:t>relación con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naturaleza.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200654" y="694436"/>
            <a:ext cx="855344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Fiestas  </a:t>
            </a:r>
            <a:r>
              <a:rPr dirty="0" sz="1000" spc="-5">
                <a:latin typeface="Tw Cen MT"/>
                <a:cs typeface="Tw Cen MT"/>
              </a:rPr>
              <a:t>m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s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ame</a:t>
            </a:r>
            <a:r>
              <a:rPr dirty="0" sz="1000">
                <a:latin typeface="Tw Cen MT"/>
                <a:cs typeface="Tw Cen MT"/>
              </a:rPr>
              <a:t>ri</a:t>
            </a:r>
            <a:r>
              <a:rPr dirty="0" sz="1000" spc="-5">
                <a:latin typeface="Tw Cen MT"/>
                <a:cs typeface="Tw Cen MT"/>
              </a:rPr>
              <a:t>ca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 spc="-5">
                <a:latin typeface="Tw Cen MT"/>
                <a:cs typeface="Tw Cen MT"/>
              </a:rPr>
              <a:t>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4167632" y="694436"/>
            <a:ext cx="326644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Subraya las características de las festividades</a:t>
            </a:r>
            <a:r>
              <a:rPr dirty="0" sz="1000" spc="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mesoamericanas.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180332" y="1750314"/>
            <a:ext cx="3691254" cy="7620"/>
          </a:xfrm>
          <a:custGeom>
            <a:avLst/>
            <a:gdLst/>
            <a:ahLst/>
            <a:cxnLst/>
            <a:rect l="l" t="t" r="r" b="b"/>
            <a:pathLst>
              <a:path w="3691254" h="7619">
                <a:moveTo>
                  <a:pt x="3691140" y="0"/>
                </a:moveTo>
                <a:lnTo>
                  <a:pt x="0" y="0"/>
                </a:lnTo>
                <a:lnTo>
                  <a:pt x="0" y="7620"/>
                </a:lnTo>
                <a:lnTo>
                  <a:pt x="3691140" y="7620"/>
                </a:lnTo>
                <a:lnTo>
                  <a:pt x="3691140" y="0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8" name="object 8"/>
          <p:cNvSpPr txBox="1"/>
          <p:nvPr/>
        </p:nvSpPr>
        <p:spPr>
          <a:xfrm>
            <a:off x="4167632" y="1877060"/>
            <a:ext cx="20650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Lee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la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 67 de tu libro de</a:t>
            </a:r>
            <a:r>
              <a:rPr dirty="0" u="sng" sz="1000" spc="-1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historia.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9" name="object 9"/>
          <p:cNvGrpSpPr/>
          <p:nvPr/>
        </p:nvGrpSpPr>
        <p:grpSpPr>
          <a:xfrm>
            <a:off x="714755" y="719962"/>
            <a:ext cx="7228840" cy="2025014"/>
            <a:chOff x="714755" y="719962"/>
            <a:chExt cx="7228840" cy="2025014"/>
          </a:xfrm>
        </p:grpSpPr>
        <p:sp>
          <p:nvSpPr>
            <p:cNvPr id="10" name="object 10"/>
            <p:cNvSpPr/>
            <p:nvPr/>
          </p:nvSpPr>
          <p:spPr>
            <a:xfrm>
              <a:off x="714755" y="720089"/>
              <a:ext cx="299085" cy="6350"/>
            </a:xfrm>
            <a:custGeom>
              <a:avLst/>
              <a:gdLst/>
              <a:ahLst/>
              <a:cxnLst/>
              <a:rect l="l" t="t" r="r" b="b"/>
              <a:pathLst>
                <a:path w="299084" h="6350">
                  <a:moveTo>
                    <a:pt x="298716" y="0"/>
                  </a:moveTo>
                  <a:lnTo>
                    <a:pt x="0" y="0"/>
                  </a:lnTo>
                  <a:lnTo>
                    <a:pt x="0" y="6096"/>
                  </a:lnTo>
                  <a:lnTo>
                    <a:pt x="298716" y="6096"/>
                  </a:lnTo>
                  <a:lnTo>
                    <a:pt x="298716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11" name="object 11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1013459" y="720089"/>
              <a:ext cx="947165" cy="6095"/>
            </a:xfrm>
            <a:prstGeom prst="rect">
              <a:avLst/>
            </a:prstGeom>
          </p:spPr>
        </p:pic>
        <p:pic>
          <p:nvPicPr>
            <p:cNvPr id="12" name="object 12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0625" y="720089"/>
              <a:ext cx="1181100" cy="6096"/>
            </a:xfrm>
            <a:prstGeom prst="rect">
              <a:avLst/>
            </a:prstGeom>
          </p:spPr>
        </p:pic>
        <p:pic>
          <p:nvPicPr>
            <p:cNvPr id="13" name="object 13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141725" y="720089"/>
              <a:ext cx="950975" cy="6096"/>
            </a:xfrm>
            <a:prstGeom prst="rect">
              <a:avLst/>
            </a:prstGeom>
          </p:spPr>
        </p:pic>
        <p:sp>
          <p:nvSpPr>
            <p:cNvPr id="14" name="object 14"/>
            <p:cNvSpPr/>
            <p:nvPr/>
          </p:nvSpPr>
          <p:spPr>
            <a:xfrm>
              <a:off x="4092701" y="72313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5" name="object 15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714755" y="726186"/>
              <a:ext cx="304799" cy="1327403"/>
            </a:xfrm>
            <a:prstGeom prst="rect">
              <a:avLst/>
            </a:prstGeom>
          </p:spPr>
        </p:pic>
        <p:sp>
          <p:nvSpPr>
            <p:cNvPr id="16" name="object 16"/>
            <p:cNvSpPr/>
            <p:nvPr/>
          </p:nvSpPr>
          <p:spPr>
            <a:xfrm>
              <a:off x="7924799" y="72313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7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3147822" y="720089"/>
              <a:ext cx="4795265" cy="1333500"/>
            </a:xfrm>
            <a:prstGeom prst="rect">
              <a:avLst/>
            </a:prstGeom>
          </p:spPr>
        </p:pic>
        <p:pic>
          <p:nvPicPr>
            <p:cNvPr id="18" name="object 18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019555" y="726186"/>
              <a:ext cx="947165" cy="1327403"/>
            </a:xfrm>
            <a:prstGeom prst="rect">
              <a:avLst/>
            </a:prstGeom>
          </p:spPr>
        </p:pic>
        <p:sp>
          <p:nvSpPr>
            <p:cNvPr id="19" name="object 19"/>
            <p:cNvSpPr/>
            <p:nvPr/>
          </p:nvSpPr>
          <p:spPr>
            <a:xfrm>
              <a:off x="721613" y="2053590"/>
              <a:ext cx="292100" cy="691515"/>
            </a:xfrm>
            <a:custGeom>
              <a:avLst/>
              <a:gdLst/>
              <a:ahLst/>
              <a:cxnLst/>
              <a:rect l="l" t="t" r="r" b="b"/>
              <a:pathLst>
                <a:path w="292100" h="691514">
                  <a:moveTo>
                    <a:pt x="291845" y="0"/>
                  </a:moveTo>
                  <a:lnTo>
                    <a:pt x="0" y="0"/>
                  </a:lnTo>
                  <a:lnTo>
                    <a:pt x="0" y="691134"/>
                  </a:lnTo>
                  <a:lnTo>
                    <a:pt x="291845" y="691134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0" name="object 20"/>
          <p:cNvSpPr txBox="1"/>
          <p:nvPr/>
        </p:nvSpPr>
        <p:spPr>
          <a:xfrm>
            <a:off x="1072388" y="2021839"/>
            <a:ext cx="4470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21" name="object 21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966722" y="726186"/>
            <a:ext cx="1181099" cy="1327403"/>
          </a:xfrm>
          <a:prstGeom prst="rect">
            <a:avLst/>
          </a:prstGeom>
        </p:spPr>
      </p:pic>
      <p:sp>
        <p:nvSpPr>
          <p:cNvPr id="22" name="object 22"/>
          <p:cNvSpPr txBox="1"/>
          <p:nvPr/>
        </p:nvSpPr>
        <p:spPr>
          <a:xfrm>
            <a:off x="2019554" y="2021839"/>
            <a:ext cx="1064260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Describe trayectos </a:t>
            </a:r>
            <a:r>
              <a:rPr dirty="0" sz="1000">
                <a:latin typeface="Tw Cen MT"/>
                <a:cs typeface="Tw Cen MT"/>
              </a:rPr>
              <a:t>a  </a:t>
            </a:r>
            <a:r>
              <a:rPr dirty="0" sz="1000" spc="-5">
                <a:latin typeface="Tw Cen MT"/>
                <a:cs typeface="Tw Cen MT"/>
              </a:rPr>
              <a:t>partir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información </a:t>
            </a:r>
            <a:r>
              <a:rPr dirty="0" sz="1000" spc="-10">
                <a:latin typeface="Tw Cen MT"/>
                <a:cs typeface="Tw Cen MT"/>
              </a:rPr>
              <a:t>que  </a:t>
            </a:r>
            <a:r>
              <a:rPr dirty="0" sz="1000" spc="-5">
                <a:latin typeface="Tw Cen MT"/>
                <a:cs typeface="Tw Cen MT"/>
              </a:rPr>
              <a:t>aparece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los  croquis.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3200654" y="2021839"/>
            <a:ext cx="73469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Croquis </a:t>
            </a:r>
            <a:r>
              <a:rPr dirty="0" sz="1000">
                <a:latin typeface="Tw Cen MT"/>
                <a:cs typeface="Tw Cen MT"/>
              </a:rPr>
              <a:t>y</a:t>
            </a:r>
            <a:r>
              <a:rPr dirty="0" sz="1000" spc="-7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más  croquis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4167632" y="2159761"/>
            <a:ext cx="3717925" cy="31686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Dibuja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croquis de tu escuela, detalladamente dibuja  salón por salón, no olvides dibujar lo que se encuentra</a:t>
            </a:r>
            <a:r>
              <a:rPr dirty="0" sz="1000" spc="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alrededor.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25" name="object 25"/>
          <p:cNvGrpSpPr/>
          <p:nvPr/>
        </p:nvGrpSpPr>
        <p:grpSpPr>
          <a:xfrm>
            <a:off x="714629" y="720090"/>
            <a:ext cx="8631555" cy="2335530"/>
            <a:chOff x="714629" y="720090"/>
            <a:chExt cx="8631555" cy="2335530"/>
          </a:xfrm>
        </p:grpSpPr>
        <p:sp>
          <p:nvSpPr>
            <p:cNvPr id="26" name="object 26"/>
            <p:cNvSpPr/>
            <p:nvPr/>
          </p:nvSpPr>
          <p:spPr>
            <a:xfrm>
              <a:off x="717804" y="20474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1016507" y="20474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8" name="object 28"/>
            <p:cNvSpPr/>
            <p:nvPr/>
          </p:nvSpPr>
          <p:spPr>
            <a:xfrm>
              <a:off x="1963673" y="20474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9" name="object 29"/>
            <p:cNvSpPr/>
            <p:nvPr/>
          </p:nvSpPr>
          <p:spPr>
            <a:xfrm>
              <a:off x="3144773" y="204749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0" name="object 30"/>
            <p:cNvSpPr/>
            <p:nvPr/>
          </p:nvSpPr>
          <p:spPr>
            <a:xfrm>
              <a:off x="4092701" y="2050542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1" name="object 31"/>
            <p:cNvSpPr/>
            <p:nvPr/>
          </p:nvSpPr>
          <p:spPr>
            <a:xfrm>
              <a:off x="4108704" y="205054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2" name="object 32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14800" y="720090"/>
              <a:ext cx="5228081" cy="1333500"/>
            </a:xfrm>
            <a:prstGeom prst="rect">
              <a:avLst/>
            </a:prstGeom>
          </p:spPr>
        </p:pic>
        <p:sp>
          <p:nvSpPr>
            <p:cNvPr id="33" name="object 33"/>
            <p:cNvSpPr/>
            <p:nvPr/>
          </p:nvSpPr>
          <p:spPr>
            <a:xfrm>
              <a:off x="7924799" y="205054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4" name="object 34"/>
            <p:cNvSpPr/>
            <p:nvPr/>
          </p:nvSpPr>
          <p:spPr>
            <a:xfrm>
              <a:off x="7936991" y="205054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5" name="object 35"/>
            <p:cNvSpPr/>
            <p:nvPr/>
          </p:nvSpPr>
          <p:spPr>
            <a:xfrm>
              <a:off x="9336785" y="205054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36" name="object 36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714756" y="2053602"/>
              <a:ext cx="304799" cy="697217"/>
            </a:xfrm>
            <a:prstGeom prst="rect">
              <a:avLst/>
            </a:prstGeom>
          </p:spPr>
        </p:pic>
        <p:sp>
          <p:nvSpPr>
            <p:cNvPr id="37" name="object 37"/>
            <p:cNvSpPr/>
            <p:nvPr/>
          </p:nvSpPr>
          <p:spPr>
            <a:xfrm>
              <a:off x="1019556" y="2751582"/>
              <a:ext cx="941069" cy="304165"/>
            </a:xfrm>
            <a:custGeom>
              <a:avLst/>
              <a:gdLst/>
              <a:ahLst/>
              <a:cxnLst/>
              <a:rect l="l" t="t" r="r" b="b"/>
              <a:pathLst>
                <a:path w="941069" h="304164">
                  <a:moveTo>
                    <a:pt x="941069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41069" y="304038"/>
                  </a:lnTo>
                  <a:lnTo>
                    <a:pt x="941069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38" name="object 38"/>
          <p:cNvSpPr txBox="1"/>
          <p:nvPr/>
        </p:nvSpPr>
        <p:spPr>
          <a:xfrm>
            <a:off x="1092200" y="2794507"/>
            <a:ext cx="7962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ASIGNATURA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39" name="object 39"/>
          <p:cNvGrpSpPr/>
          <p:nvPr/>
        </p:nvGrpSpPr>
        <p:grpSpPr>
          <a:xfrm>
            <a:off x="1019555" y="2053602"/>
            <a:ext cx="2121535" cy="1002030"/>
            <a:chOff x="1019555" y="2053602"/>
            <a:chExt cx="2121535" cy="1002030"/>
          </a:xfrm>
        </p:grpSpPr>
        <p:sp>
          <p:nvSpPr>
            <p:cNvPr id="40" name="object 40"/>
            <p:cNvSpPr/>
            <p:nvPr/>
          </p:nvSpPr>
          <p:spPr>
            <a:xfrm>
              <a:off x="1966722" y="2751582"/>
              <a:ext cx="1174750" cy="304165"/>
            </a:xfrm>
            <a:custGeom>
              <a:avLst/>
              <a:gdLst/>
              <a:ahLst/>
              <a:cxnLst/>
              <a:rect l="l" t="t" r="r" b="b"/>
              <a:pathLst>
                <a:path w="1174750" h="304164">
                  <a:moveTo>
                    <a:pt x="1174241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174241" y="304038"/>
                  </a:lnTo>
                  <a:lnTo>
                    <a:pt x="1174241" y="0"/>
                  </a:lnTo>
                  <a:close/>
                </a:path>
              </a:pathLst>
            </a:custGeom>
            <a:solidFill>
              <a:srgbClr val="FFE499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1" name="object 41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1019555" y="2053602"/>
              <a:ext cx="947165" cy="697217"/>
            </a:xfrm>
            <a:prstGeom prst="rect">
              <a:avLst/>
            </a:prstGeom>
          </p:spPr>
        </p:pic>
      </p:grpSp>
      <p:sp>
        <p:nvSpPr>
          <p:cNvPr id="42" name="object 42"/>
          <p:cNvSpPr txBox="1"/>
          <p:nvPr/>
        </p:nvSpPr>
        <p:spPr>
          <a:xfrm>
            <a:off x="2159761" y="2718307"/>
            <a:ext cx="78867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90170" marR="5080" indent="-78105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APR</a:t>
            </a:r>
            <a:r>
              <a:rPr dirty="0" sz="1100" spc="-10">
                <a:latin typeface="Tw Cen MT"/>
                <a:cs typeface="Tw Cen MT"/>
              </a:rPr>
              <a:t>EN</a:t>
            </a:r>
            <a:r>
              <a:rPr dirty="0" sz="1100" spc="-5">
                <a:latin typeface="Tw Cen MT"/>
                <a:cs typeface="Tw Cen MT"/>
              </a:rPr>
              <a:t>D</a:t>
            </a:r>
            <a:r>
              <a:rPr dirty="0" sz="1100" spc="-10">
                <a:latin typeface="Tw Cen MT"/>
                <a:cs typeface="Tw Cen MT"/>
              </a:rPr>
              <a:t>I</a:t>
            </a:r>
            <a:r>
              <a:rPr dirty="0" sz="1100" spc="-5">
                <a:latin typeface="Tw Cen MT"/>
                <a:cs typeface="Tw Cen MT"/>
              </a:rPr>
              <a:t>ZA</a:t>
            </a:r>
            <a:r>
              <a:rPr dirty="0" sz="1100" spc="-10">
                <a:latin typeface="Tw Cen MT"/>
                <a:cs typeface="Tw Cen MT"/>
              </a:rPr>
              <a:t>J</a:t>
            </a:r>
            <a:r>
              <a:rPr dirty="0" sz="1100" spc="-5">
                <a:latin typeface="Tw Cen MT"/>
                <a:cs typeface="Tw Cen MT"/>
              </a:rPr>
              <a:t>E  </a:t>
            </a:r>
            <a:r>
              <a:rPr dirty="0" sz="1100" spc="-5">
                <a:latin typeface="Tw Cen MT"/>
                <a:cs typeface="Tw Cen MT"/>
              </a:rPr>
              <a:t>ESPERADO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3" name="object 43"/>
          <p:cNvSpPr/>
          <p:nvPr/>
        </p:nvSpPr>
        <p:spPr>
          <a:xfrm>
            <a:off x="3147822" y="2751582"/>
            <a:ext cx="961390" cy="304165"/>
          </a:xfrm>
          <a:custGeom>
            <a:avLst/>
            <a:gdLst/>
            <a:ahLst/>
            <a:cxnLst/>
            <a:rect l="l" t="t" r="r" b="b"/>
            <a:pathLst>
              <a:path w="961389" h="304164">
                <a:moveTo>
                  <a:pt x="960881" y="0"/>
                </a:moveTo>
                <a:lnTo>
                  <a:pt x="0" y="0"/>
                </a:lnTo>
                <a:lnTo>
                  <a:pt x="0" y="304038"/>
                </a:lnTo>
                <a:lnTo>
                  <a:pt x="960881" y="304038"/>
                </a:lnTo>
                <a:lnTo>
                  <a:pt x="960881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4" name="object 44"/>
          <p:cNvSpPr txBox="1"/>
          <p:nvPr/>
        </p:nvSpPr>
        <p:spPr>
          <a:xfrm>
            <a:off x="3264661" y="2718307"/>
            <a:ext cx="727075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98120" marR="5080" indent="-186055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PR</a:t>
            </a:r>
            <a:r>
              <a:rPr dirty="0" sz="1100" spc="-10">
                <a:latin typeface="Tw Cen MT"/>
                <a:cs typeface="Tw Cen MT"/>
              </a:rPr>
              <a:t>OG</a:t>
            </a:r>
            <a:r>
              <a:rPr dirty="0" sz="1100" spc="-5">
                <a:latin typeface="Tw Cen MT"/>
                <a:cs typeface="Tw Cen MT"/>
              </a:rPr>
              <a:t>RA</a:t>
            </a:r>
            <a:r>
              <a:rPr dirty="0" sz="1100" spc="-10">
                <a:latin typeface="Tw Cen MT"/>
                <a:cs typeface="Tw Cen MT"/>
              </a:rPr>
              <a:t>M</a:t>
            </a:r>
            <a:r>
              <a:rPr dirty="0" sz="1100" spc="-5">
                <a:latin typeface="Tw Cen MT"/>
                <a:cs typeface="Tw Cen MT"/>
              </a:rPr>
              <a:t>A  </a:t>
            </a:r>
            <a:r>
              <a:rPr dirty="0" sz="1100" spc="-5">
                <a:latin typeface="Tw Cen MT"/>
                <a:cs typeface="Tw Cen MT"/>
              </a:rPr>
              <a:t>DE</a:t>
            </a:r>
            <a:r>
              <a:rPr dirty="0" sz="1100" spc="-20">
                <a:latin typeface="Tw Cen MT"/>
                <a:cs typeface="Tw Cen MT"/>
              </a:rPr>
              <a:t> </a:t>
            </a:r>
            <a:r>
              <a:rPr dirty="0" sz="1100" spc="-10">
                <a:latin typeface="Tw Cen MT"/>
                <a:cs typeface="Tw Cen MT"/>
              </a:rPr>
              <a:t>TV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45" name="object 45"/>
          <p:cNvSpPr/>
          <p:nvPr/>
        </p:nvSpPr>
        <p:spPr>
          <a:xfrm>
            <a:off x="4114800" y="2751582"/>
            <a:ext cx="3822700" cy="304165"/>
          </a:xfrm>
          <a:custGeom>
            <a:avLst/>
            <a:gdLst/>
            <a:ahLst/>
            <a:cxnLst/>
            <a:rect l="l" t="t" r="r" b="b"/>
            <a:pathLst>
              <a:path w="3822700" h="304164">
                <a:moveTo>
                  <a:pt x="3822192" y="0"/>
                </a:moveTo>
                <a:lnTo>
                  <a:pt x="0" y="0"/>
                </a:lnTo>
                <a:lnTo>
                  <a:pt x="0" y="304038"/>
                </a:lnTo>
                <a:lnTo>
                  <a:pt x="3822192" y="304038"/>
                </a:lnTo>
                <a:lnTo>
                  <a:pt x="3822192" y="0"/>
                </a:lnTo>
                <a:close/>
              </a:path>
            </a:pathLst>
          </a:custGeom>
          <a:solidFill>
            <a:srgbClr val="FFE499"/>
          </a:solidFill>
        </p:spPr>
        <p:txBody>
          <a:bodyPr wrap="square" lIns="0" tIns="0" rIns="0" bIns="0" rtlCol="0"/>
          <a:lstStyle/>
          <a:p/>
        </p:txBody>
      </p:sp>
      <p:sp>
        <p:nvSpPr>
          <p:cNvPr id="46" name="object 46"/>
          <p:cNvSpPr txBox="1"/>
          <p:nvPr/>
        </p:nvSpPr>
        <p:spPr>
          <a:xfrm>
            <a:off x="5632958" y="2794507"/>
            <a:ext cx="786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ACTIVIDADES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47" name="object 47"/>
          <p:cNvGrpSpPr/>
          <p:nvPr/>
        </p:nvGrpSpPr>
        <p:grpSpPr>
          <a:xfrm>
            <a:off x="1966722" y="2053602"/>
            <a:ext cx="7369809" cy="1002030"/>
            <a:chOff x="1966722" y="2053602"/>
            <a:chExt cx="7369809" cy="1002030"/>
          </a:xfrm>
        </p:grpSpPr>
        <p:sp>
          <p:nvSpPr>
            <p:cNvPr id="48" name="object 48"/>
            <p:cNvSpPr/>
            <p:nvPr/>
          </p:nvSpPr>
          <p:spPr>
            <a:xfrm>
              <a:off x="7943087" y="2751582"/>
              <a:ext cx="1393190" cy="304165"/>
            </a:xfrm>
            <a:custGeom>
              <a:avLst/>
              <a:gdLst/>
              <a:ahLst/>
              <a:cxnLst/>
              <a:rect l="l" t="t" r="r" b="b"/>
              <a:pathLst>
                <a:path w="1393190" h="304164">
                  <a:moveTo>
                    <a:pt x="1392936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1392936" y="304038"/>
                  </a:lnTo>
                  <a:lnTo>
                    <a:pt x="1392936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1966722" y="2053602"/>
              <a:ext cx="1181099" cy="697217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7995919" y="2718307"/>
            <a:ext cx="1286510" cy="345440"/>
          </a:xfrm>
          <a:prstGeom prst="rect">
            <a:avLst/>
          </a:prstGeom>
        </p:spPr>
        <p:txBody>
          <a:bodyPr wrap="square" lIns="0" tIns="29845" rIns="0" bIns="0" rtlCol="0" vert="horz">
            <a:spAutoFit/>
          </a:bodyPr>
          <a:lstStyle/>
          <a:p>
            <a:pPr marL="12700" marR="5080" indent="165100">
              <a:lnSpc>
                <a:spcPts val="1200"/>
              </a:lnSpc>
              <a:spcBef>
                <a:spcPts val="23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51" name="object 51"/>
          <p:cNvGrpSpPr/>
          <p:nvPr/>
        </p:nvGrpSpPr>
        <p:grpSpPr>
          <a:xfrm>
            <a:off x="714629" y="2053602"/>
            <a:ext cx="8631555" cy="4422775"/>
            <a:chOff x="714629" y="2053602"/>
            <a:chExt cx="8631555" cy="4422775"/>
          </a:xfrm>
        </p:grpSpPr>
        <p:sp>
          <p:nvSpPr>
            <p:cNvPr id="52" name="object 52"/>
            <p:cNvSpPr/>
            <p:nvPr/>
          </p:nvSpPr>
          <p:spPr>
            <a:xfrm>
              <a:off x="714756" y="27477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3" name="object 5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7821" y="2053602"/>
              <a:ext cx="966977" cy="697217"/>
            </a:xfrm>
            <a:prstGeom prst="rect">
              <a:avLst/>
            </a:prstGeom>
          </p:spPr>
        </p:pic>
        <p:sp>
          <p:nvSpPr>
            <p:cNvPr id="54" name="object 54"/>
            <p:cNvSpPr/>
            <p:nvPr/>
          </p:nvSpPr>
          <p:spPr>
            <a:xfrm>
              <a:off x="1016507" y="27447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5" name="object 55"/>
            <p:cNvSpPr/>
            <p:nvPr/>
          </p:nvSpPr>
          <p:spPr>
            <a:xfrm>
              <a:off x="1963673" y="27447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6" name="object 56"/>
            <p:cNvSpPr/>
            <p:nvPr/>
          </p:nvSpPr>
          <p:spPr>
            <a:xfrm>
              <a:off x="3144773" y="2744724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7" name="object 57"/>
            <p:cNvSpPr/>
            <p:nvPr/>
          </p:nvSpPr>
          <p:spPr>
            <a:xfrm>
              <a:off x="4092701" y="2747772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58" name="object 58"/>
            <p:cNvSpPr/>
            <p:nvPr/>
          </p:nvSpPr>
          <p:spPr>
            <a:xfrm>
              <a:off x="4108704" y="27477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9" name="object 59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4114800" y="2053602"/>
              <a:ext cx="3828287" cy="697217"/>
            </a:xfrm>
            <a:prstGeom prst="rect">
              <a:avLst/>
            </a:prstGeom>
          </p:spPr>
        </p:pic>
        <p:pic>
          <p:nvPicPr>
            <p:cNvPr id="60" name="object 60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7943087" y="2053602"/>
              <a:ext cx="1399793" cy="697217"/>
            </a:xfrm>
            <a:prstGeom prst="rect">
              <a:avLst/>
            </a:prstGeom>
          </p:spPr>
        </p:pic>
        <p:sp>
          <p:nvSpPr>
            <p:cNvPr id="61" name="object 61"/>
            <p:cNvSpPr/>
            <p:nvPr/>
          </p:nvSpPr>
          <p:spPr>
            <a:xfrm>
              <a:off x="7924799" y="274777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2" name="object 62"/>
            <p:cNvSpPr/>
            <p:nvPr/>
          </p:nvSpPr>
          <p:spPr>
            <a:xfrm>
              <a:off x="7936991" y="27477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3" name="object 63"/>
            <p:cNvSpPr/>
            <p:nvPr/>
          </p:nvSpPr>
          <p:spPr>
            <a:xfrm>
              <a:off x="9336785" y="2747772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64" name="object 64"/>
            <p:cNvSpPr/>
            <p:nvPr/>
          </p:nvSpPr>
          <p:spPr>
            <a:xfrm>
              <a:off x="721614" y="3061716"/>
              <a:ext cx="292100" cy="3415029"/>
            </a:xfrm>
            <a:custGeom>
              <a:avLst/>
              <a:gdLst/>
              <a:ahLst/>
              <a:cxnLst/>
              <a:rect l="l" t="t" r="r" b="b"/>
              <a:pathLst>
                <a:path w="292100" h="3415029">
                  <a:moveTo>
                    <a:pt x="291845" y="0"/>
                  </a:moveTo>
                  <a:lnTo>
                    <a:pt x="0" y="0"/>
                  </a:lnTo>
                  <a:lnTo>
                    <a:pt x="0" y="3414522"/>
                  </a:lnTo>
                  <a:lnTo>
                    <a:pt x="291845" y="3414522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FFC00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5" name="object 65"/>
          <p:cNvSpPr txBox="1"/>
          <p:nvPr/>
        </p:nvSpPr>
        <p:spPr>
          <a:xfrm>
            <a:off x="776244" y="4549958"/>
            <a:ext cx="177800" cy="439420"/>
          </a:xfrm>
          <a:prstGeom prst="rect">
            <a:avLst/>
          </a:prstGeom>
        </p:spPr>
        <p:txBody>
          <a:bodyPr wrap="square" lIns="0" tIns="0" rIns="0" bIns="0" rtlCol="0" vert="vert270">
            <a:spAutoFit/>
          </a:bodyPr>
          <a:lstStyle/>
          <a:p>
            <a:pPr marL="12700">
              <a:lnSpc>
                <a:spcPts val="1260"/>
              </a:lnSpc>
            </a:pPr>
            <a:r>
              <a:rPr dirty="0" sz="1100" spc="-5">
                <a:latin typeface="Tw Cen MT"/>
                <a:cs typeface="Tw Cen MT"/>
              </a:rPr>
              <a:t>J</a:t>
            </a:r>
            <a:r>
              <a:rPr dirty="0" sz="1100">
                <a:latin typeface="Tw Cen MT"/>
                <a:cs typeface="Tw Cen MT"/>
              </a:rPr>
              <a:t>U</a:t>
            </a:r>
            <a:r>
              <a:rPr dirty="0" sz="1100" spc="-5">
                <a:latin typeface="Tw Cen MT"/>
                <a:cs typeface="Tw Cen MT"/>
              </a:rPr>
              <a:t>E</a:t>
            </a:r>
            <a:r>
              <a:rPr dirty="0" sz="1100">
                <a:latin typeface="Tw Cen MT"/>
                <a:cs typeface="Tw Cen MT"/>
              </a:rPr>
              <a:t>V</a:t>
            </a:r>
            <a:r>
              <a:rPr dirty="0" sz="1100" spc="-5">
                <a:latin typeface="Tw Cen MT"/>
                <a:cs typeface="Tw Cen MT"/>
              </a:rPr>
              <a:t>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66" name="object 66"/>
          <p:cNvSpPr txBox="1"/>
          <p:nvPr/>
        </p:nvSpPr>
        <p:spPr>
          <a:xfrm>
            <a:off x="1072388" y="3029966"/>
            <a:ext cx="57467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Geografía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7" name="object 67"/>
          <p:cNvSpPr txBox="1"/>
          <p:nvPr/>
        </p:nvSpPr>
        <p:spPr>
          <a:xfrm>
            <a:off x="3200654" y="3029966"/>
            <a:ext cx="59499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Especies</a:t>
            </a:r>
            <a:r>
              <a:rPr dirty="0" sz="1000" spc="-70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peligro de  extinción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68" name="object 68"/>
          <p:cNvPicPr/>
          <p:nvPr/>
        </p:nvPicPr>
        <p:blipFill>
          <a:blip r:embed="rId16" cstate="print"/>
          <a:stretch>
            <a:fillRect/>
          </a:stretch>
        </p:blipFill>
        <p:spPr>
          <a:xfrm>
            <a:off x="720851" y="2750832"/>
            <a:ext cx="298703" cy="310882"/>
          </a:xfrm>
          <a:prstGeom prst="rect">
            <a:avLst/>
          </a:prstGeom>
        </p:spPr>
      </p:pic>
      <p:sp>
        <p:nvSpPr>
          <p:cNvPr id="69" name="object 69"/>
          <p:cNvSpPr txBox="1"/>
          <p:nvPr/>
        </p:nvSpPr>
        <p:spPr>
          <a:xfrm>
            <a:off x="4167632" y="3029966"/>
            <a:ext cx="3263900" cy="45529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ts val="1145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Responde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cuaderno: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 spc="-5">
                <a:latin typeface="Tw Cen MT"/>
                <a:cs typeface="Tw Cen MT"/>
              </a:rPr>
              <a:t>¿Qué </a:t>
            </a:r>
            <a:r>
              <a:rPr dirty="0" sz="1000">
                <a:latin typeface="Tw Cen MT"/>
                <a:cs typeface="Tw Cen MT"/>
              </a:rPr>
              <a:t>son </a:t>
            </a:r>
            <a:r>
              <a:rPr dirty="0" sz="1000" spc="-5">
                <a:latin typeface="Tw Cen MT"/>
                <a:cs typeface="Tw Cen MT"/>
              </a:rPr>
              <a:t>las especies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peligro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extinción?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145"/>
              </a:lnSpc>
            </a:pPr>
            <a:r>
              <a:rPr dirty="0" sz="1000" spc="-5">
                <a:latin typeface="Tw Cen MT"/>
                <a:cs typeface="Tw Cen MT"/>
              </a:rPr>
              <a:t>Haz una lista de las especies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peligro de extinción </a:t>
            </a:r>
            <a:r>
              <a:rPr dirty="0" sz="1000">
                <a:latin typeface="Tw Cen MT"/>
                <a:cs typeface="Tw Cen MT"/>
              </a:rPr>
              <a:t>en</a:t>
            </a:r>
            <a:r>
              <a:rPr dirty="0" sz="1000" spc="4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México.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70" name="object 70"/>
          <p:cNvPicPr/>
          <p:nvPr/>
        </p:nvPicPr>
        <p:blipFill>
          <a:blip r:embed="rId17" cstate="print"/>
          <a:stretch>
            <a:fillRect/>
          </a:stretch>
        </p:blipFill>
        <p:spPr>
          <a:xfrm>
            <a:off x="1019555" y="2750832"/>
            <a:ext cx="947165" cy="310882"/>
          </a:xfrm>
          <a:prstGeom prst="rect">
            <a:avLst/>
          </a:prstGeom>
        </p:spPr>
      </p:pic>
      <p:sp>
        <p:nvSpPr>
          <p:cNvPr id="71" name="object 71"/>
          <p:cNvSpPr txBox="1"/>
          <p:nvPr/>
        </p:nvSpPr>
        <p:spPr>
          <a:xfrm>
            <a:off x="7995919" y="3168649"/>
            <a:ext cx="128714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de  tu maestro (a), tienes  hasta las 9:00 p.m de  cada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día.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2" name="object 72"/>
          <p:cNvSpPr txBox="1"/>
          <p:nvPr/>
        </p:nvSpPr>
        <p:spPr>
          <a:xfrm>
            <a:off x="7995919" y="3998467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81025" algn="l"/>
                <a:tab pos="923925" algn="l"/>
              </a:tabLst>
            </a:pP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5">
                <a:latin typeface="Tw Cen MT"/>
                <a:cs typeface="Tw Cen MT"/>
              </a:rPr>
              <a:t>T</a:t>
            </a:r>
            <a:r>
              <a:rPr dirty="0" sz="1000">
                <a:latin typeface="Tw Cen MT"/>
                <a:cs typeface="Tw Cen MT"/>
              </a:rPr>
              <a:t>A: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 spc="-10">
                <a:latin typeface="Tw Cen MT"/>
                <a:cs typeface="Tw Cen MT"/>
              </a:rPr>
              <a:t>n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	</a:t>
            </a:r>
            <a:r>
              <a:rPr dirty="0" sz="1000">
                <a:latin typeface="Tw Cen MT"/>
                <a:cs typeface="Tw Cen MT"/>
              </a:rPr>
              <a:t>ol</a:t>
            </a:r>
            <a:r>
              <a:rPr dirty="0" sz="1000" spc="-5">
                <a:latin typeface="Tw Cen MT"/>
                <a:cs typeface="Tw Cen MT"/>
              </a:rPr>
              <a:t>vide</a:t>
            </a:r>
            <a:r>
              <a:rPr dirty="0" sz="1000">
                <a:latin typeface="Tw Cen MT"/>
                <a:cs typeface="Tw Cen MT"/>
              </a:rPr>
              <a:t>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3" name="object 73"/>
          <p:cNvSpPr txBox="1"/>
          <p:nvPr/>
        </p:nvSpPr>
        <p:spPr>
          <a:xfrm>
            <a:off x="7995919" y="4136390"/>
            <a:ext cx="128778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</a:t>
            </a:r>
            <a:r>
              <a:rPr dirty="0" sz="1000" spc="1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4" name="object 74"/>
          <p:cNvGrpSpPr/>
          <p:nvPr/>
        </p:nvGrpSpPr>
        <p:grpSpPr>
          <a:xfrm>
            <a:off x="1966722" y="2750832"/>
            <a:ext cx="2148205" cy="311150"/>
            <a:chOff x="1966722" y="2750832"/>
            <a:chExt cx="2148205" cy="311150"/>
          </a:xfrm>
        </p:grpSpPr>
        <p:pic>
          <p:nvPicPr>
            <p:cNvPr id="75" name="object 75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1966722" y="2750832"/>
              <a:ext cx="1181099" cy="310882"/>
            </a:xfrm>
            <a:prstGeom prst="rect">
              <a:avLst/>
            </a:prstGeom>
          </p:spPr>
        </p:pic>
        <p:pic>
          <p:nvPicPr>
            <p:cNvPr id="76" name="object 76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3147822" y="2750832"/>
              <a:ext cx="966977" cy="310882"/>
            </a:xfrm>
            <a:prstGeom prst="rect">
              <a:avLst/>
            </a:prstGeom>
          </p:spPr>
        </p:pic>
      </p:grpSp>
      <p:sp>
        <p:nvSpPr>
          <p:cNvPr id="77" name="object 77"/>
          <p:cNvSpPr txBox="1"/>
          <p:nvPr/>
        </p:nvSpPr>
        <p:spPr>
          <a:xfrm>
            <a:off x="7995919" y="4275097"/>
            <a:ext cx="128905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8" name="object 78"/>
          <p:cNvGrpSpPr/>
          <p:nvPr/>
        </p:nvGrpSpPr>
        <p:grpSpPr>
          <a:xfrm>
            <a:off x="714629" y="2750832"/>
            <a:ext cx="8631555" cy="1285875"/>
            <a:chOff x="714629" y="2750832"/>
            <a:chExt cx="8631555" cy="1285875"/>
          </a:xfrm>
        </p:grpSpPr>
        <p:sp>
          <p:nvSpPr>
            <p:cNvPr id="79" name="object 79"/>
            <p:cNvSpPr/>
            <p:nvPr/>
          </p:nvSpPr>
          <p:spPr>
            <a:xfrm>
              <a:off x="714756" y="30586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0" name="object 80"/>
            <p:cNvSpPr/>
            <p:nvPr/>
          </p:nvSpPr>
          <p:spPr>
            <a:xfrm>
              <a:off x="1016507" y="3055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1" name="object 81"/>
            <p:cNvSpPr/>
            <p:nvPr/>
          </p:nvSpPr>
          <p:spPr>
            <a:xfrm>
              <a:off x="1963673" y="3055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3144773" y="3055619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3" name="object 83"/>
            <p:cNvSpPr/>
            <p:nvPr/>
          </p:nvSpPr>
          <p:spPr>
            <a:xfrm>
              <a:off x="4092701" y="305866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4" name="object 84"/>
            <p:cNvSpPr/>
            <p:nvPr/>
          </p:nvSpPr>
          <p:spPr>
            <a:xfrm>
              <a:off x="4108704" y="30586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5" name="object 85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4114800" y="2750832"/>
              <a:ext cx="3828287" cy="310882"/>
            </a:xfrm>
            <a:prstGeom prst="rect">
              <a:avLst/>
            </a:prstGeom>
          </p:spPr>
        </p:pic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7943087" y="2750832"/>
              <a:ext cx="1399793" cy="310882"/>
            </a:xfrm>
            <a:prstGeom prst="rect">
              <a:avLst/>
            </a:prstGeom>
          </p:spPr>
        </p:pic>
        <p:sp>
          <p:nvSpPr>
            <p:cNvPr id="87" name="object 87"/>
            <p:cNvSpPr/>
            <p:nvPr/>
          </p:nvSpPr>
          <p:spPr>
            <a:xfrm>
              <a:off x="7924799" y="305866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8" name="object 88"/>
            <p:cNvSpPr/>
            <p:nvPr/>
          </p:nvSpPr>
          <p:spPr>
            <a:xfrm>
              <a:off x="7936991" y="30586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9336785" y="305866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1013460" y="3061728"/>
              <a:ext cx="953261" cy="974585"/>
            </a:xfrm>
            <a:prstGeom prst="rect">
              <a:avLst/>
            </a:prstGeom>
          </p:spPr>
        </p:pic>
      </p:grpSp>
      <p:sp>
        <p:nvSpPr>
          <p:cNvPr id="91" name="object 91"/>
          <p:cNvSpPr txBox="1"/>
          <p:nvPr/>
        </p:nvSpPr>
        <p:spPr>
          <a:xfrm>
            <a:off x="1107439" y="4004564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2" name="object 92"/>
          <p:cNvSpPr txBox="1"/>
          <p:nvPr/>
        </p:nvSpPr>
        <p:spPr>
          <a:xfrm>
            <a:off x="2019554" y="3029966"/>
            <a:ext cx="1056005" cy="1844039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40005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Distingue relaciones  de los climas con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vegetación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la  fauna silvestre, </a:t>
            </a:r>
            <a:r>
              <a:rPr dirty="0" sz="1000">
                <a:latin typeface="Tw Cen MT"/>
                <a:cs typeface="Tw Cen MT"/>
              </a:rPr>
              <a:t>y la  </a:t>
            </a:r>
            <a:r>
              <a:rPr dirty="0" sz="1000" spc="-5">
                <a:latin typeface="Tw Cen MT"/>
                <a:cs typeface="Tw Cen MT"/>
              </a:rPr>
              <a:t>importancia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biodiversidad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México.</a:t>
            </a:r>
            <a:endParaRPr sz="1000">
              <a:latin typeface="Tw Cen MT"/>
              <a:cs typeface="Tw Cen MT"/>
            </a:endParaRPr>
          </a:p>
          <a:p>
            <a:pPr marL="12700" marR="5080">
              <a:lnSpc>
                <a:spcPct val="90700"/>
              </a:lnSpc>
              <a:spcBef>
                <a:spcPts val="55"/>
              </a:spcBef>
            </a:pPr>
            <a:r>
              <a:rPr dirty="0" sz="1000" spc="-5">
                <a:latin typeface="Tw Cen MT"/>
                <a:cs typeface="Tw Cen MT"/>
              </a:rPr>
              <a:t>Ubicación de  números naturales  </a:t>
            </a:r>
            <a:r>
              <a:rPr dirty="0" sz="1000">
                <a:latin typeface="Tw Cen MT"/>
                <a:cs typeface="Tw Cen MT"/>
              </a:rPr>
              <a:t>en la </a:t>
            </a:r>
            <a:r>
              <a:rPr dirty="0" sz="1000" spc="-5">
                <a:latin typeface="Tw Cen MT"/>
                <a:cs typeface="Tw Cen MT"/>
              </a:rPr>
              <a:t>recta</a:t>
            </a:r>
            <a:r>
              <a:rPr dirty="0" sz="1000" spc="-8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numérica 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partir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posición de otros  dos.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93" name="object 93"/>
          <p:cNvPicPr/>
          <p:nvPr/>
        </p:nvPicPr>
        <p:blipFill>
          <a:blip r:embed="rId23" cstate="print"/>
          <a:stretch>
            <a:fillRect/>
          </a:stretch>
        </p:blipFill>
        <p:spPr>
          <a:xfrm>
            <a:off x="1966722" y="3061728"/>
            <a:ext cx="1181099" cy="974585"/>
          </a:xfrm>
          <a:prstGeom prst="rect">
            <a:avLst/>
          </a:prstGeom>
        </p:spPr>
      </p:pic>
      <p:sp>
        <p:nvSpPr>
          <p:cNvPr id="94" name="object 94"/>
          <p:cNvSpPr txBox="1"/>
          <p:nvPr/>
        </p:nvSpPr>
        <p:spPr>
          <a:xfrm>
            <a:off x="3200654" y="4004564"/>
            <a:ext cx="81153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¿Es necesario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el  cero?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>
                <a:latin typeface="Tw Cen MT"/>
                <a:cs typeface="Tw Cen MT"/>
              </a:rPr>
              <a:t>I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95" name="object 95"/>
          <p:cNvPicPr/>
          <p:nvPr/>
        </p:nvPicPr>
        <p:blipFill>
          <a:blip r:embed="rId24" cstate="print"/>
          <a:stretch>
            <a:fillRect/>
          </a:stretch>
        </p:blipFill>
        <p:spPr>
          <a:xfrm>
            <a:off x="3147822" y="3061728"/>
            <a:ext cx="966977" cy="974585"/>
          </a:xfrm>
          <a:prstGeom prst="rect">
            <a:avLst/>
          </a:prstGeom>
        </p:spPr>
      </p:pic>
      <p:sp>
        <p:nvSpPr>
          <p:cNvPr id="96" name="object 96"/>
          <p:cNvSpPr txBox="1"/>
          <p:nvPr/>
        </p:nvSpPr>
        <p:spPr>
          <a:xfrm>
            <a:off x="4167632" y="4004564"/>
            <a:ext cx="371792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Ubica con: (X)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las siguientes rectas los números que te indican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cada  caso.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97" name="object 97"/>
          <p:cNvSpPr txBox="1"/>
          <p:nvPr/>
        </p:nvSpPr>
        <p:spPr>
          <a:xfrm>
            <a:off x="4167632" y="6305803"/>
            <a:ext cx="253492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Realiza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la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 49 de tu libro de matemáticas.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98" name="object 98"/>
          <p:cNvGrpSpPr/>
          <p:nvPr/>
        </p:nvGrpSpPr>
        <p:grpSpPr>
          <a:xfrm>
            <a:off x="714755" y="864730"/>
            <a:ext cx="8628380" cy="5617845"/>
            <a:chOff x="714755" y="864730"/>
            <a:chExt cx="8628380" cy="5617845"/>
          </a:xfrm>
        </p:grpSpPr>
        <p:sp>
          <p:nvSpPr>
            <p:cNvPr id="99" name="object 99"/>
            <p:cNvSpPr/>
            <p:nvPr/>
          </p:nvSpPr>
          <p:spPr>
            <a:xfrm>
              <a:off x="717803" y="40302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7" y="3048"/>
                  </a:moveTo>
                  <a:lnTo>
                    <a:pt x="3047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0" name="object 100"/>
            <p:cNvSpPr/>
            <p:nvPr/>
          </p:nvSpPr>
          <p:spPr>
            <a:xfrm>
              <a:off x="1016507" y="40302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1" name="object 101"/>
            <p:cNvSpPr/>
            <p:nvPr/>
          </p:nvSpPr>
          <p:spPr>
            <a:xfrm>
              <a:off x="1963673" y="40302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2" name="object 102"/>
            <p:cNvSpPr/>
            <p:nvPr/>
          </p:nvSpPr>
          <p:spPr>
            <a:xfrm>
              <a:off x="3144773" y="403021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3" name="object 103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14800" y="3061728"/>
              <a:ext cx="3828287" cy="974585"/>
            </a:xfrm>
            <a:prstGeom prst="rect">
              <a:avLst/>
            </a:prstGeom>
          </p:spPr>
        </p:pic>
        <p:sp>
          <p:nvSpPr>
            <p:cNvPr id="104" name="object 104"/>
            <p:cNvSpPr/>
            <p:nvPr/>
          </p:nvSpPr>
          <p:spPr>
            <a:xfrm>
              <a:off x="4092701" y="403326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5" name="object 105"/>
            <p:cNvSpPr/>
            <p:nvPr/>
          </p:nvSpPr>
          <p:spPr>
            <a:xfrm>
              <a:off x="4108703" y="4033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06" name="object 106"/>
            <p:cNvPicPr/>
            <p:nvPr/>
          </p:nvPicPr>
          <p:blipFill>
            <a:blip r:embed="rId26" cstate="print"/>
            <a:stretch>
              <a:fillRect/>
            </a:stretch>
          </p:blipFill>
          <p:spPr>
            <a:xfrm>
              <a:off x="714755" y="3061728"/>
              <a:ext cx="304799" cy="3420605"/>
            </a:xfrm>
            <a:prstGeom prst="rect">
              <a:avLst/>
            </a:prstGeom>
          </p:spPr>
        </p:pic>
        <p:sp>
          <p:nvSpPr>
            <p:cNvPr id="107" name="object 107"/>
            <p:cNvSpPr/>
            <p:nvPr/>
          </p:nvSpPr>
          <p:spPr>
            <a:xfrm>
              <a:off x="7924799" y="403326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8" name="object 108"/>
            <p:cNvSpPr/>
            <p:nvPr/>
          </p:nvSpPr>
          <p:spPr>
            <a:xfrm>
              <a:off x="7936991" y="4033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09" name="object 109"/>
            <p:cNvSpPr/>
            <p:nvPr/>
          </p:nvSpPr>
          <p:spPr>
            <a:xfrm>
              <a:off x="9336786" y="403326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0" name="object 110"/>
            <p:cNvSpPr/>
            <p:nvPr/>
          </p:nvSpPr>
          <p:spPr>
            <a:xfrm>
              <a:off x="714755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1" name="object 111"/>
            <p:cNvSpPr/>
            <p:nvPr/>
          </p:nvSpPr>
          <p:spPr>
            <a:xfrm>
              <a:off x="714755" y="64792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2" name="object 112"/>
            <p:cNvSpPr/>
            <p:nvPr/>
          </p:nvSpPr>
          <p:spPr>
            <a:xfrm>
              <a:off x="1013459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3" name="object 113"/>
            <p:cNvSpPr/>
            <p:nvPr/>
          </p:nvSpPr>
          <p:spPr>
            <a:xfrm>
              <a:off x="1013459" y="64792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4" name="object 114"/>
            <p:cNvPicPr/>
            <p:nvPr/>
          </p:nvPicPr>
          <p:blipFill>
            <a:blip r:embed="rId27" cstate="print"/>
            <a:stretch>
              <a:fillRect/>
            </a:stretch>
          </p:blipFill>
          <p:spPr>
            <a:xfrm>
              <a:off x="1019556" y="4036313"/>
              <a:ext cx="947165" cy="2446019"/>
            </a:xfrm>
            <a:prstGeom prst="rect">
              <a:avLst/>
            </a:prstGeom>
          </p:spPr>
        </p:pic>
        <p:sp>
          <p:nvSpPr>
            <p:cNvPr id="115" name="object 115"/>
            <p:cNvSpPr/>
            <p:nvPr/>
          </p:nvSpPr>
          <p:spPr>
            <a:xfrm>
              <a:off x="1960625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16" name="object 116"/>
            <p:cNvSpPr/>
            <p:nvPr/>
          </p:nvSpPr>
          <p:spPr>
            <a:xfrm>
              <a:off x="1963673" y="6476238"/>
              <a:ext cx="0" cy="6350"/>
            </a:xfrm>
            <a:custGeom>
              <a:avLst/>
              <a:gdLst/>
              <a:ahLst/>
              <a:cxnLst/>
              <a:rect l="l" t="t" r="r" b="b"/>
              <a:pathLst>
                <a:path w="0" h="6350">
                  <a:moveTo>
                    <a:pt x="-3048" y="3048"/>
                  </a:moveTo>
                  <a:lnTo>
                    <a:pt x="3048" y="3048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17" name="object 117"/>
            <p:cNvPicPr/>
            <p:nvPr/>
          </p:nvPicPr>
          <p:blipFill>
            <a:blip r:embed="rId28" cstate="print"/>
            <a:stretch>
              <a:fillRect/>
            </a:stretch>
          </p:blipFill>
          <p:spPr>
            <a:xfrm>
              <a:off x="1966722" y="4036313"/>
              <a:ext cx="1181099" cy="2446019"/>
            </a:xfrm>
            <a:prstGeom prst="rect">
              <a:avLst/>
            </a:prstGeom>
          </p:spPr>
        </p:pic>
        <p:pic>
          <p:nvPicPr>
            <p:cNvPr id="118" name="object 118"/>
            <p:cNvPicPr/>
            <p:nvPr/>
          </p:nvPicPr>
          <p:blipFill>
            <a:blip r:embed="rId29" cstate="print"/>
            <a:stretch>
              <a:fillRect/>
            </a:stretch>
          </p:blipFill>
          <p:spPr>
            <a:xfrm>
              <a:off x="3141725" y="6474713"/>
              <a:ext cx="950975" cy="7620"/>
            </a:xfrm>
            <a:prstGeom prst="rect">
              <a:avLst/>
            </a:prstGeom>
          </p:spPr>
        </p:pic>
        <p:sp>
          <p:nvSpPr>
            <p:cNvPr id="119" name="object 119"/>
            <p:cNvSpPr/>
            <p:nvPr/>
          </p:nvSpPr>
          <p:spPr>
            <a:xfrm>
              <a:off x="4092701" y="647928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0" name="object 120"/>
            <p:cNvSpPr/>
            <p:nvPr/>
          </p:nvSpPr>
          <p:spPr>
            <a:xfrm>
              <a:off x="4108703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1" name="object 121"/>
            <p:cNvPicPr/>
            <p:nvPr/>
          </p:nvPicPr>
          <p:blipFill>
            <a:blip r:embed="rId30" cstate="print"/>
            <a:stretch>
              <a:fillRect/>
            </a:stretch>
          </p:blipFill>
          <p:spPr>
            <a:xfrm>
              <a:off x="7943087" y="3061728"/>
              <a:ext cx="1399793" cy="3420605"/>
            </a:xfrm>
            <a:prstGeom prst="rect">
              <a:avLst/>
            </a:prstGeom>
          </p:spPr>
        </p:pic>
        <p:pic>
          <p:nvPicPr>
            <p:cNvPr id="122" name="object 122"/>
            <p:cNvPicPr/>
            <p:nvPr/>
          </p:nvPicPr>
          <p:blipFill>
            <a:blip r:embed="rId31" cstate="print"/>
            <a:stretch>
              <a:fillRect/>
            </a:stretch>
          </p:blipFill>
          <p:spPr>
            <a:xfrm>
              <a:off x="4108703" y="4036313"/>
              <a:ext cx="3834383" cy="2446019"/>
            </a:xfrm>
            <a:prstGeom prst="rect">
              <a:avLst/>
            </a:prstGeom>
          </p:spPr>
        </p:pic>
        <p:sp>
          <p:nvSpPr>
            <p:cNvPr id="123" name="object 123"/>
            <p:cNvSpPr/>
            <p:nvPr/>
          </p:nvSpPr>
          <p:spPr>
            <a:xfrm>
              <a:off x="7924799" y="647928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4" name="object 124"/>
            <p:cNvSpPr/>
            <p:nvPr/>
          </p:nvSpPr>
          <p:spPr>
            <a:xfrm>
              <a:off x="7936991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5" name="object 125"/>
            <p:cNvSpPr/>
            <p:nvPr/>
          </p:nvSpPr>
          <p:spPr>
            <a:xfrm>
              <a:off x="7936991" y="64792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6" name="object 126"/>
            <p:cNvSpPr/>
            <p:nvPr/>
          </p:nvSpPr>
          <p:spPr>
            <a:xfrm>
              <a:off x="9336786" y="6475475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17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127" name="object 127"/>
            <p:cNvSpPr/>
            <p:nvPr/>
          </p:nvSpPr>
          <p:spPr>
            <a:xfrm>
              <a:off x="9336786" y="647928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128" name="object 128"/>
            <p:cNvPicPr/>
            <p:nvPr/>
          </p:nvPicPr>
          <p:blipFill>
            <a:blip r:embed="rId32" cstate="print"/>
            <a:stretch>
              <a:fillRect/>
            </a:stretch>
          </p:blipFill>
          <p:spPr>
            <a:xfrm>
              <a:off x="4180204" y="864730"/>
              <a:ext cx="3691252" cy="876274"/>
            </a:xfrm>
            <a:prstGeom prst="rect">
              <a:avLst/>
            </a:prstGeom>
          </p:spPr>
        </p:pic>
        <p:pic>
          <p:nvPicPr>
            <p:cNvPr id="129" name="object 129"/>
            <p:cNvPicPr/>
            <p:nvPr/>
          </p:nvPicPr>
          <p:blipFill>
            <a:blip r:embed="rId33" cstate="print"/>
            <a:stretch>
              <a:fillRect/>
            </a:stretch>
          </p:blipFill>
          <p:spPr>
            <a:xfrm>
              <a:off x="4180204" y="4451098"/>
              <a:ext cx="3513477" cy="709927"/>
            </a:xfrm>
            <a:prstGeom prst="rect">
              <a:avLst/>
            </a:prstGeom>
          </p:spPr>
        </p:pic>
        <p:pic>
          <p:nvPicPr>
            <p:cNvPr id="130" name="object 130"/>
            <p:cNvPicPr/>
            <p:nvPr/>
          </p:nvPicPr>
          <p:blipFill>
            <a:blip r:embed="rId34" cstate="print"/>
            <a:stretch>
              <a:fillRect/>
            </a:stretch>
          </p:blipFill>
          <p:spPr>
            <a:xfrm>
              <a:off x="4180204" y="5299316"/>
              <a:ext cx="3513961" cy="757552"/>
            </a:xfrm>
            <a:prstGeom prst="rect">
              <a:avLst/>
            </a:prstGeom>
          </p:spPr>
        </p:pic>
      </p:grpSp>
      <p:sp>
        <p:nvSpPr>
          <p:cNvPr id="131" name="object 131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721613" y="726186"/>
            <a:ext cx="292100" cy="969010"/>
          </a:xfrm>
          <a:custGeom>
            <a:avLst/>
            <a:gdLst/>
            <a:ahLst/>
            <a:cxnLst/>
            <a:rect l="l" t="t" r="r" b="b"/>
            <a:pathLst>
              <a:path w="292100" h="969010">
                <a:moveTo>
                  <a:pt x="291845" y="0"/>
                </a:moveTo>
                <a:lnTo>
                  <a:pt x="0" y="0"/>
                </a:lnTo>
                <a:lnTo>
                  <a:pt x="0" y="968502"/>
                </a:lnTo>
                <a:lnTo>
                  <a:pt x="291845" y="968502"/>
                </a:lnTo>
                <a:lnTo>
                  <a:pt x="291845" y="0"/>
                </a:lnTo>
                <a:close/>
              </a:path>
            </a:pathLst>
          </a:custGeom>
          <a:solidFill>
            <a:srgbClr val="FFC000"/>
          </a:solidFill>
        </p:spPr>
        <p:txBody>
          <a:bodyPr wrap="square" lIns="0" tIns="0" rIns="0" bIns="0" rtlCol="0"/>
          <a:lstStyle/>
          <a:p/>
        </p:txBody>
      </p:sp>
      <p:graphicFrame>
        <p:nvGraphicFramePr>
          <p:cNvPr id="3" name="object 3"/>
          <p:cNvGraphicFramePr>
            <a:graphicFrameLocks noGrp="1"/>
          </p:cNvGraphicFramePr>
          <p:nvPr/>
        </p:nvGraphicFramePr>
        <p:xfrm>
          <a:off x="958088" y="725466"/>
          <a:ext cx="3097530" cy="83058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811530"/>
                <a:gridCol w="1341755"/>
                <a:gridCol w="944880"/>
              </a:tblGrid>
              <a:tr h="830547">
                <a:tc>
                  <a:txBody>
                    <a:bodyPr/>
                    <a:lstStyle/>
                    <a:p>
                      <a:pPr marL="16192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Lengua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27000">
                        <a:lnSpc>
                          <a:spcPts val="114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materna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26225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Identifica</a:t>
                      </a:r>
                      <a:r>
                        <a:rPr dirty="0" sz="1000" spc="-1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262255" marR="94615">
                        <a:lnSpc>
                          <a:spcPct val="90800"/>
                        </a:lnSpc>
                        <a:spcBef>
                          <a:spcPts val="55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características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la 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función de las  monografías, </a:t>
                      </a:r>
                      <a:r>
                        <a:rPr dirty="0" sz="1000">
                          <a:latin typeface="Tw Cen MT"/>
                          <a:cs typeface="Tw Cen MT"/>
                        </a:rPr>
                        <a:t>y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retoma al</a:t>
                      </a:r>
                      <a:r>
                        <a:rPr dirty="0" sz="1000" spc="-55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elaborar  un texto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propio.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  <a:tc>
                  <a:txBody>
                    <a:bodyPr/>
                    <a:lstStyle/>
                    <a:p>
                      <a:pPr marL="102235">
                        <a:lnSpc>
                          <a:spcPts val="1005"/>
                        </a:lnSpc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Conociendo</a:t>
                      </a:r>
                      <a:r>
                        <a:rPr dirty="0" sz="1000" spc="-2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el</a:t>
                      </a:r>
                      <a:endParaRPr sz="1000">
                        <a:latin typeface="Tw Cen MT"/>
                        <a:cs typeface="Tw Cen MT"/>
                      </a:endParaRPr>
                    </a:p>
                    <a:p>
                      <a:pPr marL="102235" marR="160020">
                        <a:lnSpc>
                          <a:spcPts val="1090"/>
                        </a:lnSpc>
                        <a:spcBef>
                          <a:spcPts val="70"/>
                        </a:spcBef>
                      </a:pPr>
                      <a:r>
                        <a:rPr dirty="0" sz="1000" spc="-5">
                          <a:latin typeface="Tw Cen MT"/>
                          <a:cs typeface="Tw Cen MT"/>
                        </a:rPr>
                        <a:t>mundo de</a:t>
                      </a:r>
                      <a:r>
                        <a:rPr dirty="0" sz="1000" spc="-70">
                          <a:latin typeface="Tw Cen MT"/>
                          <a:cs typeface="Tw Cen MT"/>
                        </a:rPr>
                        <a:t> </a:t>
                      </a:r>
                      <a:r>
                        <a:rPr dirty="0" sz="1000" spc="-5">
                          <a:latin typeface="Tw Cen MT"/>
                          <a:cs typeface="Tw Cen MT"/>
                        </a:rPr>
                        <a:t>las  monografías</a:t>
                      </a:r>
                      <a:endParaRPr sz="1000">
                        <a:latin typeface="Tw Cen MT"/>
                        <a:cs typeface="Tw Cen MT"/>
                      </a:endParaRPr>
                    </a:p>
                  </a:txBody>
                  <a:tcPr marL="0" marR="0" marB="0" marT="0"/>
                </a:tc>
              </a:tr>
            </a:tbl>
          </a:graphicData>
        </a:graphic>
      </p:graphicFrame>
      <p:sp>
        <p:nvSpPr>
          <p:cNvPr id="4" name="object 4"/>
          <p:cNvSpPr txBox="1"/>
          <p:nvPr/>
        </p:nvSpPr>
        <p:spPr>
          <a:xfrm>
            <a:off x="4167632" y="694436"/>
            <a:ext cx="3663950" cy="100838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Escribe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 una pequeña monografía sobre el estado donde  vives… puedes incluir las siguientes características: geografía, historia,  cultura, demografía, economía,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turismo.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90"/>
              </a:lnSpc>
            </a:pPr>
            <a:r>
              <a:rPr dirty="0" sz="1000">
                <a:latin typeface="Tw Cen MT"/>
                <a:cs typeface="Tw Cen MT"/>
              </a:rPr>
              <a:t>Al </a:t>
            </a:r>
            <a:r>
              <a:rPr dirty="0" sz="1000" spc="-5">
                <a:latin typeface="Tw Cen MT"/>
                <a:cs typeface="Tw Cen MT"/>
              </a:rPr>
              <a:t>final haz el dibujo de tu</a:t>
            </a:r>
            <a:r>
              <a:rPr dirty="0" sz="100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Entidad.</a:t>
            </a:r>
            <a:endParaRPr sz="1000">
              <a:latin typeface="Tw Cen MT"/>
              <a:cs typeface="Tw Cen MT"/>
            </a:endParaRPr>
          </a:p>
          <a:p>
            <a:pPr>
              <a:lnSpc>
                <a:spcPct val="100000"/>
              </a:lnSpc>
            </a:pPr>
            <a:endParaRPr sz="1100">
              <a:latin typeface="Tw Cen MT"/>
              <a:cs typeface="Tw Cen MT"/>
            </a:endParaRPr>
          </a:p>
          <a:p>
            <a:pPr marL="12700">
              <a:lnSpc>
                <a:spcPct val="100000"/>
              </a:lnSpc>
              <a:spcBef>
                <a:spcPts val="865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Lee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analiza la página 38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y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39 de tu libro de español.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1013459" y="720089"/>
            <a:ext cx="3095625" cy="6350"/>
            <a:chOff x="1013459" y="720089"/>
            <a:chExt cx="3095625" cy="635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3141725" y="720089"/>
              <a:ext cx="950975" cy="6096"/>
            </a:xfrm>
            <a:prstGeom prst="rect">
              <a:avLst/>
            </a:prstGeom>
          </p:spPr>
        </p:pic>
        <p:sp>
          <p:nvSpPr>
            <p:cNvPr id="7" name="object 7"/>
            <p:cNvSpPr/>
            <p:nvPr/>
          </p:nvSpPr>
          <p:spPr>
            <a:xfrm>
              <a:off x="4092701" y="72313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" name="object 8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960625" y="720089"/>
              <a:ext cx="1181100" cy="6096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013459" y="720089"/>
              <a:ext cx="947166" cy="6096"/>
            </a:xfrm>
            <a:prstGeom prst="rect">
              <a:avLst/>
            </a:prstGeom>
          </p:spPr>
        </p:pic>
      </p:grpSp>
      <p:pic>
        <p:nvPicPr>
          <p:cNvPr id="10" name="object 1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4755" y="720090"/>
            <a:ext cx="8628125" cy="980694"/>
          </a:xfrm>
          <a:prstGeom prst="rect">
            <a:avLst/>
          </a:prstGeom>
        </p:spPr>
      </p:pic>
      <p:grpSp>
        <p:nvGrpSpPr>
          <p:cNvPr id="11" name="object 11"/>
          <p:cNvGrpSpPr/>
          <p:nvPr/>
        </p:nvGrpSpPr>
        <p:grpSpPr>
          <a:xfrm>
            <a:off x="714755" y="720090"/>
            <a:ext cx="1245870" cy="1285240"/>
            <a:chOff x="714755" y="720090"/>
            <a:chExt cx="1245870" cy="1285240"/>
          </a:xfrm>
        </p:grpSpPr>
        <p:pic>
          <p:nvPicPr>
            <p:cNvPr id="12" name="object 12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14755" y="720090"/>
              <a:ext cx="298703" cy="6095"/>
            </a:xfrm>
            <a:prstGeom prst="rect">
              <a:avLst/>
            </a:prstGeom>
          </p:spPr>
        </p:pic>
        <p:sp>
          <p:nvSpPr>
            <p:cNvPr id="13" name="object 13"/>
            <p:cNvSpPr/>
            <p:nvPr/>
          </p:nvSpPr>
          <p:spPr>
            <a:xfrm>
              <a:off x="1019555" y="1700784"/>
              <a:ext cx="941069" cy="304165"/>
            </a:xfrm>
            <a:custGeom>
              <a:avLst/>
              <a:gdLst/>
              <a:ahLst/>
              <a:cxnLst/>
              <a:rect l="l" t="t" r="r" b="b"/>
              <a:pathLst>
                <a:path w="941069" h="304164">
                  <a:moveTo>
                    <a:pt x="941069" y="0"/>
                  </a:moveTo>
                  <a:lnTo>
                    <a:pt x="0" y="0"/>
                  </a:lnTo>
                  <a:lnTo>
                    <a:pt x="0" y="304038"/>
                  </a:lnTo>
                  <a:lnTo>
                    <a:pt x="941069" y="304038"/>
                  </a:lnTo>
                  <a:lnTo>
                    <a:pt x="941069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14" name="object 14"/>
          <p:cNvSpPr txBox="1"/>
          <p:nvPr/>
        </p:nvSpPr>
        <p:spPr>
          <a:xfrm>
            <a:off x="1092200" y="1743710"/>
            <a:ext cx="79629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ASIGNATURA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5" name="object 15"/>
          <p:cNvSpPr/>
          <p:nvPr/>
        </p:nvSpPr>
        <p:spPr>
          <a:xfrm>
            <a:off x="1966722" y="1700783"/>
            <a:ext cx="1174750" cy="304165"/>
          </a:xfrm>
          <a:custGeom>
            <a:avLst/>
            <a:gdLst/>
            <a:ahLst/>
            <a:cxnLst/>
            <a:rect l="l" t="t" r="r" b="b"/>
            <a:pathLst>
              <a:path w="1174750" h="304164">
                <a:moveTo>
                  <a:pt x="1174241" y="0"/>
                </a:moveTo>
                <a:lnTo>
                  <a:pt x="0" y="0"/>
                </a:lnTo>
                <a:lnTo>
                  <a:pt x="0" y="304038"/>
                </a:lnTo>
                <a:lnTo>
                  <a:pt x="1174241" y="304038"/>
                </a:lnTo>
                <a:lnTo>
                  <a:pt x="1174241" y="0"/>
                </a:lnTo>
                <a:close/>
              </a:path>
            </a:pathLst>
          </a:custGeom>
          <a:solidFill>
            <a:srgbClr val="F7C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6" name="object 16"/>
          <p:cNvSpPr txBox="1"/>
          <p:nvPr/>
        </p:nvSpPr>
        <p:spPr>
          <a:xfrm>
            <a:off x="2159761" y="1668272"/>
            <a:ext cx="788670" cy="34480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90170" marR="5080" indent="-78105">
              <a:lnSpc>
                <a:spcPts val="1190"/>
              </a:lnSpc>
              <a:spcBef>
                <a:spcPts val="245"/>
              </a:spcBef>
            </a:pPr>
            <a:r>
              <a:rPr dirty="0" sz="1100" spc="-5">
                <a:latin typeface="Tw Cen MT"/>
                <a:cs typeface="Tw Cen MT"/>
              </a:rPr>
              <a:t>APR</a:t>
            </a:r>
            <a:r>
              <a:rPr dirty="0" sz="1100" spc="-10">
                <a:latin typeface="Tw Cen MT"/>
                <a:cs typeface="Tw Cen MT"/>
              </a:rPr>
              <a:t>EN</a:t>
            </a:r>
            <a:r>
              <a:rPr dirty="0" sz="1100" spc="-5">
                <a:latin typeface="Tw Cen MT"/>
                <a:cs typeface="Tw Cen MT"/>
              </a:rPr>
              <a:t>D</a:t>
            </a:r>
            <a:r>
              <a:rPr dirty="0" sz="1100" spc="-10">
                <a:latin typeface="Tw Cen MT"/>
                <a:cs typeface="Tw Cen MT"/>
              </a:rPr>
              <a:t>I</a:t>
            </a:r>
            <a:r>
              <a:rPr dirty="0" sz="1100" spc="-5">
                <a:latin typeface="Tw Cen MT"/>
                <a:cs typeface="Tw Cen MT"/>
              </a:rPr>
              <a:t>ZA</a:t>
            </a:r>
            <a:r>
              <a:rPr dirty="0" sz="1100" spc="-10">
                <a:latin typeface="Tw Cen MT"/>
                <a:cs typeface="Tw Cen MT"/>
              </a:rPr>
              <a:t>J</a:t>
            </a:r>
            <a:r>
              <a:rPr dirty="0" sz="1100" spc="-5">
                <a:latin typeface="Tw Cen MT"/>
                <a:cs typeface="Tw Cen MT"/>
              </a:rPr>
              <a:t>E  </a:t>
            </a:r>
            <a:r>
              <a:rPr dirty="0" sz="1100" spc="-5">
                <a:latin typeface="Tw Cen MT"/>
                <a:cs typeface="Tw Cen MT"/>
              </a:rPr>
              <a:t>ESPERADO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7" name="object 17"/>
          <p:cNvSpPr/>
          <p:nvPr/>
        </p:nvSpPr>
        <p:spPr>
          <a:xfrm>
            <a:off x="3147822" y="1700783"/>
            <a:ext cx="961390" cy="304165"/>
          </a:xfrm>
          <a:custGeom>
            <a:avLst/>
            <a:gdLst/>
            <a:ahLst/>
            <a:cxnLst/>
            <a:rect l="l" t="t" r="r" b="b"/>
            <a:pathLst>
              <a:path w="961389" h="304164">
                <a:moveTo>
                  <a:pt x="960881" y="0"/>
                </a:moveTo>
                <a:lnTo>
                  <a:pt x="0" y="0"/>
                </a:lnTo>
                <a:lnTo>
                  <a:pt x="0" y="304038"/>
                </a:lnTo>
                <a:lnTo>
                  <a:pt x="960881" y="304038"/>
                </a:lnTo>
                <a:lnTo>
                  <a:pt x="960881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18" name="object 18"/>
          <p:cNvSpPr txBox="1"/>
          <p:nvPr/>
        </p:nvSpPr>
        <p:spPr>
          <a:xfrm>
            <a:off x="3264661" y="1668272"/>
            <a:ext cx="727075" cy="34480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98120" marR="5080" indent="-186055">
              <a:lnSpc>
                <a:spcPts val="1190"/>
              </a:lnSpc>
              <a:spcBef>
                <a:spcPts val="245"/>
              </a:spcBef>
            </a:pPr>
            <a:r>
              <a:rPr dirty="0" sz="1100" spc="-5">
                <a:latin typeface="Tw Cen MT"/>
                <a:cs typeface="Tw Cen MT"/>
              </a:rPr>
              <a:t>PR</a:t>
            </a:r>
            <a:r>
              <a:rPr dirty="0" sz="1100" spc="-10">
                <a:latin typeface="Tw Cen MT"/>
                <a:cs typeface="Tw Cen MT"/>
              </a:rPr>
              <a:t>OG</a:t>
            </a:r>
            <a:r>
              <a:rPr dirty="0" sz="1100" spc="-5">
                <a:latin typeface="Tw Cen MT"/>
                <a:cs typeface="Tw Cen MT"/>
              </a:rPr>
              <a:t>RA</a:t>
            </a:r>
            <a:r>
              <a:rPr dirty="0" sz="1100" spc="-10">
                <a:latin typeface="Tw Cen MT"/>
                <a:cs typeface="Tw Cen MT"/>
              </a:rPr>
              <a:t>M</a:t>
            </a:r>
            <a:r>
              <a:rPr dirty="0" sz="1100" spc="-5">
                <a:latin typeface="Tw Cen MT"/>
                <a:cs typeface="Tw Cen MT"/>
              </a:rPr>
              <a:t>A  </a:t>
            </a:r>
            <a:r>
              <a:rPr dirty="0" sz="1100" spc="-5">
                <a:latin typeface="Tw Cen MT"/>
                <a:cs typeface="Tw Cen MT"/>
              </a:rPr>
              <a:t>DE</a:t>
            </a:r>
            <a:r>
              <a:rPr dirty="0" sz="1100" spc="-20">
                <a:latin typeface="Tw Cen MT"/>
                <a:cs typeface="Tw Cen MT"/>
              </a:rPr>
              <a:t> </a:t>
            </a:r>
            <a:r>
              <a:rPr dirty="0" sz="1100" spc="-10">
                <a:latin typeface="Tw Cen MT"/>
                <a:cs typeface="Tw Cen MT"/>
              </a:rPr>
              <a:t>TV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19" name="object 19"/>
          <p:cNvSpPr/>
          <p:nvPr/>
        </p:nvSpPr>
        <p:spPr>
          <a:xfrm>
            <a:off x="4114800" y="1700783"/>
            <a:ext cx="3822700" cy="304165"/>
          </a:xfrm>
          <a:custGeom>
            <a:avLst/>
            <a:gdLst/>
            <a:ahLst/>
            <a:cxnLst/>
            <a:rect l="l" t="t" r="r" b="b"/>
            <a:pathLst>
              <a:path w="3822700" h="304164">
                <a:moveTo>
                  <a:pt x="3822192" y="0"/>
                </a:moveTo>
                <a:lnTo>
                  <a:pt x="0" y="0"/>
                </a:lnTo>
                <a:lnTo>
                  <a:pt x="0" y="304038"/>
                </a:lnTo>
                <a:lnTo>
                  <a:pt x="3822192" y="304038"/>
                </a:lnTo>
                <a:lnTo>
                  <a:pt x="3822192" y="0"/>
                </a:lnTo>
                <a:close/>
              </a:path>
            </a:pathLst>
          </a:custGeom>
          <a:solidFill>
            <a:srgbClr val="F7C9AC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0" name="object 20"/>
          <p:cNvSpPr txBox="1"/>
          <p:nvPr/>
        </p:nvSpPr>
        <p:spPr>
          <a:xfrm>
            <a:off x="5632958" y="1743710"/>
            <a:ext cx="786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ACTIVIDADES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1" name="object 21"/>
          <p:cNvSpPr/>
          <p:nvPr/>
        </p:nvSpPr>
        <p:spPr>
          <a:xfrm>
            <a:off x="7943088" y="1700783"/>
            <a:ext cx="1393190" cy="304165"/>
          </a:xfrm>
          <a:custGeom>
            <a:avLst/>
            <a:gdLst/>
            <a:ahLst/>
            <a:cxnLst/>
            <a:rect l="l" t="t" r="r" b="b"/>
            <a:pathLst>
              <a:path w="1393190" h="304164">
                <a:moveTo>
                  <a:pt x="1392936" y="0"/>
                </a:moveTo>
                <a:lnTo>
                  <a:pt x="0" y="0"/>
                </a:lnTo>
                <a:lnTo>
                  <a:pt x="0" y="304038"/>
                </a:lnTo>
                <a:lnTo>
                  <a:pt x="1392936" y="304038"/>
                </a:lnTo>
                <a:lnTo>
                  <a:pt x="1392936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  <p:sp>
        <p:nvSpPr>
          <p:cNvPr id="22" name="object 22"/>
          <p:cNvSpPr txBox="1"/>
          <p:nvPr/>
        </p:nvSpPr>
        <p:spPr>
          <a:xfrm>
            <a:off x="7995919" y="1668272"/>
            <a:ext cx="1286510" cy="344805"/>
          </a:xfrm>
          <a:prstGeom prst="rect">
            <a:avLst/>
          </a:prstGeom>
        </p:spPr>
        <p:txBody>
          <a:bodyPr wrap="square" lIns="0" tIns="31115" rIns="0" bIns="0" rtlCol="0" vert="horz">
            <a:spAutoFit/>
          </a:bodyPr>
          <a:lstStyle/>
          <a:p>
            <a:pPr marL="12700" marR="5080" indent="165100">
              <a:lnSpc>
                <a:spcPts val="1190"/>
              </a:lnSpc>
              <a:spcBef>
                <a:spcPts val="245"/>
              </a:spcBef>
            </a:pPr>
            <a:r>
              <a:rPr dirty="0" sz="1100" spc="-5">
                <a:latin typeface="Tw Cen MT"/>
                <a:cs typeface="Tw Cen MT"/>
              </a:rPr>
              <a:t>SEGUIMIENTO Y  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ET</a:t>
            </a:r>
            <a:r>
              <a:rPr dirty="0" sz="1100" spc="-5">
                <a:latin typeface="Tw Cen MT"/>
                <a:cs typeface="Tw Cen MT"/>
              </a:rPr>
              <a:t>R</a:t>
            </a:r>
            <a:r>
              <a:rPr dirty="0" sz="1100" spc="-10">
                <a:latin typeface="Tw Cen MT"/>
                <a:cs typeface="Tw Cen MT"/>
              </a:rPr>
              <a:t>O</a:t>
            </a:r>
            <a:r>
              <a:rPr dirty="0" sz="1100" spc="-5">
                <a:latin typeface="Tw Cen MT"/>
                <a:cs typeface="Tw Cen MT"/>
              </a:rPr>
              <a:t>A</a:t>
            </a:r>
            <a:r>
              <a:rPr dirty="0" sz="1100" spc="-10">
                <a:latin typeface="Tw Cen MT"/>
                <a:cs typeface="Tw Cen MT"/>
              </a:rPr>
              <a:t>LIM</a:t>
            </a:r>
            <a:r>
              <a:rPr dirty="0" sz="1100">
                <a:latin typeface="Tw Cen MT"/>
                <a:cs typeface="Tw Cen MT"/>
              </a:rPr>
              <a:t>E</a:t>
            </a:r>
            <a:r>
              <a:rPr dirty="0" sz="1100" spc="-10">
                <a:latin typeface="Tw Cen MT"/>
                <a:cs typeface="Tw Cen MT"/>
              </a:rPr>
              <a:t>NT</a:t>
            </a:r>
            <a:r>
              <a:rPr dirty="0" sz="1100" spc="-5">
                <a:latin typeface="Tw Cen MT"/>
                <a:cs typeface="Tw Cen MT"/>
              </a:rPr>
              <a:t>AC</a:t>
            </a:r>
            <a:r>
              <a:rPr dirty="0" sz="1100" spc="-10">
                <a:latin typeface="Tw Cen MT"/>
                <a:cs typeface="Tw Cen MT"/>
              </a:rPr>
              <a:t>IÓN</a:t>
            </a:r>
            <a:endParaRPr sz="1100">
              <a:latin typeface="Tw Cen MT"/>
              <a:cs typeface="Tw Cen MT"/>
            </a:endParaRPr>
          </a:p>
        </p:txBody>
      </p:sp>
      <p:grpSp>
        <p:nvGrpSpPr>
          <p:cNvPr id="23" name="object 23"/>
          <p:cNvGrpSpPr/>
          <p:nvPr/>
        </p:nvGrpSpPr>
        <p:grpSpPr>
          <a:xfrm>
            <a:off x="714629" y="1691513"/>
            <a:ext cx="7225665" cy="4015104"/>
            <a:chOff x="714629" y="1691513"/>
            <a:chExt cx="7225665" cy="4015104"/>
          </a:xfrm>
        </p:grpSpPr>
        <p:sp>
          <p:nvSpPr>
            <p:cNvPr id="24" name="object 24"/>
            <p:cNvSpPr/>
            <p:nvPr/>
          </p:nvSpPr>
          <p:spPr>
            <a:xfrm>
              <a:off x="714756" y="1697736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5" name="object 25"/>
            <p:cNvSpPr/>
            <p:nvPr/>
          </p:nvSpPr>
          <p:spPr>
            <a:xfrm>
              <a:off x="4092701" y="169773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6" name="object 26"/>
            <p:cNvSpPr/>
            <p:nvPr/>
          </p:nvSpPr>
          <p:spPr>
            <a:xfrm>
              <a:off x="7924799" y="1697736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27" name="object 27"/>
            <p:cNvSpPr/>
            <p:nvPr/>
          </p:nvSpPr>
          <p:spPr>
            <a:xfrm>
              <a:off x="721614" y="2011679"/>
              <a:ext cx="292100" cy="3695065"/>
            </a:xfrm>
            <a:custGeom>
              <a:avLst/>
              <a:gdLst/>
              <a:ahLst/>
              <a:cxnLst/>
              <a:rect l="l" t="t" r="r" b="b"/>
              <a:pathLst>
                <a:path w="292100" h="3695065">
                  <a:moveTo>
                    <a:pt x="291845" y="0"/>
                  </a:moveTo>
                  <a:lnTo>
                    <a:pt x="0" y="0"/>
                  </a:lnTo>
                  <a:lnTo>
                    <a:pt x="0" y="3694938"/>
                  </a:lnTo>
                  <a:lnTo>
                    <a:pt x="291845" y="3694938"/>
                  </a:lnTo>
                  <a:lnTo>
                    <a:pt x="291845" y="0"/>
                  </a:lnTo>
                  <a:close/>
                </a:path>
              </a:pathLst>
            </a:custGeom>
            <a:solidFill>
              <a:srgbClr val="EC7C30"/>
            </a:solidFill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28" name="object 28"/>
          <p:cNvSpPr txBox="1"/>
          <p:nvPr/>
        </p:nvSpPr>
        <p:spPr>
          <a:xfrm>
            <a:off x="756158" y="2011679"/>
            <a:ext cx="193040" cy="3696970"/>
          </a:xfrm>
          <a:prstGeom prst="rect">
            <a:avLst/>
          </a:prstGeom>
        </p:spPr>
        <p:txBody>
          <a:bodyPr wrap="square" lIns="0" tIns="12065" rIns="0" bIns="0" rtlCol="0" vert="vert270">
            <a:spAutoFit/>
          </a:bodyPr>
          <a:lstStyle/>
          <a:p>
            <a:pPr algn="ctr" marL="635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VIERNES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1107439" y="1979930"/>
            <a:ext cx="66992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Matemáticas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2019554" y="1979930"/>
            <a:ext cx="683895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Ubicación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de</a:t>
            </a:r>
            <a:endParaRPr sz="1000">
              <a:latin typeface="Tw Cen MT"/>
              <a:cs typeface="Tw Cen MT"/>
            </a:endParaRPr>
          </a:p>
        </p:txBody>
      </p:sp>
      <p:pic>
        <p:nvPicPr>
          <p:cNvPr id="31" name="object 31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14755" y="1694688"/>
            <a:ext cx="8628125" cy="316229"/>
          </a:xfrm>
          <a:prstGeom prst="rect">
            <a:avLst/>
          </a:prstGeom>
        </p:spPr>
      </p:pic>
      <p:sp>
        <p:nvSpPr>
          <p:cNvPr id="32" name="object 32"/>
          <p:cNvSpPr txBox="1"/>
          <p:nvPr/>
        </p:nvSpPr>
        <p:spPr>
          <a:xfrm>
            <a:off x="2019554" y="2117851"/>
            <a:ext cx="1056005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números naturales  </a:t>
            </a:r>
            <a:r>
              <a:rPr dirty="0" sz="1000">
                <a:latin typeface="Tw Cen MT"/>
                <a:cs typeface="Tw Cen MT"/>
              </a:rPr>
              <a:t>en la </a:t>
            </a:r>
            <a:r>
              <a:rPr dirty="0" sz="1000" spc="-5">
                <a:latin typeface="Tw Cen MT"/>
                <a:cs typeface="Tw Cen MT"/>
              </a:rPr>
              <a:t>recta</a:t>
            </a:r>
            <a:r>
              <a:rPr dirty="0" sz="1000" spc="-8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numérica 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partir de </a:t>
            </a:r>
            <a:r>
              <a:rPr dirty="0" sz="1000">
                <a:latin typeface="Tw Cen MT"/>
                <a:cs typeface="Tw Cen MT"/>
              </a:rPr>
              <a:t>la  </a:t>
            </a:r>
            <a:r>
              <a:rPr dirty="0" sz="1000" spc="-5">
                <a:latin typeface="Tw Cen MT"/>
                <a:cs typeface="Tw Cen MT"/>
              </a:rPr>
              <a:t>posición de otros  dos.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3200654" y="1979930"/>
            <a:ext cx="81153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¿Es necesario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el  cero?</a:t>
            </a:r>
            <a:r>
              <a:rPr dirty="0" sz="1000" spc="-1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II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4167632" y="1979930"/>
            <a:ext cx="3717925" cy="455295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3492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Ubica con: (X)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las siguientes rectas los números que te indican </a:t>
            </a:r>
            <a:r>
              <a:rPr dirty="0" sz="1000">
                <a:latin typeface="Tw Cen MT"/>
                <a:cs typeface="Tw Cen MT"/>
              </a:rPr>
              <a:t>en  </a:t>
            </a:r>
            <a:r>
              <a:rPr dirty="0" sz="1000" spc="-5">
                <a:latin typeface="Tw Cen MT"/>
                <a:cs typeface="Tw Cen MT"/>
              </a:rPr>
              <a:t>cada</a:t>
            </a:r>
            <a:endParaRPr sz="1000">
              <a:latin typeface="Tw Cen MT"/>
              <a:cs typeface="Tw Cen MT"/>
            </a:endParaRPr>
          </a:p>
          <a:p>
            <a:pPr marL="12700">
              <a:lnSpc>
                <a:spcPts val="1070"/>
              </a:lnSpc>
            </a:pPr>
            <a:r>
              <a:rPr dirty="0" sz="1000" spc="-5">
                <a:latin typeface="Tw Cen MT"/>
                <a:cs typeface="Tw Cen MT"/>
              </a:rPr>
              <a:t>caso.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7995919" y="2117851"/>
            <a:ext cx="1286510" cy="73152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Envía evidencias de tus  trabajos al whatsApp </a:t>
            </a:r>
            <a:r>
              <a:rPr dirty="0" sz="1000" spc="-10">
                <a:latin typeface="Tw Cen MT"/>
                <a:cs typeface="Tw Cen MT"/>
              </a:rPr>
              <a:t>de  </a:t>
            </a:r>
            <a:r>
              <a:rPr dirty="0" sz="1000" spc="-5">
                <a:latin typeface="Tw Cen MT"/>
                <a:cs typeface="Tw Cen MT"/>
              </a:rPr>
              <a:t>tu maestro (a), tienes  hasta las 9:00 p.m de  cada</a:t>
            </a:r>
            <a:r>
              <a:rPr dirty="0" sz="1000" spc="-1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día.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7995919" y="2947669"/>
            <a:ext cx="1289050" cy="593090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NOTA: no olvides  ponerle </a:t>
            </a:r>
            <a:r>
              <a:rPr dirty="0" sz="1000">
                <a:latin typeface="Tw Cen MT"/>
                <a:cs typeface="Tw Cen MT"/>
              </a:rPr>
              <a:t>la </a:t>
            </a:r>
            <a:r>
              <a:rPr dirty="0" sz="1000" spc="-5">
                <a:latin typeface="Tw Cen MT"/>
                <a:cs typeface="Tw Cen MT"/>
              </a:rPr>
              <a:t>fecha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cada  trabajo </a:t>
            </a:r>
            <a:r>
              <a:rPr dirty="0" sz="1000">
                <a:latin typeface="Tw Cen MT"/>
                <a:cs typeface="Tw Cen MT"/>
              </a:rPr>
              <a:t>y </a:t>
            </a:r>
            <a:r>
              <a:rPr dirty="0" sz="1000" spc="-5">
                <a:latin typeface="Tw Cen MT"/>
                <a:cs typeface="Tw Cen MT"/>
              </a:rPr>
              <a:t>tú nombre </a:t>
            </a:r>
            <a:r>
              <a:rPr dirty="0" sz="1000">
                <a:latin typeface="Tw Cen MT"/>
                <a:cs typeface="Tw Cen MT"/>
              </a:rPr>
              <a:t>en  la </a:t>
            </a:r>
            <a:r>
              <a:rPr dirty="0" sz="1000" spc="-5">
                <a:latin typeface="Tw Cen MT"/>
                <a:cs typeface="Tw Cen MT"/>
              </a:rPr>
              <a:t>parte de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arriba.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37" name="object 37"/>
          <p:cNvGrpSpPr/>
          <p:nvPr/>
        </p:nvGrpSpPr>
        <p:grpSpPr>
          <a:xfrm>
            <a:off x="714755" y="2004694"/>
            <a:ext cx="8628380" cy="2466975"/>
            <a:chOff x="714755" y="2004694"/>
            <a:chExt cx="8628380" cy="2466975"/>
          </a:xfrm>
        </p:grpSpPr>
        <p:sp>
          <p:nvSpPr>
            <p:cNvPr id="38" name="object 38"/>
            <p:cNvSpPr/>
            <p:nvPr/>
          </p:nvSpPr>
          <p:spPr>
            <a:xfrm>
              <a:off x="4092701" y="2007869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39" name="object 39"/>
            <p:cNvSpPr/>
            <p:nvPr/>
          </p:nvSpPr>
          <p:spPr>
            <a:xfrm>
              <a:off x="7924799" y="2007869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0" name="object 4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14755" y="2010918"/>
              <a:ext cx="6095" cy="2438399"/>
            </a:xfrm>
            <a:prstGeom prst="rect">
              <a:avLst/>
            </a:prstGeom>
          </p:spPr>
        </p:pic>
        <p:pic>
          <p:nvPicPr>
            <p:cNvPr id="41" name="object 41"/>
            <p:cNvPicPr/>
            <p:nvPr/>
          </p:nvPicPr>
          <p:blipFill>
            <a:blip r:embed="rId9" cstate="print"/>
            <a:stretch>
              <a:fillRect/>
            </a:stretch>
          </p:blipFill>
          <p:spPr>
            <a:xfrm>
              <a:off x="4108703" y="2004822"/>
              <a:ext cx="5234177" cy="2444496"/>
            </a:xfrm>
            <a:prstGeom prst="rect">
              <a:avLst/>
            </a:prstGeom>
          </p:spPr>
        </p:pic>
        <p:pic>
          <p:nvPicPr>
            <p:cNvPr id="42" name="object 42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013459" y="2010918"/>
              <a:ext cx="6095" cy="2438399"/>
            </a:xfrm>
            <a:prstGeom prst="rect">
              <a:avLst/>
            </a:prstGeom>
          </p:spPr>
        </p:pic>
        <p:sp>
          <p:nvSpPr>
            <p:cNvPr id="43" name="object 43"/>
            <p:cNvSpPr/>
            <p:nvPr/>
          </p:nvSpPr>
          <p:spPr>
            <a:xfrm>
              <a:off x="1016507" y="444931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904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4" name="object 44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960625" y="2010918"/>
              <a:ext cx="6095" cy="2438399"/>
            </a:xfrm>
            <a:prstGeom prst="rect">
              <a:avLst/>
            </a:prstGeom>
          </p:spPr>
        </p:pic>
        <p:sp>
          <p:nvSpPr>
            <p:cNvPr id="45" name="object 45"/>
            <p:cNvSpPr/>
            <p:nvPr/>
          </p:nvSpPr>
          <p:spPr>
            <a:xfrm>
              <a:off x="1963673" y="444931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9049"/>
                  </a:moveTo>
                  <a:lnTo>
                    <a:pt x="0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6" name="object 46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3141726" y="2010918"/>
              <a:ext cx="6095" cy="2438399"/>
            </a:xfrm>
            <a:prstGeom prst="rect">
              <a:avLst/>
            </a:prstGeom>
          </p:spPr>
        </p:pic>
        <p:pic>
          <p:nvPicPr>
            <p:cNvPr id="47" name="object 47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7936991" y="2010918"/>
              <a:ext cx="6095" cy="2438399"/>
            </a:xfrm>
            <a:prstGeom prst="rect">
              <a:avLst/>
            </a:prstGeom>
          </p:spPr>
        </p:pic>
        <p:sp>
          <p:nvSpPr>
            <p:cNvPr id="48" name="object 48"/>
            <p:cNvSpPr/>
            <p:nvPr/>
          </p:nvSpPr>
          <p:spPr>
            <a:xfrm>
              <a:off x="7940039" y="4449317"/>
              <a:ext cx="0" cy="19050"/>
            </a:xfrm>
            <a:custGeom>
              <a:avLst/>
              <a:gdLst/>
              <a:ahLst/>
              <a:cxnLst/>
              <a:rect l="l" t="t" r="r" b="b"/>
              <a:pathLst>
                <a:path w="0" h="19050">
                  <a:moveTo>
                    <a:pt x="0" y="19049"/>
                  </a:moveTo>
                  <a:lnTo>
                    <a:pt x="0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49" name="object 49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9336786" y="2010918"/>
              <a:ext cx="6095" cy="2438399"/>
            </a:xfrm>
            <a:prstGeom prst="rect">
              <a:avLst/>
            </a:prstGeom>
          </p:spPr>
        </p:pic>
      </p:grpSp>
      <p:sp>
        <p:nvSpPr>
          <p:cNvPr id="50" name="object 50"/>
          <p:cNvSpPr txBox="1"/>
          <p:nvPr/>
        </p:nvSpPr>
        <p:spPr>
          <a:xfrm>
            <a:off x="1072388" y="4443476"/>
            <a:ext cx="4470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 indent="34925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Lengua  </a:t>
            </a:r>
            <a:r>
              <a:rPr dirty="0" sz="1000" spc="-5">
                <a:latin typeface="Tw Cen MT"/>
                <a:cs typeface="Tw Cen MT"/>
              </a:rPr>
              <a:t>mat</a:t>
            </a:r>
            <a:r>
              <a:rPr dirty="0" sz="1000">
                <a:latin typeface="Tw Cen MT"/>
                <a:cs typeface="Tw Cen MT"/>
              </a:rPr>
              <a:t>er</a:t>
            </a:r>
            <a:r>
              <a:rPr dirty="0" sz="1000" spc="-5">
                <a:latin typeface="Tw Cen MT"/>
                <a:cs typeface="Tw Cen MT"/>
              </a:rPr>
              <a:t>na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1" name="object 51"/>
          <p:cNvSpPr txBox="1"/>
          <p:nvPr/>
        </p:nvSpPr>
        <p:spPr>
          <a:xfrm>
            <a:off x="2019554" y="4443476"/>
            <a:ext cx="635000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Registra </a:t>
            </a:r>
            <a:r>
              <a:rPr dirty="0" sz="1000">
                <a:latin typeface="Tw Cen MT"/>
                <a:cs typeface="Tw Cen MT"/>
              </a:rPr>
              <a:t>y  </a:t>
            </a:r>
            <a:r>
              <a:rPr dirty="0" sz="1000" spc="-5">
                <a:latin typeface="Tw Cen MT"/>
                <a:cs typeface="Tw Cen MT"/>
              </a:rPr>
              <a:t>ca</a:t>
            </a:r>
            <a:r>
              <a:rPr dirty="0" sz="1000">
                <a:latin typeface="Tw Cen MT"/>
                <a:cs typeface="Tw Cen MT"/>
              </a:rPr>
              <a:t>le</a:t>
            </a:r>
            <a:r>
              <a:rPr dirty="0" sz="1000" spc="-5">
                <a:latin typeface="Tw Cen MT"/>
                <a:cs typeface="Tw Cen MT"/>
              </a:rPr>
              <a:t>nd</a:t>
            </a:r>
            <a:r>
              <a:rPr dirty="0" sz="1000" spc="-10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ri</a:t>
            </a:r>
            <a:r>
              <a:rPr dirty="0" sz="1000" spc="-5">
                <a:latin typeface="Tw Cen MT"/>
                <a:cs typeface="Tw Cen MT"/>
              </a:rPr>
              <a:t>za  act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v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dade</a:t>
            </a:r>
            <a:r>
              <a:rPr dirty="0" sz="1000">
                <a:latin typeface="Tw Cen MT"/>
                <a:cs typeface="Tw Cen MT"/>
              </a:rPr>
              <a:t>s.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2" name="object 52"/>
          <p:cNvSpPr txBox="1"/>
          <p:nvPr/>
        </p:nvSpPr>
        <p:spPr>
          <a:xfrm>
            <a:off x="3200654" y="4443476"/>
            <a:ext cx="699135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Organizo</a:t>
            </a:r>
            <a:r>
              <a:rPr dirty="0" sz="1000" spc="-6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mis  actividades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53" name="object 53"/>
          <p:cNvSpPr txBox="1"/>
          <p:nvPr/>
        </p:nvSpPr>
        <p:spPr>
          <a:xfrm>
            <a:off x="4167632" y="4298696"/>
            <a:ext cx="3716654" cy="60007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algn="just" marL="12700">
              <a:lnSpc>
                <a:spcPts val="1170"/>
              </a:lnSpc>
              <a:spcBef>
                <a:spcPts val="100"/>
              </a:spcBef>
            </a:pP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Realiza </a:t>
            </a:r>
            <a:r>
              <a:rPr dirty="0" u="sng" sz="1000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la </a:t>
            </a:r>
            <a:r>
              <a:rPr dirty="0" u="sng" sz="1000" spc="-5">
                <a:uFill>
                  <a:solidFill>
                    <a:srgbClr val="000000"/>
                  </a:solidFill>
                </a:uFill>
                <a:latin typeface="Tw Cen MT"/>
                <a:cs typeface="Tw Cen MT"/>
              </a:rPr>
              <a:t>página 50 de tu libro de matemáticas.</a:t>
            </a:r>
            <a:endParaRPr sz="1000">
              <a:latin typeface="Tw Cen MT"/>
              <a:cs typeface="Tw Cen MT"/>
            </a:endParaRPr>
          </a:p>
          <a:p>
            <a:pPr algn="just" marL="12700" marR="5080">
              <a:lnSpc>
                <a:spcPct val="90700"/>
              </a:lnSpc>
              <a:spcBef>
                <a:spcPts val="80"/>
              </a:spcBef>
            </a:pPr>
            <a:r>
              <a:rPr dirty="0" sz="1000" spc="-5">
                <a:latin typeface="Tw Cen MT"/>
                <a:cs typeface="Tw Cen MT"/>
              </a:rPr>
              <a:t>Dibuja </a:t>
            </a:r>
            <a:r>
              <a:rPr dirty="0" sz="1000">
                <a:latin typeface="Tw Cen MT"/>
                <a:cs typeface="Tw Cen MT"/>
              </a:rPr>
              <a:t>el </a:t>
            </a:r>
            <a:r>
              <a:rPr dirty="0" sz="1000" spc="-5">
                <a:latin typeface="Tw Cen MT"/>
                <a:cs typeface="Tw Cen MT"/>
              </a:rPr>
              <a:t>calendario del mes de noviembre </a:t>
            </a:r>
            <a:r>
              <a:rPr dirty="0" sz="1000">
                <a:latin typeface="Tw Cen MT"/>
                <a:cs typeface="Tw Cen MT"/>
              </a:rPr>
              <a:t>en </a:t>
            </a:r>
            <a:r>
              <a:rPr dirty="0" sz="1000" spc="-5">
                <a:latin typeface="Tw Cen MT"/>
                <a:cs typeface="Tw Cen MT"/>
              </a:rPr>
              <a:t>tu cuaderno, escribe,  registra las actividades que tengas </a:t>
            </a:r>
            <a:r>
              <a:rPr dirty="0" sz="1000">
                <a:latin typeface="Tw Cen MT"/>
                <a:cs typeface="Tw Cen MT"/>
              </a:rPr>
              <a:t>en el </a:t>
            </a:r>
            <a:r>
              <a:rPr dirty="0" sz="1000" spc="-5">
                <a:latin typeface="Tw Cen MT"/>
                <a:cs typeface="Tw Cen MT"/>
              </a:rPr>
              <a:t>mes, pueden ser fechas de  cumpleaños, festividades, etc.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54" name="object 54"/>
          <p:cNvGrpSpPr/>
          <p:nvPr/>
        </p:nvGrpSpPr>
        <p:grpSpPr>
          <a:xfrm>
            <a:off x="714755" y="4449317"/>
            <a:ext cx="8630285" cy="638810"/>
            <a:chOff x="714755" y="4449317"/>
            <a:chExt cx="8630285" cy="638810"/>
          </a:xfrm>
        </p:grpSpPr>
        <p:pic>
          <p:nvPicPr>
            <p:cNvPr id="55" name="object 55"/>
            <p:cNvPicPr/>
            <p:nvPr/>
          </p:nvPicPr>
          <p:blipFill>
            <a:blip r:embed="rId10" cstate="print"/>
            <a:stretch>
              <a:fillRect/>
            </a:stretch>
          </p:blipFill>
          <p:spPr>
            <a:xfrm>
              <a:off x="1013459" y="4449317"/>
              <a:ext cx="3101339" cy="25146"/>
            </a:xfrm>
            <a:prstGeom prst="rect">
              <a:avLst/>
            </a:prstGeom>
          </p:spPr>
        </p:pic>
        <p:sp>
          <p:nvSpPr>
            <p:cNvPr id="56" name="object 56"/>
            <p:cNvSpPr/>
            <p:nvPr/>
          </p:nvSpPr>
          <p:spPr>
            <a:xfrm>
              <a:off x="4092701" y="4471416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6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57" name="object 57"/>
            <p:cNvPicPr/>
            <p:nvPr/>
          </p:nvPicPr>
          <p:blipFill>
            <a:blip r:embed="rId11" cstate="print"/>
            <a:stretch>
              <a:fillRect/>
            </a:stretch>
          </p:blipFill>
          <p:spPr>
            <a:xfrm>
              <a:off x="4108703" y="4468368"/>
              <a:ext cx="3834383" cy="615695"/>
            </a:xfrm>
            <a:prstGeom prst="rect">
              <a:avLst/>
            </a:prstGeom>
          </p:spPr>
        </p:pic>
        <p:pic>
          <p:nvPicPr>
            <p:cNvPr id="58" name="object 58"/>
            <p:cNvPicPr/>
            <p:nvPr/>
          </p:nvPicPr>
          <p:blipFill>
            <a:blip r:embed="rId12" cstate="print"/>
            <a:stretch>
              <a:fillRect/>
            </a:stretch>
          </p:blipFill>
          <p:spPr>
            <a:xfrm>
              <a:off x="714755" y="4449317"/>
              <a:ext cx="6095" cy="634745"/>
            </a:xfrm>
            <a:prstGeom prst="rect">
              <a:avLst/>
            </a:prstGeom>
          </p:spPr>
        </p:pic>
        <p:pic>
          <p:nvPicPr>
            <p:cNvPr id="59" name="object 59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013459" y="4474476"/>
              <a:ext cx="6095" cy="609587"/>
            </a:xfrm>
            <a:prstGeom prst="rect">
              <a:avLst/>
            </a:prstGeom>
          </p:spPr>
        </p:pic>
        <p:sp>
          <p:nvSpPr>
            <p:cNvPr id="60" name="object 60"/>
            <p:cNvSpPr/>
            <p:nvPr/>
          </p:nvSpPr>
          <p:spPr>
            <a:xfrm>
              <a:off x="1013459" y="50859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1" name="object 61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1960625" y="4474476"/>
              <a:ext cx="6095" cy="609587"/>
            </a:xfrm>
            <a:prstGeom prst="rect">
              <a:avLst/>
            </a:prstGeom>
          </p:spPr>
        </p:pic>
        <p:sp>
          <p:nvSpPr>
            <p:cNvPr id="62" name="object 62"/>
            <p:cNvSpPr/>
            <p:nvPr/>
          </p:nvSpPr>
          <p:spPr>
            <a:xfrm>
              <a:off x="1960625" y="50859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1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3" name="object 63"/>
            <p:cNvPicPr/>
            <p:nvPr/>
          </p:nvPicPr>
          <p:blipFill>
            <a:blip r:embed="rId13" cstate="print"/>
            <a:stretch>
              <a:fillRect/>
            </a:stretch>
          </p:blipFill>
          <p:spPr>
            <a:xfrm>
              <a:off x="3141726" y="4474476"/>
              <a:ext cx="6095" cy="609587"/>
            </a:xfrm>
            <a:prstGeom prst="rect">
              <a:avLst/>
            </a:prstGeom>
          </p:spPr>
        </p:pic>
        <p:pic>
          <p:nvPicPr>
            <p:cNvPr id="64" name="object 64"/>
            <p:cNvPicPr/>
            <p:nvPr/>
          </p:nvPicPr>
          <p:blipFill>
            <a:blip r:embed="rId14" cstate="print"/>
            <a:stretch>
              <a:fillRect/>
            </a:stretch>
          </p:blipFill>
          <p:spPr>
            <a:xfrm>
              <a:off x="7924799" y="4468368"/>
              <a:ext cx="18287" cy="615695"/>
            </a:xfrm>
            <a:prstGeom prst="rect">
              <a:avLst/>
            </a:prstGeom>
          </p:spPr>
        </p:pic>
        <p:sp>
          <p:nvSpPr>
            <p:cNvPr id="65" name="object 65"/>
            <p:cNvSpPr/>
            <p:nvPr/>
          </p:nvSpPr>
          <p:spPr>
            <a:xfrm>
              <a:off x="7936991" y="50859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66" name="object 66"/>
            <p:cNvPicPr/>
            <p:nvPr/>
          </p:nvPicPr>
          <p:blipFill>
            <a:blip r:embed="rId15" cstate="print"/>
            <a:stretch>
              <a:fillRect/>
            </a:stretch>
          </p:blipFill>
          <p:spPr>
            <a:xfrm>
              <a:off x="9336786" y="4449317"/>
              <a:ext cx="6096" cy="634745"/>
            </a:xfrm>
            <a:prstGeom prst="rect">
              <a:avLst/>
            </a:prstGeom>
          </p:spPr>
        </p:pic>
        <p:sp>
          <p:nvSpPr>
            <p:cNvPr id="67" name="object 67"/>
            <p:cNvSpPr/>
            <p:nvPr/>
          </p:nvSpPr>
          <p:spPr>
            <a:xfrm>
              <a:off x="9336786" y="5085968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FEFEFE"/>
              </a:solidFill>
            </a:ln>
          </p:spPr>
          <p:txBody>
            <a:bodyPr wrap="square" lIns="0" tIns="0" rIns="0" bIns="0" rtlCol="0"/>
            <a:lstStyle/>
            <a:p/>
          </p:txBody>
        </p:sp>
      </p:grpSp>
      <p:sp>
        <p:nvSpPr>
          <p:cNvPr id="68" name="object 68"/>
          <p:cNvSpPr txBox="1"/>
          <p:nvPr/>
        </p:nvSpPr>
        <p:spPr>
          <a:xfrm>
            <a:off x="1072388" y="5200903"/>
            <a:ext cx="777240" cy="316230"/>
          </a:xfrm>
          <a:prstGeom prst="rect">
            <a:avLst/>
          </a:prstGeom>
        </p:spPr>
        <p:txBody>
          <a:bodyPr wrap="square" lIns="0" tIns="29209" rIns="0" bIns="0" rtlCol="0" vert="horz">
            <a:spAutoFit/>
          </a:bodyPr>
          <a:lstStyle/>
          <a:p>
            <a:pPr marL="12700" marR="5080">
              <a:lnSpc>
                <a:spcPts val="1090"/>
              </a:lnSpc>
              <a:spcBef>
                <a:spcPts val="229"/>
              </a:spcBef>
            </a:pPr>
            <a:r>
              <a:rPr dirty="0" sz="1000" spc="-5">
                <a:latin typeface="Tw Cen MT"/>
                <a:cs typeface="Tw Cen MT"/>
              </a:rPr>
              <a:t>Educación  </a:t>
            </a:r>
            <a:r>
              <a:rPr dirty="0" sz="1000">
                <a:latin typeface="Tw Cen MT"/>
                <a:cs typeface="Tw Cen MT"/>
              </a:rPr>
              <a:t>so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</a:t>
            </a:r>
            <a:r>
              <a:rPr dirty="0" sz="1000" spc="-5">
                <a:latin typeface="Tw Cen MT"/>
                <a:cs typeface="Tw Cen MT"/>
              </a:rPr>
              <a:t>o</a:t>
            </a:r>
            <a:r>
              <a:rPr dirty="0" sz="1000">
                <a:latin typeface="Tw Cen MT"/>
                <a:cs typeface="Tw Cen MT"/>
              </a:rPr>
              <a:t>e</a:t>
            </a:r>
            <a:r>
              <a:rPr dirty="0" sz="1000" spc="-5">
                <a:latin typeface="Tw Cen MT"/>
                <a:cs typeface="Tw Cen MT"/>
              </a:rPr>
              <a:t>m</a:t>
            </a:r>
            <a:r>
              <a:rPr dirty="0" sz="1000">
                <a:latin typeface="Tw Cen MT"/>
                <a:cs typeface="Tw Cen MT"/>
              </a:rPr>
              <a:t>o</a:t>
            </a:r>
            <a:r>
              <a:rPr dirty="0" sz="1000" spc="-10">
                <a:latin typeface="Tw Cen MT"/>
                <a:cs typeface="Tw Cen MT"/>
              </a:rPr>
              <a:t>c</a:t>
            </a:r>
            <a:r>
              <a:rPr dirty="0" sz="1000">
                <a:latin typeface="Tw Cen MT"/>
                <a:cs typeface="Tw Cen MT"/>
              </a:rPr>
              <a:t>io</a:t>
            </a:r>
            <a:r>
              <a:rPr dirty="0" sz="1000" spc="-5">
                <a:latin typeface="Tw Cen MT"/>
                <a:cs typeface="Tw Cen MT"/>
              </a:rPr>
              <a:t>n</a:t>
            </a:r>
            <a:r>
              <a:rPr dirty="0" sz="1000" spc="-10">
                <a:latin typeface="Tw Cen MT"/>
                <a:cs typeface="Tw Cen MT"/>
              </a:rPr>
              <a:t>a</a:t>
            </a:r>
            <a:r>
              <a:rPr dirty="0" sz="1000">
                <a:latin typeface="Tw Cen MT"/>
                <a:cs typeface="Tw Cen MT"/>
              </a:rPr>
              <a:t>l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69" name="object 69"/>
          <p:cNvSpPr txBox="1"/>
          <p:nvPr/>
        </p:nvSpPr>
        <p:spPr>
          <a:xfrm>
            <a:off x="2019554" y="5062220"/>
            <a:ext cx="966469" cy="59372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marL="12700" marR="5080">
              <a:lnSpc>
                <a:spcPct val="908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Identifica que con  base al esfuerzo  puede lograr</a:t>
            </a:r>
            <a:r>
              <a:rPr dirty="0" sz="1000" spc="-6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algo  que se</a:t>
            </a:r>
            <a:r>
              <a:rPr dirty="0" sz="1000" spc="-20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propone.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0" name="object 70"/>
          <p:cNvSpPr txBox="1"/>
          <p:nvPr/>
        </p:nvSpPr>
        <p:spPr>
          <a:xfrm>
            <a:off x="3200654" y="5062220"/>
            <a:ext cx="496570" cy="178435"/>
          </a:xfrm>
          <a:prstGeom prst="rect">
            <a:avLst/>
          </a:prstGeom>
        </p:spPr>
        <p:txBody>
          <a:bodyPr wrap="square" lIns="0" tIns="12700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 sz="1000" spc="-5">
                <a:latin typeface="Tw Cen MT"/>
                <a:cs typeface="Tw Cen MT"/>
              </a:rPr>
              <a:t>¡Lo</a:t>
            </a:r>
            <a:r>
              <a:rPr dirty="0" sz="1000" spc="-55">
                <a:latin typeface="Tw Cen MT"/>
                <a:cs typeface="Tw Cen MT"/>
              </a:rPr>
              <a:t> </a:t>
            </a:r>
            <a:r>
              <a:rPr dirty="0" sz="1000" spc="-5">
                <a:latin typeface="Tw Cen MT"/>
                <a:cs typeface="Tw Cen MT"/>
              </a:rPr>
              <a:t>logré!</a:t>
            </a:r>
            <a:endParaRPr sz="1000">
              <a:latin typeface="Tw Cen MT"/>
              <a:cs typeface="Tw Cen MT"/>
            </a:endParaRPr>
          </a:p>
        </p:txBody>
      </p:sp>
      <p:sp>
        <p:nvSpPr>
          <p:cNvPr id="71" name="object 71"/>
          <p:cNvSpPr txBox="1"/>
          <p:nvPr/>
        </p:nvSpPr>
        <p:spPr>
          <a:xfrm>
            <a:off x="4167632" y="5062220"/>
            <a:ext cx="3717925" cy="455295"/>
          </a:xfrm>
          <a:prstGeom prst="rect">
            <a:avLst/>
          </a:prstGeom>
        </p:spPr>
        <p:txBody>
          <a:bodyPr wrap="square" lIns="0" tIns="26670" rIns="0" bIns="0" rtlCol="0" vert="horz">
            <a:spAutoFit/>
          </a:bodyPr>
          <a:lstStyle/>
          <a:p>
            <a:pPr algn="just" marL="12700" marR="5080">
              <a:lnSpc>
                <a:spcPct val="90700"/>
              </a:lnSpc>
              <a:spcBef>
                <a:spcPts val="210"/>
              </a:spcBef>
            </a:pPr>
            <a:r>
              <a:rPr dirty="0" sz="1000" spc="-5">
                <a:latin typeface="Tw Cen MT"/>
                <a:cs typeface="Tw Cen MT"/>
              </a:rPr>
              <a:t>Escribe una meta que tienes </a:t>
            </a:r>
            <a:r>
              <a:rPr dirty="0" sz="1000">
                <a:latin typeface="Tw Cen MT"/>
                <a:cs typeface="Tw Cen MT"/>
              </a:rPr>
              <a:t>a </a:t>
            </a:r>
            <a:r>
              <a:rPr dirty="0" sz="1000" spc="-5">
                <a:latin typeface="Tw Cen MT"/>
                <a:cs typeface="Tw Cen MT"/>
              </a:rPr>
              <a:t>largo plazo, después escribe que harás  para lograrla. Recuerda que todo lo que te propongas lo puedes  lograr.</a:t>
            </a:r>
            <a:endParaRPr sz="1000">
              <a:latin typeface="Tw Cen MT"/>
              <a:cs typeface="Tw Cen MT"/>
            </a:endParaRPr>
          </a:p>
        </p:txBody>
      </p:sp>
      <p:grpSp>
        <p:nvGrpSpPr>
          <p:cNvPr id="72" name="object 72"/>
          <p:cNvGrpSpPr/>
          <p:nvPr/>
        </p:nvGrpSpPr>
        <p:grpSpPr>
          <a:xfrm>
            <a:off x="714755" y="2564515"/>
            <a:ext cx="8628380" cy="3148965"/>
            <a:chOff x="714755" y="2564515"/>
            <a:chExt cx="8628380" cy="3148965"/>
          </a:xfrm>
        </p:grpSpPr>
        <p:pic>
          <p:nvPicPr>
            <p:cNvPr id="73" name="object 73"/>
            <p:cNvPicPr/>
            <p:nvPr/>
          </p:nvPicPr>
          <p:blipFill>
            <a:blip r:embed="rId16" cstate="print"/>
            <a:stretch>
              <a:fillRect/>
            </a:stretch>
          </p:blipFill>
          <p:spPr>
            <a:xfrm>
              <a:off x="1013459" y="5084063"/>
              <a:ext cx="3101339" cy="9906"/>
            </a:xfrm>
            <a:prstGeom prst="rect">
              <a:avLst/>
            </a:prstGeom>
          </p:spPr>
        </p:pic>
        <p:sp>
          <p:nvSpPr>
            <p:cNvPr id="74" name="object 74"/>
            <p:cNvSpPr/>
            <p:nvPr/>
          </p:nvSpPr>
          <p:spPr>
            <a:xfrm>
              <a:off x="4092701" y="5090922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5" name="object 75"/>
            <p:cNvPicPr/>
            <p:nvPr/>
          </p:nvPicPr>
          <p:blipFill>
            <a:blip r:embed="rId17" cstate="print"/>
            <a:stretch>
              <a:fillRect/>
            </a:stretch>
          </p:blipFill>
          <p:spPr>
            <a:xfrm>
              <a:off x="4108703" y="5087873"/>
              <a:ext cx="3834383" cy="615695"/>
            </a:xfrm>
            <a:prstGeom prst="rect">
              <a:avLst/>
            </a:prstGeom>
          </p:spPr>
        </p:pic>
        <p:sp>
          <p:nvSpPr>
            <p:cNvPr id="76" name="object 76"/>
            <p:cNvSpPr/>
            <p:nvPr/>
          </p:nvSpPr>
          <p:spPr>
            <a:xfrm>
              <a:off x="7924799" y="5090922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77" name="object 77"/>
            <p:cNvPicPr/>
            <p:nvPr/>
          </p:nvPicPr>
          <p:blipFill>
            <a:blip r:embed="rId18" cstate="print"/>
            <a:stretch>
              <a:fillRect/>
            </a:stretch>
          </p:blipFill>
          <p:spPr>
            <a:xfrm>
              <a:off x="714755" y="5084063"/>
              <a:ext cx="6095" cy="619506"/>
            </a:xfrm>
            <a:prstGeom prst="rect">
              <a:avLst/>
            </a:prstGeom>
          </p:spPr>
        </p:pic>
        <p:sp>
          <p:nvSpPr>
            <p:cNvPr id="78" name="object 78"/>
            <p:cNvSpPr/>
            <p:nvPr/>
          </p:nvSpPr>
          <p:spPr>
            <a:xfrm>
              <a:off x="714755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79" name="object 79"/>
            <p:cNvSpPr/>
            <p:nvPr/>
          </p:nvSpPr>
          <p:spPr>
            <a:xfrm>
              <a:off x="714755" y="5710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0" name="object 80"/>
            <p:cNvPicPr/>
            <p:nvPr/>
          </p:nvPicPr>
          <p:blipFill>
            <a:blip r:embed="rId19" cstate="print"/>
            <a:stretch>
              <a:fillRect/>
            </a:stretch>
          </p:blipFill>
          <p:spPr>
            <a:xfrm>
              <a:off x="720851" y="5093982"/>
              <a:ext cx="298703" cy="619493"/>
            </a:xfrm>
            <a:prstGeom prst="rect">
              <a:avLst/>
            </a:prstGeom>
          </p:spPr>
        </p:pic>
        <p:sp>
          <p:nvSpPr>
            <p:cNvPr id="81" name="object 81"/>
            <p:cNvSpPr/>
            <p:nvPr/>
          </p:nvSpPr>
          <p:spPr>
            <a:xfrm>
              <a:off x="1013459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2" name="object 82"/>
            <p:cNvSpPr/>
            <p:nvPr/>
          </p:nvSpPr>
          <p:spPr>
            <a:xfrm>
              <a:off x="1013459" y="5710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3" name="object 83"/>
            <p:cNvPicPr/>
            <p:nvPr/>
          </p:nvPicPr>
          <p:blipFill>
            <a:blip r:embed="rId20" cstate="print"/>
            <a:stretch>
              <a:fillRect/>
            </a:stretch>
          </p:blipFill>
          <p:spPr>
            <a:xfrm>
              <a:off x="1019556" y="5093982"/>
              <a:ext cx="947165" cy="619493"/>
            </a:xfrm>
            <a:prstGeom prst="rect">
              <a:avLst/>
            </a:prstGeom>
          </p:spPr>
        </p:pic>
        <p:sp>
          <p:nvSpPr>
            <p:cNvPr id="84" name="object 84"/>
            <p:cNvSpPr/>
            <p:nvPr/>
          </p:nvSpPr>
          <p:spPr>
            <a:xfrm>
              <a:off x="1960625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5" name="object 85"/>
            <p:cNvSpPr/>
            <p:nvPr/>
          </p:nvSpPr>
          <p:spPr>
            <a:xfrm>
              <a:off x="1960625" y="5710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5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86" name="object 86"/>
            <p:cNvPicPr/>
            <p:nvPr/>
          </p:nvPicPr>
          <p:blipFill>
            <a:blip r:embed="rId21" cstate="print"/>
            <a:stretch>
              <a:fillRect/>
            </a:stretch>
          </p:blipFill>
          <p:spPr>
            <a:xfrm>
              <a:off x="1966722" y="5093982"/>
              <a:ext cx="1181099" cy="619493"/>
            </a:xfrm>
            <a:prstGeom prst="rect">
              <a:avLst/>
            </a:prstGeom>
          </p:spPr>
        </p:pic>
        <p:pic>
          <p:nvPicPr>
            <p:cNvPr id="87" name="object 87"/>
            <p:cNvPicPr/>
            <p:nvPr/>
          </p:nvPicPr>
          <p:blipFill>
            <a:blip r:embed="rId22" cstate="print"/>
            <a:stretch>
              <a:fillRect/>
            </a:stretch>
          </p:blipFill>
          <p:spPr>
            <a:xfrm>
              <a:off x="3141725" y="5703569"/>
              <a:ext cx="950975" cy="9906"/>
            </a:xfrm>
            <a:prstGeom prst="rect">
              <a:avLst/>
            </a:prstGeom>
          </p:spPr>
        </p:pic>
        <p:sp>
          <p:nvSpPr>
            <p:cNvPr id="88" name="object 88"/>
            <p:cNvSpPr/>
            <p:nvPr/>
          </p:nvSpPr>
          <p:spPr>
            <a:xfrm>
              <a:off x="4092701" y="5710427"/>
              <a:ext cx="16510" cy="0"/>
            </a:xfrm>
            <a:custGeom>
              <a:avLst/>
              <a:gdLst/>
              <a:ahLst/>
              <a:cxnLst/>
              <a:rect l="l" t="t" r="r" b="b"/>
              <a:pathLst>
                <a:path w="16510" h="0">
                  <a:moveTo>
                    <a:pt x="0" y="0"/>
                  </a:moveTo>
                  <a:lnTo>
                    <a:pt x="1600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89" name="object 89"/>
            <p:cNvSpPr/>
            <p:nvPr/>
          </p:nvSpPr>
          <p:spPr>
            <a:xfrm>
              <a:off x="4108703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0" name="object 90"/>
            <p:cNvPicPr/>
            <p:nvPr/>
          </p:nvPicPr>
          <p:blipFill>
            <a:blip r:embed="rId23" cstate="print"/>
            <a:stretch>
              <a:fillRect/>
            </a:stretch>
          </p:blipFill>
          <p:spPr>
            <a:xfrm>
              <a:off x="4108703" y="5093982"/>
              <a:ext cx="3834383" cy="619493"/>
            </a:xfrm>
            <a:prstGeom prst="rect">
              <a:avLst/>
            </a:prstGeom>
          </p:spPr>
        </p:pic>
        <p:sp>
          <p:nvSpPr>
            <p:cNvPr id="91" name="object 91"/>
            <p:cNvSpPr/>
            <p:nvPr/>
          </p:nvSpPr>
          <p:spPr>
            <a:xfrm>
              <a:off x="7924799" y="5710427"/>
              <a:ext cx="12700" cy="0"/>
            </a:xfrm>
            <a:custGeom>
              <a:avLst/>
              <a:gdLst/>
              <a:ahLst/>
              <a:cxnLst/>
              <a:rect l="l" t="t" r="r" b="b"/>
              <a:pathLst>
                <a:path w="12700" h="0">
                  <a:moveTo>
                    <a:pt x="0" y="0"/>
                  </a:moveTo>
                  <a:lnTo>
                    <a:pt x="12191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2" name="object 92"/>
            <p:cNvSpPr/>
            <p:nvPr/>
          </p:nvSpPr>
          <p:spPr>
            <a:xfrm>
              <a:off x="7936991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3" name="object 93"/>
            <p:cNvSpPr/>
            <p:nvPr/>
          </p:nvSpPr>
          <p:spPr>
            <a:xfrm>
              <a:off x="7936991" y="5710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4" name="object 94"/>
            <p:cNvPicPr/>
            <p:nvPr/>
          </p:nvPicPr>
          <p:blipFill>
            <a:blip r:embed="rId24" cstate="print"/>
            <a:stretch>
              <a:fillRect/>
            </a:stretch>
          </p:blipFill>
          <p:spPr>
            <a:xfrm>
              <a:off x="7943087" y="5087873"/>
              <a:ext cx="1399793" cy="625601"/>
            </a:xfrm>
            <a:prstGeom prst="rect">
              <a:avLst/>
            </a:prstGeom>
          </p:spPr>
        </p:pic>
        <p:sp>
          <p:nvSpPr>
            <p:cNvPr id="95" name="object 95"/>
            <p:cNvSpPr/>
            <p:nvPr/>
          </p:nvSpPr>
          <p:spPr>
            <a:xfrm>
              <a:off x="9336786" y="5705474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3810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sp>
          <p:nvSpPr>
            <p:cNvPr id="96" name="object 96"/>
            <p:cNvSpPr/>
            <p:nvPr/>
          </p:nvSpPr>
          <p:spPr>
            <a:xfrm>
              <a:off x="9336786" y="5710427"/>
              <a:ext cx="6350" cy="0"/>
            </a:xfrm>
            <a:custGeom>
              <a:avLst/>
              <a:gdLst/>
              <a:ahLst/>
              <a:cxnLst/>
              <a:rect l="l" t="t" r="r" b="b"/>
              <a:pathLst>
                <a:path w="6350" h="0">
                  <a:moveTo>
                    <a:pt x="0" y="0"/>
                  </a:moveTo>
                  <a:lnTo>
                    <a:pt x="6096" y="0"/>
                  </a:lnTo>
                </a:path>
                <a:path w="6350" h="0">
                  <a:moveTo>
                    <a:pt x="0" y="0"/>
                  </a:moveTo>
                  <a:lnTo>
                    <a:pt x="6096" y="0"/>
                  </a:lnTo>
                </a:path>
              </a:pathLst>
            </a:custGeom>
            <a:ln w="609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/>
          </p:txBody>
        </p:sp>
        <p:pic>
          <p:nvPicPr>
            <p:cNvPr id="97" name="object 97"/>
            <p:cNvPicPr/>
            <p:nvPr/>
          </p:nvPicPr>
          <p:blipFill>
            <a:blip r:embed="rId25" cstate="print"/>
            <a:stretch>
              <a:fillRect/>
            </a:stretch>
          </p:blipFill>
          <p:spPr>
            <a:xfrm>
              <a:off x="4180204" y="2564515"/>
              <a:ext cx="3542982" cy="1627500"/>
            </a:xfrm>
            <a:prstGeom prst="rect">
              <a:avLst/>
            </a:prstGeom>
          </p:spPr>
        </p:pic>
      </p:grpSp>
      <p:sp>
        <p:nvSpPr>
          <p:cNvPr id="98" name="object 98"/>
          <p:cNvSpPr txBox="1"/>
          <p:nvPr/>
        </p:nvSpPr>
        <p:spPr>
          <a:xfrm>
            <a:off x="707390" y="6212113"/>
            <a:ext cx="5993130" cy="193040"/>
          </a:xfrm>
          <a:prstGeom prst="rect">
            <a:avLst/>
          </a:prstGeom>
        </p:spPr>
        <p:txBody>
          <a:bodyPr wrap="square" lIns="0" tIns="12065" rIns="0" bIns="0" rtlCol="0" vert="horz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 sz="1100" spc="-5">
                <a:latin typeface="Tw Cen MT"/>
                <a:cs typeface="Tw Cen MT"/>
              </a:rPr>
              <a:t>NOTA: es importante que </a:t>
            </a:r>
            <a:r>
              <a:rPr dirty="0" sz="1100">
                <a:latin typeface="Tw Cen MT"/>
                <a:cs typeface="Tw Cen MT"/>
              </a:rPr>
              <a:t>veas </a:t>
            </a:r>
            <a:r>
              <a:rPr dirty="0" sz="1100" spc="-5">
                <a:latin typeface="Tw Cen MT"/>
                <a:cs typeface="Tw Cen MT"/>
              </a:rPr>
              <a:t>las clases por la televisión </a:t>
            </a:r>
            <a:r>
              <a:rPr dirty="0" sz="1100">
                <a:latin typeface="Tw Cen MT"/>
                <a:cs typeface="Tw Cen MT"/>
              </a:rPr>
              <a:t>diariamente </a:t>
            </a:r>
            <a:r>
              <a:rPr dirty="0" sz="1100" spc="-5">
                <a:latin typeface="Tw Cen MT"/>
                <a:cs typeface="Tw Cen MT"/>
              </a:rPr>
              <a:t>para </a:t>
            </a:r>
            <a:r>
              <a:rPr dirty="0" sz="1100">
                <a:latin typeface="Tw Cen MT"/>
                <a:cs typeface="Tw Cen MT"/>
              </a:rPr>
              <a:t>poder </a:t>
            </a:r>
            <a:r>
              <a:rPr dirty="0" sz="1100" spc="-5">
                <a:latin typeface="Tw Cen MT"/>
                <a:cs typeface="Tw Cen MT"/>
              </a:rPr>
              <a:t>realizar tus</a:t>
            </a:r>
            <a:r>
              <a:rPr dirty="0" sz="1100" spc="100">
                <a:latin typeface="Tw Cen MT"/>
                <a:cs typeface="Tw Cen MT"/>
              </a:rPr>
              <a:t> </a:t>
            </a:r>
            <a:r>
              <a:rPr dirty="0" sz="1100" spc="-5">
                <a:latin typeface="Tw Cen MT"/>
                <a:cs typeface="Tw Cen MT"/>
              </a:rPr>
              <a:t>actividades.</a:t>
            </a:r>
            <a:endParaRPr sz="1100">
              <a:latin typeface="Tw Cen MT"/>
              <a:cs typeface="Tw Cen MT"/>
            </a:endParaRPr>
          </a:p>
        </p:txBody>
      </p:sp>
      <p:sp>
        <p:nvSpPr>
          <p:cNvPr id="99" name="object 99"/>
          <p:cNvSpPr/>
          <p:nvPr/>
        </p:nvSpPr>
        <p:spPr>
          <a:xfrm>
            <a:off x="304800" y="304799"/>
            <a:ext cx="9448800" cy="7162800"/>
          </a:xfrm>
          <a:custGeom>
            <a:avLst/>
            <a:gdLst/>
            <a:ahLst/>
            <a:cxnLst/>
            <a:rect l="l" t="t" r="r" b="b"/>
            <a:pathLst>
              <a:path w="9448800" h="7162800">
                <a:moveTo>
                  <a:pt x="9382493" y="7096506"/>
                </a:moveTo>
                <a:lnTo>
                  <a:pt x="66294" y="7096506"/>
                </a:lnTo>
                <a:lnTo>
                  <a:pt x="66294" y="66306"/>
                </a:lnTo>
                <a:lnTo>
                  <a:pt x="57150" y="66306"/>
                </a:lnTo>
                <a:lnTo>
                  <a:pt x="57150" y="7096506"/>
                </a:lnTo>
                <a:lnTo>
                  <a:pt x="57150" y="7105650"/>
                </a:lnTo>
                <a:lnTo>
                  <a:pt x="66294" y="7105650"/>
                </a:lnTo>
                <a:lnTo>
                  <a:pt x="9382493" y="7105650"/>
                </a:lnTo>
                <a:lnTo>
                  <a:pt x="9382493" y="7096506"/>
                </a:lnTo>
                <a:close/>
              </a:path>
              <a:path w="9448800" h="7162800">
                <a:moveTo>
                  <a:pt x="9382493" y="57150"/>
                </a:moveTo>
                <a:lnTo>
                  <a:pt x="66294" y="57150"/>
                </a:lnTo>
                <a:lnTo>
                  <a:pt x="57150" y="57150"/>
                </a:lnTo>
                <a:lnTo>
                  <a:pt x="57150" y="66294"/>
                </a:lnTo>
                <a:lnTo>
                  <a:pt x="66294" y="66294"/>
                </a:lnTo>
                <a:lnTo>
                  <a:pt x="9382493" y="66294"/>
                </a:lnTo>
                <a:lnTo>
                  <a:pt x="9382493" y="57150"/>
                </a:lnTo>
                <a:close/>
              </a:path>
              <a:path w="9448800" h="7162800">
                <a:moveTo>
                  <a:pt x="9391650" y="66306"/>
                </a:moveTo>
                <a:lnTo>
                  <a:pt x="9382506" y="66306"/>
                </a:lnTo>
                <a:lnTo>
                  <a:pt x="9382506" y="7096506"/>
                </a:lnTo>
                <a:lnTo>
                  <a:pt x="9382506" y="7105650"/>
                </a:lnTo>
                <a:lnTo>
                  <a:pt x="9391650" y="7105650"/>
                </a:lnTo>
                <a:lnTo>
                  <a:pt x="9391650" y="7096506"/>
                </a:lnTo>
                <a:lnTo>
                  <a:pt x="9391650" y="66306"/>
                </a:lnTo>
                <a:close/>
              </a:path>
              <a:path w="9448800" h="7162800">
                <a:moveTo>
                  <a:pt x="9391650" y="57150"/>
                </a:moveTo>
                <a:lnTo>
                  <a:pt x="9382506" y="57150"/>
                </a:lnTo>
                <a:lnTo>
                  <a:pt x="9382506" y="66294"/>
                </a:lnTo>
                <a:lnTo>
                  <a:pt x="9391650" y="66294"/>
                </a:lnTo>
                <a:lnTo>
                  <a:pt x="9391650" y="57150"/>
                </a:lnTo>
                <a:close/>
              </a:path>
              <a:path w="9448800" h="7162800">
                <a:moveTo>
                  <a:pt x="9448800" y="0"/>
                </a:moveTo>
                <a:lnTo>
                  <a:pt x="9429750" y="0"/>
                </a:lnTo>
                <a:lnTo>
                  <a:pt x="9429750" y="19050"/>
                </a:lnTo>
                <a:lnTo>
                  <a:pt x="9429750" y="66294"/>
                </a:lnTo>
                <a:lnTo>
                  <a:pt x="9429750" y="7096506"/>
                </a:lnTo>
                <a:lnTo>
                  <a:pt x="9429750" y="7143750"/>
                </a:lnTo>
                <a:lnTo>
                  <a:pt x="9382506" y="7143750"/>
                </a:lnTo>
                <a:lnTo>
                  <a:pt x="66294" y="7143750"/>
                </a:lnTo>
                <a:lnTo>
                  <a:pt x="19050" y="7143750"/>
                </a:lnTo>
                <a:lnTo>
                  <a:pt x="19050" y="7096506"/>
                </a:lnTo>
                <a:lnTo>
                  <a:pt x="19050" y="66294"/>
                </a:lnTo>
                <a:lnTo>
                  <a:pt x="19050" y="19050"/>
                </a:lnTo>
                <a:lnTo>
                  <a:pt x="66294" y="19050"/>
                </a:lnTo>
                <a:lnTo>
                  <a:pt x="9382506" y="19050"/>
                </a:lnTo>
                <a:lnTo>
                  <a:pt x="9429750" y="19050"/>
                </a:lnTo>
                <a:lnTo>
                  <a:pt x="9429750" y="0"/>
                </a:lnTo>
                <a:lnTo>
                  <a:pt x="9382506" y="0"/>
                </a:lnTo>
                <a:lnTo>
                  <a:pt x="66294" y="0"/>
                </a:lnTo>
                <a:lnTo>
                  <a:pt x="19050" y="0"/>
                </a:lnTo>
                <a:lnTo>
                  <a:pt x="0" y="0"/>
                </a:lnTo>
                <a:lnTo>
                  <a:pt x="0" y="19050"/>
                </a:lnTo>
                <a:lnTo>
                  <a:pt x="0" y="66294"/>
                </a:lnTo>
                <a:lnTo>
                  <a:pt x="0" y="7096506"/>
                </a:lnTo>
                <a:lnTo>
                  <a:pt x="0" y="7143750"/>
                </a:lnTo>
                <a:lnTo>
                  <a:pt x="0" y="7162800"/>
                </a:lnTo>
                <a:lnTo>
                  <a:pt x="19050" y="7162800"/>
                </a:lnTo>
                <a:lnTo>
                  <a:pt x="66294" y="7162800"/>
                </a:lnTo>
                <a:lnTo>
                  <a:pt x="9382506" y="7162800"/>
                </a:lnTo>
                <a:lnTo>
                  <a:pt x="9429750" y="7162800"/>
                </a:lnTo>
                <a:lnTo>
                  <a:pt x="9448800" y="7162800"/>
                </a:lnTo>
                <a:lnTo>
                  <a:pt x="9448800" y="7143750"/>
                </a:lnTo>
                <a:lnTo>
                  <a:pt x="9448800" y="7096506"/>
                </a:lnTo>
                <a:lnTo>
                  <a:pt x="9448800" y="66294"/>
                </a:lnTo>
                <a:lnTo>
                  <a:pt x="9448800" y="19050"/>
                </a:lnTo>
                <a:lnTo>
                  <a:pt x="9448800" y="0"/>
                </a:lnTo>
                <a:close/>
              </a:path>
            </a:pathLst>
          </a:custGeom>
          <a:solidFill>
            <a:srgbClr val="EC7C30"/>
          </a:solid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PresentationFormat>On-screen Show (4:3)</PresentationFormat>
  <ScaleCrop>false</ScaleCrop>
  <LinksUpToDate>false</LinksUpToDate>
  <SharedDoc>false</SharedDoc>
  <HyperlinksChanged>false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Miguel Oswaldo González Cuevas</dc:creator>
  <dcterms:created xsi:type="dcterms:W3CDTF">2020-11-09T18:49:38Z</dcterms:created>
  <dcterms:modified xsi:type="dcterms:W3CDTF">2020-11-09T18:49:38Z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