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0058400" cy="7772400"/>
  <p:notesSz cx="10058400" cy="7772400"/>
  <p:embeddedFontLst>
    <p:embeddedFont>
      <p:font typeface="Arial" panose="00000000000000000000" pitchFamily="34" charset="1"/>
      <p:regular r:id="rId13"/>
    </p:embeddedFont>
    <p:embeddedFont>
      <p:font typeface="Calibri" panose="00000000000000000000" pitchFamily="34" charset="1"/>
      <p:regular r:id="rId14"/>
    </p:embeddedFont>
    <p:embeddedFont>
      <p:font typeface="Times New Roman" panose="00000000000000000000" pitchFamily="18" charset="1"/>
      <p:regular r:id="rId12"/>
    </p:embeddedFont>
    <p:embeddedFont>
      <p:font typeface="Tw Cen MT" panose="00000000000000000000" pitchFamily="34" charset="1"/>
      <p:regular r:id="rId16"/>
      <p:bold r:id="rId15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font" Target="fonts/font1.fntdata"/><Relationship Id="rId13" Type="http://schemas.openxmlformats.org/officeDocument/2006/relationships/font" Target="fonts/font2.fntdata"/><Relationship Id="rId14" Type="http://schemas.openxmlformats.org/officeDocument/2006/relationships/font" Target="fonts/font3.fntdata"/><Relationship Id="rId15" Type="http://schemas.openxmlformats.org/officeDocument/2006/relationships/font" Target="fonts/font4.fntdata"/><Relationship Id="rId16" Type="http://schemas.openxmlformats.org/officeDocument/2006/relationships/font" Target="fonts/font5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0058400" cy="7772400"/>
          </a:xfrm>
          <a:custGeom>
            <a:avLst/>
            <a:gdLst/>
            <a:ahLst/>
            <a:cxnLst/>
            <a:rect l="l" t="t" r="r" b="b"/>
            <a:pathLst>
              <a:path w="10058400" h="7772400">
                <a:moveTo>
                  <a:pt x="10058400" y="0"/>
                </a:moveTo>
                <a:lnTo>
                  <a:pt x="0" y="0"/>
                </a:lnTo>
                <a:lnTo>
                  <a:pt x="0" y="7772400"/>
                </a:lnTo>
                <a:lnTo>
                  <a:pt x="10058400" y="7772400"/>
                </a:lnTo>
                <a:lnTo>
                  <a:pt x="10058400" y="0"/>
                </a:lnTo>
                <a:close/>
              </a:path>
            </a:pathLst>
          </a:custGeom>
          <a:solidFill>
            <a:srgbClr val="FFEBE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44650" y="511136"/>
            <a:ext cx="1489837" cy="117872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05600" y="537844"/>
            <a:ext cx="1618869" cy="114998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Tw Cen MT"/>
                <a:cs typeface="Tw Cen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Tw Cen MT"/>
                <a:cs typeface="Tw Cen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Tw Cen MT"/>
                <a:cs typeface="Tw Cen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0058400" cy="7772400"/>
          </a:xfrm>
          <a:custGeom>
            <a:avLst/>
            <a:gdLst/>
            <a:ahLst/>
            <a:cxnLst/>
            <a:rect l="l" t="t" r="r" b="b"/>
            <a:pathLst>
              <a:path w="10058400" h="7772400">
                <a:moveTo>
                  <a:pt x="10058400" y="0"/>
                </a:moveTo>
                <a:lnTo>
                  <a:pt x="0" y="0"/>
                </a:lnTo>
                <a:lnTo>
                  <a:pt x="0" y="7772400"/>
                </a:lnTo>
                <a:lnTo>
                  <a:pt x="10058400" y="7772400"/>
                </a:lnTo>
                <a:lnTo>
                  <a:pt x="10058400" y="0"/>
                </a:lnTo>
                <a:close/>
              </a:path>
            </a:pathLst>
          </a:custGeom>
          <a:solidFill>
            <a:srgbClr val="FFEBE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20820" y="835406"/>
            <a:ext cx="2084070" cy="33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Tw Cen MT"/>
                <a:cs typeface="Tw Cen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49617" y="2023491"/>
            <a:ext cx="8565515" cy="49644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84295" y="689356"/>
            <a:ext cx="232791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 b="1">
                <a:solidFill>
                  <a:srgbClr val="44536A"/>
                </a:solidFill>
                <a:latin typeface="Tw Cen MT"/>
                <a:cs typeface="Tw Cen MT"/>
              </a:rPr>
              <a:t>SEMANA </a:t>
            </a:r>
            <a:r>
              <a:rPr dirty="0" sz="1100" b="1">
                <a:solidFill>
                  <a:srgbClr val="44536A"/>
                </a:solidFill>
                <a:latin typeface="Tw Cen MT"/>
                <a:cs typeface="Tw Cen MT"/>
              </a:rPr>
              <a:t>DEL </a:t>
            </a:r>
            <a:r>
              <a:rPr dirty="0" sz="1100" spc="-5" b="1">
                <a:solidFill>
                  <a:srgbClr val="44536A"/>
                </a:solidFill>
                <a:latin typeface="Tw Cen MT"/>
                <a:cs typeface="Tw Cen MT"/>
              </a:rPr>
              <a:t>23 AL 27 </a:t>
            </a:r>
            <a:r>
              <a:rPr dirty="0" sz="1100" b="1">
                <a:solidFill>
                  <a:srgbClr val="44536A"/>
                </a:solidFill>
                <a:latin typeface="Tw Cen MT"/>
                <a:cs typeface="Tw Cen MT"/>
              </a:rPr>
              <a:t>DE</a:t>
            </a:r>
            <a:r>
              <a:rPr dirty="0" sz="1100" spc="-35" b="1">
                <a:solidFill>
                  <a:srgbClr val="44536A"/>
                </a:solidFill>
                <a:latin typeface="Tw Cen MT"/>
                <a:cs typeface="Tw Cen MT"/>
              </a:rPr>
              <a:t> </a:t>
            </a:r>
            <a:r>
              <a:rPr dirty="0" sz="1100" spc="-5" b="1">
                <a:solidFill>
                  <a:srgbClr val="44536A"/>
                </a:solidFill>
                <a:latin typeface="Tw Cen MT"/>
                <a:cs typeface="Tw Cen MT"/>
              </a:rPr>
              <a:t>NOVIEMBRE</a:t>
            </a:r>
            <a:endParaRPr sz="1100">
              <a:latin typeface="Tw Cen MT"/>
              <a:cs typeface="Tw Cen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PLAN DE</a:t>
            </a:r>
            <a:r>
              <a:rPr dirty="0" spc="-90"/>
              <a:t> </a:t>
            </a:r>
            <a:r>
              <a:rPr dirty="0" spc="-5"/>
              <a:t>TRABAJO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31491" y="1165859"/>
            <a:ext cx="4991735" cy="8572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32384">
              <a:lnSpc>
                <a:spcPct val="100000"/>
              </a:lnSpc>
              <a:spcBef>
                <a:spcPts val="100"/>
              </a:spcBef>
              <a:tabLst>
                <a:tab pos="2008505" algn="l"/>
              </a:tabLst>
            </a:pPr>
            <a:r>
              <a:rPr dirty="0" sz="1100">
                <a:latin typeface="Calibri"/>
                <a:cs typeface="Calibri"/>
              </a:rPr>
              <a:t>ESCUELA</a:t>
            </a:r>
            <a:r>
              <a:rPr dirty="0" sz="1100" spc="-9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PRIMARIA: </a:t>
            </a:r>
            <a:r>
              <a:rPr dirty="0" u="sng" sz="110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endParaRPr sz="1100">
              <a:latin typeface="Calibri"/>
              <a:cs typeface="Calibri"/>
            </a:endParaRPr>
          </a:p>
          <a:p>
            <a:pPr marL="1489075" marR="1439545" indent="460375">
              <a:lnSpc>
                <a:spcPts val="1300"/>
              </a:lnSpc>
              <a:spcBef>
                <a:spcPts val="65"/>
              </a:spcBef>
              <a:tabLst>
                <a:tab pos="3543300" algn="l"/>
              </a:tabLst>
            </a:pPr>
            <a:r>
              <a:rPr dirty="0" sz="1100" spc="-5">
                <a:solidFill>
                  <a:srgbClr val="7E7E7E"/>
                </a:solidFill>
                <a:latin typeface="Tw Cen MT"/>
                <a:cs typeface="Tw Cen MT"/>
              </a:rPr>
              <a:t>SEGUNDO </a:t>
            </a:r>
            <a:r>
              <a:rPr dirty="0" sz="1100">
                <a:solidFill>
                  <a:srgbClr val="7E7E7E"/>
                </a:solidFill>
                <a:latin typeface="Tw Cen MT"/>
                <a:cs typeface="Tw Cen MT"/>
              </a:rPr>
              <a:t>GRADO  </a:t>
            </a:r>
            <a:r>
              <a:rPr dirty="0" sz="1100" spc="-5">
                <a:latin typeface="Tw Cen MT"/>
                <a:cs typeface="Tw Cen MT"/>
              </a:rPr>
              <a:t>MAESTRO</a:t>
            </a:r>
            <a:r>
              <a:rPr dirty="0" sz="1100" spc="-65">
                <a:latin typeface="Tw Cen MT"/>
                <a:cs typeface="Tw Cen MT"/>
              </a:rPr>
              <a:t> </a:t>
            </a:r>
            <a:r>
              <a:rPr dirty="0" sz="1100">
                <a:latin typeface="Tw Cen MT"/>
                <a:cs typeface="Tw Cen MT"/>
              </a:rPr>
              <a:t>(A): 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 	</a:t>
            </a:r>
            <a:endParaRPr sz="110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Tw Cen MT"/>
              <a:cs typeface="Tw Cen MT"/>
            </a:endParaRPr>
          </a:p>
          <a:p>
            <a:pPr algn="ctr">
              <a:lnSpc>
                <a:spcPct val="100000"/>
              </a:lnSpc>
            </a:pPr>
            <a:r>
              <a:rPr dirty="0" sz="1100" spc="-5" b="1">
                <a:latin typeface="Tw Cen MT"/>
                <a:cs typeface="Tw Cen MT"/>
              </a:rPr>
              <a:t>NOTA: </a:t>
            </a:r>
            <a:r>
              <a:rPr dirty="0" sz="1100" b="1">
                <a:latin typeface="Tw Cen MT"/>
                <a:cs typeface="Tw Cen MT"/>
              </a:rPr>
              <a:t>si </a:t>
            </a:r>
            <a:r>
              <a:rPr dirty="0" sz="1100" spc="-10" b="1">
                <a:latin typeface="Tw Cen MT"/>
                <a:cs typeface="Tw Cen MT"/>
              </a:rPr>
              <a:t>aún </a:t>
            </a:r>
            <a:r>
              <a:rPr dirty="0" sz="1100" spc="5" b="1">
                <a:latin typeface="Tw Cen MT"/>
                <a:cs typeface="Tw Cen MT"/>
              </a:rPr>
              <a:t>no </a:t>
            </a:r>
            <a:r>
              <a:rPr dirty="0" sz="1100" spc="-5" b="1">
                <a:latin typeface="Tw Cen MT"/>
                <a:cs typeface="Tw Cen MT"/>
              </a:rPr>
              <a:t>tienes </a:t>
            </a:r>
            <a:r>
              <a:rPr dirty="0" sz="1100" spc="-10" b="1">
                <a:latin typeface="Tw Cen MT"/>
                <a:cs typeface="Tw Cen MT"/>
              </a:rPr>
              <a:t>los </a:t>
            </a:r>
            <a:r>
              <a:rPr dirty="0" sz="1100" spc="-5" b="1">
                <a:latin typeface="Tw Cen MT"/>
                <a:cs typeface="Tw Cen MT"/>
              </a:rPr>
              <a:t>libros de textos, soló realiza </a:t>
            </a:r>
            <a:r>
              <a:rPr dirty="0" sz="1100" spc="-10" b="1">
                <a:latin typeface="Tw Cen MT"/>
                <a:cs typeface="Tw Cen MT"/>
              </a:rPr>
              <a:t>las actividades </a:t>
            </a:r>
            <a:r>
              <a:rPr dirty="0" sz="1100" b="1">
                <a:latin typeface="Tw Cen MT"/>
                <a:cs typeface="Tw Cen MT"/>
              </a:rPr>
              <a:t>del</a:t>
            </a:r>
            <a:r>
              <a:rPr dirty="0" sz="1100" spc="160" b="1">
                <a:latin typeface="Tw Cen MT"/>
                <a:cs typeface="Tw Cen MT"/>
              </a:rPr>
              <a:t> </a:t>
            </a:r>
            <a:r>
              <a:rPr dirty="0" sz="1100" spc="-5" b="1">
                <a:latin typeface="Tw Cen MT"/>
                <a:cs typeface="Tw Cen MT"/>
              </a:rPr>
              <a:t>cuaderno.</a:t>
            </a:r>
            <a:endParaRPr sz="1100">
              <a:latin typeface="Tw Cen MT"/>
              <a:cs typeface="Tw Cen MT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583176" y="3592448"/>
          <a:ext cx="3100070" cy="746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39875"/>
                <a:gridCol w="1540510"/>
              </a:tblGrid>
              <a:tr h="160337">
                <a:tc>
                  <a:txBody>
                    <a:bodyPr/>
                    <a:lstStyle/>
                    <a:p>
                      <a:pPr algn="ctr" marR="1270">
                        <a:lnSpc>
                          <a:spcPts val="1125"/>
                        </a:lnSpc>
                      </a:pPr>
                      <a:r>
                        <a:rPr dirty="0" sz="1000" spc="-10" b="1">
                          <a:latin typeface="Tw Cen MT"/>
                          <a:cs typeface="Tw Cen MT"/>
                        </a:rPr>
                        <a:t>DIA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>
                    <a:lnL w="12700">
                      <a:solidFill>
                        <a:srgbClr val="EC7C30"/>
                      </a:solidFill>
                      <a:prstDash val="solid"/>
                    </a:lnL>
                    <a:lnR w="12700">
                      <a:solidFill>
                        <a:srgbClr val="EC7C30"/>
                      </a:solidFill>
                      <a:prstDash val="solid"/>
                    </a:lnR>
                    <a:lnT w="12700">
                      <a:solidFill>
                        <a:srgbClr val="EC7C30"/>
                      </a:solidFill>
                      <a:prstDash val="solid"/>
                    </a:lnT>
                    <a:lnB w="28575">
                      <a:solidFill>
                        <a:srgbClr val="EC7C30"/>
                      </a:solidFill>
                      <a:prstDash val="solid"/>
                    </a:lnB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</a:pPr>
                      <a:r>
                        <a:rPr dirty="0" sz="1000" spc="-5" b="1">
                          <a:latin typeface="Tw Cen MT"/>
                          <a:cs typeface="Tw Cen MT"/>
                        </a:rPr>
                        <a:t>NOCHE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>
                    <a:lnL w="12700">
                      <a:solidFill>
                        <a:srgbClr val="EC7C30"/>
                      </a:solidFill>
                      <a:prstDash val="solid"/>
                    </a:lnL>
                    <a:lnR w="12700">
                      <a:solidFill>
                        <a:srgbClr val="EC7C30"/>
                      </a:solidFill>
                      <a:prstDash val="solid"/>
                    </a:lnR>
                    <a:lnT w="12700">
                      <a:solidFill>
                        <a:srgbClr val="EC7C30"/>
                      </a:solidFill>
                      <a:prstDash val="solid"/>
                    </a:lnT>
                    <a:lnB w="28575">
                      <a:solidFill>
                        <a:srgbClr val="EC7C30"/>
                      </a:solidFill>
                      <a:prstDash val="solid"/>
                    </a:lnB>
                    <a:solidFill>
                      <a:srgbClr val="FFEBEB"/>
                    </a:solidFill>
                  </a:tcPr>
                </a:tc>
              </a:tr>
              <a:tr h="5734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EC7C30"/>
                      </a:solidFill>
                      <a:prstDash val="solid"/>
                    </a:lnL>
                    <a:lnR w="12700">
                      <a:solidFill>
                        <a:srgbClr val="EC7C30"/>
                      </a:solidFill>
                      <a:prstDash val="solid"/>
                    </a:lnR>
                    <a:lnT w="28575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  <a:solidFill>
                      <a:srgbClr val="F9DE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EC7C30"/>
                      </a:solidFill>
                      <a:prstDash val="solid"/>
                    </a:lnL>
                    <a:lnR w="12700">
                      <a:solidFill>
                        <a:srgbClr val="EC7C30"/>
                      </a:solidFill>
                      <a:prstDash val="solid"/>
                    </a:lnR>
                    <a:lnT w="28575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  <a:solidFill>
                      <a:srgbClr val="F9DEC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749617" y="2023491"/>
          <a:ext cx="8565515" cy="49644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7975"/>
                <a:gridCol w="908685"/>
                <a:gridCol w="1705610"/>
                <a:gridCol w="838200"/>
                <a:gridCol w="3230245"/>
                <a:gridCol w="1565275"/>
              </a:tblGrid>
              <a:tr h="3111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dirty="0" sz="1100" spc="-5">
                          <a:latin typeface="Tw Cen MT"/>
                          <a:cs typeface="Tw Cen MT"/>
                        </a:rPr>
                        <a:t>ASIGNATURA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6032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dirty="0" sz="1100">
                          <a:latin typeface="Tw Cen MT"/>
                          <a:cs typeface="Tw Cen MT"/>
                        </a:rPr>
                        <a:t>APRENDIZAJE</a:t>
                      </a:r>
                      <a:r>
                        <a:rPr dirty="0" sz="1100" spc="-2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100" spc="-5">
                          <a:latin typeface="Tw Cen MT"/>
                          <a:cs typeface="Tw Cen MT"/>
                        </a:rPr>
                        <a:t>ESPERADO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6032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marL="250825" marR="60325" indent="-184150">
                        <a:lnSpc>
                          <a:spcPts val="1200"/>
                        </a:lnSpc>
                        <a:spcBef>
                          <a:spcPts val="15"/>
                        </a:spcBef>
                      </a:pPr>
                      <a:r>
                        <a:rPr dirty="0" sz="1100">
                          <a:latin typeface="Tw Cen MT"/>
                          <a:cs typeface="Tw Cen MT"/>
                        </a:rPr>
                        <a:t>PROGR</a:t>
                      </a:r>
                      <a:r>
                        <a:rPr dirty="0" sz="1100" spc="5">
                          <a:latin typeface="Tw Cen MT"/>
                          <a:cs typeface="Tw Cen MT"/>
                        </a:rPr>
                        <a:t>A</a:t>
                      </a:r>
                      <a:r>
                        <a:rPr dirty="0" sz="1100">
                          <a:latin typeface="Tw Cen MT"/>
                          <a:cs typeface="Tw Cen MT"/>
                        </a:rPr>
                        <a:t>MA  DE</a:t>
                      </a:r>
                      <a:r>
                        <a:rPr dirty="0" sz="1100" spc="-3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100" spc="-5">
                          <a:latin typeface="Tw Cen MT"/>
                          <a:cs typeface="Tw Cen MT"/>
                        </a:rPr>
                        <a:t>TV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19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dirty="0" sz="1100" spc="-5">
                          <a:latin typeface="Tw Cen MT"/>
                          <a:cs typeface="Tw Cen MT"/>
                        </a:rPr>
                        <a:t>ACTIVIDADES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6032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marL="152400" marR="140970" indent="165100">
                        <a:lnSpc>
                          <a:spcPts val="1200"/>
                        </a:lnSpc>
                        <a:spcBef>
                          <a:spcPts val="15"/>
                        </a:spcBef>
                      </a:pPr>
                      <a:r>
                        <a:rPr dirty="0" sz="1100" spc="-5">
                          <a:latin typeface="Tw Cen MT"/>
                          <a:cs typeface="Tw Cen MT"/>
                        </a:rPr>
                        <a:t>SEGUIMIENTO </a:t>
                      </a:r>
                      <a:r>
                        <a:rPr dirty="0" sz="1100">
                          <a:latin typeface="Tw Cen MT"/>
                          <a:cs typeface="Tw Cen MT"/>
                        </a:rPr>
                        <a:t>Y  R</a:t>
                      </a:r>
                      <a:r>
                        <a:rPr dirty="0" sz="1100" spc="-10">
                          <a:latin typeface="Tw Cen MT"/>
                          <a:cs typeface="Tw Cen MT"/>
                        </a:rPr>
                        <a:t>ET</a:t>
                      </a:r>
                      <a:r>
                        <a:rPr dirty="0" sz="1100">
                          <a:latin typeface="Tw Cen MT"/>
                          <a:cs typeface="Tw Cen MT"/>
                        </a:rPr>
                        <a:t>RO</a:t>
                      </a:r>
                      <a:r>
                        <a:rPr dirty="0" sz="1100" spc="10">
                          <a:latin typeface="Tw Cen MT"/>
                          <a:cs typeface="Tw Cen MT"/>
                        </a:rPr>
                        <a:t>A</a:t>
                      </a:r>
                      <a:r>
                        <a:rPr dirty="0" sz="1100">
                          <a:latin typeface="Tw Cen MT"/>
                          <a:cs typeface="Tw Cen MT"/>
                        </a:rPr>
                        <a:t>L</a:t>
                      </a:r>
                      <a:r>
                        <a:rPr dirty="0" sz="1100" spc="10">
                          <a:latin typeface="Tw Cen MT"/>
                          <a:cs typeface="Tw Cen MT"/>
                        </a:rPr>
                        <a:t>I</a:t>
                      </a:r>
                      <a:r>
                        <a:rPr dirty="0" sz="1100">
                          <a:latin typeface="Tw Cen MT"/>
                          <a:cs typeface="Tw Cen MT"/>
                        </a:rPr>
                        <a:t>M</a:t>
                      </a:r>
                      <a:r>
                        <a:rPr dirty="0" sz="1100" spc="-5">
                          <a:latin typeface="Tw Cen MT"/>
                          <a:cs typeface="Tw Cen MT"/>
                        </a:rPr>
                        <a:t>E</a:t>
                      </a:r>
                      <a:r>
                        <a:rPr dirty="0" sz="1100" spc="-10">
                          <a:latin typeface="Tw Cen MT"/>
                          <a:cs typeface="Tw Cen MT"/>
                        </a:rPr>
                        <a:t>NT</a:t>
                      </a:r>
                      <a:r>
                        <a:rPr dirty="0" sz="1100" spc="5">
                          <a:latin typeface="Tw Cen MT"/>
                          <a:cs typeface="Tw Cen MT"/>
                        </a:rPr>
                        <a:t>ACI</a:t>
                      </a:r>
                      <a:r>
                        <a:rPr dirty="0" sz="1100">
                          <a:latin typeface="Tw Cen MT"/>
                          <a:cs typeface="Tw Cen MT"/>
                        </a:rPr>
                        <a:t>ÓN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19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</a:tr>
              <a:tr h="835279">
                <a:tc rowSpan="3"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1100" spc="-5">
                          <a:latin typeface="Tw Cen MT"/>
                          <a:cs typeface="Tw Cen MT"/>
                        </a:rPr>
                        <a:t>LUNES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47625" vert="vert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60325" indent="34925">
                        <a:lnSpc>
                          <a:spcPts val="1080"/>
                        </a:lnSpc>
                        <a:spcBef>
                          <a:spcPts val="35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Educación 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So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c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ioe</a:t>
                      </a:r>
                      <a:r>
                        <a:rPr dirty="0" sz="1000" spc="5">
                          <a:latin typeface="Tw Cen MT"/>
                          <a:cs typeface="Tw Cen MT"/>
                        </a:rPr>
                        <a:t>m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o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c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io</a:t>
                      </a:r>
                      <a:r>
                        <a:rPr dirty="0" sz="1000" spc="10">
                          <a:latin typeface="Tw Cen MT"/>
                          <a:cs typeface="Tw Cen MT"/>
                        </a:rPr>
                        <a:t>n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al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44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/>
                    <a:p>
                      <a:pPr marL="69850" marR="62865">
                        <a:lnSpc>
                          <a:spcPct val="90700"/>
                        </a:lnSpc>
                        <a:spcBef>
                          <a:spcPts val="10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Reconoce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que las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personas 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experimentan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malestar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o</a:t>
                      </a:r>
                      <a:r>
                        <a:rPr dirty="0" sz="1000" spc="-9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dolor  emocional en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situaciones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de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maltrato, discriminación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o  exclusión.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151130">
                        <a:lnSpc>
                          <a:spcPts val="1080"/>
                        </a:lnSpc>
                        <a:spcBef>
                          <a:spcPts val="35"/>
                        </a:spcBef>
                      </a:pPr>
                      <a:r>
                        <a:rPr dirty="0" sz="1000" spc="5">
                          <a:latin typeface="Tw Cen MT"/>
                          <a:cs typeface="Tw Cen MT"/>
                        </a:rPr>
                        <a:t>El</a:t>
                      </a:r>
                      <a:r>
                        <a:rPr dirty="0" sz="1000" spc="-6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problema 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de</a:t>
                      </a:r>
                      <a:r>
                        <a:rPr dirty="0" sz="1000" spc="-4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Martino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44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ts val="1035"/>
                        </a:lnSpc>
                      </a:pPr>
                      <a:r>
                        <a:rPr dirty="0" sz="1000" spc="5">
                          <a:latin typeface="Tw Cen MT"/>
                          <a:cs typeface="Tw Cen MT"/>
                        </a:rPr>
                        <a:t>En </a:t>
                      </a:r>
                      <a:r>
                        <a:rPr dirty="0" sz="1000" spc="-15">
                          <a:latin typeface="Tw Cen MT"/>
                          <a:cs typeface="Tw Cen MT"/>
                        </a:rPr>
                        <a:t>tu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cuaderno responde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las siguientes</a:t>
                      </a:r>
                      <a:r>
                        <a:rPr dirty="0" sz="1000" spc="1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preguntas: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9850">
                        <a:lnSpc>
                          <a:spcPts val="1090"/>
                        </a:lnSpc>
                      </a:pPr>
                      <a:r>
                        <a:rPr dirty="0" sz="1000">
                          <a:latin typeface="Tw Cen MT"/>
                          <a:cs typeface="Tw Cen MT"/>
                        </a:rPr>
                        <a:t>¿Qué es</a:t>
                      </a:r>
                      <a:r>
                        <a:rPr dirty="0" sz="1000" spc="-1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exclusión?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9850">
                        <a:lnSpc>
                          <a:spcPts val="1090"/>
                        </a:lnSpc>
                      </a:pPr>
                      <a:r>
                        <a:rPr dirty="0" sz="1000">
                          <a:latin typeface="Tw Cen MT"/>
                          <a:cs typeface="Tw Cen MT"/>
                        </a:rPr>
                        <a:t>Menciona 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un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ejemplo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de </a:t>
                      </a:r>
                      <a:r>
                        <a:rPr dirty="0" sz="1000" spc="5">
                          <a:latin typeface="Tw Cen MT"/>
                          <a:cs typeface="Tw Cen MT"/>
                        </a:rPr>
                        <a:t>una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situación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de</a:t>
                      </a:r>
                      <a:r>
                        <a:rPr dirty="0" sz="1000" spc="-1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exclusión.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9850" marR="60325">
                        <a:lnSpc>
                          <a:spcPts val="1100"/>
                        </a:lnSpc>
                        <a:spcBef>
                          <a:spcPts val="55"/>
                        </a:spcBef>
                      </a:pPr>
                      <a:r>
                        <a:rPr dirty="0" sz="1000">
                          <a:latin typeface="Tw Cen MT"/>
                          <a:cs typeface="Tw Cen MT"/>
                        </a:rPr>
                        <a:t>¿Qué harías tú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para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prevenir la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exclusión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el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maltrato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 las</a:t>
                      </a:r>
                      <a:r>
                        <a:rPr dirty="0" sz="1000" spc="-1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personas?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EBEB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9850" marR="77470">
                        <a:lnSpc>
                          <a:spcPct val="91000"/>
                        </a:lnSpc>
                      </a:pPr>
                      <a:r>
                        <a:rPr dirty="0" sz="1000">
                          <a:latin typeface="Tw Cen MT"/>
                          <a:cs typeface="Tw Cen MT"/>
                        </a:rPr>
                        <a:t>Envía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evidencias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de tus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trabajos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al whatsApp de tu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maestro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(a), tienes hasta</a:t>
                      </a:r>
                      <a:r>
                        <a:rPr dirty="0" sz="1000" spc="-7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las  9:00 p.m de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cada</a:t>
                      </a:r>
                      <a:r>
                        <a:rPr dirty="0" sz="1000" spc="-3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día.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9850" marR="167005">
                        <a:lnSpc>
                          <a:spcPct val="91000"/>
                        </a:lnSpc>
                      </a:pPr>
                      <a:r>
                        <a:rPr dirty="0" sz="1000">
                          <a:latin typeface="Tw Cen MT"/>
                          <a:cs typeface="Tw Cen MT"/>
                        </a:rPr>
                        <a:t>NOTA: </a:t>
                      </a:r>
                      <a:r>
                        <a:rPr dirty="0" sz="1000" spc="5">
                          <a:latin typeface="Tw Cen MT"/>
                          <a:cs typeface="Tw Cen MT"/>
                        </a:rPr>
                        <a:t>no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olvides ponerle 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fecha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cada trabajo</a:t>
                      </a:r>
                      <a:r>
                        <a:rPr dirty="0" sz="1000" spc="-6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 tú nombre en la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parte de  arriba.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EBEB"/>
                    </a:solidFill>
                  </a:tcPr>
                </a:tc>
              </a:tr>
              <a:tr h="1445259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47625" vert="vert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129539" indent="34925">
                        <a:lnSpc>
                          <a:spcPts val="1100"/>
                        </a:lnSpc>
                        <a:spcBef>
                          <a:spcPts val="20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C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o</a:t>
                      </a:r>
                      <a:r>
                        <a:rPr dirty="0" sz="1000" spc="10">
                          <a:latin typeface="Tw Cen MT"/>
                          <a:cs typeface="Tw Cen MT"/>
                        </a:rPr>
                        <a:t>n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o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c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i</a:t>
                      </a:r>
                      <a:r>
                        <a:rPr dirty="0" sz="1000" spc="5">
                          <a:latin typeface="Tw Cen MT"/>
                          <a:cs typeface="Tw Cen MT"/>
                        </a:rPr>
                        <a:t>m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ie</a:t>
                      </a:r>
                      <a:r>
                        <a:rPr dirty="0" sz="1000" spc="10">
                          <a:latin typeface="Tw Cen MT"/>
                          <a:cs typeface="Tw Cen MT"/>
                        </a:rPr>
                        <a:t>n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to  del</a:t>
                      </a:r>
                      <a:r>
                        <a:rPr dirty="0" sz="1000" spc="-1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medio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25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/>
                    <a:p>
                      <a:pPr marL="69850" marR="8255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Describe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cambios en la  naturaleza 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partir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de lo que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observa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el día y la noche</a:t>
                      </a:r>
                      <a:r>
                        <a:rPr dirty="0" sz="1000" spc="-6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 durante el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año.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11303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dirty="0" sz="1000">
                          <a:latin typeface="Tw Cen MT"/>
                          <a:cs typeface="Tw Cen MT"/>
                        </a:rPr>
                        <a:t>¿Qué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hacen 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las plantas</a:t>
                      </a:r>
                      <a:r>
                        <a:rPr dirty="0" sz="1000" spc="-114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a  lo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largo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del  día?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/>
                    <a:p>
                      <a:pPr marL="69850" marR="59055">
                        <a:lnSpc>
                          <a:spcPts val="1100"/>
                        </a:lnSpc>
                        <a:spcBef>
                          <a:spcPts val="20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Observa </a:t>
                      </a:r>
                      <a:r>
                        <a:rPr dirty="0" sz="1000" spc="5">
                          <a:latin typeface="Tw Cen MT"/>
                          <a:cs typeface="Tw Cen MT"/>
                        </a:rPr>
                        <a:t>una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planta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de </a:t>
                      </a:r>
                      <a:r>
                        <a:rPr dirty="0" sz="1000" spc="-15">
                          <a:latin typeface="Tw Cen MT"/>
                          <a:cs typeface="Tw Cen MT"/>
                        </a:rPr>
                        <a:t>tu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elección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dibuja como se 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encuentra en el 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día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como se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encuentra durante la</a:t>
                      </a:r>
                      <a:r>
                        <a:rPr dirty="0" sz="1000" spc="-5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noche.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150"/>
                        </a:lnSpc>
                      </a:pP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Realiza la página </a:t>
                      </a:r>
                      <a:r>
                        <a:rPr dirty="0" u="sng" sz="1000" spc="-5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55 de </a:t>
                      </a:r>
                      <a:r>
                        <a:rPr dirty="0" u="sng" sz="1000" spc="-15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tu </a:t>
                      </a:r>
                      <a:r>
                        <a:rPr dirty="0" u="sng" sz="1000" spc="-5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libro de</a:t>
                      </a:r>
                      <a:r>
                        <a:rPr dirty="0" u="sng" sz="1000" spc="35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u="sng" sz="1000" spc="-5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conocimiento.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25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EBEB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EBEB"/>
                    </a:solidFill>
                  </a:tcPr>
                </a:tc>
              </a:tr>
              <a:tr h="2366327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47625" vert="vert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411480">
                        <a:lnSpc>
                          <a:spcPts val="1080"/>
                        </a:lnSpc>
                        <a:spcBef>
                          <a:spcPts val="35"/>
                        </a:spcBef>
                      </a:pPr>
                      <a:r>
                        <a:rPr dirty="0" sz="1000">
                          <a:latin typeface="Tw Cen MT"/>
                          <a:cs typeface="Tw Cen MT"/>
                        </a:rPr>
                        <a:t>Lengua  </a:t>
                      </a:r>
                      <a:r>
                        <a:rPr dirty="0" sz="1000" spc="5">
                          <a:latin typeface="Tw Cen MT"/>
                          <a:cs typeface="Tw Cen MT"/>
                        </a:rPr>
                        <a:t>m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ate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r</a:t>
                      </a:r>
                      <a:r>
                        <a:rPr dirty="0" sz="1000" spc="10">
                          <a:latin typeface="Tw Cen MT"/>
                          <a:cs typeface="Tw Cen MT"/>
                        </a:rPr>
                        <a:t>n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a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44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/>
                    <a:p>
                      <a:pPr marL="69850" marR="65405">
                        <a:lnSpc>
                          <a:spcPct val="90800"/>
                        </a:lnSpc>
                        <a:spcBef>
                          <a:spcPts val="10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Identifica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las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características 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comunes de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forma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contenido  de los textos instructivos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para  elaborar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algo: título,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materiales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procedimiento;  acomodo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la página y uso  de numerales o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viñetas,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por  ejemplo.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Revisa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corrige, con 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ayuda del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profesor,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coherencia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propiedad de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sus  notas: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escritura convencional,  ortografía.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100965">
                        <a:lnSpc>
                          <a:spcPts val="1080"/>
                        </a:lnSpc>
                        <a:spcBef>
                          <a:spcPts val="35"/>
                        </a:spcBef>
                      </a:pPr>
                      <a:r>
                        <a:rPr dirty="0" sz="1000">
                          <a:latin typeface="Tw Cen MT"/>
                          <a:cs typeface="Tw Cen MT"/>
                        </a:rPr>
                        <a:t>Revisando</a:t>
                      </a:r>
                      <a:r>
                        <a:rPr dirty="0" sz="1000" spc="-9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mi  instructivo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44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/>
                    <a:p>
                      <a:pPr marL="69850" marR="62230">
                        <a:lnSpc>
                          <a:spcPts val="1080"/>
                        </a:lnSpc>
                        <a:spcBef>
                          <a:spcPts val="35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Escribe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el instructivo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para hacer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bandera. Recuerda  agregar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el título,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materiales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 procedimiento.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44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EBEB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EBEB"/>
                    </a:solidFill>
                  </a:tcPr>
                </a:tc>
              </a:tr>
            </a:tbl>
          </a:graphicData>
        </a:graphic>
      </p:graphicFrame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80254" y="4896129"/>
            <a:ext cx="2551937" cy="1945005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304800" y="304800"/>
            <a:ext cx="9451975" cy="7165975"/>
            <a:chOff x="304800" y="304800"/>
            <a:chExt cx="9451975" cy="7165975"/>
          </a:xfrm>
        </p:grpSpPr>
        <p:sp>
          <p:nvSpPr>
            <p:cNvPr id="9" name="object 9"/>
            <p:cNvSpPr/>
            <p:nvPr/>
          </p:nvSpPr>
          <p:spPr>
            <a:xfrm>
              <a:off x="304800" y="304799"/>
              <a:ext cx="66675" cy="67310"/>
            </a:xfrm>
            <a:custGeom>
              <a:avLst/>
              <a:gdLst/>
              <a:ahLst/>
              <a:cxnLst/>
              <a:rect l="l" t="t" r="r" b="b"/>
              <a:pathLst>
                <a:path w="66675" h="67310">
                  <a:moveTo>
                    <a:pt x="66675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0" y="67056"/>
                  </a:lnTo>
                  <a:lnTo>
                    <a:pt x="19050" y="67056"/>
                  </a:lnTo>
                  <a:lnTo>
                    <a:pt x="19050" y="19050"/>
                  </a:lnTo>
                  <a:lnTo>
                    <a:pt x="66675" y="19050"/>
                  </a:lnTo>
                  <a:lnTo>
                    <a:pt x="6667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23850" y="323849"/>
              <a:ext cx="47625" cy="48260"/>
            </a:xfrm>
            <a:custGeom>
              <a:avLst/>
              <a:gdLst/>
              <a:ahLst/>
              <a:cxnLst/>
              <a:rect l="l" t="t" r="r" b="b"/>
              <a:pathLst>
                <a:path w="47625" h="48260">
                  <a:moveTo>
                    <a:pt x="47625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0" y="48006"/>
                  </a:lnTo>
                  <a:lnTo>
                    <a:pt x="38100" y="48006"/>
                  </a:lnTo>
                  <a:lnTo>
                    <a:pt x="38100" y="38100"/>
                  </a:lnTo>
                  <a:lnTo>
                    <a:pt x="47625" y="38100"/>
                  </a:lnTo>
                  <a:lnTo>
                    <a:pt x="476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61950" y="304799"/>
              <a:ext cx="9328150" cy="67310"/>
            </a:xfrm>
            <a:custGeom>
              <a:avLst/>
              <a:gdLst/>
              <a:ahLst/>
              <a:cxnLst/>
              <a:rect l="l" t="t" r="r" b="b"/>
              <a:pathLst>
                <a:path w="9328150" h="67310">
                  <a:moveTo>
                    <a:pt x="9525" y="57213"/>
                  </a:moveTo>
                  <a:lnTo>
                    <a:pt x="0" y="57213"/>
                  </a:lnTo>
                  <a:lnTo>
                    <a:pt x="0" y="67056"/>
                  </a:lnTo>
                  <a:lnTo>
                    <a:pt x="9525" y="67056"/>
                  </a:lnTo>
                  <a:lnTo>
                    <a:pt x="9525" y="57213"/>
                  </a:lnTo>
                  <a:close/>
                </a:path>
                <a:path w="9328150" h="67310">
                  <a:moveTo>
                    <a:pt x="9328150" y="0"/>
                  </a:moveTo>
                  <a:lnTo>
                    <a:pt x="9525" y="0"/>
                  </a:lnTo>
                  <a:lnTo>
                    <a:pt x="9525" y="19050"/>
                  </a:lnTo>
                  <a:lnTo>
                    <a:pt x="9328150" y="19050"/>
                  </a:lnTo>
                  <a:lnTo>
                    <a:pt x="932815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71475" y="323850"/>
              <a:ext cx="9318625" cy="38100"/>
            </a:xfrm>
            <a:custGeom>
              <a:avLst/>
              <a:gdLst/>
              <a:ahLst/>
              <a:cxnLst/>
              <a:rect l="l" t="t" r="r" b="b"/>
              <a:pathLst>
                <a:path w="9318625" h="38100">
                  <a:moveTo>
                    <a:pt x="9318625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9318625" y="38100"/>
                  </a:lnTo>
                  <a:lnTo>
                    <a:pt x="93186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71475" y="304799"/>
              <a:ext cx="9385300" cy="67310"/>
            </a:xfrm>
            <a:custGeom>
              <a:avLst/>
              <a:gdLst/>
              <a:ahLst/>
              <a:cxnLst/>
              <a:rect l="l" t="t" r="r" b="b"/>
              <a:pathLst>
                <a:path w="9385300" h="67310">
                  <a:moveTo>
                    <a:pt x="9318625" y="57213"/>
                  </a:moveTo>
                  <a:lnTo>
                    <a:pt x="0" y="57213"/>
                  </a:lnTo>
                  <a:lnTo>
                    <a:pt x="0" y="67056"/>
                  </a:lnTo>
                  <a:lnTo>
                    <a:pt x="9318625" y="67056"/>
                  </a:lnTo>
                  <a:lnTo>
                    <a:pt x="9318625" y="57213"/>
                  </a:lnTo>
                  <a:close/>
                </a:path>
                <a:path w="9385300" h="67310">
                  <a:moveTo>
                    <a:pt x="9385300" y="0"/>
                  </a:moveTo>
                  <a:lnTo>
                    <a:pt x="9318625" y="0"/>
                  </a:lnTo>
                  <a:lnTo>
                    <a:pt x="9318625" y="19050"/>
                  </a:lnTo>
                  <a:lnTo>
                    <a:pt x="9366250" y="19050"/>
                  </a:lnTo>
                  <a:lnTo>
                    <a:pt x="9366250" y="67056"/>
                  </a:lnTo>
                  <a:lnTo>
                    <a:pt x="9385300" y="67056"/>
                  </a:lnTo>
                  <a:lnTo>
                    <a:pt x="9385300" y="19050"/>
                  </a:lnTo>
                  <a:lnTo>
                    <a:pt x="9385300" y="6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9690100" y="323849"/>
              <a:ext cx="47625" cy="48260"/>
            </a:xfrm>
            <a:custGeom>
              <a:avLst/>
              <a:gdLst/>
              <a:ahLst/>
              <a:cxnLst/>
              <a:rect l="l" t="t" r="r" b="b"/>
              <a:pathLst>
                <a:path w="47625" h="48260">
                  <a:moveTo>
                    <a:pt x="47625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9525" y="38100"/>
                  </a:lnTo>
                  <a:lnTo>
                    <a:pt x="9525" y="48006"/>
                  </a:lnTo>
                  <a:lnTo>
                    <a:pt x="47625" y="48006"/>
                  </a:lnTo>
                  <a:lnTo>
                    <a:pt x="47625" y="38100"/>
                  </a:lnTo>
                  <a:lnTo>
                    <a:pt x="47625" y="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04800" y="362013"/>
              <a:ext cx="9394825" cy="7042150"/>
            </a:xfrm>
            <a:custGeom>
              <a:avLst/>
              <a:gdLst/>
              <a:ahLst/>
              <a:cxnLst/>
              <a:rect l="l" t="t" r="r" b="b"/>
              <a:pathLst>
                <a:path w="9394825" h="7042150">
                  <a:moveTo>
                    <a:pt x="19050" y="9779"/>
                  </a:moveTo>
                  <a:lnTo>
                    <a:pt x="0" y="9779"/>
                  </a:lnTo>
                  <a:lnTo>
                    <a:pt x="0" y="7041769"/>
                  </a:lnTo>
                  <a:lnTo>
                    <a:pt x="19050" y="7041769"/>
                  </a:lnTo>
                  <a:lnTo>
                    <a:pt x="19050" y="9779"/>
                  </a:lnTo>
                  <a:close/>
                </a:path>
                <a:path w="9394825" h="7042150">
                  <a:moveTo>
                    <a:pt x="9394825" y="0"/>
                  </a:moveTo>
                  <a:lnTo>
                    <a:pt x="9385300" y="0"/>
                  </a:lnTo>
                  <a:lnTo>
                    <a:pt x="9385300" y="9842"/>
                  </a:lnTo>
                  <a:lnTo>
                    <a:pt x="9394825" y="9842"/>
                  </a:lnTo>
                  <a:lnTo>
                    <a:pt x="939482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323850" y="371792"/>
              <a:ext cx="38100" cy="7031990"/>
            </a:xfrm>
            <a:custGeom>
              <a:avLst/>
              <a:gdLst/>
              <a:ahLst/>
              <a:cxnLst/>
              <a:rect l="l" t="t" r="r" b="b"/>
              <a:pathLst>
                <a:path w="38100" h="7031990">
                  <a:moveTo>
                    <a:pt x="38100" y="0"/>
                  </a:moveTo>
                  <a:lnTo>
                    <a:pt x="0" y="0"/>
                  </a:lnTo>
                  <a:lnTo>
                    <a:pt x="0" y="7031990"/>
                  </a:lnTo>
                  <a:lnTo>
                    <a:pt x="38100" y="703199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361950" y="371792"/>
              <a:ext cx="9394825" cy="7031990"/>
            </a:xfrm>
            <a:custGeom>
              <a:avLst/>
              <a:gdLst/>
              <a:ahLst/>
              <a:cxnLst/>
              <a:rect l="l" t="t" r="r" b="b"/>
              <a:pathLst>
                <a:path w="9394825" h="7031990">
                  <a:moveTo>
                    <a:pt x="9525" y="0"/>
                  </a:moveTo>
                  <a:lnTo>
                    <a:pt x="0" y="0"/>
                  </a:lnTo>
                  <a:lnTo>
                    <a:pt x="0" y="7031990"/>
                  </a:lnTo>
                  <a:lnTo>
                    <a:pt x="9525" y="7031990"/>
                  </a:lnTo>
                  <a:lnTo>
                    <a:pt x="9525" y="0"/>
                  </a:lnTo>
                  <a:close/>
                </a:path>
                <a:path w="9394825" h="7031990">
                  <a:moveTo>
                    <a:pt x="9394825" y="0"/>
                  </a:moveTo>
                  <a:lnTo>
                    <a:pt x="9375775" y="0"/>
                  </a:lnTo>
                  <a:lnTo>
                    <a:pt x="9375775" y="7031990"/>
                  </a:lnTo>
                  <a:lnTo>
                    <a:pt x="9394825" y="7031990"/>
                  </a:lnTo>
                  <a:lnTo>
                    <a:pt x="939482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9699625" y="371792"/>
              <a:ext cx="38100" cy="7031990"/>
            </a:xfrm>
            <a:custGeom>
              <a:avLst/>
              <a:gdLst/>
              <a:ahLst/>
              <a:cxnLst/>
              <a:rect l="l" t="t" r="r" b="b"/>
              <a:pathLst>
                <a:path w="38100" h="7031990">
                  <a:moveTo>
                    <a:pt x="38100" y="0"/>
                  </a:moveTo>
                  <a:lnTo>
                    <a:pt x="0" y="0"/>
                  </a:lnTo>
                  <a:lnTo>
                    <a:pt x="0" y="7031990"/>
                  </a:lnTo>
                  <a:lnTo>
                    <a:pt x="38100" y="703199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304800" y="371792"/>
              <a:ext cx="9394825" cy="7099300"/>
            </a:xfrm>
            <a:custGeom>
              <a:avLst/>
              <a:gdLst/>
              <a:ahLst/>
              <a:cxnLst/>
              <a:rect l="l" t="t" r="r" b="b"/>
              <a:pathLst>
                <a:path w="9394825" h="7099300">
                  <a:moveTo>
                    <a:pt x="66675" y="7079932"/>
                  </a:moveTo>
                  <a:lnTo>
                    <a:pt x="19050" y="7079932"/>
                  </a:lnTo>
                  <a:lnTo>
                    <a:pt x="19050" y="7031990"/>
                  </a:lnTo>
                  <a:lnTo>
                    <a:pt x="0" y="7031990"/>
                  </a:lnTo>
                  <a:lnTo>
                    <a:pt x="0" y="7079932"/>
                  </a:lnTo>
                  <a:lnTo>
                    <a:pt x="0" y="7098982"/>
                  </a:lnTo>
                  <a:lnTo>
                    <a:pt x="19050" y="7098982"/>
                  </a:lnTo>
                  <a:lnTo>
                    <a:pt x="66675" y="7098982"/>
                  </a:lnTo>
                  <a:lnTo>
                    <a:pt x="66675" y="7079932"/>
                  </a:lnTo>
                  <a:close/>
                </a:path>
                <a:path w="9394825" h="7099300">
                  <a:moveTo>
                    <a:pt x="9394825" y="0"/>
                  </a:moveTo>
                  <a:lnTo>
                    <a:pt x="9385300" y="0"/>
                  </a:lnTo>
                  <a:lnTo>
                    <a:pt x="9385300" y="7031990"/>
                  </a:lnTo>
                  <a:lnTo>
                    <a:pt x="9394825" y="7031990"/>
                  </a:lnTo>
                  <a:lnTo>
                    <a:pt x="939482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323850" y="7403782"/>
              <a:ext cx="47625" cy="48260"/>
            </a:xfrm>
            <a:custGeom>
              <a:avLst/>
              <a:gdLst/>
              <a:ahLst/>
              <a:cxnLst/>
              <a:rect l="l" t="t" r="r" b="b"/>
              <a:pathLst>
                <a:path w="47625" h="48259">
                  <a:moveTo>
                    <a:pt x="47625" y="9525"/>
                  </a:moveTo>
                  <a:lnTo>
                    <a:pt x="38100" y="9525"/>
                  </a:lnTo>
                  <a:lnTo>
                    <a:pt x="38100" y="0"/>
                  </a:lnTo>
                  <a:lnTo>
                    <a:pt x="0" y="0"/>
                  </a:lnTo>
                  <a:lnTo>
                    <a:pt x="0" y="9525"/>
                  </a:lnTo>
                  <a:lnTo>
                    <a:pt x="0" y="47942"/>
                  </a:lnTo>
                  <a:lnTo>
                    <a:pt x="38100" y="47942"/>
                  </a:lnTo>
                  <a:lnTo>
                    <a:pt x="47625" y="47942"/>
                  </a:lnTo>
                  <a:lnTo>
                    <a:pt x="47625" y="95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361950" y="7403782"/>
              <a:ext cx="9328150" cy="67310"/>
            </a:xfrm>
            <a:custGeom>
              <a:avLst/>
              <a:gdLst/>
              <a:ahLst/>
              <a:cxnLst/>
              <a:rect l="l" t="t" r="r" b="b"/>
              <a:pathLst>
                <a:path w="9328150" h="67309">
                  <a:moveTo>
                    <a:pt x="9525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9525" y="9525"/>
                  </a:lnTo>
                  <a:lnTo>
                    <a:pt x="9525" y="0"/>
                  </a:lnTo>
                  <a:close/>
                </a:path>
                <a:path w="9328150" h="67309">
                  <a:moveTo>
                    <a:pt x="9328150" y="47942"/>
                  </a:moveTo>
                  <a:lnTo>
                    <a:pt x="9525" y="47942"/>
                  </a:lnTo>
                  <a:lnTo>
                    <a:pt x="9525" y="66992"/>
                  </a:lnTo>
                  <a:lnTo>
                    <a:pt x="9328150" y="66992"/>
                  </a:lnTo>
                  <a:lnTo>
                    <a:pt x="9328150" y="4794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371475" y="7413307"/>
              <a:ext cx="9318625" cy="38735"/>
            </a:xfrm>
            <a:custGeom>
              <a:avLst/>
              <a:gdLst/>
              <a:ahLst/>
              <a:cxnLst/>
              <a:rect l="l" t="t" r="r" b="b"/>
              <a:pathLst>
                <a:path w="9318625" h="38734">
                  <a:moveTo>
                    <a:pt x="9318625" y="0"/>
                  </a:moveTo>
                  <a:lnTo>
                    <a:pt x="0" y="0"/>
                  </a:lnTo>
                  <a:lnTo>
                    <a:pt x="0" y="38417"/>
                  </a:lnTo>
                  <a:lnTo>
                    <a:pt x="9318625" y="38417"/>
                  </a:lnTo>
                  <a:lnTo>
                    <a:pt x="93186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371475" y="7403782"/>
              <a:ext cx="9385300" cy="67310"/>
            </a:xfrm>
            <a:custGeom>
              <a:avLst/>
              <a:gdLst/>
              <a:ahLst/>
              <a:cxnLst/>
              <a:rect l="l" t="t" r="r" b="b"/>
              <a:pathLst>
                <a:path w="9385300" h="67309">
                  <a:moveTo>
                    <a:pt x="9318625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9318625" y="9525"/>
                  </a:lnTo>
                  <a:lnTo>
                    <a:pt x="9318625" y="0"/>
                  </a:lnTo>
                  <a:close/>
                </a:path>
                <a:path w="9385300" h="67309">
                  <a:moveTo>
                    <a:pt x="9385300" y="0"/>
                  </a:moveTo>
                  <a:lnTo>
                    <a:pt x="9366250" y="0"/>
                  </a:lnTo>
                  <a:lnTo>
                    <a:pt x="9366250" y="47942"/>
                  </a:lnTo>
                  <a:lnTo>
                    <a:pt x="9318625" y="47942"/>
                  </a:lnTo>
                  <a:lnTo>
                    <a:pt x="9318625" y="66992"/>
                  </a:lnTo>
                  <a:lnTo>
                    <a:pt x="9366250" y="66992"/>
                  </a:lnTo>
                  <a:lnTo>
                    <a:pt x="9385300" y="66992"/>
                  </a:lnTo>
                  <a:lnTo>
                    <a:pt x="9385300" y="47942"/>
                  </a:lnTo>
                  <a:lnTo>
                    <a:pt x="93853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9690100" y="7403782"/>
              <a:ext cx="47625" cy="48260"/>
            </a:xfrm>
            <a:custGeom>
              <a:avLst/>
              <a:gdLst/>
              <a:ahLst/>
              <a:cxnLst/>
              <a:rect l="l" t="t" r="r" b="b"/>
              <a:pathLst>
                <a:path w="47625" h="48259">
                  <a:moveTo>
                    <a:pt x="47625" y="0"/>
                  </a:moveTo>
                  <a:lnTo>
                    <a:pt x="9525" y="0"/>
                  </a:lnTo>
                  <a:lnTo>
                    <a:pt x="9525" y="9525"/>
                  </a:lnTo>
                  <a:lnTo>
                    <a:pt x="0" y="9525"/>
                  </a:lnTo>
                  <a:lnTo>
                    <a:pt x="0" y="47942"/>
                  </a:lnTo>
                  <a:lnTo>
                    <a:pt x="9525" y="47942"/>
                  </a:lnTo>
                  <a:lnTo>
                    <a:pt x="47625" y="47942"/>
                  </a:lnTo>
                  <a:lnTo>
                    <a:pt x="47625" y="9525"/>
                  </a:lnTo>
                  <a:lnTo>
                    <a:pt x="476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9690100" y="7403782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9525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9525" y="952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49617" y="721105"/>
          <a:ext cx="8565515" cy="7054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7975"/>
                <a:gridCol w="908685"/>
                <a:gridCol w="1705610"/>
                <a:gridCol w="838200"/>
                <a:gridCol w="3230245"/>
                <a:gridCol w="1565275"/>
              </a:tblGrid>
              <a:tr h="6987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025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Vida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6675">
                        <a:lnSpc>
                          <a:spcPts val="115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saludable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025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Expresa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razones 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acerca</a:t>
                      </a:r>
                      <a:r>
                        <a:rPr dirty="0" sz="1000" spc="-2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de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9850" marR="75565">
                        <a:lnSpc>
                          <a:spcPct val="91000"/>
                        </a:lnSpc>
                        <a:spcBef>
                          <a:spcPts val="55"/>
                        </a:spcBef>
                      </a:pPr>
                      <a:r>
                        <a:rPr dirty="0" sz="1000">
                          <a:latin typeface="Tw Cen MT"/>
                          <a:cs typeface="Tw Cen MT"/>
                        </a:rPr>
                        <a:t>por qué los alimentos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procesados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ponen en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riesgo</a:t>
                      </a:r>
                      <a:r>
                        <a:rPr dirty="0" sz="1000" spc="-4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  salud, en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comparación con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los  alimentos</a:t>
                      </a:r>
                      <a:r>
                        <a:rPr dirty="0" sz="1000" spc="-1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frescos.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025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Las</a:t>
                      </a:r>
                      <a:r>
                        <a:rPr dirty="0" sz="1000" spc="-3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aventuras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6675" marR="322580">
                        <a:lnSpc>
                          <a:spcPts val="1080"/>
                        </a:lnSpc>
                        <a:spcBef>
                          <a:spcPts val="85"/>
                        </a:spcBef>
                      </a:pPr>
                      <a:r>
                        <a:rPr dirty="0" sz="1000">
                          <a:latin typeface="Tw Cen MT"/>
                          <a:cs typeface="Tw Cen MT"/>
                        </a:rPr>
                        <a:t>de</a:t>
                      </a:r>
                      <a:r>
                        <a:rPr dirty="0" sz="1000" spc="-8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Dulce  Clarita</a:t>
                      </a:r>
                      <a:r>
                        <a:rPr dirty="0" sz="1000" spc="-4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I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9850" marR="95250">
                        <a:lnSpc>
                          <a:spcPts val="1080"/>
                        </a:lnSpc>
                      </a:pPr>
                      <a:r>
                        <a:rPr dirty="0" sz="1000">
                          <a:latin typeface="Tw Cen MT"/>
                          <a:cs typeface="Tw Cen MT"/>
                        </a:rPr>
                        <a:t>Investiga y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dibuja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</a:t>
                      </a:r>
                      <a:r>
                        <a:rPr dirty="0" sz="1000" spc="-15">
                          <a:latin typeface="Tw Cen MT"/>
                          <a:cs typeface="Tw Cen MT"/>
                        </a:rPr>
                        <a:t>tu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cuaderno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que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alimentos se producen 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o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se siembran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tu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comunidad. Menciona mínimo</a:t>
                      </a:r>
                      <a:r>
                        <a:rPr dirty="0" sz="1000" spc="4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5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19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EBEB"/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4214495" y="5145785"/>
            <a:ext cx="34925" cy="6350"/>
          </a:xfrm>
          <a:custGeom>
            <a:avLst/>
            <a:gdLst/>
            <a:ahLst/>
            <a:cxnLst/>
            <a:rect l="l" t="t" r="r" b="b"/>
            <a:pathLst>
              <a:path w="34925" h="6350">
                <a:moveTo>
                  <a:pt x="34925" y="0"/>
                </a:moveTo>
                <a:lnTo>
                  <a:pt x="0" y="0"/>
                </a:lnTo>
                <a:lnTo>
                  <a:pt x="0" y="6350"/>
                </a:lnTo>
                <a:lnTo>
                  <a:pt x="34925" y="6350"/>
                </a:lnTo>
                <a:lnTo>
                  <a:pt x="349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48017" y="1689735"/>
          <a:ext cx="8772525" cy="47644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8450"/>
                <a:gridCol w="905510"/>
                <a:gridCol w="1438910"/>
                <a:gridCol w="854709"/>
                <a:gridCol w="3865879"/>
                <a:gridCol w="1401445"/>
              </a:tblGrid>
              <a:tr h="3115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dirty="0" sz="1100" spc="-5">
                          <a:latin typeface="Tw Cen MT"/>
                          <a:cs typeface="Tw Cen MT"/>
                        </a:rPr>
                        <a:t>ASIGNATURA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6032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415925" marR="328930" indent="-79375">
                        <a:lnSpc>
                          <a:spcPts val="1200"/>
                        </a:lnSpc>
                        <a:spcBef>
                          <a:spcPts val="15"/>
                        </a:spcBef>
                      </a:pPr>
                      <a:r>
                        <a:rPr dirty="0" sz="1100" spc="5">
                          <a:latin typeface="Tw Cen MT"/>
                          <a:cs typeface="Tw Cen MT"/>
                        </a:rPr>
                        <a:t>A</a:t>
                      </a:r>
                      <a:r>
                        <a:rPr dirty="0" sz="1100">
                          <a:latin typeface="Tw Cen MT"/>
                          <a:cs typeface="Tw Cen MT"/>
                        </a:rPr>
                        <a:t>PR</a:t>
                      </a:r>
                      <a:r>
                        <a:rPr dirty="0" sz="1100" spc="-10">
                          <a:latin typeface="Tw Cen MT"/>
                          <a:cs typeface="Tw Cen MT"/>
                        </a:rPr>
                        <a:t>EN</a:t>
                      </a:r>
                      <a:r>
                        <a:rPr dirty="0" sz="1100" spc="5">
                          <a:latin typeface="Tw Cen MT"/>
                          <a:cs typeface="Tw Cen MT"/>
                        </a:rPr>
                        <a:t>DI</a:t>
                      </a:r>
                      <a:r>
                        <a:rPr dirty="0" sz="1100">
                          <a:latin typeface="Tw Cen MT"/>
                          <a:cs typeface="Tw Cen MT"/>
                        </a:rPr>
                        <a:t>Z</a:t>
                      </a:r>
                      <a:r>
                        <a:rPr dirty="0" sz="1100" spc="5">
                          <a:latin typeface="Tw Cen MT"/>
                          <a:cs typeface="Tw Cen MT"/>
                        </a:rPr>
                        <a:t>A</a:t>
                      </a:r>
                      <a:r>
                        <a:rPr dirty="0" sz="1100">
                          <a:latin typeface="Tw Cen MT"/>
                          <a:cs typeface="Tw Cen MT"/>
                        </a:rPr>
                        <a:t>JE  </a:t>
                      </a:r>
                      <a:r>
                        <a:rPr dirty="0" sz="1100" spc="-5">
                          <a:latin typeface="Tw Cen MT"/>
                          <a:cs typeface="Tw Cen MT"/>
                        </a:rPr>
                        <a:t>ESPERADO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19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E499"/>
                    </a:solidFill>
                  </a:tcPr>
                </a:tc>
                <a:tc>
                  <a:txBody>
                    <a:bodyPr/>
                    <a:lstStyle/>
                    <a:p>
                      <a:pPr marL="260350" marR="70485" indent="-187960">
                        <a:lnSpc>
                          <a:spcPts val="1200"/>
                        </a:lnSpc>
                        <a:spcBef>
                          <a:spcPts val="15"/>
                        </a:spcBef>
                      </a:pPr>
                      <a:r>
                        <a:rPr dirty="0" sz="1100">
                          <a:latin typeface="Tw Cen MT"/>
                          <a:cs typeface="Tw Cen MT"/>
                        </a:rPr>
                        <a:t>PROGR</a:t>
                      </a:r>
                      <a:r>
                        <a:rPr dirty="0" sz="1100" spc="5">
                          <a:latin typeface="Tw Cen MT"/>
                          <a:cs typeface="Tw Cen MT"/>
                        </a:rPr>
                        <a:t>A</a:t>
                      </a:r>
                      <a:r>
                        <a:rPr dirty="0" sz="1100">
                          <a:latin typeface="Tw Cen MT"/>
                          <a:cs typeface="Tw Cen MT"/>
                        </a:rPr>
                        <a:t>MA  DE</a:t>
                      </a:r>
                      <a:r>
                        <a:rPr dirty="0" sz="1100" spc="-3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100" spc="-5">
                          <a:latin typeface="Tw Cen MT"/>
                          <a:cs typeface="Tw Cen MT"/>
                        </a:rPr>
                        <a:t>TV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19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dirty="0" sz="1100" spc="-5">
                          <a:latin typeface="Tw Cen MT"/>
                          <a:cs typeface="Tw Cen MT"/>
                        </a:rPr>
                        <a:t>ACTIVIDADES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6032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E499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61594" indent="165100">
                        <a:lnSpc>
                          <a:spcPts val="1200"/>
                        </a:lnSpc>
                        <a:spcBef>
                          <a:spcPts val="15"/>
                        </a:spcBef>
                      </a:pPr>
                      <a:r>
                        <a:rPr dirty="0" sz="1100" spc="-5">
                          <a:latin typeface="Tw Cen MT"/>
                          <a:cs typeface="Tw Cen MT"/>
                        </a:rPr>
                        <a:t>SEGUIMIENTO </a:t>
                      </a:r>
                      <a:r>
                        <a:rPr dirty="0" sz="1100">
                          <a:latin typeface="Tw Cen MT"/>
                          <a:cs typeface="Tw Cen MT"/>
                        </a:rPr>
                        <a:t>Y  </a:t>
                      </a:r>
                      <a:r>
                        <a:rPr dirty="0" sz="1100" spc="-5">
                          <a:latin typeface="Tw Cen MT"/>
                          <a:cs typeface="Tw Cen MT"/>
                        </a:rPr>
                        <a:t>RETROALIMENTACIÓN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19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</a:tr>
              <a:tr h="1251204"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1100" spc="-5">
                          <a:latin typeface="Tw Cen MT"/>
                          <a:cs typeface="Tw Cen MT"/>
                        </a:rPr>
                        <a:t>MARTES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47625" vert="vert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408305" indent="34925">
                        <a:lnSpc>
                          <a:spcPts val="1080"/>
                        </a:lnSpc>
                        <a:spcBef>
                          <a:spcPts val="35"/>
                        </a:spcBef>
                      </a:pPr>
                      <a:r>
                        <a:rPr dirty="0" sz="1000">
                          <a:latin typeface="Tw Cen MT"/>
                          <a:cs typeface="Tw Cen MT"/>
                        </a:rPr>
                        <a:t>Lengua  </a:t>
                      </a:r>
                      <a:r>
                        <a:rPr dirty="0" sz="1000" spc="5">
                          <a:latin typeface="Tw Cen MT"/>
                          <a:cs typeface="Tw Cen MT"/>
                        </a:rPr>
                        <a:t>m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ate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r</a:t>
                      </a:r>
                      <a:r>
                        <a:rPr dirty="0" sz="1000" spc="10">
                          <a:latin typeface="Tw Cen MT"/>
                          <a:cs typeface="Tw Cen MT"/>
                        </a:rPr>
                        <a:t>n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a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44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/>
                    <a:p>
                      <a:pPr algn="just" marL="69850" marR="55880">
                        <a:lnSpc>
                          <a:spcPct val="90600"/>
                        </a:lnSpc>
                        <a:spcBef>
                          <a:spcPts val="10"/>
                        </a:spcBef>
                      </a:pPr>
                      <a:r>
                        <a:rPr dirty="0" sz="1000">
                          <a:latin typeface="Tw Cen MT"/>
                          <a:cs typeface="Tw Cen MT"/>
                        </a:rPr>
                        <a:t>Escucha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con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atención la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lectura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voz alta que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hace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el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profesor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o  alguno de sus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compañeros. Identifica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trama,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los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personajes  principales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algunas de  sus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características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los  textos</a:t>
                      </a:r>
                      <a:r>
                        <a:rPr dirty="0" sz="1000" spc="-1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leídos.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/>
                    <a:p>
                      <a:pPr marL="69215" marR="76835">
                        <a:lnSpc>
                          <a:spcPct val="90600"/>
                        </a:lnSpc>
                        <a:spcBef>
                          <a:spcPts val="10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Datos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  i</a:t>
                      </a:r>
                      <a:r>
                        <a:rPr dirty="0" sz="1000" spc="10">
                          <a:latin typeface="Tw Cen MT"/>
                          <a:cs typeface="Tw Cen MT"/>
                        </a:rPr>
                        <a:t>n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te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r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p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r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eta</a:t>
                      </a:r>
                      <a:r>
                        <a:rPr dirty="0" sz="1000" spc="-15">
                          <a:latin typeface="Tw Cen MT"/>
                          <a:cs typeface="Tw Cen MT"/>
                        </a:rPr>
                        <a:t>c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ión  de</a:t>
                      </a:r>
                      <a:r>
                        <a:rPr dirty="0" sz="1000" spc="-2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textos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035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Responde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las siguientes preguntas en </a:t>
                      </a:r>
                      <a:r>
                        <a:rPr dirty="0" sz="1000" spc="-15">
                          <a:latin typeface="Tw Cen MT"/>
                          <a:cs typeface="Tw Cen MT"/>
                        </a:rPr>
                        <a:t>tu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cuaderno: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523875" marR="267335" indent="-229235">
                        <a:lnSpc>
                          <a:spcPts val="1100"/>
                        </a:lnSpc>
                        <a:spcBef>
                          <a:spcPts val="55"/>
                        </a:spcBef>
                        <a:buAutoNum type="arabicPeriod"/>
                        <a:tabLst>
                          <a:tab pos="523875" algn="l"/>
                          <a:tab pos="524510" algn="l"/>
                        </a:tabLst>
                      </a:pPr>
                      <a:r>
                        <a:rPr dirty="0" sz="1000">
                          <a:latin typeface="Tw Cen MT"/>
                          <a:cs typeface="Tw Cen MT"/>
                        </a:rPr>
                        <a:t>Si tú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escribieras </a:t>
                      </a:r>
                      <a:r>
                        <a:rPr dirty="0" sz="1000" spc="5">
                          <a:latin typeface="Tw Cen MT"/>
                          <a:cs typeface="Tw Cen MT"/>
                        </a:rPr>
                        <a:t>un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cuento,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¿en 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qué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parte escribirías cómo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los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personajes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resuelven los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problemas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que</a:t>
                      </a:r>
                      <a:r>
                        <a:rPr dirty="0" sz="1000" spc="-1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enfrentaron?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>
                        <a:lnSpc>
                          <a:spcPct val="100000"/>
                        </a:lnSpc>
                        <a:buFont typeface="Tw Cen MT"/>
                        <a:buAutoNum type="arabicPeriod"/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523875" marR="274320" indent="-229235">
                        <a:lnSpc>
                          <a:spcPts val="1080"/>
                        </a:lnSpc>
                        <a:buAutoNum type="arabicPeriod"/>
                        <a:tabLst>
                          <a:tab pos="523875" algn="l"/>
                          <a:tab pos="524510" algn="l"/>
                        </a:tabLst>
                      </a:pPr>
                      <a:r>
                        <a:rPr dirty="0" sz="1000">
                          <a:latin typeface="Tw Cen MT"/>
                          <a:cs typeface="Tw Cen MT"/>
                        </a:rPr>
                        <a:t>Si tú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escribieras </a:t>
                      </a:r>
                      <a:r>
                        <a:rPr dirty="0" sz="1000" spc="5">
                          <a:latin typeface="Tw Cen MT"/>
                          <a:cs typeface="Tw Cen MT"/>
                        </a:rPr>
                        <a:t>un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cuento,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¿en 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qué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parte escribirías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dónde y  cuándo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suceden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los hechos que vas a</a:t>
                      </a:r>
                      <a:r>
                        <a:rPr dirty="0" sz="1000" spc="-4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narrar?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Tw Cen MT"/>
                        <a:buAutoNum type="arabicPeriod"/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523875" marR="98425" indent="-229235">
                        <a:lnSpc>
                          <a:spcPts val="1080"/>
                        </a:lnSpc>
                        <a:buAutoNum type="arabicPeriod"/>
                        <a:tabLst>
                          <a:tab pos="523875" algn="l"/>
                          <a:tab pos="524510" algn="l"/>
                        </a:tabLst>
                      </a:pPr>
                      <a:r>
                        <a:rPr dirty="0" sz="1000">
                          <a:latin typeface="Tw Cen MT"/>
                          <a:cs typeface="Tw Cen MT"/>
                        </a:rPr>
                        <a:t>Si tu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escribieras </a:t>
                      </a:r>
                      <a:r>
                        <a:rPr dirty="0" sz="1000" spc="5">
                          <a:latin typeface="Tw Cen MT"/>
                          <a:cs typeface="Tw Cen MT"/>
                        </a:rPr>
                        <a:t>un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cuento,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¿en 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qué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parte escribirías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las venturas  y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problemas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que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viven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los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 personajes?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EBEB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6675" marR="65405">
                        <a:lnSpc>
                          <a:spcPct val="90700"/>
                        </a:lnSpc>
                      </a:pPr>
                      <a:r>
                        <a:rPr dirty="0" sz="1000">
                          <a:latin typeface="Tw Cen MT"/>
                          <a:cs typeface="Tw Cen MT"/>
                        </a:rPr>
                        <a:t>Envía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evidencias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de tus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trabajos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al whatsApp</a:t>
                      </a:r>
                      <a:r>
                        <a:rPr dirty="0" sz="1000" spc="-8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de  tu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maestro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(a),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tienes 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hasta las 9:00 p.m de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cada día.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just" marL="66675" marR="62230">
                        <a:lnSpc>
                          <a:spcPct val="90300"/>
                        </a:lnSpc>
                      </a:pPr>
                      <a:r>
                        <a:rPr dirty="0" sz="1000">
                          <a:latin typeface="Tw Cen MT"/>
                          <a:cs typeface="Tw Cen MT"/>
                        </a:rPr>
                        <a:t>NOTA: </a:t>
                      </a:r>
                      <a:r>
                        <a:rPr dirty="0" sz="1000" spc="5">
                          <a:latin typeface="Tw Cen MT"/>
                          <a:cs typeface="Tw Cen MT"/>
                        </a:rPr>
                        <a:t>no</a:t>
                      </a:r>
                      <a:r>
                        <a:rPr dirty="0" sz="1000" spc="28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olvides  ponerle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fecha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a cada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trabajo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tú nombre en  la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parte de</a:t>
                      </a:r>
                      <a:r>
                        <a:rPr dirty="0" sz="1000" spc="-2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arriba.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FEBEB"/>
                    </a:solidFill>
                  </a:tcPr>
                </a:tc>
              </a:tr>
              <a:tr h="953068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47625" vert="vert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ts val="1100"/>
                        </a:lnSpc>
                      </a:pPr>
                      <a:r>
                        <a:rPr dirty="0" sz="1000">
                          <a:latin typeface="Tw Cen MT"/>
                          <a:cs typeface="Tw Cen MT"/>
                        </a:rPr>
                        <a:t>Matemáticas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/>
                    <a:p>
                      <a:pPr algn="just" marL="69850" marR="61594">
                        <a:lnSpc>
                          <a:spcPct val="90700"/>
                        </a:lnSpc>
                        <a:spcBef>
                          <a:spcPts val="10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Construye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describe  figuras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cuerpos  geométricos.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/>
                    <a:p>
                      <a:pPr marL="69215" marR="153670">
                        <a:lnSpc>
                          <a:spcPts val="1080"/>
                        </a:lnSpc>
                        <a:spcBef>
                          <a:spcPts val="35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C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s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i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f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i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c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a</a:t>
                      </a:r>
                      <a:r>
                        <a:rPr dirty="0" sz="1000" spc="5">
                          <a:latin typeface="Tw Cen MT"/>
                          <a:cs typeface="Tw Cen MT"/>
                        </a:rPr>
                        <a:t>m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os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figuras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44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10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Escribe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 siguiente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información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</a:t>
                      </a:r>
                      <a:r>
                        <a:rPr dirty="0" sz="1000" spc="-15">
                          <a:latin typeface="Tw Cen MT"/>
                          <a:cs typeface="Tw Cen MT"/>
                        </a:rPr>
                        <a:t>tu</a:t>
                      </a:r>
                      <a:r>
                        <a:rPr dirty="0" sz="1000" spc="3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cuaderno.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FEBEB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FEBEB"/>
                    </a:solidFill>
                  </a:tcPr>
                </a:tc>
              </a:tr>
              <a:tr h="67475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47625" vert="vert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ts val="1165"/>
                        </a:lnSpc>
                      </a:pP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Realiza la página </a:t>
                      </a:r>
                      <a:r>
                        <a:rPr dirty="0" u="sng" sz="1000" spc="-5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55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de </a:t>
                      </a:r>
                      <a:r>
                        <a:rPr dirty="0" u="sng" sz="1000" spc="-15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tu </a:t>
                      </a:r>
                      <a:r>
                        <a:rPr dirty="0" u="sng" sz="1000" spc="-5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libro de</a:t>
                      </a:r>
                      <a:r>
                        <a:rPr dirty="0" u="sng" sz="1000" spc="20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u="sng" sz="1000" spc="-5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matemáticas.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EBEB"/>
                    </a:solidFill>
                  </a:tcPr>
                </a:tc>
              </a:tr>
              <a:tr h="125396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47625" vert="vert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6675" marR="151765">
                        <a:lnSpc>
                          <a:spcPts val="1100"/>
                        </a:lnSpc>
                        <a:spcBef>
                          <a:spcPts val="920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Formación  Cívica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</a:t>
                      </a:r>
                      <a:r>
                        <a:rPr dirty="0" sz="1000" spc="-7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Ética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/>
                    <a:p>
                      <a:pPr algn="just" marL="69850" marR="60325">
                        <a:lnSpc>
                          <a:spcPts val="1100"/>
                        </a:lnSpc>
                        <a:spcBef>
                          <a:spcPts val="5"/>
                        </a:spcBef>
                        <a:tabLst>
                          <a:tab pos="1200150" algn="l"/>
                        </a:tabLst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Practica su libertad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al  exp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r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s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ar	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c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on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algn="just" marL="69850">
                        <a:lnSpc>
                          <a:spcPts val="101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responsabilidad        </a:t>
                      </a:r>
                      <a:r>
                        <a:rPr dirty="0" sz="1000" spc="21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sus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algn="just" marL="69850" marR="58419">
                        <a:lnSpc>
                          <a:spcPct val="90900"/>
                        </a:lnSpc>
                        <a:spcBef>
                          <a:spcPts val="60"/>
                        </a:spcBef>
                      </a:pPr>
                      <a:r>
                        <a:rPr dirty="0" sz="1000">
                          <a:latin typeface="Tw Cen MT"/>
                          <a:cs typeface="Tw Cen MT"/>
                        </a:rPr>
                        <a:t>opiniones y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necesidades 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la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familia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en el  aula,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así como reflexiona  sobre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los efectos de sus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acciones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sí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en las  demás</a:t>
                      </a:r>
                      <a:r>
                        <a:rPr dirty="0" sz="1000" spc="-2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personas.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635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/>
                    <a:p>
                      <a:pPr marL="69215" marR="67945">
                        <a:lnSpc>
                          <a:spcPct val="90700"/>
                        </a:lnSpc>
                      </a:pPr>
                      <a:r>
                        <a:rPr dirty="0" sz="1000">
                          <a:latin typeface="Tw Cen MT"/>
                          <a:cs typeface="Tw Cen MT"/>
                        </a:rPr>
                        <a:t>Mis</a:t>
                      </a:r>
                      <a:r>
                        <a:rPr dirty="0" sz="1000" spc="-7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decisiones 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tienen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impacto</a:t>
                      </a:r>
                      <a:r>
                        <a:rPr dirty="0" sz="1000" spc="-1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9215" marR="76200">
                        <a:lnSpc>
                          <a:spcPct val="90600"/>
                        </a:lnSpc>
                        <a:spcBef>
                          <a:spcPts val="10"/>
                        </a:spcBef>
                      </a:pPr>
                      <a:r>
                        <a:rPr dirty="0" sz="1000">
                          <a:latin typeface="Tw Cen MT"/>
                          <a:cs typeface="Tw Cen MT"/>
                        </a:rPr>
                        <a:t>mí, en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otras  personas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</a:t>
                      </a:r>
                      <a:r>
                        <a:rPr dirty="0" sz="1000" spc="-7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 la</a:t>
                      </a:r>
                      <a:r>
                        <a:rPr dirty="0" sz="1000" spc="-5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naturaleza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6675" marR="118110" indent="34925">
                        <a:lnSpc>
                          <a:spcPts val="1080"/>
                        </a:lnSpc>
                      </a:pPr>
                      <a:r>
                        <a:rPr dirty="0" sz="1000">
                          <a:latin typeface="Tw Cen MT"/>
                          <a:cs typeface="Tw Cen MT"/>
                        </a:rPr>
                        <a:t>Reflexiona 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acerca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de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las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responsabilidades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que conllevan las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siguientes  decisiones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escríbelas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tu</a:t>
                      </a:r>
                      <a:r>
                        <a:rPr dirty="0" sz="1000" spc="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cuaderno: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523875" indent="-229235">
                        <a:lnSpc>
                          <a:spcPts val="1030"/>
                        </a:lnSpc>
                        <a:buFont typeface="Tw Cen MT"/>
                        <a:buAutoNum type="arabicPeriod"/>
                        <a:tabLst>
                          <a:tab pos="523875" algn="l"/>
                          <a:tab pos="524510" algn="l"/>
                        </a:tabLst>
                      </a:pPr>
                      <a:r>
                        <a:rPr dirty="0" u="sng" sz="1000" spc="-25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Tener </a:t>
                      </a:r>
                      <a:r>
                        <a:rPr dirty="0" u="sng" sz="1000" spc="-5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una</a:t>
                      </a:r>
                      <a:r>
                        <a:rPr dirty="0" u="sng" sz="1000" spc="-15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u="sng" sz="1000" spc="-5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mascota…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523875" indent="-229235">
                        <a:lnSpc>
                          <a:spcPts val="1085"/>
                        </a:lnSpc>
                        <a:buFont typeface="Tw Cen MT"/>
                        <a:buAutoNum type="arabicPeriod"/>
                        <a:tabLst>
                          <a:tab pos="523875" algn="l"/>
                          <a:tab pos="524510" algn="l"/>
                        </a:tabLst>
                      </a:pPr>
                      <a:r>
                        <a:rPr dirty="0" u="sng" sz="1000" spc="-25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000" spc="-5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Pertenecer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a </a:t>
                      </a:r>
                      <a:r>
                        <a:rPr dirty="0" u="sng" sz="1000" spc="5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un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equipo</a:t>
                      </a:r>
                      <a:r>
                        <a:rPr dirty="0" u="sng" sz="1000" spc="-15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u="sng" sz="1000" spc="-5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deportivo…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523875" indent="-229235">
                        <a:lnSpc>
                          <a:spcPts val="1135"/>
                        </a:lnSpc>
                        <a:buFont typeface="Tw Cen MT"/>
                        <a:buAutoNum type="arabicPeriod"/>
                        <a:tabLst>
                          <a:tab pos="523875" algn="l"/>
                          <a:tab pos="524510" algn="l"/>
                        </a:tabLst>
                      </a:pPr>
                      <a:r>
                        <a:rPr dirty="0" u="sng" sz="1000" spc="-25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000" spc="-5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Participar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en </a:t>
                      </a:r>
                      <a:r>
                        <a:rPr dirty="0" u="sng" sz="1000" spc="5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un </a:t>
                      </a:r>
                      <a:r>
                        <a:rPr dirty="0" u="sng" sz="1000" spc="-5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obra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 teatral…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Analiza y </a:t>
                      </a:r>
                      <a:r>
                        <a:rPr dirty="0" u="sng" sz="1000" spc="-5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realiza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las páginas </a:t>
                      </a:r>
                      <a:r>
                        <a:rPr dirty="0" u="sng" sz="1000" spc="-5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37,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38 y </a:t>
                      </a:r>
                      <a:r>
                        <a:rPr dirty="0" u="sng" sz="1000" spc="-5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39 de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tu </a:t>
                      </a:r>
                      <a:r>
                        <a:rPr dirty="0" u="sng" sz="1000" spc="-5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libro de</a:t>
                      </a:r>
                      <a:r>
                        <a:rPr dirty="0" u="sng" sz="1000" spc="15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u="sng" sz="1000" spc="-5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formación.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EBEB"/>
                    </a:solidFill>
                  </a:tcPr>
                </a:tc>
              </a:tr>
              <a:tr h="3135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dirty="0" sz="1100" spc="-5">
                          <a:latin typeface="Tw Cen MT"/>
                          <a:cs typeface="Tw Cen MT"/>
                        </a:rPr>
                        <a:t>ASIGNATURA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622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415925" marR="328930" indent="-79375">
                        <a:lnSpc>
                          <a:spcPts val="1200"/>
                        </a:lnSpc>
                        <a:spcBef>
                          <a:spcPts val="30"/>
                        </a:spcBef>
                      </a:pPr>
                      <a:r>
                        <a:rPr dirty="0" sz="1100" spc="5">
                          <a:latin typeface="Tw Cen MT"/>
                          <a:cs typeface="Tw Cen MT"/>
                        </a:rPr>
                        <a:t>A</a:t>
                      </a:r>
                      <a:r>
                        <a:rPr dirty="0" sz="1100">
                          <a:latin typeface="Tw Cen MT"/>
                          <a:cs typeface="Tw Cen MT"/>
                        </a:rPr>
                        <a:t>PR</a:t>
                      </a:r>
                      <a:r>
                        <a:rPr dirty="0" sz="1100" spc="-10">
                          <a:latin typeface="Tw Cen MT"/>
                          <a:cs typeface="Tw Cen MT"/>
                        </a:rPr>
                        <a:t>EN</a:t>
                      </a:r>
                      <a:r>
                        <a:rPr dirty="0" sz="1100" spc="5">
                          <a:latin typeface="Tw Cen MT"/>
                          <a:cs typeface="Tw Cen MT"/>
                        </a:rPr>
                        <a:t>DI</a:t>
                      </a:r>
                      <a:r>
                        <a:rPr dirty="0" sz="1100">
                          <a:latin typeface="Tw Cen MT"/>
                          <a:cs typeface="Tw Cen MT"/>
                        </a:rPr>
                        <a:t>Z</a:t>
                      </a:r>
                      <a:r>
                        <a:rPr dirty="0" sz="1100" spc="5">
                          <a:latin typeface="Tw Cen MT"/>
                          <a:cs typeface="Tw Cen MT"/>
                        </a:rPr>
                        <a:t>A</a:t>
                      </a:r>
                      <a:r>
                        <a:rPr dirty="0" sz="1100">
                          <a:latin typeface="Tw Cen MT"/>
                          <a:cs typeface="Tw Cen MT"/>
                        </a:rPr>
                        <a:t>JE  </a:t>
                      </a:r>
                      <a:r>
                        <a:rPr dirty="0" sz="1100" spc="-5">
                          <a:latin typeface="Tw Cen MT"/>
                          <a:cs typeface="Tw Cen MT"/>
                        </a:rPr>
                        <a:t>ESPERADO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marL="260350" marR="70485" indent="-187960">
                        <a:lnSpc>
                          <a:spcPts val="1200"/>
                        </a:lnSpc>
                        <a:spcBef>
                          <a:spcPts val="30"/>
                        </a:spcBef>
                      </a:pPr>
                      <a:r>
                        <a:rPr dirty="0" sz="1100">
                          <a:latin typeface="Tw Cen MT"/>
                          <a:cs typeface="Tw Cen MT"/>
                        </a:rPr>
                        <a:t>PROGR</a:t>
                      </a:r>
                      <a:r>
                        <a:rPr dirty="0" sz="1100" spc="5">
                          <a:latin typeface="Tw Cen MT"/>
                          <a:cs typeface="Tw Cen MT"/>
                        </a:rPr>
                        <a:t>A</a:t>
                      </a:r>
                      <a:r>
                        <a:rPr dirty="0" sz="1100">
                          <a:latin typeface="Tw Cen MT"/>
                          <a:cs typeface="Tw Cen MT"/>
                        </a:rPr>
                        <a:t>MA  DE</a:t>
                      </a:r>
                      <a:r>
                        <a:rPr dirty="0" sz="1100" spc="-3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100" spc="-5">
                          <a:latin typeface="Tw Cen MT"/>
                          <a:cs typeface="Tw Cen MT"/>
                        </a:rPr>
                        <a:t>TV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dirty="0" sz="1100" spc="-5">
                          <a:latin typeface="Tw Cen MT"/>
                          <a:cs typeface="Tw Cen MT"/>
                        </a:rPr>
                        <a:t>ACTIVIDADES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622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61594" indent="165100">
                        <a:lnSpc>
                          <a:spcPts val="1200"/>
                        </a:lnSpc>
                        <a:spcBef>
                          <a:spcPts val="30"/>
                        </a:spcBef>
                      </a:pPr>
                      <a:r>
                        <a:rPr dirty="0" sz="1100" spc="-5">
                          <a:latin typeface="Tw Cen MT"/>
                          <a:cs typeface="Tw Cen MT"/>
                        </a:rPr>
                        <a:t>SEGUIMIENTO </a:t>
                      </a:r>
                      <a:r>
                        <a:rPr dirty="0" sz="1100">
                          <a:latin typeface="Tw Cen MT"/>
                          <a:cs typeface="Tw Cen MT"/>
                        </a:rPr>
                        <a:t>Y  </a:t>
                      </a:r>
                      <a:r>
                        <a:rPr dirty="0" sz="1100" spc="-5">
                          <a:latin typeface="Tw Cen MT"/>
                          <a:cs typeface="Tw Cen MT"/>
                        </a:rPr>
                        <a:t>RETROALIMENTACIÓN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13859" y="3396107"/>
            <a:ext cx="3723386" cy="1341755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304800" y="304800"/>
            <a:ext cx="9451975" cy="7165975"/>
            <a:chOff x="304800" y="304800"/>
            <a:chExt cx="9451975" cy="7165975"/>
          </a:xfrm>
        </p:grpSpPr>
        <p:sp>
          <p:nvSpPr>
            <p:cNvPr id="7" name="object 7"/>
            <p:cNvSpPr/>
            <p:nvPr/>
          </p:nvSpPr>
          <p:spPr>
            <a:xfrm>
              <a:off x="304800" y="304799"/>
              <a:ext cx="66675" cy="67310"/>
            </a:xfrm>
            <a:custGeom>
              <a:avLst/>
              <a:gdLst/>
              <a:ahLst/>
              <a:cxnLst/>
              <a:rect l="l" t="t" r="r" b="b"/>
              <a:pathLst>
                <a:path w="66675" h="67310">
                  <a:moveTo>
                    <a:pt x="66675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0" y="67056"/>
                  </a:lnTo>
                  <a:lnTo>
                    <a:pt x="19050" y="67056"/>
                  </a:lnTo>
                  <a:lnTo>
                    <a:pt x="19050" y="19050"/>
                  </a:lnTo>
                  <a:lnTo>
                    <a:pt x="66675" y="19050"/>
                  </a:lnTo>
                  <a:lnTo>
                    <a:pt x="6667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23850" y="323849"/>
              <a:ext cx="47625" cy="48260"/>
            </a:xfrm>
            <a:custGeom>
              <a:avLst/>
              <a:gdLst/>
              <a:ahLst/>
              <a:cxnLst/>
              <a:rect l="l" t="t" r="r" b="b"/>
              <a:pathLst>
                <a:path w="47625" h="48260">
                  <a:moveTo>
                    <a:pt x="47625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0" y="48006"/>
                  </a:lnTo>
                  <a:lnTo>
                    <a:pt x="38100" y="48006"/>
                  </a:lnTo>
                  <a:lnTo>
                    <a:pt x="38100" y="38100"/>
                  </a:lnTo>
                  <a:lnTo>
                    <a:pt x="47625" y="38100"/>
                  </a:lnTo>
                  <a:lnTo>
                    <a:pt x="476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61950" y="304799"/>
              <a:ext cx="9328150" cy="67310"/>
            </a:xfrm>
            <a:custGeom>
              <a:avLst/>
              <a:gdLst/>
              <a:ahLst/>
              <a:cxnLst/>
              <a:rect l="l" t="t" r="r" b="b"/>
              <a:pathLst>
                <a:path w="9328150" h="67310">
                  <a:moveTo>
                    <a:pt x="9525" y="57213"/>
                  </a:moveTo>
                  <a:lnTo>
                    <a:pt x="0" y="57213"/>
                  </a:lnTo>
                  <a:lnTo>
                    <a:pt x="0" y="67056"/>
                  </a:lnTo>
                  <a:lnTo>
                    <a:pt x="9525" y="67056"/>
                  </a:lnTo>
                  <a:lnTo>
                    <a:pt x="9525" y="57213"/>
                  </a:lnTo>
                  <a:close/>
                </a:path>
                <a:path w="9328150" h="67310">
                  <a:moveTo>
                    <a:pt x="9328150" y="0"/>
                  </a:moveTo>
                  <a:lnTo>
                    <a:pt x="9525" y="0"/>
                  </a:lnTo>
                  <a:lnTo>
                    <a:pt x="9525" y="19050"/>
                  </a:lnTo>
                  <a:lnTo>
                    <a:pt x="9328150" y="19050"/>
                  </a:lnTo>
                  <a:lnTo>
                    <a:pt x="932815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71475" y="323850"/>
              <a:ext cx="9318625" cy="38100"/>
            </a:xfrm>
            <a:custGeom>
              <a:avLst/>
              <a:gdLst/>
              <a:ahLst/>
              <a:cxnLst/>
              <a:rect l="l" t="t" r="r" b="b"/>
              <a:pathLst>
                <a:path w="9318625" h="38100">
                  <a:moveTo>
                    <a:pt x="9318625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9318625" y="38100"/>
                  </a:lnTo>
                  <a:lnTo>
                    <a:pt x="93186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71475" y="304799"/>
              <a:ext cx="9385300" cy="67310"/>
            </a:xfrm>
            <a:custGeom>
              <a:avLst/>
              <a:gdLst/>
              <a:ahLst/>
              <a:cxnLst/>
              <a:rect l="l" t="t" r="r" b="b"/>
              <a:pathLst>
                <a:path w="9385300" h="67310">
                  <a:moveTo>
                    <a:pt x="9318625" y="57213"/>
                  </a:moveTo>
                  <a:lnTo>
                    <a:pt x="0" y="57213"/>
                  </a:lnTo>
                  <a:lnTo>
                    <a:pt x="0" y="67056"/>
                  </a:lnTo>
                  <a:lnTo>
                    <a:pt x="9318625" y="67056"/>
                  </a:lnTo>
                  <a:lnTo>
                    <a:pt x="9318625" y="57213"/>
                  </a:lnTo>
                  <a:close/>
                </a:path>
                <a:path w="9385300" h="67310">
                  <a:moveTo>
                    <a:pt x="9385300" y="0"/>
                  </a:moveTo>
                  <a:lnTo>
                    <a:pt x="9318625" y="0"/>
                  </a:lnTo>
                  <a:lnTo>
                    <a:pt x="9318625" y="19050"/>
                  </a:lnTo>
                  <a:lnTo>
                    <a:pt x="9366250" y="19050"/>
                  </a:lnTo>
                  <a:lnTo>
                    <a:pt x="9366250" y="67056"/>
                  </a:lnTo>
                  <a:lnTo>
                    <a:pt x="9385300" y="67056"/>
                  </a:lnTo>
                  <a:lnTo>
                    <a:pt x="9385300" y="19050"/>
                  </a:lnTo>
                  <a:lnTo>
                    <a:pt x="9385300" y="6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9690100" y="323849"/>
              <a:ext cx="47625" cy="48260"/>
            </a:xfrm>
            <a:custGeom>
              <a:avLst/>
              <a:gdLst/>
              <a:ahLst/>
              <a:cxnLst/>
              <a:rect l="l" t="t" r="r" b="b"/>
              <a:pathLst>
                <a:path w="47625" h="48260">
                  <a:moveTo>
                    <a:pt x="47625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9525" y="38100"/>
                  </a:lnTo>
                  <a:lnTo>
                    <a:pt x="9525" y="48006"/>
                  </a:lnTo>
                  <a:lnTo>
                    <a:pt x="47625" y="48006"/>
                  </a:lnTo>
                  <a:lnTo>
                    <a:pt x="47625" y="38100"/>
                  </a:lnTo>
                  <a:lnTo>
                    <a:pt x="47625" y="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04800" y="362013"/>
              <a:ext cx="9394825" cy="7042150"/>
            </a:xfrm>
            <a:custGeom>
              <a:avLst/>
              <a:gdLst/>
              <a:ahLst/>
              <a:cxnLst/>
              <a:rect l="l" t="t" r="r" b="b"/>
              <a:pathLst>
                <a:path w="9394825" h="7042150">
                  <a:moveTo>
                    <a:pt x="19050" y="9779"/>
                  </a:moveTo>
                  <a:lnTo>
                    <a:pt x="0" y="9779"/>
                  </a:lnTo>
                  <a:lnTo>
                    <a:pt x="0" y="7041769"/>
                  </a:lnTo>
                  <a:lnTo>
                    <a:pt x="19050" y="7041769"/>
                  </a:lnTo>
                  <a:lnTo>
                    <a:pt x="19050" y="9779"/>
                  </a:lnTo>
                  <a:close/>
                </a:path>
                <a:path w="9394825" h="7042150">
                  <a:moveTo>
                    <a:pt x="9394825" y="0"/>
                  </a:moveTo>
                  <a:lnTo>
                    <a:pt x="9385300" y="0"/>
                  </a:lnTo>
                  <a:lnTo>
                    <a:pt x="9385300" y="9842"/>
                  </a:lnTo>
                  <a:lnTo>
                    <a:pt x="9394825" y="9842"/>
                  </a:lnTo>
                  <a:lnTo>
                    <a:pt x="939482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23850" y="371792"/>
              <a:ext cx="38100" cy="7031990"/>
            </a:xfrm>
            <a:custGeom>
              <a:avLst/>
              <a:gdLst/>
              <a:ahLst/>
              <a:cxnLst/>
              <a:rect l="l" t="t" r="r" b="b"/>
              <a:pathLst>
                <a:path w="38100" h="7031990">
                  <a:moveTo>
                    <a:pt x="38100" y="0"/>
                  </a:moveTo>
                  <a:lnTo>
                    <a:pt x="0" y="0"/>
                  </a:lnTo>
                  <a:lnTo>
                    <a:pt x="0" y="7031990"/>
                  </a:lnTo>
                  <a:lnTo>
                    <a:pt x="38100" y="703199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61950" y="371792"/>
              <a:ext cx="9394825" cy="7031990"/>
            </a:xfrm>
            <a:custGeom>
              <a:avLst/>
              <a:gdLst/>
              <a:ahLst/>
              <a:cxnLst/>
              <a:rect l="l" t="t" r="r" b="b"/>
              <a:pathLst>
                <a:path w="9394825" h="7031990">
                  <a:moveTo>
                    <a:pt x="9525" y="0"/>
                  </a:moveTo>
                  <a:lnTo>
                    <a:pt x="0" y="0"/>
                  </a:lnTo>
                  <a:lnTo>
                    <a:pt x="0" y="7031990"/>
                  </a:lnTo>
                  <a:lnTo>
                    <a:pt x="9525" y="7031990"/>
                  </a:lnTo>
                  <a:lnTo>
                    <a:pt x="9525" y="0"/>
                  </a:lnTo>
                  <a:close/>
                </a:path>
                <a:path w="9394825" h="7031990">
                  <a:moveTo>
                    <a:pt x="9394825" y="0"/>
                  </a:moveTo>
                  <a:lnTo>
                    <a:pt x="9375775" y="0"/>
                  </a:lnTo>
                  <a:lnTo>
                    <a:pt x="9375775" y="7031990"/>
                  </a:lnTo>
                  <a:lnTo>
                    <a:pt x="9394825" y="7031990"/>
                  </a:lnTo>
                  <a:lnTo>
                    <a:pt x="939482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9699625" y="371792"/>
              <a:ext cx="38100" cy="7031990"/>
            </a:xfrm>
            <a:custGeom>
              <a:avLst/>
              <a:gdLst/>
              <a:ahLst/>
              <a:cxnLst/>
              <a:rect l="l" t="t" r="r" b="b"/>
              <a:pathLst>
                <a:path w="38100" h="7031990">
                  <a:moveTo>
                    <a:pt x="38100" y="0"/>
                  </a:moveTo>
                  <a:lnTo>
                    <a:pt x="0" y="0"/>
                  </a:lnTo>
                  <a:lnTo>
                    <a:pt x="0" y="7031990"/>
                  </a:lnTo>
                  <a:lnTo>
                    <a:pt x="38100" y="703199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304800" y="371792"/>
              <a:ext cx="9394825" cy="7099300"/>
            </a:xfrm>
            <a:custGeom>
              <a:avLst/>
              <a:gdLst/>
              <a:ahLst/>
              <a:cxnLst/>
              <a:rect l="l" t="t" r="r" b="b"/>
              <a:pathLst>
                <a:path w="9394825" h="7099300">
                  <a:moveTo>
                    <a:pt x="66675" y="7079932"/>
                  </a:moveTo>
                  <a:lnTo>
                    <a:pt x="19050" y="7079932"/>
                  </a:lnTo>
                  <a:lnTo>
                    <a:pt x="19050" y="7031990"/>
                  </a:lnTo>
                  <a:lnTo>
                    <a:pt x="0" y="7031990"/>
                  </a:lnTo>
                  <a:lnTo>
                    <a:pt x="0" y="7079932"/>
                  </a:lnTo>
                  <a:lnTo>
                    <a:pt x="0" y="7098982"/>
                  </a:lnTo>
                  <a:lnTo>
                    <a:pt x="19050" y="7098982"/>
                  </a:lnTo>
                  <a:lnTo>
                    <a:pt x="66675" y="7098982"/>
                  </a:lnTo>
                  <a:lnTo>
                    <a:pt x="66675" y="7079932"/>
                  </a:lnTo>
                  <a:close/>
                </a:path>
                <a:path w="9394825" h="7099300">
                  <a:moveTo>
                    <a:pt x="9394825" y="0"/>
                  </a:moveTo>
                  <a:lnTo>
                    <a:pt x="9385300" y="0"/>
                  </a:lnTo>
                  <a:lnTo>
                    <a:pt x="9385300" y="7031990"/>
                  </a:lnTo>
                  <a:lnTo>
                    <a:pt x="9394825" y="7031990"/>
                  </a:lnTo>
                  <a:lnTo>
                    <a:pt x="939482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323850" y="7403782"/>
              <a:ext cx="47625" cy="48260"/>
            </a:xfrm>
            <a:custGeom>
              <a:avLst/>
              <a:gdLst/>
              <a:ahLst/>
              <a:cxnLst/>
              <a:rect l="l" t="t" r="r" b="b"/>
              <a:pathLst>
                <a:path w="47625" h="48259">
                  <a:moveTo>
                    <a:pt x="47625" y="9525"/>
                  </a:moveTo>
                  <a:lnTo>
                    <a:pt x="38100" y="9525"/>
                  </a:lnTo>
                  <a:lnTo>
                    <a:pt x="38100" y="0"/>
                  </a:lnTo>
                  <a:lnTo>
                    <a:pt x="0" y="0"/>
                  </a:lnTo>
                  <a:lnTo>
                    <a:pt x="0" y="9525"/>
                  </a:lnTo>
                  <a:lnTo>
                    <a:pt x="0" y="47942"/>
                  </a:lnTo>
                  <a:lnTo>
                    <a:pt x="38100" y="47942"/>
                  </a:lnTo>
                  <a:lnTo>
                    <a:pt x="47625" y="47942"/>
                  </a:lnTo>
                  <a:lnTo>
                    <a:pt x="47625" y="95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361950" y="7403782"/>
              <a:ext cx="9328150" cy="67310"/>
            </a:xfrm>
            <a:custGeom>
              <a:avLst/>
              <a:gdLst/>
              <a:ahLst/>
              <a:cxnLst/>
              <a:rect l="l" t="t" r="r" b="b"/>
              <a:pathLst>
                <a:path w="9328150" h="67309">
                  <a:moveTo>
                    <a:pt x="9525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9525" y="9525"/>
                  </a:lnTo>
                  <a:lnTo>
                    <a:pt x="9525" y="0"/>
                  </a:lnTo>
                  <a:close/>
                </a:path>
                <a:path w="9328150" h="67309">
                  <a:moveTo>
                    <a:pt x="9328150" y="47942"/>
                  </a:moveTo>
                  <a:lnTo>
                    <a:pt x="9525" y="47942"/>
                  </a:lnTo>
                  <a:lnTo>
                    <a:pt x="9525" y="66992"/>
                  </a:lnTo>
                  <a:lnTo>
                    <a:pt x="9328150" y="66992"/>
                  </a:lnTo>
                  <a:lnTo>
                    <a:pt x="9328150" y="4794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371475" y="7413307"/>
              <a:ext cx="9318625" cy="38735"/>
            </a:xfrm>
            <a:custGeom>
              <a:avLst/>
              <a:gdLst/>
              <a:ahLst/>
              <a:cxnLst/>
              <a:rect l="l" t="t" r="r" b="b"/>
              <a:pathLst>
                <a:path w="9318625" h="38734">
                  <a:moveTo>
                    <a:pt x="9318625" y="0"/>
                  </a:moveTo>
                  <a:lnTo>
                    <a:pt x="0" y="0"/>
                  </a:lnTo>
                  <a:lnTo>
                    <a:pt x="0" y="38417"/>
                  </a:lnTo>
                  <a:lnTo>
                    <a:pt x="9318625" y="38417"/>
                  </a:lnTo>
                  <a:lnTo>
                    <a:pt x="93186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371475" y="7403782"/>
              <a:ext cx="9385300" cy="67310"/>
            </a:xfrm>
            <a:custGeom>
              <a:avLst/>
              <a:gdLst/>
              <a:ahLst/>
              <a:cxnLst/>
              <a:rect l="l" t="t" r="r" b="b"/>
              <a:pathLst>
                <a:path w="9385300" h="67309">
                  <a:moveTo>
                    <a:pt x="9318625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9318625" y="9525"/>
                  </a:lnTo>
                  <a:lnTo>
                    <a:pt x="9318625" y="0"/>
                  </a:lnTo>
                  <a:close/>
                </a:path>
                <a:path w="9385300" h="67309">
                  <a:moveTo>
                    <a:pt x="9385300" y="0"/>
                  </a:moveTo>
                  <a:lnTo>
                    <a:pt x="9366250" y="0"/>
                  </a:lnTo>
                  <a:lnTo>
                    <a:pt x="9366250" y="47942"/>
                  </a:lnTo>
                  <a:lnTo>
                    <a:pt x="9318625" y="47942"/>
                  </a:lnTo>
                  <a:lnTo>
                    <a:pt x="9318625" y="66992"/>
                  </a:lnTo>
                  <a:lnTo>
                    <a:pt x="9366250" y="66992"/>
                  </a:lnTo>
                  <a:lnTo>
                    <a:pt x="9385300" y="66992"/>
                  </a:lnTo>
                  <a:lnTo>
                    <a:pt x="9385300" y="47942"/>
                  </a:lnTo>
                  <a:lnTo>
                    <a:pt x="93853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9690100" y="7403782"/>
              <a:ext cx="47625" cy="48260"/>
            </a:xfrm>
            <a:custGeom>
              <a:avLst/>
              <a:gdLst/>
              <a:ahLst/>
              <a:cxnLst/>
              <a:rect l="l" t="t" r="r" b="b"/>
              <a:pathLst>
                <a:path w="47625" h="48259">
                  <a:moveTo>
                    <a:pt x="47625" y="0"/>
                  </a:moveTo>
                  <a:lnTo>
                    <a:pt x="9525" y="0"/>
                  </a:lnTo>
                  <a:lnTo>
                    <a:pt x="9525" y="9525"/>
                  </a:lnTo>
                  <a:lnTo>
                    <a:pt x="0" y="9525"/>
                  </a:lnTo>
                  <a:lnTo>
                    <a:pt x="0" y="47942"/>
                  </a:lnTo>
                  <a:lnTo>
                    <a:pt x="9525" y="47942"/>
                  </a:lnTo>
                  <a:lnTo>
                    <a:pt x="47625" y="47942"/>
                  </a:lnTo>
                  <a:lnTo>
                    <a:pt x="47625" y="9525"/>
                  </a:lnTo>
                  <a:lnTo>
                    <a:pt x="476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9690100" y="7403782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9525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9525" y="952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04970" y="1432560"/>
            <a:ext cx="3249295" cy="438150"/>
            <a:chOff x="4204970" y="1432560"/>
            <a:chExt cx="3249295" cy="438150"/>
          </a:xfrm>
        </p:grpSpPr>
        <p:sp>
          <p:nvSpPr>
            <p:cNvPr id="3" name="object 3"/>
            <p:cNvSpPr/>
            <p:nvPr/>
          </p:nvSpPr>
          <p:spPr>
            <a:xfrm>
              <a:off x="4214495" y="1445259"/>
              <a:ext cx="3239770" cy="412750"/>
            </a:xfrm>
            <a:custGeom>
              <a:avLst/>
              <a:gdLst/>
              <a:ahLst/>
              <a:cxnLst/>
              <a:rect l="l" t="t" r="r" b="b"/>
              <a:pathLst>
                <a:path w="3239770" h="412750">
                  <a:moveTo>
                    <a:pt x="3239389" y="0"/>
                  </a:moveTo>
                  <a:lnTo>
                    <a:pt x="1619885" y="0"/>
                  </a:lnTo>
                  <a:lnTo>
                    <a:pt x="0" y="0"/>
                  </a:lnTo>
                  <a:lnTo>
                    <a:pt x="0" y="412750"/>
                  </a:lnTo>
                  <a:lnTo>
                    <a:pt x="1619885" y="412750"/>
                  </a:lnTo>
                  <a:lnTo>
                    <a:pt x="3239389" y="412750"/>
                  </a:lnTo>
                  <a:lnTo>
                    <a:pt x="3239389" y="0"/>
                  </a:lnTo>
                  <a:close/>
                </a:path>
              </a:pathLst>
            </a:custGeom>
            <a:solidFill>
              <a:srgbClr val="F9DE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4204970" y="1432559"/>
              <a:ext cx="3249295" cy="438150"/>
            </a:xfrm>
            <a:custGeom>
              <a:avLst/>
              <a:gdLst/>
              <a:ahLst/>
              <a:cxnLst/>
              <a:rect l="l" t="t" r="r" b="b"/>
              <a:pathLst>
                <a:path w="3249295" h="438150">
                  <a:moveTo>
                    <a:pt x="3248914" y="425450"/>
                  </a:moveTo>
                  <a:lnTo>
                    <a:pt x="1632585" y="425450"/>
                  </a:lnTo>
                  <a:lnTo>
                    <a:pt x="1629410" y="425450"/>
                  </a:lnTo>
                  <a:lnTo>
                    <a:pt x="1619885" y="425450"/>
                  </a:lnTo>
                  <a:lnTo>
                    <a:pt x="0" y="425450"/>
                  </a:lnTo>
                  <a:lnTo>
                    <a:pt x="0" y="438150"/>
                  </a:lnTo>
                  <a:lnTo>
                    <a:pt x="1619885" y="438150"/>
                  </a:lnTo>
                  <a:lnTo>
                    <a:pt x="1629410" y="438150"/>
                  </a:lnTo>
                  <a:lnTo>
                    <a:pt x="1632585" y="438150"/>
                  </a:lnTo>
                  <a:lnTo>
                    <a:pt x="3248914" y="438150"/>
                  </a:lnTo>
                  <a:lnTo>
                    <a:pt x="3248914" y="425450"/>
                  </a:lnTo>
                  <a:close/>
                </a:path>
                <a:path w="3249295" h="438150">
                  <a:moveTo>
                    <a:pt x="3248914" y="0"/>
                  </a:moveTo>
                  <a:lnTo>
                    <a:pt x="1642110" y="0"/>
                  </a:lnTo>
                  <a:lnTo>
                    <a:pt x="1629410" y="0"/>
                  </a:lnTo>
                  <a:lnTo>
                    <a:pt x="9525" y="0"/>
                  </a:lnTo>
                  <a:lnTo>
                    <a:pt x="9525" y="12700"/>
                  </a:lnTo>
                  <a:lnTo>
                    <a:pt x="1629410" y="12700"/>
                  </a:lnTo>
                  <a:lnTo>
                    <a:pt x="1642110" y="12700"/>
                  </a:lnTo>
                  <a:lnTo>
                    <a:pt x="3248914" y="12700"/>
                  </a:lnTo>
                  <a:lnTo>
                    <a:pt x="324891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48017" y="721105"/>
          <a:ext cx="8772525" cy="40532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8450"/>
                <a:gridCol w="905510"/>
                <a:gridCol w="1438910"/>
                <a:gridCol w="854709"/>
                <a:gridCol w="3865879"/>
                <a:gridCol w="1401445"/>
              </a:tblGrid>
              <a:tr h="1619885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1100" spc="-5">
                          <a:latin typeface="Tw Cen MT"/>
                          <a:cs typeface="Tw Cen MT"/>
                        </a:rPr>
                        <a:t>MIÉRCOLES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47625" vert="vert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ts val="1025"/>
                        </a:lnSpc>
                      </a:pPr>
                      <a:r>
                        <a:rPr dirty="0" sz="1000">
                          <a:latin typeface="Tw Cen MT"/>
                          <a:cs typeface="Tw Cen MT"/>
                        </a:rPr>
                        <a:t>Conocimiento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6675">
                        <a:lnSpc>
                          <a:spcPts val="1150"/>
                        </a:lnSpc>
                      </a:pPr>
                      <a:r>
                        <a:rPr dirty="0" sz="1000">
                          <a:latin typeface="Tw Cen MT"/>
                          <a:cs typeface="Tw Cen MT"/>
                        </a:rPr>
                        <a:t>del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medio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025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Describe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cambios en</a:t>
                      </a:r>
                      <a:r>
                        <a:rPr dirty="0" sz="1000" spc="-3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9850" marR="91440">
                        <a:lnSpc>
                          <a:spcPct val="91000"/>
                        </a:lnSpc>
                        <a:spcBef>
                          <a:spcPts val="55"/>
                        </a:spcBef>
                      </a:pPr>
                      <a:r>
                        <a:rPr dirty="0" sz="1000">
                          <a:latin typeface="Tw Cen MT"/>
                          <a:cs typeface="Tw Cen MT"/>
                        </a:rPr>
                        <a:t>naturaleza 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partir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de</a:t>
                      </a:r>
                      <a:r>
                        <a:rPr dirty="0" sz="1000" spc="-8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lo  que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observa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el día y  la noche y durante el  año.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025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Lo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que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9215" marR="59055">
                        <a:lnSpc>
                          <a:spcPts val="1080"/>
                        </a:lnSpc>
                        <a:spcBef>
                          <a:spcPts val="85"/>
                        </a:spcBef>
                      </a:pPr>
                      <a:r>
                        <a:rPr dirty="0" sz="1000">
                          <a:latin typeface="Tw Cen MT"/>
                          <a:cs typeface="Tw Cen MT"/>
                        </a:rPr>
                        <a:t>hacemos  diariamente</a:t>
                      </a:r>
                      <a:r>
                        <a:rPr dirty="0" sz="1000" spc="-8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1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025"/>
                        </a:lnSpc>
                      </a:pPr>
                      <a:r>
                        <a:rPr dirty="0" sz="1000" spc="5">
                          <a:latin typeface="Tw Cen MT"/>
                          <a:cs typeface="Tw Cen MT"/>
                        </a:rPr>
                        <a:t>En </a:t>
                      </a:r>
                      <a:r>
                        <a:rPr dirty="0" sz="1000" spc="-15">
                          <a:latin typeface="Tw Cen MT"/>
                          <a:cs typeface="Tw Cen MT"/>
                        </a:rPr>
                        <a:t>tu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cuaderno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haz </a:t>
                      </a:r>
                      <a:r>
                        <a:rPr dirty="0" sz="1000" spc="5">
                          <a:latin typeface="Tw Cen MT"/>
                          <a:cs typeface="Tw Cen MT"/>
                        </a:rPr>
                        <a:t>una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lista de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las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actividades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que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haces durante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el</a:t>
                      </a:r>
                      <a:r>
                        <a:rPr dirty="0" sz="1000" spc="1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día,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6675">
                        <a:lnSpc>
                          <a:spcPts val="1140"/>
                        </a:lnSpc>
                      </a:pPr>
                      <a:r>
                        <a:rPr dirty="0" u="sng" sz="1000" spc="-5">
                          <a:uFill>
                            <a:solidFill>
                              <a:srgbClr val="EC7C30"/>
                            </a:solidFill>
                          </a:uFill>
                          <a:latin typeface="Tw Cen MT"/>
                          <a:cs typeface="Tw Cen MT"/>
                        </a:rPr>
                        <a:t>clasificando </a:t>
                      </a:r>
                      <a:r>
                        <a:rPr dirty="0" u="sng" sz="1000">
                          <a:uFill>
                            <a:solidFill>
                              <a:srgbClr val="EC7C30"/>
                            </a:solidFill>
                          </a:uFill>
                          <a:latin typeface="Tw Cen MT"/>
                          <a:cs typeface="Tw Cen MT"/>
                        </a:rPr>
                        <a:t>cuales </a:t>
                      </a:r>
                      <a:r>
                        <a:rPr dirty="0" u="sng" sz="1000" spc="-5">
                          <a:uFill>
                            <a:solidFill>
                              <a:srgbClr val="EC7C30"/>
                            </a:solidFill>
                          </a:uFill>
                          <a:latin typeface="Tw Cen MT"/>
                          <a:cs typeface="Tw Cen MT"/>
                        </a:rPr>
                        <a:t>se </a:t>
                      </a:r>
                      <a:r>
                        <a:rPr dirty="0" u="sng" sz="1000">
                          <a:uFill>
                            <a:solidFill>
                              <a:srgbClr val="EC7C30"/>
                            </a:solidFill>
                          </a:uFill>
                          <a:latin typeface="Tw Cen MT"/>
                          <a:cs typeface="Tw Cen MT"/>
                        </a:rPr>
                        <a:t>realizan durante el día y cuales durante </a:t>
                      </a:r>
                      <a:r>
                        <a:rPr dirty="0" u="sng" sz="1000" spc="-10">
                          <a:uFill>
                            <a:solidFill>
                              <a:srgbClr val="EC7C30"/>
                            </a:solidFill>
                          </a:uFill>
                          <a:latin typeface="Tw Cen MT"/>
                          <a:cs typeface="Tw Cen MT"/>
                        </a:rPr>
                        <a:t>la</a:t>
                      </a:r>
                      <a:r>
                        <a:rPr dirty="0" sz="1000" spc="-9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noche.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136525">
                        <a:lnSpc>
                          <a:spcPts val="1190"/>
                        </a:lnSpc>
                      </a:pPr>
                      <a:r>
                        <a:rPr dirty="0" sz="1000" spc="-10" b="1">
                          <a:solidFill>
                            <a:srgbClr val="C45811"/>
                          </a:solidFill>
                          <a:latin typeface="Tw Cen MT"/>
                          <a:cs typeface="Tw Cen MT"/>
                        </a:rPr>
                        <a:t>DIA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36525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dirty="0" sz="1000" spc="-5" b="1">
                          <a:solidFill>
                            <a:srgbClr val="C45811"/>
                          </a:solidFill>
                          <a:latin typeface="Tw Cen MT"/>
                          <a:cs typeface="Tw Cen MT"/>
                        </a:rPr>
                        <a:t>NOCHE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Realiza la página </a:t>
                      </a:r>
                      <a:r>
                        <a:rPr dirty="0" u="sng" sz="1000" spc="-5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56 de </a:t>
                      </a:r>
                      <a:r>
                        <a:rPr dirty="0" u="sng" sz="1000" spc="-15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tu </a:t>
                      </a:r>
                      <a:r>
                        <a:rPr dirty="0" u="sng" sz="1000" spc="-5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libro de</a:t>
                      </a:r>
                      <a:r>
                        <a:rPr dirty="0" u="sng" sz="1000" spc="35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u="sng" sz="1000" spc="-5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conocimiento.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6675" marR="65405">
                        <a:lnSpc>
                          <a:spcPct val="90700"/>
                        </a:lnSpc>
                      </a:pPr>
                      <a:r>
                        <a:rPr dirty="0" sz="1000">
                          <a:latin typeface="Tw Cen MT"/>
                          <a:cs typeface="Tw Cen MT"/>
                        </a:rPr>
                        <a:t>Envía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evidencias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de tus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trabajos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al whatsApp</a:t>
                      </a:r>
                      <a:r>
                        <a:rPr dirty="0" sz="1000" spc="-8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de  tu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maestro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(a),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tienes 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hasta las 9:00 p.m de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cada día.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just" marL="66675" marR="62230">
                        <a:lnSpc>
                          <a:spcPct val="91100"/>
                        </a:lnSpc>
                      </a:pPr>
                      <a:r>
                        <a:rPr dirty="0" sz="1000">
                          <a:latin typeface="Tw Cen MT"/>
                          <a:cs typeface="Tw Cen MT"/>
                        </a:rPr>
                        <a:t>NOTA: </a:t>
                      </a:r>
                      <a:r>
                        <a:rPr dirty="0" sz="1000" spc="5">
                          <a:latin typeface="Tw Cen MT"/>
                          <a:cs typeface="Tw Cen MT"/>
                        </a:rPr>
                        <a:t>no</a:t>
                      </a:r>
                      <a:r>
                        <a:rPr dirty="0" sz="1000" spc="28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olvides  ponerle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fecha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a cada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trabajo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tú nombre en  la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parte de</a:t>
                      </a:r>
                      <a:r>
                        <a:rPr dirty="0" sz="1000" spc="-2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arriba.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EBEB"/>
                    </a:solidFill>
                  </a:tcPr>
                </a:tc>
              </a:tr>
              <a:tr h="2426589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47625" vert="vert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408305" indent="34925">
                        <a:lnSpc>
                          <a:spcPts val="1080"/>
                        </a:lnSpc>
                        <a:spcBef>
                          <a:spcPts val="35"/>
                        </a:spcBef>
                      </a:pPr>
                      <a:r>
                        <a:rPr dirty="0" sz="1000">
                          <a:latin typeface="Tw Cen MT"/>
                          <a:cs typeface="Tw Cen MT"/>
                        </a:rPr>
                        <a:t>Lengua  </a:t>
                      </a:r>
                      <a:r>
                        <a:rPr dirty="0" sz="1000" spc="5">
                          <a:latin typeface="Tw Cen MT"/>
                          <a:cs typeface="Tw Cen MT"/>
                        </a:rPr>
                        <a:t>m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ate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r</a:t>
                      </a:r>
                      <a:r>
                        <a:rPr dirty="0" sz="1000" spc="10">
                          <a:latin typeface="Tw Cen MT"/>
                          <a:cs typeface="Tw Cen MT"/>
                        </a:rPr>
                        <a:t>n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a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44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/>
                    <a:p>
                      <a:pPr marL="69850" marR="108585">
                        <a:lnSpc>
                          <a:spcPct val="90700"/>
                        </a:lnSpc>
                        <a:spcBef>
                          <a:spcPts val="10"/>
                        </a:spcBef>
                      </a:pPr>
                      <a:r>
                        <a:rPr dirty="0" sz="1000">
                          <a:latin typeface="Tw Cen MT"/>
                          <a:cs typeface="Tw Cen MT"/>
                        </a:rPr>
                        <a:t>Revisa y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corrige, con 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ayuda del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profesor,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coherencia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propiedad 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de sus notas: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escritura  convencional,</a:t>
                      </a:r>
                      <a:r>
                        <a:rPr dirty="0" sz="1000" spc="-2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ortografía.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/>
                    <a:p>
                      <a:pPr marL="69215" marR="118745">
                        <a:lnSpc>
                          <a:spcPts val="1080"/>
                        </a:lnSpc>
                        <a:spcBef>
                          <a:spcPts val="35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Las</a:t>
                      </a:r>
                      <a:r>
                        <a:rPr dirty="0" sz="1000" spc="-10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palabras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escondidas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44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100"/>
                        </a:lnSpc>
                      </a:pPr>
                      <a:r>
                        <a:rPr dirty="0" sz="1000">
                          <a:latin typeface="Tw Cen MT"/>
                          <a:cs typeface="Tw Cen MT"/>
                        </a:rPr>
                        <a:t>Resuelve la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siguiente actividad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</a:t>
                      </a:r>
                      <a:r>
                        <a:rPr dirty="0" sz="1000" spc="-15">
                          <a:latin typeface="Tw Cen MT"/>
                          <a:cs typeface="Tw Cen MT"/>
                        </a:rPr>
                        <a:t>tu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cuaderno. (formar</a:t>
                      </a:r>
                      <a:r>
                        <a:rPr dirty="0" sz="1000" spc="5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palabras)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EBEB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EBEB"/>
                    </a:solidFill>
                  </a:tcPr>
                </a:tc>
              </a:tr>
            </a:tbl>
          </a:graphicData>
        </a:graphic>
      </p:graphicFrame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13859" y="2623566"/>
            <a:ext cx="2942843" cy="2142108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304800" y="304800"/>
            <a:ext cx="9451975" cy="7165975"/>
            <a:chOff x="304800" y="304800"/>
            <a:chExt cx="9451975" cy="7165975"/>
          </a:xfrm>
        </p:grpSpPr>
        <p:sp>
          <p:nvSpPr>
            <p:cNvPr id="8" name="object 8"/>
            <p:cNvSpPr/>
            <p:nvPr/>
          </p:nvSpPr>
          <p:spPr>
            <a:xfrm>
              <a:off x="304800" y="304799"/>
              <a:ext cx="66675" cy="67310"/>
            </a:xfrm>
            <a:custGeom>
              <a:avLst/>
              <a:gdLst/>
              <a:ahLst/>
              <a:cxnLst/>
              <a:rect l="l" t="t" r="r" b="b"/>
              <a:pathLst>
                <a:path w="66675" h="67310">
                  <a:moveTo>
                    <a:pt x="66675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0" y="67056"/>
                  </a:lnTo>
                  <a:lnTo>
                    <a:pt x="19050" y="67056"/>
                  </a:lnTo>
                  <a:lnTo>
                    <a:pt x="19050" y="19050"/>
                  </a:lnTo>
                  <a:lnTo>
                    <a:pt x="66675" y="19050"/>
                  </a:lnTo>
                  <a:lnTo>
                    <a:pt x="6667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23850" y="323849"/>
              <a:ext cx="47625" cy="48260"/>
            </a:xfrm>
            <a:custGeom>
              <a:avLst/>
              <a:gdLst/>
              <a:ahLst/>
              <a:cxnLst/>
              <a:rect l="l" t="t" r="r" b="b"/>
              <a:pathLst>
                <a:path w="47625" h="48260">
                  <a:moveTo>
                    <a:pt x="47625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0" y="48006"/>
                  </a:lnTo>
                  <a:lnTo>
                    <a:pt x="38100" y="48006"/>
                  </a:lnTo>
                  <a:lnTo>
                    <a:pt x="38100" y="38100"/>
                  </a:lnTo>
                  <a:lnTo>
                    <a:pt x="47625" y="38100"/>
                  </a:lnTo>
                  <a:lnTo>
                    <a:pt x="476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61950" y="304799"/>
              <a:ext cx="9328150" cy="67310"/>
            </a:xfrm>
            <a:custGeom>
              <a:avLst/>
              <a:gdLst/>
              <a:ahLst/>
              <a:cxnLst/>
              <a:rect l="l" t="t" r="r" b="b"/>
              <a:pathLst>
                <a:path w="9328150" h="67310">
                  <a:moveTo>
                    <a:pt x="9525" y="57213"/>
                  </a:moveTo>
                  <a:lnTo>
                    <a:pt x="0" y="57213"/>
                  </a:lnTo>
                  <a:lnTo>
                    <a:pt x="0" y="67056"/>
                  </a:lnTo>
                  <a:lnTo>
                    <a:pt x="9525" y="67056"/>
                  </a:lnTo>
                  <a:lnTo>
                    <a:pt x="9525" y="57213"/>
                  </a:lnTo>
                  <a:close/>
                </a:path>
                <a:path w="9328150" h="67310">
                  <a:moveTo>
                    <a:pt x="9328150" y="0"/>
                  </a:moveTo>
                  <a:lnTo>
                    <a:pt x="9525" y="0"/>
                  </a:lnTo>
                  <a:lnTo>
                    <a:pt x="9525" y="19050"/>
                  </a:lnTo>
                  <a:lnTo>
                    <a:pt x="9328150" y="19050"/>
                  </a:lnTo>
                  <a:lnTo>
                    <a:pt x="932815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71475" y="323850"/>
              <a:ext cx="9318625" cy="38100"/>
            </a:xfrm>
            <a:custGeom>
              <a:avLst/>
              <a:gdLst/>
              <a:ahLst/>
              <a:cxnLst/>
              <a:rect l="l" t="t" r="r" b="b"/>
              <a:pathLst>
                <a:path w="9318625" h="38100">
                  <a:moveTo>
                    <a:pt x="9318625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9318625" y="38100"/>
                  </a:lnTo>
                  <a:lnTo>
                    <a:pt x="93186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71475" y="304799"/>
              <a:ext cx="9385300" cy="67310"/>
            </a:xfrm>
            <a:custGeom>
              <a:avLst/>
              <a:gdLst/>
              <a:ahLst/>
              <a:cxnLst/>
              <a:rect l="l" t="t" r="r" b="b"/>
              <a:pathLst>
                <a:path w="9385300" h="67310">
                  <a:moveTo>
                    <a:pt x="9318625" y="57213"/>
                  </a:moveTo>
                  <a:lnTo>
                    <a:pt x="0" y="57213"/>
                  </a:lnTo>
                  <a:lnTo>
                    <a:pt x="0" y="67056"/>
                  </a:lnTo>
                  <a:lnTo>
                    <a:pt x="9318625" y="67056"/>
                  </a:lnTo>
                  <a:lnTo>
                    <a:pt x="9318625" y="57213"/>
                  </a:lnTo>
                  <a:close/>
                </a:path>
                <a:path w="9385300" h="67310">
                  <a:moveTo>
                    <a:pt x="9385300" y="0"/>
                  </a:moveTo>
                  <a:lnTo>
                    <a:pt x="9318625" y="0"/>
                  </a:lnTo>
                  <a:lnTo>
                    <a:pt x="9318625" y="19050"/>
                  </a:lnTo>
                  <a:lnTo>
                    <a:pt x="9366250" y="19050"/>
                  </a:lnTo>
                  <a:lnTo>
                    <a:pt x="9366250" y="67056"/>
                  </a:lnTo>
                  <a:lnTo>
                    <a:pt x="9385300" y="67056"/>
                  </a:lnTo>
                  <a:lnTo>
                    <a:pt x="9385300" y="19050"/>
                  </a:lnTo>
                  <a:lnTo>
                    <a:pt x="9385300" y="6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9690100" y="323849"/>
              <a:ext cx="47625" cy="48260"/>
            </a:xfrm>
            <a:custGeom>
              <a:avLst/>
              <a:gdLst/>
              <a:ahLst/>
              <a:cxnLst/>
              <a:rect l="l" t="t" r="r" b="b"/>
              <a:pathLst>
                <a:path w="47625" h="48260">
                  <a:moveTo>
                    <a:pt x="47625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9525" y="38100"/>
                  </a:lnTo>
                  <a:lnTo>
                    <a:pt x="9525" y="48006"/>
                  </a:lnTo>
                  <a:lnTo>
                    <a:pt x="47625" y="48006"/>
                  </a:lnTo>
                  <a:lnTo>
                    <a:pt x="47625" y="38100"/>
                  </a:lnTo>
                  <a:lnTo>
                    <a:pt x="47625" y="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04800" y="362013"/>
              <a:ext cx="9394825" cy="7042150"/>
            </a:xfrm>
            <a:custGeom>
              <a:avLst/>
              <a:gdLst/>
              <a:ahLst/>
              <a:cxnLst/>
              <a:rect l="l" t="t" r="r" b="b"/>
              <a:pathLst>
                <a:path w="9394825" h="7042150">
                  <a:moveTo>
                    <a:pt x="19050" y="9779"/>
                  </a:moveTo>
                  <a:lnTo>
                    <a:pt x="0" y="9779"/>
                  </a:lnTo>
                  <a:lnTo>
                    <a:pt x="0" y="7041769"/>
                  </a:lnTo>
                  <a:lnTo>
                    <a:pt x="19050" y="7041769"/>
                  </a:lnTo>
                  <a:lnTo>
                    <a:pt x="19050" y="9779"/>
                  </a:lnTo>
                  <a:close/>
                </a:path>
                <a:path w="9394825" h="7042150">
                  <a:moveTo>
                    <a:pt x="9394825" y="0"/>
                  </a:moveTo>
                  <a:lnTo>
                    <a:pt x="9385300" y="0"/>
                  </a:lnTo>
                  <a:lnTo>
                    <a:pt x="9385300" y="9842"/>
                  </a:lnTo>
                  <a:lnTo>
                    <a:pt x="9394825" y="9842"/>
                  </a:lnTo>
                  <a:lnTo>
                    <a:pt x="939482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23850" y="371792"/>
              <a:ext cx="38100" cy="7031990"/>
            </a:xfrm>
            <a:custGeom>
              <a:avLst/>
              <a:gdLst/>
              <a:ahLst/>
              <a:cxnLst/>
              <a:rect l="l" t="t" r="r" b="b"/>
              <a:pathLst>
                <a:path w="38100" h="7031990">
                  <a:moveTo>
                    <a:pt x="38100" y="0"/>
                  </a:moveTo>
                  <a:lnTo>
                    <a:pt x="0" y="0"/>
                  </a:lnTo>
                  <a:lnTo>
                    <a:pt x="0" y="7031990"/>
                  </a:lnTo>
                  <a:lnTo>
                    <a:pt x="38100" y="703199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361950" y="371792"/>
              <a:ext cx="9394825" cy="7031990"/>
            </a:xfrm>
            <a:custGeom>
              <a:avLst/>
              <a:gdLst/>
              <a:ahLst/>
              <a:cxnLst/>
              <a:rect l="l" t="t" r="r" b="b"/>
              <a:pathLst>
                <a:path w="9394825" h="7031990">
                  <a:moveTo>
                    <a:pt x="9525" y="0"/>
                  </a:moveTo>
                  <a:lnTo>
                    <a:pt x="0" y="0"/>
                  </a:lnTo>
                  <a:lnTo>
                    <a:pt x="0" y="7031990"/>
                  </a:lnTo>
                  <a:lnTo>
                    <a:pt x="9525" y="7031990"/>
                  </a:lnTo>
                  <a:lnTo>
                    <a:pt x="9525" y="0"/>
                  </a:lnTo>
                  <a:close/>
                </a:path>
                <a:path w="9394825" h="7031990">
                  <a:moveTo>
                    <a:pt x="9394825" y="0"/>
                  </a:moveTo>
                  <a:lnTo>
                    <a:pt x="9375775" y="0"/>
                  </a:lnTo>
                  <a:lnTo>
                    <a:pt x="9375775" y="7031990"/>
                  </a:lnTo>
                  <a:lnTo>
                    <a:pt x="9394825" y="7031990"/>
                  </a:lnTo>
                  <a:lnTo>
                    <a:pt x="939482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9699625" y="371792"/>
              <a:ext cx="38100" cy="7031990"/>
            </a:xfrm>
            <a:custGeom>
              <a:avLst/>
              <a:gdLst/>
              <a:ahLst/>
              <a:cxnLst/>
              <a:rect l="l" t="t" r="r" b="b"/>
              <a:pathLst>
                <a:path w="38100" h="7031990">
                  <a:moveTo>
                    <a:pt x="38100" y="0"/>
                  </a:moveTo>
                  <a:lnTo>
                    <a:pt x="0" y="0"/>
                  </a:lnTo>
                  <a:lnTo>
                    <a:pt x="0" y="7031990"/>
                  </a:lnTo>
                  <a:lnTo>
                    <a:pt x="38100" y="703199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304800" y="371792"/>
              <a:ext cx="9394825" cy="7099300"/>
            </a:xfrm>
            <a:custGeom>
              <a:avLst/>
              <a:gdLst/>
              <a:ahLst/>
              <a:cxnLst/>
              <a:rect l="l" t="t" r="r" b="b"/>
              <a:pathLst>
                <a:path w="9394825" h="7099300">
                  <a:moveTo>
                    <a:pt x="66675" y="7079932"/>
                  </a:moveTo>
                  <a:lnTo>
                    <a:pt x="19050" y="7079932"/>
                  </a:lnTo>
                  <a:lnTo>
                    <a:pt x="19050" y="7031990"/>
                  </a:lnTo>
                  <a:lnTo>
                    <a:pt x="0" y="7031990"/>
                  </a:lnTo>
                  <a:lnTo>
                    <a:pt x="0" y="7079932"/>
                  </a:lnTo>
                  <a:lnTo>
                    <a:pt x="0" y="7098982"/>
                  </a:lnTo>
                  <a:lnTo>
                    <a:pt x="19050" y="7098982"/>
                  </a:lnTo>
                  <a:lnTo>
                    <a:pt x="66675" y="7098982"/>
                  </a:lnTo>
                  <a:lnTo>
                    <a:pt x="66675" y="7079932"/>
                  </a:lnTo>
                  <a:close/>
                </a:path>
                <a:path w="9394825" h="7099300">
                  <a:moveTo>
                    <a:pt x="9394825" y="0"/>
                  </a:moveTo>
                  <a:lnTo>
                    <a:pt x="9385300" y="0"/>
                  </a:lnTo>
                  <a:lnTo>
                    <a:pt x="9385300" y="7031990"/>
                  </a:lnTo>
                  <a:lnTo>
                    <a:pt x="9394825" y="7031990"/>
                  </a:lnTo>
                  <a:lnTo>
                    <a:pt x="939482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323850" y="7403782"/>
              <a:ext cx="47625" cy="48260"/>
            </a:xfrm>
            <a:custGeom>
              <a:avLst/>
              <a:gdLst/>
              <a:ahLst/>
              <a:cxnLst/>
              <a:rect l="l" t="t" r="r" b="b"/>
              <a:pathLst>
                <a:path w="47625" h="48259">
                  <a:moveTo>
                    <a:pt x="47625" y="9525"/>
                  </a:moveTo>
                  <a:lnTo>
                    <a:pt x="38100" y="9525"/>
                  </a:lnTo>
                  <a:lnTo>
                    <a:pt x="38100" y="0"/>
                  </a:lnTo>
                  <a:lnTo>
                    <a:pt x="0" y="0"/>
                  </a:lnTo>
                  <a:lnTo>
                    <a:pt x="0" y="9525"/>
                  </a:lnTo>
                  <a:lnTo>
                    <a:pt x="0" y="47942"/>
                  </a:lnTo>
                  <a:lnTo>
                    <a:pt x="38100" y="47942"/>
                  </a:lnTo>
                  <a:lnTo>
                    <a:pt x="47625" y="47942"/>
                  </a:lnTo>
                  <a:lnTo>
                    <a:pt x="47625" y="95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361950" y="7403782"/>
              <a:ext cx="9328150" cy="67310"/>
            </a:xfrm>
            <a:custGeom>
              <a:avLst/>
              <a:gdLst/>
              <a:ahLst/>
              <a:cxnLst/>
              <a:rect l="l" t="t" r="r" b="b"/>
              <a:pathLst>
                <a:path w="9328150" h="67309">
                  <a:moveTo>
                    <a:pt x="9525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9525" y="9525"/>
                  </a:lnTo>
                  <a:lnTo>
                    <a:pt x="9525" y="0"/>
                  </a:lnTo>
                  <a:close/>
                </a:path>
                <a:path w="9328150" h="67309">
                  <a:moveTo>
                    <a:pt x="9328150" y="47942"/>
                  </a:moveTo>
                  <a:lnTo>
                    <a:pt x="9525" y="47942"/>
                  </a:lnTo>
                  <a:lnTo>
                    <a:pt x="9525" y="66992"/>
                  </a:lnTo>
                  <a:lnTo>
                    <a:pt x="9328150" y="66992"/>
                  </a:lnTo>
                  <a:lnTo>
                    <a:pt x="9328150" y="4794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371475" y="7413307"/>
              <a:ext cx="9318625" cy="38735"/>
            </a:xfrm>
            <a:custGeom>
              <a:avLst/>
              <a:gdLst/>
              <a:ahLst/>
              <a:cxnLst/>
              <a:rect l="l" t="t" r="r" b="b"/>
              <a:pathLst>
                <a:path w="9318625" h="38734">
                  <a:moveTo>
                    <a:pt x="9318625" y="0"/>
                  </a:moveTo>
                  <a:lnTo>
                    <a:pt x="0" y="0"/>
                  </a:lnTo>
                  <a:lnTo>
                    <a:pt x="0" y="38417"/>
                  </a:lnTo>
                  <a:lnTo>
                    <a:pt x="9318625" y="38417"/>
                  </a:lnTo>
                  <a:lnTo>
                    <a:pt x="93186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371475" y="7403782"/>
              <a:ext cx="9385300" cy="67310"/>
            </a:xfrm>
            <a:custGeom>
              <a:avLst/>
              <a:gdLst/>
              <a:ahLst/>
              <a:cxnLst/>
              <a:rect l="l" t="t" r="r" b="b"/>
              <a:pathLst>
                <a:path w="9385300" h="67309">
                  <a:moveTo>
                    <a:pt x="9318625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9318625" y="9525"/>
                  </a:lnTo>
                  <a:lnTo>
                    <a:pt x="9318625" y="0"/>
                  </a:lnTo>
                  <a:close/>
                </a:path>
                <a:path w="9385300" h="67309">
                  <a:moveTo>
                    <a:pt x="9385300" y="0"/>
                  </a:moveTo>
                  <a:lnTo>
                    <a:pt x="9366250" y="0"/>
                  </a:lnTo>
                  <a:lnTo>
                    <a:pt x="9366250" y="47942"/>
                  </a:lnTo>
                  <a:lnTo>
                    <a:pt x="9318625" y="47942"/>
                  </a:lnTo>
                  <a:lnTo>
                    <a:pt x="9318625" y="66992"/>
                  </a:lnTo>
                  <a:lnTo>
                    <a:pt x="9366250" y="66992"/>
                  </a:lnTo>
                  <a:lnTo>
                    <a:pt x="9385300" y="66992"/>
                  </a:lnTo>
                  <a:lnTo>
                    <a:pt x="9385300" y="47942"/>
                  </a:lnTo>
                  <a:lnTo>
                    <a:pt x="93853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9690100" y="7403782"/>
              <a:ext cx="47625" cy="48260"/>
            </a:xfrm>
            <a:custGeom>
              <a:avLst/>
              <a:gdLst/>
              <a:ahLst/>
              <a:cxnLst/>
              <a:rect l="l" t="t" r="r" b="b"/>
              <a:pathLst>
                <a:path w="47625" h="48259">
                  <a:moveTo>
                    <a:pt x="47625" y="0"/>
                  </a:moveTo>
                  <a:lnTo>
                    <a:pt x="9525" y="0"/>
                  </a:lnTo>
                  <a:lnTo>
                    <a:pt x="9525" y="9525"/>
                  </a:lnTo>
                  <a:lnTo>
                    <a:pt x="0" y="9525"/>
                  </a:lnTo>
                  <a:lnTo>
                    <a:pt x="0" y="47942"/>
                  </a:lnTo>
                  <a:lnTo>
                    <a:pt x="9525" y="47942"/>
                  </a:lnTo>
                  <a:lnTo>
                    <a:pt x="47625" y="47942"/>
                  </a:lnTo>
                  <a:lnTo>
                    <a:pt x="47625" y="9525"/>
                  </a:lnTo>
                  <a:lnTo>
                    <a:pt x="476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9690100" y="7403782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9525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9525" y="952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48017" y="721105"/>
          <a:ext cx="8772525" cy="43580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8450"/>
                <a:gridCol w="905510"/>
                <a:gridCol w="1438910"/>
                <a:gridCol w="854709"/>
                <a:gridCol w="3865879"/>
                <a:gridCol w="1401445"/>
              </a:tblGrid>
              <a:tr h="27887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075"/>
                        </a:lnSpc>
                      </a:pPr>
                      <a:r>
                        <a:rPr dirty="0" sz="1000">
                          <a:latin typeface="Tw Cen MT"/>
                          <a:cs typeface="Tw Cen MT"/>
                        </a:rPr>
                        <a:t>Matemáticas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025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Construye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 describe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9850" marR="493395">
                        <a:lnSpc>
                          <a:spcPts val="1080"/>
                        </a:lnSpc>
                        <a:spcBef>
                          <a:spcPts val="85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figuras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</a:t>
                      </a:r>
                      <a:r>
                        <a:rPr dirty="0" sz="1000" spc="-6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cuerpos  geométricos.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025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¿Se</a:t>
                      </a:r>
                      <a:r>
                        <a:rPr dirty="0" sz="1000" spc="-1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parecen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9215">
                        <a:lnSpc>
                          <a:spcPts val="1150"/>
                        </a:lnSpc>
                      </a:pPr>
                      <a:r>
                        <a:rPr dirty="0" sz="1000">
                          <a:latin typeface="Tw Cen MT"/>
                          <a:cs typeface="Tw Cen MT"/>
                        </a:rPr>
                        <a:t>en?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025"/>
                        </a:lnSpc>
                        <a:tabLst>
                          <a:tab pos="504190" algn="l"/>
                          <a:tab pos="891540" algn="l"/>
                          <a:tab pos="1333500" algn="l"/>
                          <a:tab pos="1787525" algn="l"/>
                          <a:tab pos="2542540" algn="l"/>
                          <a:tab pos="2806065" algn="l"/>
                          <a:tab pos="3352165" algn="l"/>
                          <a:tab pos="3649979" algn="l"/>
                        </a:tabLst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Copia	cada	figura	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donde	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corresponde	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de	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acuerdo	con	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sus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6675">
                        <a:lnSpc>
                          <a:spcPts val="115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características.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ts val="1150"/>
                        </a:lnSpc>
                        <a:spcBef>
                          <a:spcPts val="819"/>
                        </a:spcBef>
                      </a:pP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Realiza la página </a:t>
                      </a:r>
                      <a:r>
                        <a:rPr dirty="0" u="sng" sz="1000" spc="-5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56 de </a:t>
                      </a:r>
                      <a:r>
                        <a:rPr dirty="0" u="sng" sz="1000" spc="-15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tu </a:t>
                      </a:r>
                      <a:r>
                        <a:rPr dirty="0" u="sng" sz="1000" spc="-5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libro de</a:t>
                      </a:r>
                      <a:r>
                        <a:rPr dirty="0" u="sng" sz="1000" spc="30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u="sng" sz="1000" spc="-5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matemáticas.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EBEB"/>
                    </a:solidFill>
                  </a:tcPr>
                </a:tc>
              </a:tr>
              <a:tr h="12513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10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Cívica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</a:t>
                      </a:r>
                      <a:r>
                        <a:rPr dirty="0" sz="1000" spc="-2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Ética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/>
                    <a:p>
                      <a:pPr marL="69850" marR="81915">
                        <a:lnSpc>
                          <a:spcPct val="90700"/>
                        </a:lnSpc>
                        <a:spcBef>
                          <a:spcPts val="10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Practica 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su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libertad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al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expresar con  responsabilidad sus 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opiniones y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necesidades 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la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familia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</a:t>
                      </a:r>
                      <a:r>
                        <a:rPr dirty="0" sz="1000" spc="-15">
                          <a:latin typeface="Tw Cen MT"/>
                          <a:cs typeface="Tw Cen MT"/>
                        </a:rPr>
                        <a:t>en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el  aula,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así como reflexiona  sobre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los efectos de sus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acciones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sí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en las  demás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personas</a:t>
                      </a:r>
                      <a:r>
                        <a:rPr dirty="0" sz="1000" spc="-4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(2°).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/>
                    <a:p>
                      <a:pPr marL="69215" marR="74295">
                        <a:lnSpc>
                          <a:spcPct val="90600"/>
                        </a:lnSpc>
                        <a:spcBef>
                          <a:spcPts val="10"/>
                        </a:spcBef>
                      </a:pPr>
                      <a:r>
                        <a:rPr dirty="0" sz="1000">
                          <a:latin typeface="Tw Cen MT"/>
                          <a:cs typeface="Tw Cen MT"/>
                        </a:rPr>
                        <a:t>Organizados  aprendemos  y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cuidamos 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de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otros</a:t>
                      </a:r>
                      <a:r>
                        <a:rPr dirty="0" sz="1000" spc="-9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seres  vivos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150"/>
                        </a:lnSpc>
                        <a:spcBef>
                          <a:spcPts val="975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Aprendamos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cuidar otros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seres</a:t>
                      </a:r>
                      <a:r>
                        <a:rPr dirty="0" sz="1000" spc="-3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vivos.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6675" marR="374650">
                        <a:lnSpc>
                          <a:spcPct val="90600"/>
                        </a:lnSpc>
                        <a:spcBef>
                          <a:spcPts val="60"/>
                        </a:spcBef>
                      </a:pPr>
                      <a:r>
                        <a:rPr dirty="0" sz="1000">
                          <a:latin typeface="Tw Cen MT"/>
                          <a:cs typeface="Tw Cen MT"/>
                        </a:rPr>
                        <a:t>Elige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una mascota de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tu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elección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escribe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5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responsabilidades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que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implica cuidarla,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puede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ser </a:t>
                      </a:r>
                      <a:r>
                        <a:rPr dirty="0" sz="1000" spc="5">
                          <a:latin typeface="Tw Cen MT"/>
                          <a:cs typeface="Tw Cen MT"/>
                        </a:rPr>
                        <a:t>un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perro, 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un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gato, 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un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pez, </a:t>
                      </a:r>
                      <a:r>
                        <a:rPr dirty="0" sz="1000" spc="5">
                          <a:latin typeface="Tw Cen MT"/>
                          <a:cs typeface="Tw Cen MT"/>
                        </a:rPr>
                        <a:t>un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hámster,  etcétera.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(Elige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también 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un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nombre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para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tu</a:t>
                      </a:r>
                      <a:r>
                        <a:rPr dirty="0" sz="1000" spc="5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mascota).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12382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EBEB"/>
                    </a:solidFill>
                  </a:tcPr>
                </a:tc>
              </a:tr>
              <a:tr h="3114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dirty="0" sz="1100" spc="-5">
                          <a:latin typeface="Tw Cen MT"/>
                          <a:cs typeface="Tw Cen MT"/>
                        </a:rPr>
                        <a:t>ASIGNATURA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6032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415925" marR="328930" indent="-79375">
                        <a:lnSpc>
                          <a:spcPts val="1200"/>
                        </a:lnSpc>
                        <a:spcBef>
                          <a:spcPts val="15"/>
                        </a:spcBef>
                      </a:pPr>
                      <a:r>
                        <a:rPr dirty="0" sz="1100" spc="5">
                          <a:latin typeface="Tw Cen MT"/>
                          <a:cs typeface="Tw Cen MT"/>
                        </a:rPr>
                        <a:t>A</a:t>
                      </a:r>
                      <a:r>
                        <a:rPr dirty="0" sz="1100">
                          <a:latin typeface="Tw Cen MT"/>
                          <a:cs typeface="Tw Cen MT"/>
                        </a:rPr>
                        <a:t>PR</a:t>
                      </a:r>
                      <a:r>
                        <a:rPr dirty="0" sz="1100" spc="-10">
                          <a:latin typeface="Tw Cen MT"/>
                          <a:cs typeface="Tw Cen MT"/>
                        </a:rPr>
                        <a:t>EN</a:t>
                      </a:r>
                      <a:r>
                        <a:rPr dirty="0" sz="1100" spc="5">
                          <a:latin typeface="Tw Cen MT"/>
                          <a:cs typeface="Tw Cen MT"/>
                        </a:rPr>
                        <a:t>DI</a:t>
                      </a:r>
                      <a:r>
                        <a:rPr dirty="0" sz="1100">
                          <a:latin typeface="Tw Cen MT"/>
                          <a:cs typeface="Tw Cen MT"/>
                        </a:rPr>
                        <a:t>Z</a:t>
                      </a:r>
                      <a:r>
                        <a:rPr dirty="0" sz="1100" spc="5">
                          <a:latin typeface="Tw Cen MT"/>
                          <a:cs typeface="Tw Cen MT"/>
                        </a:rPr>
                        <a:t>A</a:t>
                      </a:r>
                      <a:r>
                        <a:rPr dirty="0" sz="1100">
                          <a:latin typeface="Tw Cen MT"/>
                          <a:cs typeface="Tw Cen MT"/>
                        </a:rPr>
                        <a:t>JE  </a:t>
                      </a:r>
                      <a:r>
                        <a:rPr dirty="0" sz="1100" spc="-5">
                          <a:latin typeface="Tw Cen MT"/>
                          <a:cs typeface="Tw Cen MT"/>
                        </a:rPr>
                        <a:t>ESPERADO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19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E499"/>
                    </a:solidFill>
                  </a:tcPr>
                </a:tc>
                <a:tc>
                  <a:txBody>
                    <a:bodyPr/>
                    <a:lstStyle/>
                    <a:p>
                      <a:pPr marL="260350" marR="70485" indent="-187960">
                        <a:lnSpc>
                          <a:spcPts val="1200"/>
                        </a:lnSpc>
                        <a:spcBef>
                          <a:spcPts val="15"/>
                        </a:spcBef>
                      </a:pPr>
                      <a:r>
                        <a:rPr dirty="0" sz="1100">
                          <a:latin typeface="Tw Cen MT"/>
                          <a:cs typeface="Tw Cen MT"/>
                        </a:rPr>
                        <a:t>PROGR</a:t>
                      </a:r>
                      <a:r>
                        <a:rPr dirty="0" sz="1100" spc="5">
                          <a:latin typeface="Tw Cen MT"/>
                          <a:cs typeface="Tw Cen MT"/>
                        </a:rPr>
                        <a:t>A</a:t>
                      </a:r>
                      <a:r>
                        <a:rPr dirty="0" sz="1100">
                          <a:latin typeface="Tw Cen MT"/>
                          <a:cs typeface="Tw Cen MT"/>
                        </a:rPr>
                        <a:t>MA  DE</a:t>
                      </a:r>
                      <a:r>
                        <a:rPr dirty="0" sz="1100" spc="-3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100" spc="-5">
                          <a:latin typeface="Tw Cen MT"/>
                          <a:cs typeface="Tw Cen MT"/>
                        </a:rPr>
                        <a:t>TV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19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dirty="0" sz="1100" spc="-5">
                          <a:latin typeface="Tw Cen MT"/>
                          <a:cs typeface="Tw Cen MT"/>
                        </a:rPr>
                        <a:t>ACTIVIDADES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6032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E499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61594" indent="165100">
                        <a:lnSpc>
                          <a:spcPts val="1200"/>
                        </a:lnSpc>
                        <a:spcBef>
                          <a:spcPts val="15"/>
                        </a:spcBef>
                      </a:pPr>
                      <a:r>
                        <a:rPr dirty="0" sz="1100" spc="-5">
                          <a:latin typeface="Tw Cen MT"/>
                          <a:cs typeface="Tw Cen MT"/>
                        </a:rPr>
                        <a:t>SEGUIMIENTO </a:t>
                      </a:r>
                      <a:r>
                        <a:rPr dirty="0" sz="1100">
                          <a:latin typeface="Tw Cen MT"/>
                          <a:cs typeface="Tw Cen MT"/>
                        </a:rPr>
                        <a:t>Y  </a:t>
                      </a:r>
                      <a:r>
                        <a:rPr dirty="0" sz="1100" spc="-5">
                          <a:latin typeface="Tw Cen MT"/>
                          <a:cs typeface="Tw Cen MT"/>
                        </a:rPr>
                        <a:t>RETROALIMENTACIÓN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19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13859" y="1141349"/>
            <a:ext cx="3247390" cy="222745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04800" y="304800"/>
            <a:ext cx="9451975" cy="7165975"/>
            <a:chOff x="304800" y="304800"/>
            <a:chExt cx="9451975" cy="7165975"/>
          </a:xfrm>
        </p:grpSpPr>
        <p:sp>
          <p:nvSpPr>
            <p:cNvPr id="5" name="object 5"/>
            <p:cNvSpPr/>
            <p:nvPr/>
          </p:nvSpPr>
          <p:spPr>
            <a:xfrm>
              <a:off x="304800" y="304799"/>
              <a:ext cx="66675" cy="67310"/>
            </a:xfrm>
            <a:custGeom>
              <a:avLst/>
              <a:gdLst/>
              <a:ahLst/>
              <a:cxnLst/>
              <a:rect l="l" t="t" r="r" b="b"/>
              <a:pathLst>
                <a:path w="66675" h="67310">
                  <a:moveTo>
                    <a:pt x="66675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0" y="67056"/>
                  </a:lnTo>
                  <a:lnTo>
                    <a:pt x="19050" y="67056"/>
                  </a:lnTo>
                  <a:lnTo>
                    <a:pt x="19050" y="19050"/>
                  </a:lnTo>
                  <a:lnTo>
                    <a:pt x="66675" y="19050"/>
                  </a:lnTo>
                  <a:lnTo>
                    <a:pt x="6667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23850" y="323849"/>
              <a:ext cx="47625" cy="48260"/>
            </a:xfrm>
            <a:custGeom>
              <a:avLst/>
              <a:gdLst/>
              <a:ahLst/>
              <a:cxnLst/>
              <a:rect l="l" t="t" r="r" b="b"/>
              <a:pathLst>
                <a:path w="47625" h="48260">
                  <a:moveTo>
                    <a:pt x="47625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0" y="48006"/>
                  </a:lnTo>
                  <a:lnTo>
                    <a:pt x="38100" y="48006"/>
                  </a:lnTo>
                  <a:lnTo>
                    <a:pt x="38100" y="38100"/>
                  </a:lnTo>
                  <a:lnTo>
                    <a:pt x="47625" y="38100"/>
                  </a:lnTo>
                  <a:lnTo>
                    <a:pt x="476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61950" y="304799"/>
              <a:ext cx="9328150" cy="67310"/>
            </a:xfrm>
            <a:custGeom>
              <a:avLst/>
              <a:gdLst/>
              <a:ahLst/>
              <a:cxnLst/>
              <a:rect l="l" t="t" r="r" b="b"/>
              <a:pathLst>
                <a:path w="9328150" h="67310">
                  <a:moveTo>
                    <a:pt x="9525" y="57213"/>
                  </a:moveTo>
                  <a:lnTo>
                    <a:pt x="0" y="57213"/>
                  </a:lnTo>
                  <a:lnTo>
                    <a:pt x="0" y="67056"/>
                  </a:lnTo>
                  <a:lnTo>
                    <a:pt x="9525" y="67056"/>
                  </a:lnTo>
                  <a:lnTo>
                    <a:pt x="9525" y="57213"/>
                  </a:lnTo>
                  <a:close/>
                </a:path>
                <a:path w="9328150" h="67310">
                  <a:moveTo>
                    <a:pt x="9328150" y="0"/>
                  </a:moveTo>
                  <a:lnTo>
                    <a:pt x="9525" y="0"/>
                  </a:lnTo>
                  <a:lnTo>
                    <a:pt x="9525" y="19050"/>
                  </a:lnTo>
                  <a:lnTo>
                    <a:pt x="9328150" y="19050"/>
                  </a:lnTo>
                  <a:lnTo>
                    <a:pt x="932815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71475" y="323850"/>
              <a:ext cx="9318625" cy="38100"/>
            </a:xfrm>
            <a:custGeom>
              <a:avLst/>
              <a:gdLst/>
              <a:ahLst/>
              <a:cxnLst/>
              <a:rect l="l" t="t" r="r" b="b"/>
              <a:pathLst>
                <a:path w="9318625" h="38100">
                  <a:moveTo>
                    <a:pt x="9318625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9318625" y="38100"/>
                  </a:lnTo>
                  <a:lnTo>
                    <a:pt x="93186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71475" y="304799"/>
              <a:ext cx="9385300" cy="67310"/>
            </a:xfrm>
            <a:custGeom>
              <a:avLst/>
              <a:gdLst/>
              <a:ahLst/>
              <a:cxnLst/>
              <a:rect l="l" t="t" r="r" b="b"/>
              <a:pathLst>
                <a:path w="9385300" h="67310">
                  <a:moveTo>
                    <a:pt x="9318625" y="57213"/>
                  </a:moveTo>
                  <a:lnTo>
                    <a:pt x="0" y="57213"/>
                  </a:lnTo>
                  <a:lnTo>
                    <a:pt x="0" y="67056"/>
                  </a:lnTo>
                  <a:lnTo>
                    <a:pt x="9318625" y="67056"/>
                  </a:lnTo>
                  <a:lnTo>
                    <a:pt x="9318625" y="57213"/>
                  </a:lnTo>
                  <a:close/>
                </a:path>
                <a:path w="9385300" h="67310">
                  <a:moveTo>
                    <a:pt x="9385300" y="0"/>
                  </a:moveTo>
                  <a:lnTo>
                    <a:pt x="9318625" y="0"/>
                  </a:lnTo>
                  <a:lnTo>
                    <a:pt x="9318625" y="19050"/>
                  </a:lnTo>
                  <a:lnTo>
                    <a:pt x="9366250" y="19050"/>
                  </a:lnTo>
                  <a:lnTo>
                    <a:pt x="9366250" y="67056"/>
                  </a:lnTo>
                  <a:lnTo>
                    <a:pt x="9385300" y="67056"/>
                  </a:lnTo>
                  <a:lnTo>
                    <a:pt x="9385300" y="19050"/>
                  </a:lnTo>
                  <a:lnTo>
                    <a:pt x="9385300" y="6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9690100" y="323849"/>
              <a:ext cx="47625" cy="48260"/>
            </a:xfrm>
            <a:custGeom>
              <a:avLst/>
              <a:gdLst/>
              <a:ahLst/>
              <a:cxnLst/>
              <a:rect l="l" t="t" r="r" b="b"/>
              <a:pathLst>
                <a:path w="47625" h="48260">
                  <a:moveTo>
                    <a:pt x="47625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9525" y="38100"/>
                  </a:lnTo>
                  <a:lnTo>
                    <a:pt x="9525" y="48006"/>
                  </a:lnTo>
                  <a:lnTo>
                    <a:pt x="47625" y="48006"/>
                  </a:lnTo>
                  <a:lnTo>
                    <a:pt x="47625" y="38100"/>
                  </a:lnTo>
                  <a:lnTo>
                    <a:pt x="47625" y="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04800" y="362013"/>
              <a:ext cx="9394825" cy="7042150"/>
            </a:xfrm>
            <a:custGeom>
              <a:avLst/>
              <a:gdLst/>
              <a:ahLst/>
              <a:cxnLst/>
              <a:rect l="l" t="t" r="r" b="b"/>
              <a:pathLst>
                <a:path w="9394825" h="7042150">
                  <a:moveTo>
                    <a:pt x="19050" y="9779"/>
                  </a:moveTo>
                  <a:lnTo>
                    <a:pt x="0" y="9779"/>
                  </a:lnTo>
                  <a:lnTo>
                    <a:pt x="0" y="7041769"/>
                  </a:lnTo>
                  <a:lnTo>
                    <a:pt x="19050" y="7041769"/>
                  </a:lnTo>
                  <a:lnTo>
                    <a:pt x="19050" y="9779"/>
                  </a:lnTo>
                  <a:close/>
                </a:path>
                <a:path w="9394825" h="7042150">
                  <a:moveTo>
                    <a:pt x="9394825" y="0"/>
                  </a:moveTo>
                  <a:lnTo>
                    <a:pt x="9385300" y="0"/>
                  </a:lnTo>
                  <a:lnTo>
                    <a:pt x="9385300" y="9842"/>
                  </a:lnTo>
                  <a:lnTo>
                    <a:pt x="9394825" y="9842"/>
                  </a:lnTo>
                  <a:lnTo>
                    <a:pt x="939482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23850" y="371792"/>
              <a:ext cx="38100" cy="7031990"/>
            </a:xfrm>
            <a:custGeom>
              <a:avLst/>
              <a:gdLst/>
              <a:ahLst/>
              <a:cxnLst/>
              <a:rect l="l" t="t" r="r" b="b"/>
              <a:pathLst>
                <a:path w="38100" h="7031990">
                  <a:moveTo>
                    <a:pt x="38100" y="0"/>
                  </a:moveTo>
                  <a:lnTo>
                    <a:pt x="0" y="0"/>
                  </a:lnTo>
                  <a:lnTo>
                    <a:pt x="0" y="7031990"/>
                  </a:lnTo>
                  <a:lnTo>
                    <a:pt x="38100" y="703199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61950" y="371792"/>
              <a:ext cx="9394825" cy="7031990"/>
            </a:xfrm>
            <a:custGeom>
              <a:avLst/>
              <a:gdLst/>
              <a:ahLst/>
              <a:cxnLst/>
              <a:rect l="l" t="t" r="r" b="b"/>
              <a:pathLst>
                <a:path w="9394825" h="7031990">
                  <a:moveTo>
                    <a:pt x="9525" y="0"/>
                  </a:moveTo>
                  <a:lnTo>
                    <a:pt x="0" y="0"/>
                  </a:lnTo>
                  <a:lnTo>
                    <a:pt x="0" y="7031990"/>
                  </a:lnTo>
                  <a:lnTo>
                    <a:pt x="9525" y="7031990"/>
                  </a:lnTo>
                  <a:lnTo>
                    <a:pt x="9525" y="0"/>
                  </a:lnTo>
                  <a:close/>
                </a:path>
                <a:path w="9394825" h="7031990">
                  <a:moveTo>
                    <a:pt x="9394825" y="0"/>
                  </a:moveTo>
                  <a:lnTo>
                    <a:pt x="9375775" y="0"/>
                  </a:lnTo>
                  <a:lnTo>
                    <a:pt x="9375775" y="7031990"/>
                  </a:lnTo>
                  <a:lnTo>
                    <a:pt x="9394825" y="7031990"/>
                  </a:lnTo>
                  <a:lnTo>
                    <a:pt x="939482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9699625" y="371792"/>
              <a:ext cx="38100" cy="7031990"/>
            </a:xfrm>
            <a:custGeom>
              <a:avLst/>
              <a:gdLst/>
              <a:ahLst/>
              <a:cxnLst/>
              <a:rect l="l" t="t" r="r" b="b"/>
              <a:pathLst>
                <a:path w="38100" h="7031990">
                  <a:moveTo>
                    <a:pt x="38100" y="0"/>
                  </a:moveTo>
                  <a:lnTo>
                    <a:pt x="0" y="0"/>
                  </a:lnTo>
                  <a:lnTo>
                    <a:pt x="0" y="7031990"/>
                  </a:lnTo>
                  <a:lnTo>
                    <a:pt x="38100" y="703199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04800" y="371792"/>
              <a:ext cx="9394825" cy="7099300"/>
            </a:xfrm>
            <a:custGeom>
              <a:avLst/>
              <a:gdLst/>
              <a:ahLst/>
              <a:cxnLst/>
              <a:rect l="l" t="t" r="r" b="b"/>
              <a:pathLst>
                <a:path w="9394825" h="7099300">
                  <a:moveTo>
                    <a:pt x="66675" y="7079932"/>
                  </a:moveTo>
                  <a:lnTo>
                    <a:pt x="19050" y="7079932"/>
                  </a:lnTo>
                  <a:lnTo>
                    <a:pt x="19050" y="7031990"/>
                  </a:lnTo>
                  <a:lnTo>
                    <a:pt x="0" y="7031990"/>
                  </a:lnTo>
                  <a:lnTo>
                    <a:pt x="0" y="7079932"/>
                  </a:lnTo>
                  <a:lnTo>
                    <a:pt x="0" y="7098982"/>
                  </a:lnTo>
                  <a:lnTo>
                    <a:pt x="19050" y="7098982"/>
                  </a:lnTo>
                  <a:lnTo>
                    <a:pt x="66675" y="7098982"/>
                  </a:lnTo>
                  <a:lnTo>
                    <a:pt x="66675" y="7079932"/>
                  </a:lnTo>
                  <a:close/>
                </a:path>
                <a:path w="9394825" h="7099300">
                  <a:moveTo>
                    <a:pt x="9394825" y="0"/>
                  </a:moveTo>
                  <a:lnTo>
                    <a:pt x="9385300" y="0"/>
                  </a:lnTo>
                  <a:lnTo>
                    <a:pt x="9385300" y="7031990"/>
                  </a:lnTo>
                  <a:lnTo>
                    <a:pt x="9394825" y="7031990"/>
                  </a:lnTo>
                  <a:lnTo>
                    <a:pt x="939482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323850" y="7403782"/>
              <a:ext cx="47625" cy="48260"/>
            </a:xfrm>
            <a:custGeom>
              <a:avLst/>
              <a:gdLst/>
              <a:ahLst/>
              <a:cxnLst/>
              <a:rect l="l" t="t" r="r" b="b"/>
              <a:pathLst>
                <a:path w="47625" h="48259">
                  <a:moveTo>
                    <a:pt x="47625" y="9525"/>
                  </a:moveTo>
                  <a:lnTo>
                    <a:pt x="38100" y="9525"/>
                  </a:lnTo>
                  <a:lnTo>
                    <a:pt x="38100" y="0"/>
                  </a:lnTo>
                  <a:lnTo>
                    <a:pt x="0" y="0"/>
                  </a:lnTo>
                  <a:lnTo>
                    <a:pt x="0" y="9525"/>
                  </a:lnTo>
                  <a:lnTo>
                    <a:pt x="0" y="47942"/>
                  </a:lnTo>
                  <a:lnTo>
                    <a:pt x="38100" y="47942"/>
                  </a:lnTo>
                  <a:lnTo>
                    <a:pt x="47625" y="47942"/>
                  </a:lnTo>
                  <a:lnTo>
                    <a:pt x="47625" y="95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361950" y="7403782"/>
              <a:ext cx="9328150" cy="67310"/>
            </a:xfrm>
            <a:custGeom>
              <a:avLst/>
              <a:gdLst/>
              <a:ahLst/>
              <a:cxnLst/>
              <a:rect l="l" t="t" r="r" b="b"/>
              <a:pathLst>
                <a:path w="9328150" h="67309">
                  <a:moveTo>
                    <a:pt x="9525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9525" y="9525"/>
                  </a:lnTo>
                  <a:lnTo>
                    <a:pt x="9525" y="0"/>
                  </a:lnTo>
                  <a:close/>
                </a:path>
                <a:path w="9328150" h="67309">
                  <a:moveTo>
                    <a:pt x="9328150" y="47942"/>
                  </a:moveTo>
                  <a:lnTo>
                    <a:pt x="9525" y="47942"/>
                  </a:lnTo>
                  <a:lnTo>
                    <a:pt x="9525" y="66992"/>
                  </a:lnTo>
                  <a:lnTo>
                    <a:pt x="9328150" y="66992"/>
                  </a:lnTo>
                  <a:lnTo>
                    <a:pt x="9328150" y="4794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371475" y="7413307"/>
              <a:ext cx="9318625" cy="38735"/>
            </a:xfrm>
            <a:custGeom>
              <a:avLst/>
              <a:gdLst/>
              <a:ahLst/>
              <a:cxnLst/>
              <a:rect l="l" t="t" r="r" b="b"/>
              <a:pathLst>
                <a:path w="9318625" h="38734">
                  <a:moveTo>
                    <a:pt x="9318625" y="0"/>
                  </a:moveTo>
                  <a:lnTo>
                    <a:pt x="0" y="0"/>
                  </a:lnTo>
                  <a:lnTo>
                    <a:pt x="0" y="38417"/>
                  </a:lnTo>
                  <a:lnTo>
                    <a:pt x="9318625" y="38417"/>
                  </a:lnTo>
                  <a:lnTo>
                    <a:pt x="93186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371475" y="7403782"/>
              <a:ext cx="9385300" cy="67310"/>
            </a:xfrm>
            <a:custGeom>
              <a:avLst/>
              <a:gdLst/>
              <a:ahLst/>
              <a:cxnLst/>
              <a:rect l="l" t="t" r="r" b="b"/>
              <a:pathLst>
                <a:path w="9385300" h="67309">
                  <a:moveTo>
                    <a:pt x="9318625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9318625" y="9525"/>
                  </a:lnTo>
                  <a:lnTo>
                    <a:pt x="9318625" y="0"/>
                  </a:lnTo>
                  <a:close/>
                </a:path>
                <a:path w="9385300" h="67309">
                  <a:moveTo>
                    <a:pt x="9385300" y="0"/>
                  </a:moveTo>
                  <a:lnTo>
                    <a:pt x="9366250" y="0"/>
                  </a:lnTo>
                  <a:lnTo>
                    <a:pt x="9366250" y="47942"/>
                  </a:lnTo>
                  <a:lnTo>
                    <a:pt x="9318625" y="47942"/>
                  </a:lnTo>
                  <a:lnTo>
                    <a:pt x="9318625" y="66992"/>
                  </a:lnTo>
                  <a:lnTo>
                    <a:pt x="9366250" y="66992"/>
                  </a:lnTo>
                  <a:lnTo>
                    <a:pt x="9385300" y="66992"/>
                  </a:lnTo>
                  <a:lnTo>
                    <a:pt x="9385300" y="47942"/>
                  </a:lnTo>
                  <a:lnTo>
                    <a:pt x="93853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9690100" y="7403782"/>
              <a:ext cx="47625" cy="48260"/>
            </a:xfrm>
            <a:custGeom>
              <a:avLst/>
              <a:gdLst/>
              <a:ahLst/>
              <a:cxnLst/>
              <a:rect l="l" t="t" r="r" b="b"/>
              <a:pathLst>
                <a:path w="47625" h="48259">
                  <a:moveTo>
                    <a:pt x="47625" y="0"/>
                  </a:moveTo>
                  <a:lnTo>
                    <a:pt x="9525" y="0"/>
                  </a:lnTo>
                  <a:lnTo>
                    <a:pt x="9525" y="9525"/>
                  </a:lnTo>
                  <a:lnTo>
                    <a:pt x="0" y="9525"/>
                  </a:lnTo>
                  <a:lnTo>
                    <a:pt x="0" y="47942"/>
                  </a:lnTo>
                  <a:lnTo>
                    <a:pt x="9525" y="47942"/>
                  </a:lnTo>
                  <a:lnTo>
                    <a:pt x="47625" y="47942"/>
                  </a:lnTo>
                  <a:lnTo>
                    <a:pt x="47625" y="9525"/>
                  </a:lnTo>
                  <a:lnTo>
                    <a:pt x="476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9690100" y="7403782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9525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9525" y="952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14495" y="2614041"/>
            <a:ext cx="3477895" cy="6350"/>
          </a:xfrm>
          <a:custGeom>
            <a:avLst/>
            <a:gdLst/>
            <a:ahLst/>
            <a:cxnLst/>
            <a:rect l="l" t="t" r="r" b="b"/>
            <a:pathLst>
              <a:path w="3477895" h="6350">
                <a:moveTo>
                  <a:pt x="3477895" y="0"/>
                </a:moveTo>
                <a:lnTo>
                  <a:pt x="0" y="0"/>
                </a:lnTo>
                <a:lnTo>
                  <a:pt x="0" y="6350"/>
                </a:lnTo>
                <a:lnTo>
                  <a:pt x="3477895" y="6350"/>
                </a:lnTo>
                <a:lnTo>
                  <a:pt x="34778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48017" y="721105"/>
          <a:ext cx="8772525" cy="5730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8450"/>
                <a:gridCol w="905510"/>
                <a:gridCol w="1438910"/>
                <a:gridCol w="854709"/>
                <a:gridCol w="3865879"/>
                <a:gridCol w="1401445"/>
              </a:tblGrid>
              <a:tr h="2188464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1100" spc="-5">
                          <a:latin typeface="Tw Cen MT"/>
                          <a:cs typeface="Tw Cen MT"/>
                        </a:rPr>
                        <a:t>JUEVES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47625" vert="vert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075"/>
                        </a:lnSpc>
                      </a:pPr>
                      <a:r>
                        <a:rPr dirty="0" sz="1000">
                          <a:latin typeface="Tw Cen MT"/>
                          <a:cs typeface="Tw Cen MT"/>
                        </a:rPr>
                        <a:t>Matemáticas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025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Lee, escribe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ordena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9850" marR="148590">
                        <a:lnSpc>
                          <a:spcPts val="1080"/>
                        </a:lnSpc>
                        <a:spcBef>
                          <a:spcPts val="85"/>
                        </a:spcBef>
                      </a:pPr>
                      <a:r>
                        <a:rPr dirty="0" sz="1000">
                          <a:latin typeface="Tw Cen MT"/>
                          <a:cs typeface="Tw Cen MT"/>
                        </a:rPr>
                        <a:t>números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naturales</a:t>
                      </a:r>
                      <a:r>
                        <a:rPr dirty="0" sz="1000" spc="-7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hasta  1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000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025"/>
                        </a:lnSpc>
                      </a:pPr>
                      <a:r>
                        <a:rPr dirty="0" sz="1000">
                          <a:latin typeface="Tw Cen MT"/>
                          <a:cs typeface="Tw Cen MT"/>
                        </a:rPr>
                        <a:t>Juguemos</a:t>
                      </a:r>
                      <a:r>
                        <a:rPr dirty="0" sz="1000" spc="-10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al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9215">
                        <a:lnSpc>
                          <a:spcPts val="115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tiro con</a:t>
                      </a:r>
                      <a:r>
                        <a:rPr dirty="0" sz="1000" spc="-6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arco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075"/>
                        </a:lnSpc>
                      </a:pPr>
                      <a:r>
                        <a:rPr dirty="0" sz="1000">
                          <a:latin typeface="Tw Cen MT"/>
                          <a:cs typeface="Tw Cen MT"/>
                        </a:rPr>
                        <a:t>Resuelve el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siguiente ejercicio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</a:t>
                      </a:r>
                      <a:r>
                        <a:rPr dirty="0" sz="1000" spc="-15">
                          <a:latin typeface="Tw Cen MT"/>
                          <a:cs typeface="Tw Cen MT"/>
                        </a:rPr>
                        <a:t>tu</a:t>
                      </a:r>
                      <a:r>
                        <a:rPr dirty="0" sz="1000" spc="3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cuaderno.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ts val="1150"/>
                        </a:lnSpc>
                      </a:pP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Realiza la página </a:t>
                      </a:r>
                      <a:r>
                        <a:rPr dirty="0" u="sng" sz="1000" spc="-5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57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de </a:t>
                      </a:r>
                      <a:r>
                        <a:rPr dirty="0" u="sng" sz="1000" spc="-15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tu </a:t>
                      </a:r>
                      <a:r>
                        <a:rPr dirty="0" u="sng" sz="1000" spc="-5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libro de</a:t>
                      </a:r>
                      <a:r>
                        <a:rPr dirty="0" u="sng" sz="1000" spc="20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u="sng" sz="1000" spc="-5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matemáticas.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EBEB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6675" marR="65405">
                        <a:lnSpc>
                          <a:spcPct val="90700"/>
                        </a:lnSpc>
                      </a:pPr>
                      <a:r>
                        <a:rPr dirty="0" sz="1000">
                          <a:latin typeface="Tw Cen MT"/>
                          <a:cs typeface="Tw Cen MT"/>
                        </a:rPr>
                        <a:t>Envía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evidencias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de tus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trabajos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al whatsApp</a:t>
                      </a:r>
                      <a:r>
                        <a:rPr dirty="0" sz="1000" spc="-8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de  tu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maestro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(a),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tienes 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hasta las 9:00 p.m de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cada día.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just" marL="66675" marR="62230">
                        <a:lnSpc>
                          <a:spcPct val="91100"/>
                        </a:lnSpc>
                      </a:pPr>
                      <a:r>
                        <a:rPr dirty="0" sz="1000">
                          <a:latin typeface="Tw Cen MT"/>
                          <a:cs typeface="Tw Cen MT"/>
                        </a:rPr>
                        <a:t>NOTA: </a:t>
                      </a:r>
                      <a:r>
                        <a:rPr dirty="0" sz="1000" spc="5">
                          <a:latin typeface="Tw Cen MT"/>
                          <a:cs typeface="Tw Cen MT"/>
                        </a:rPr>
                        <a:t>no</a:t>
                      </a:r>
                      <a:r>
                        <a:rPr dirty="0" sz="1000" spc="28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olvides  ponerle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fecha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a cada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trabajo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tú nombre en  la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parte de</a:t>
                      </a:r>
                      <a:r>
                        <a:rPr dirty="0" sz="1000" spc="-2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arriba.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EBEB"/>
                    </a:solidFill>
                  </a:tcPr>
                </a:tc>
              </a:tr>
              <a:tr h="266484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47625" vert="vert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126364" indent="34925">
                        <a:lnSpc>
                          <a:spcPts val="1080"/>
                        </a:lnSpc>
                        <a:spcBef>
                          <a:spcPts val="35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C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o</a:t>
                      </a:r>
                      <a:r>
                        <a:rPr dirty="0" sz="1000" spc="10">
                          <a:latin typeface="Tw Cen MT"/>
                          <a:cs typeface="Tw Cen MT"/>
                        </a:rPr>
                        <a:t>n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o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c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i</a:t>
                      </a:r>
                      <a:r>
                        <a:rPr dirty="0" sz="1000" spc="5">
                          <a:latin typeface="Tw Cen MT"/>
                          <a:cs typeface="Tw Cen MT"/>
                        </a:rPr>
                        <a:t>m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ie</a:t>
                      </a:r>
                      <a:r>
                        <a:rPr dirty="0" sz="1000" spc="10">
                          <a:latin typeface="Tw Cen MT"/>
                          <a:cs typeface="Tw Cen MT"/>
                        </a:rPr>
                        <a:t>n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to  del</a:t>
                      </a:r>
                      <a:r>
                        <a:rPr dirty="0" sz="1000" spc="-1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medio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44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/>
                    <a:p>
                      <a:pPr marL="69850" marR="91440">
                        <a:lnSpc>
                          <a:spcPct val="90700"/>
                        </a:lnSpc>
                        <a:spcBef>
                          <a:spcPts val="10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Describe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cambios en la  naturaleza 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partir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de</a:t>
                      </a:r>
                      <a:r>
                        <a:rPr dirty="0" sz="1000" spc="-8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lo  que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observa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el día y  la noche y durante el  año.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/>
                    <a:p>
                      <a:pPr marL="69215" marR="59055">
                        <a:lnSpc>
                          <a:spcPct val="90600"/>
                        </a:lnSpc>
                        <a:spcBef>
                          <a:spcPts val="10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Lo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que  hacemos  diariamente</a:t>
                      </a:r>
                      <a:r>
                        <a:rPr dirty="0" sz="1000" spc="-8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2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548130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dirty="0" sz="1000">
                          <a:latin typeface="Tw Cen MT"/>
                          <a:cs typeface="Tw Cen MT"/>
                        </a:rPr>
                        <a:t>Realiza el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siguiente ejercicio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</a:t>
                      </a:r>
                      <a:r>
                        <a:rPr dirty="0" sz="1000" spc="-15">
                          <a:latin typeface="Tw Cen MT"/>
                          <a:cs typeface="Tw Cen MT"/>
                        </a:rPr>
                        <a:t>tu</a:t>
                      </a:r>
                      <a:r>
                        <a:rPr dirty="0" sz="1000" spc="2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cuaderno: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12382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EBEB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EBEB"/>
                    </a:solidFill>
                  </a:tcPr>
                </a:tc>
              </a:tr>
              <a:tr h="562229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47625" vert="vert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408305" indent="34925">
                        <a:lnSpc>
                          <a:spcPts val="1080"/>
                        </a:lnSpc>
                        <a:spcBef>
                          <a:spcPts val="35"/>
                        </a:spcBef>
                      </a:pPr>
                      <a:r>
                        <a:rPr dirty="0" sz="1000">
                          <a:latin typeface="Tw Cen MT"/>
                          <a:cs typeface="Tw Cen MT"/>
                        </a:rPr>
                        <a:t>Lengua  </a:t>
                      </a:r>
                      <a:r>
                        <a:rPr dirty="0" sz="1000" spc="5">
                          <a:latin typeface="Tw Cen MT"/>
                          <a:cs typeface="Tw Cen MT"/>
                        </a:rPr>
                        <a:t>m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ate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r</a:t>
                      </a:r>
                      <a:r>
                        <a:rPr dirty="0" sz="1000" spc="10">
                          <a:latin typeface="Tw Cen MT"/>
                          <a:cs typeface="Tw Cen MT"/>
                        </a:rPr>
                        <a:t>n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a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44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/>
                    <a:p>
                      <a:pPr marL="69850" marR="137160">
                        <a:lnSpc>
                          <a:spcPct val="91100"/>
                        </a:lnSpc>
                        <a:spcBef>
                          <a:spcPts val="5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Prepara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</a:t>
                      </a:r>
                      <a:r>
                        <a:rPr dirty="0" sz="1000" spc="-5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presentación 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de la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información sobre  </a:t>
                      </a:r>
                      <a:r>
                        <a:rPr dirty="0" sz="1000" spc="5">
                          <a:latin typeface="Tw Cen MT"/>
                          <a:cs typeface="Tw Cen MT"/>
                        </a:rPr>
                        <a:t>un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tema 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que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haya  indagado.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/>
                    <a:p>
                      <a:pPr marL="69215" marR="115570">
                        <a:lnSpc>
                          <a:spcPts val="1080"/>
                        </a:lnSpc>
                        <a:spcBef>
                          <a:spcPts val="35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C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o</a:t>
                      </a:r>
                      <a:r>
                        <a:rPr dirty="0" sz="1000" spc="5">
                          <a:latin typeface="Tw Cen MT"/>
                          <a:cs typeface="Tw Cen MT"/>
                        </a:rPr>
                        <a:t>m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p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a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r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ti</a:t>
                      </a:r>
                      <a:r>
                        <a:rPr dirty="0" sz="1000" spc="5">
                          <a:latin typeface="Tw Cen MT"/>
                          <a:cs typeface="Tw Cen MT"/>
                        </a:rPr>
                        <a:t>m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os  lo</a:t>
                      </a:r>
                      <a:r>
                        <a:rPr dirty="0" sz="1000" spc="-5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aprendido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44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/>
                    <a:p>
                      <a:pPr algn="just" marL="66675" marR="64769">
                        <a:lnSpc>
                          <a:spcPct val="90700"/>
                        </a:lnSpc>
                        <a:spcBef>
                          <a:spcPts val="10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Escribe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tu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cuaderno para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que te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sirven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los instructivos y 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piensa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de que  tema te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gustaría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realizar </a:t>
                      </a:r>
                      <a:r>
                        <a:rPr dirty="0" sz="1000" spc="5">
                          <a:latin typeface="Tw Cen MT"/>
                          <a:cs typeface="Tw Cen MT"/>
                        </a:rPr>
                        <a:t>uno.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Crea </a:t>
                      </a:r>
                      <a:r>
                        <a:rPr dirty="0" sz="1000" spc="5">
                          <a:latin typeface="Tw Cen MT"/>
                          <a:cs typeface="Tw Cen MT"/>
                        </a:rPr>
                        <a:t>un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borrador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de tu instructivo,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busca  información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diversas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fuentes de</a:t>
                      </a:r>
                      <a:r>
                        <a:rPr dirty="0" sz="1000" spc="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información.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EBEB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EBEB"/>
                    </a:solidFill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dirty="0" sz="1100" spc="-5">
                          <a:latin typeface="Tw Cen MT"/>
                          <a:cs typeface="Tw Cen MT"/>
                        </a:rPr>
                        <a:t>ASIGNATURA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571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10"/>
                        </a:lnSpc>
                      </a:pPr>
                      <a:r>
                        <a:rPr dirty="0" sz="1100">
                          <a:latin typeface="Tw Cen MT"/>
                          <a:cs typeface="Tw Cen MT"/>
                        </a:rPr>
                        <a:t>APRENDIZAJE</a:t>
                      </a:r>
                      <a:endParaRPr sz="1100">
                        <a:latin typeface="Tw Cen MT"/>
                        <a:cs typeface="Tw Cen MT"/>
                      </a:endParaRPr>
                    </a:p>
                    <a:p>
                      <a:pPr algn="ctr" marL="1905">
                        <a:lnSpc>
                          <a:spcPts val="1215"/>
                        </a:lnSpc>
                      </a:pPr>
                      <a:r>
                        <a:rPr dirty="0" sz="1100" spc="-5">
                          <a:latin typeface="Tw Cen MT"/>
                          <a:cs typeface="Tw Cen MT"/>
                        </a:rPr>
                        <a:t>ESPERADO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7C9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10"/>
                        </a:lnSpc>
                      </a:pPr>
                      <a:r>
                        <a:rPr dirty="0" sz="1100">
                          <a:latin typeface="Tw Cen MT"/>
                          <a:cs typeface="Tw Cen MT"/>
                        </a:rPr>
                        <a:t>PROGRAMA</a:t>
                      </a:r>
                      <a:endParaRPr sz="1100">
                        <a:latin typeface="Tw Cen MT"/>
                        <a:cs typeface="Tw Cen MT"/>
                      </a:endParaRPr>
                    </a:p>
                    <a:p>
                      <a:pPr algn="ctr">
                        <a:lnSpc>
                          <a:spcPts val="1215"/>
                        </a:lnSpc>
                      </a:pPr>
                      <a:r>
                        <a:rPr dirty="0" sz="1100">
                          <a:latin typeface="Tw Cen MT"/>
                          <a:cs typeface="Tw Cen MT"/>
                        </a:rPr>
                        <a:t>DE</a:t>
                      </a:r>
                      <a:r>
                        <a:rPr dirty="0" sz="1100" spc="-2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100" spc="-5">
                          <a:latin typeface="Tw Cen MT"/>
                          <a:cs typeface="Tw Cen MT"/>
                        </a:rPr>
                        <a:t>TV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54686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dirty="0" sz="1100" spc="-5">
                          <a:latin typeface="Tw Cen MT"/>
                          <a:cs typeface="Tw Cen MT"/>
                        </a:rPr>
                        <a:t>ACTIVIDADES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571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7C9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10"/>
                        </a:lnSpc>
                      </a:pPr>
                      <a:r>
                        <a:rPr dirty="0" sz="1100" spc="-5">
                          <a:latin typeface="Tw Cen MT"/>
                          <a:cs typeface="Tw Cen MT"/>
                        </a:rPr>
                        <a:t>SEGUIMIENTO </a:t>
                      </a:r>
                      <a:r>
                        <a:rPr dirty="0" sz="1100">
                          <a:latin typeface="Tw Cen MT"/>
                          <a:cs typeface="Tw Cen MT"/>
                        </a:rPr>
                        <a:t>Y</a:t>
                      </a:r>
                      <a:endParaRPr sz="1100">
                        <a:latin typeface="Tw Cen MT"/>
                        <a:cs typeface="Tw Cen MT"/>
                      </a:endParaRPr>
                    </a:p>
                    <a:p>
                      <a:pPr algn="ctr">
                        <a:lnSpc>
                          <a:spcPts val="1215"/>
                        </a:lnSpc>
                      </a:pPr>
                      <a:r>
                        <a:rPr dirty="0" sz="1100" spc="-5">
                          <a:latin typeface="Tw Cen MT"/>
                          <a:cs typeface="Tw Cen MT"/>
                        </a:rPr>
                        <a:t>RETROALIMENTACIÓN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13859" y="864742"/>
            <a:ext cx="3475990" cy="173799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13859" y="3191891"/>
            <a:ext cx="3304540" cy="2380233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304800" y="304800"/>
            <a:ext cx="9451975" cy="7165975"/>
            <a:chOff x="304800" y="304800"/>
            <a:chExt cx="9451975" cy="7165975"/>
          </a:xfrm>
        </p:grpSpPr>
        <p:sp>
          <p:nvSpPr>
            <p:cNvPr id="7" name="object 7"/>
            <p:cNvSpPr/>
            <p:nvPr/>
          </p:nvSpPr>
          <p:spPr>
            <a:xfrm>
              <a:off x="304800" y="304799"/>
              <a:ext cx="66675" cy="67310"/>
            </a:xfrm>
            <a:custGeom>
              <a:avLst/>
              <a:gdLst/>
              <a:ahLst/>
              <a:cxnLst/>
              <a:rect l="l" t="t" r="r" b="b"/>
              <a:pathLst>
                <a:path w="66675" h="67310">
                  <a:moveTo>
                    <a:pt x="66675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0" y="67056"/>
                  </a:lnTo>
                  <a:lnTo>
                    <a:pt x="19050" y="67056"/>
                  </a:lnTo>
                  <a:lnTo>
                    <a:pt x="19050" y="19050"/>
                  </a:lnTo>
                  <a:lnTo>
                    <a:pt x="66675" y="19050"/>
                  </a:lnTo>
                  <a:lnTo>
                    <a:pt x="6667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23850" y="323849"/>
              <a:ext cx="47625" cy="48260"/>
            </a:xfrm>
            <a:custGeom>
              <a:avLst/>
              <a:gdLst/>
              <a:ahLst/>
              <a:cxnLst/>
              <a:rect l="l" t="t" r="r" b="b"/>
              <a:pathLst>
                <a:path w="47625" h="48260">
                  <a:moveTo>
                    <a:pt x="47625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0" y="48006"/>
                  </a:lnTo>
                  <a:lnTo>
                    <a:pt x="38100" y="48006"/>
                  </a:lnTo>
                  <a:lnTo>
                    <a:pt x="38100" y="38100"/>
                  </a:lnTo>
                  <a:lnTo>
                    <a:pt x="47625" y="38100"/>
                  </a:lnTo>
                  <a:lnTo>
                    <a:pt x="476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61950" y="304799"/>
              <a:ext cx="9328150" cy="67310"/>
            </a:xfrm>
            <a:custGeom>
              <a:avLst/>
              <a:gdLst/>
              <a:ahLst/>
              <a:cxnLst/>
              <a:rect l="l" t="t" r="r" b="b"/>
              <a:pathLst>
                <a:path w="9328150" h="67310">
                  <a:moveTo>
                    <a:pt x="9525" y="57213"/>
                  </a:moveTo>
                  <a:lnTo>
                    <a:pt x="0" y="57213"/>
                  </a:lnTo>
                  <a:lnTo>
                    <a:pt x="0" y="67056"/>
                  </a:lnTo>
                  <a:lnTo>
                    <a:pt x="9525" y="67056"/>
                  </a:lnTo>
                  <a:lnTo>
                    <a:pt x="9525" y="57213"/>
                  </a:lnTo>
                  <a:close/>
                </a:path>
                <a:path w="9328150" h="67310">
                  <a:moveTo>
                    <a:pt x="9328150" y="0"/>
                  </a:moveTo>
                  <a:lnTo>
                    <a:pt x="9525" y="0"/>
                  </a:lnTo>
                  <a:lnTo>
                    <a:pt x="9525" y="19050"/>
                  </a:lnTo>
                  <a:lnTo>
                    <a:pt x="9328150" y="19050"/>
                  </a:lnTo>
                  <a:lnTo>
                    <a:pt x="932815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71475" y="323850"/>
              <a:ext cx="9318625" cy="38100"/>
            </a:xfrm>
            <a:custGeom>
              <a:avLst/>
              <a:gdLst/>
              <a:ahLst/>
              <a:cxnLst/>
              <a:rect l="l" t="t" r="r" b="b"/>
              <a:pathLst>
                <a:path w="9318625" h="38100">
                  <a:moveTo>
                    <a:pt x="9318625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9318625" y="38100"/>
                  </a:lnTo>
                  <a:lnTo>
                    <a:pt x="93186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71475" y="304799"/>
              <a:ext cx="9385300" cy="67310"/>
            </a:xfrm>
            <a:custGeom>
              <a:avLst/>
              <a:gdLst/>
              <a:ahLst/>
              <a:cxnLst/>
              <a:rect l="l" t="t" r="r" b="b"/>
              <a:pathLst>
                <a:path w="9385300" h="67310">
                  <a:moveTo>
                    <a:pt x="9318625" y="57213"/>
                  </a:moveTo>
                  <a:lnTo>
                    <a:pt x="0" y="57213"/>
                  </a:lnTo>
                  <a:lnTo>
                    <a:pt x="0" y="67056"/>
                  </a:lnTo>
                  <a:lnTo>
                    <a:pt x="9318625" y="67056"/>
                  </a:lnTo>
                  <a:lnTo>
                    <a:pt x="9318625" y="57213"/>
                  </a:lnTo>
                  <a:close/>
                </a:path>
                <a:path w="9385300" h="67310">
                  <a:moveTo>
                    <a:pt x="9385300" y="0"/>
                  </a:moveTo>
                  <a:lnTo>
                    <a:pt x="9318625" y="0"/>
                  </a:lnTo>
                  <a:lnTo>
                    <a:pt x="9318625" y="19050"/>
                  </a:lnTo>
                  <a:lnTo>
                    <a:pt x="9366250" y="19050"/>
                  </a:lnTo>
                  <a:lnTo>
                    <a:pt x="9366250" y="67056"/>
                  </a:lnTo>
                  <a:lnTo>
                    <a:pt x="9385300" y="67056"/>
                  </a:lnTo>
                  <a:lnTo>
                    <a:pt x="9385300" y="19050"/>
                  </a:lnTo>
                  <a:lnTo>
                    <a:pt x="9385300" y="6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9690100" y="323849"/>
              <a:ext cx="47625" cy="48260"/>
            </a:xfrm>
            <a:custGeom>
              <a:avLst/>
              <a:gdLst/>
              <a:ahLst/>
              <a:cxnLst/>
              <a:rect l="l" t="t" r="r" b="b"/>
              <a:pathLst>
                <a:path w="47625" h="48260">
                  <a:moveTo>
                    <a:pt x="47625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9525" y="38100"/>
                  </a:lnTo>
                  <a:lnTo>
                    <a:pt x="9525" y="48006"/>
                  </a:lnTo>
                  <a:lnTo>
                    <a:pt x="47625" y="48006"/>
                  </a:lnTo>
                  <a:lnTo>
                    <a:pt x="47625" y="38100"/>
                  </a:lnTo>
                  <a:lnTo>
                    <a:pt x="47625" y="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04800" y="362013"/>
              <a:ext cx="9394825" cy="7042150"/>
            </a:xfrm>
            <a:custGeom>
              <a:avLst/>
              <a:gdLst/>
              <a:ahLst/>
              <a:cxnLst/>
              <a:rect l="l" t="t" r="r" b="b"/>
              <a:pathLst>
                <a:path w="9394825" h="7042150">
                  <a:moveTo>
                    <a:pt x="19050" y="9779"/>
                  </a:moveTo>
                  <a:lnTo>
                    <a:pt x="0" y="9779"/>
                  </a:lnTo>
                  <a:lnTo>
                    <a:pt x="0" y="7041769"/>
                  </a:lnTo>
                  <a:lnTo>
                    <a:pt x="19050" y="7041769"/>
                  </a:lnTo>
                  <a:lnTo>
                    <a:pt x="19050" y="9779"/>
                  </a:lnTo>
                  <a:close/>
                </a:path>
                <a:path w="9394825" h="7042150">
                  <a:moveTo>
                    <a:pt x="9394825" y="0"/>
                  </a:moveTo>
                  <a:lnTo>
                    <a:pt x="9385300" y="0"/>
                  </a:lnTo>
                  <a:lnTo>
                    <a:pt x="9385300" y="9842"/>
                  </a:lnTo>
                  <a:lnTo>
                    <a:pt x="9394825" y="9842"/>
                  </a:lnTo>
                  <a:lnTo>
                    <a:pt x="939482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23850" y="371792"/>
              <a:ext cx="38100" cy="7031990"/>
            </a:xfrm>
            <a:custGeom>
              <a:avLst/>
              <a:gdLst/>
              <a:ahLst/>
              <a:cxnLst/>
              <a:rect l="l" t="t" r="r" b="b"/>
              <a:pathLst>
                <a:path w="38100" h="7031990">
                  <a:moveTo>
                    <a:pt x="38100" y="0"/>
                  </a:moveTo>
                  <a:lnTo>
                    <a:pt x="0" y="0"/>
                  </a:lnTo>
                  <a:lnTo>
                    <a:pt x="0" y="7031990"/>
                  </a:lnTo>
                  <a:lnTo>
                    <a:pt x="38100" y="703199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61950" y="371792"/>
              <a:ext cx="9394825" cy="7031990"/>
            </a:xfrm>
            <a:custGeom>
              <a:avLst/>
              <a:gdLst/>
              <a:ahLst/>
              <a:cxnLst/>
              <a:rect l="l" t="t" r="r" b="b"/>
              <a:pathLst>
                <a:path w="9394825" h="7031990">
                  <a:moveTo>
                    <a:pt x="9525" y="0"/>
                  </a:moveTo>
                  <a:lnTo>
                    <a:pt x="0" y="0"/>
                  </a:lnTo>
                  <a:lnTo>
                    <a:pt x="0" y="7031990"/>
                  </a:lnTo>
                  <a:lnTo>
                    <a:pt x="9525" y="7031990"/>
                  </a:lnTo>
                  <a:lnTo>
                    <a:pt x="9525" y="0"/>
                  </a:lnTo>
                  <a:close/>
                </a:path>
                <a:path w="9394825" h="7031990">
                  <a:moveTo>
                    <a:pt x="9394825" y="0"/>
                  </a:moveTo>
                  <a:lnTo>
                    <a:pt x="9375775" y="0"/>
                  </a:lnTo>
                  <a:lnTo>
                    <a:pt x="9375775" y="7031990"/>
                  </a:lnTo>
                  <a:lnTo>
                    <a:pt x="9394825" y="7031990"/>
                  </a:lnTo>
                  <a:lnTo>
                    <a:pt x="939482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9699625" y="371792"/>
              <a:ext cx="38100" cy="7031990"/>
            </a:xfrm>
            <a:custGeom>
              <a:avLst/>
              <a:gdLst/>
              <a:ahLst/>
              <a:cxnLst/>
              <a:rect l="l" t="t" r="r" b="b"/>
              <a:pathLst>
                <a:path w="38100" h="7031990">
                  <a:moveTo>
                    <a:pt x="38100" y="0"/>
                  </a:moveTo>
                  <a:lnTo>
                    <a:pt x="0" y="0"/>
                  </a:lnTo>
                  <a:lnTo>
                    <a:pt x="0" y="7031990"/>
                  </a:lnTo>
                  <a:lnTo>
                    <a:pt x="38100" y="703199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304800" y="371792"/>
              <a:ext cx="9394825" cy="7099300"/>
            </a:xfrm>
            <a:custGeom>
              <a:avLst/>
              <a:gdLst/>
              <a:ahLst/>
              <a:cxnLst/>
              <a:rect l="l" t="t" r="r" b="b"/>
              <a:pathLst>
                <a:path w="9394825" h="7099300">
                  <a:moveTo>
                    <a:pt x="66675" y="7079932"/>
                  </a:moveTo>
                  <a:lnTo>
                    <a:pt x="19050" y="7079932"/>
                  </a:lnTo>
                  <a:lnTo>
                    <a:pt x="19050" y="7031990"/>
                  </a:lnTo>
                  <a:lnTo>
                    <a:pt x="0" y="7031990"/>
                  </a:lnTo>
                  <a:lnTo>
                    <a:pt x="0" y="7079932"/>
                  </a:lnTo>
                  <a:lnTo>
                    <a:pt x="0" y="7098982"/>
                  </a:lnTo>
                  <a:lnTo>
                    <a:pt x="19050" y="7098982"/>
                  </a:lnTo>
                  <a:lnTo>
                    <a:pt x="66675" y="7098982"/>
                  </a:lnTo>
                  <a:lnTo>
                    <a:pt x="66675" y="7079932"/>
                  </a:lnTo>
                  <a:close/>
                </a:path>
                <a:path w="9394825" h="7099300">
                  <a:moveTo>
                    <a:pt x="9394825" y="0"/>
                  </a:moveTo>
                  <a:lnTo>
                    <a:pt x="9385300" y="0"/>
                  </a:lnTo>
                  <a:lnTo>
                    <a:pt x="9385300" y="7031990"/>
                  </a:lnTo>
                  <a:lnTo>
                    <a:pt x="9394825" y="7031990"/>
                  </a:lnTo>
                  <a:lnTo>
                    <a:pt x="939482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323850" y="7403782"/>
              <a:ext cx="47625" cy="48260"/>
            </a:xfrm>
            <a:custGeom>
              <a:avLst/>
              <a:gdLst/>
              <a:ahLst/>
              <a:cxnLst/>
              <a:rect l="l" t="t" r="r" b="b"/>
              <a:pathLst>
                <a:path w="47625" h="48259">
                  <a:moveTo>
                    <a:pt x="47625" y="9525"/>
                  </a:moveTo>
                  <a:lnTo>
                    <a:pt x="38100" y="9525"/>
                  </a:lnTo>
                  <a:lnTo>
                    <a:pt x="38100" y="0"/>
                  </a:lnTo>
                  <a:lnTo>
                    <a:pt x="0" y="0"/>
                  </a:lnTo>
                  <a:lnTo>
                    <a:pt x="0" y="9525"/>
                  </a:lnTo>
                  <a:lnTo>
                    <a:pt x="0" y="47942"/>
                  </a:lnTo>
                  <a:lnTo>
                    <a:pt x="38100" y="47942"/>
                  </a:lnTo>
                  <a:lnTo>
                    <a:pt x="47625" y="47942"/>
                  </a:lnTo>
                  <a:lnTo>
                    <a:pt x="47625" y="95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361950" y="7403782"/>
              <a:ext cx="9328150" cy="67310"/>
            </a:xfrm>
            <a:custGeom>
              <a:avLst/>
              <a:gdLst/>
              <a:ahLst/>
              <a:cxnLst/>
              <a:rect l="l" t="t" r="r" b="b"/>
              <a:pathLst>
                <a:path w="9328150" h="67309">
                  <a:moveTo>
                    <a:pt x="9525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9525" y="9525"/>
                  </a:lnTo>
                  <a:lnTo>
                    <a:pt x="9525" y="0"/>
                  </a:lnTo>
                  <a:close/>
                </a:path>
                <a:path w="9328150" h="67309">
                  <a:moveTo>
                    <a:pt x="9328150" y="47942"/>
                  </a:moveTo>
                  <a:lnTo>
                    <a:pt x="9525" y="47942"/>
                  </a:lnTo>
                  <a:lnTo>
                    <a:pt x="9525" y="66992"/>
                  </a:lnTo>
                  <a:lnTo>
                    <a:pt x="9328150" y="66992"/>
                  </a:lnTo>
                  <a:lnTo>
                    <a:pt x="9328150" y="4794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371475" y="7413307"/>
              <a:ext cx="9318625" cy="38735"/>
            </a:xfrm>
            <a:custGeom>
              <a:avLst/>
              <a:gdLst/>
              <a:ahLst/>
              <a:cxnLst/>
              <a:rect l="l" t="t" r="r" b="b"/>
              <a:pathLst>
                <a:path w="9318625" h="38734">
                  <a:moveTo>
                    <a:pt x="9318625" y="0"/>
                  </a:moveTo>
                  <a:lnTo>
                    <a:pt x="0" y="0"/>
                  </a:lnTo>
                  <a:lnTo>
                    <a:pt x="0" y="38417"/>
                  </a:lnTo>
                  <a:lnTo>
                    <a:pt x="9318625" y="38417"/>
                  </a:lnTo>
                  <a:lnTo>
                    <a:pt x="93186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371475" y="7403782"/>
              <a:ext cx="9385300" cy="67310"/>
            </a:xfrm>
            <a:custGeom>
              <a:avLst/>
              <a:gdLst/>
              <a:ahLst/>
              <a:cxnLst/>
              <a:rect l="l" t="t" r="r" b="b"/>
              <a:pathLst>
                <a:path w="9385300" h="67309">
                  <a:moveTo>
                    <a:pt x="9318625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9318625" y="9525"/>
                  </a:lnTo>
                  <a:lnTo>
                    <a:pt x="9318625" y="0"/>
                  </a:lnTo>
                  <a:close/>
                </a:path>
                <a:path w="9385300" h="67309">
                  <a:moveTo>
                    <a:pt x="9385300" y="0"/>
                  </a:moveTo>
                  <a:lnTo>
                    <a:pt x="9366250" y="0"/>
                  </a:lnTo>
                  <a:lnTo>
                    <a:pt x="9366250" y="47942"/>
                  </a:lnTo>
                  <a:lnTo>
                    <a:pt x="9318625" y="47942"/>
                  </a:lnTo>
                  <a:lnTo>
                    <a:pt x="9318625" y="66992"/>
                  </a:lnTo>
                  <a:lnTo>
                    <a:pt x="9366250" y="66992"/>
                  </a:lnTo>
                  <a:lnTo>
                    <a:pt x="9385300" y="66992"/>
                  </a:lnTo>
                  <a:lnTo>
                    <a:pt x="9385300" y="47942"/>
                  </a:lnTo>
                  <a:lnTo>
                    <a:pt x="93853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9690100" y="7403782"/>
              <a:ext cx="47625" cy="48260"/>
            </a:xfrm>
            <a:custGeom>
              <a:avLst/>
              <a:gdLst/>
              <a:ahLst/>
              <a:cxnLst/>
              <a:rect l="l" t="t" r="r" b="b"/>
              <a:pathLst>
                <a:path w="47625" h="48259">
                  <a:moveTo>
                    <a:pt x="47625" y="0"/>
                  </a:moveTo>
                  <a:lnTo>
                    <a:pt x="9525" y="0"/>
                  </a:lnTo>
                  <a:lnTo>
                    <a:pt x="9525" y="9525"/>
                  </a:lnTo>
                  <a:lnTo>
                    <a:pt x="0" y="9525"/>
                  </a:lnTo>
                  <a:lnTo>
                    <a:pt x="0" y="47942"/>
                  </a:lnTo>
                  <a:lnTo>
                    <a:pt x="9525" y="47942"/>
                  </a:lnTo>
                  <a:lnTo>
                    <a:pt x="47625" y="47942"/>
                  </a:lnTo>
                  <a:lnTo>
                    <a:pt x="47625" y="9525"/>
                  </a:lnTo>
                  <a:lnTo>
                    <a:pt x="476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9690100" y="7403782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9525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9525" y="952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48017" y="721105"/>
          <a:ext cx="8772525" cy="53365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8450"/>
                <a:gridCol w="905510"/>
                <a:gridCol w="1438910"/>
                <a:gridCol w="854709"/>
                <a:gridCol w="3865879"/>
                <a:gridCol w="1401445"/>
              </a:tblGrid>
              <a:tr h="3932174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1100" spc="-5">
                          <a:latin typeface="Tw Cen MT"/>
                          <a:cs typeface="Tw Cen MT"/>
                        </a:rPr>
                        <a:t>VIERNES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47625" vert="vert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ts val="1075"/>
                        </a:lnSpc>
                      </a:pPr>
                      <a:r>
                        <a:rPr dirty="0" sz="1000">
                          <a:latin typeface="Tw Cen MT"/>
                          <a:cs typeface="Tw Cen MT"/>
                        </a:rPr>
                        <a:t>Matemáticas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025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Lee, escribe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ordena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9850" marR="148590">
                        <a:lnSpc>
                          <a:spcPts val="1080"/>
                        </a:lnSpc>
                        <a:spcBef>
                          <a:spcPts val="85"/>
                        </a:spcBef>
                      </a:pPr>
                      <a:r>
                        <a:rPr dirty="0" sz="1000">
                          <a:latin typeface="Tw Cen MT"/>
                          <a:cs typeface="Tw Cen MT"/>
                        </a:rPr>
                        <a:t>números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naturales</a:t>
                      </a:r>
                      <a:r>
                        <a:rPr dirty="0" sz="1000" spc="-7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hasta  1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000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025"/>
                        </a:lnSpc>
                      </a:pPr>
                      <a:r>
                        <a:rPr dirty="0" sz="1000">
                          <a:latin typeface="Tw Cen MT"/>
                          <a:cs typeface="Tw Cen MT"/>
                        </a:rPr>
                        <a:t>¿Quién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tiene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9215">
                        <a:lnSpc>
                          <a:spcPts val="115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más?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/>
                    <a:p>
                      <a:pPr algn="just" marL="66675">
                        <a:lnSpc>
                          <a:spcPts val="1025"/>
                        </a:lnSpc>
                      </a:pPr>
                      <a:r>
                        <a:rPr dirty="0" sz="1000">
                          <a:latin typeface="Tw Cen MT"/>
                          <a:cs typeface="Tw Cen MT"/>
                        </a:rPr>
                        <a:t>Completa las siguientes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sucesiones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el</a:t>
                      </a:r>
                      <a:r>
                        <a:rPr dirty="0" sz="1000" spc="-2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cuaderno.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algn="just" marL="66675" marR="63500">
                        <a:lnSpc>
                          <a:spcPct val="90700"/>
                        </a:lnSpc>
                        <a:spcBef>
                          <a:spcPts val="60"/>
                        </a:spcBef>
                      </a:pPr>
                      <a:r>
                        <a:rPr dirty="0" sz="1000" spc="-5">
                          <a:solidFill>
                            <a:srgbClr val="FF0000"/>
                          </a:solidFill>
                          <a:latin typeface="Tw Cen MT"/>
                          <a:cs typeface="Tw Cen MT"/>
                        </a:rPr>
                        <a:t>Mariana </a:t>
                      </a:r>
                      <a:r>
                        <a:rPr dirty="0" sz="1000">
                          <a:solidFill>
                            <a:srgbClr val="FF0000"/>
                          </a:solidFill>
                          <a:latin typeface="Tw Cen MT"/>
                          <a:cs typeface="Tw Cen MT"/>
                        </a:rPr>
                        <a:t>es </a:t>
                      </a:r>
                      <a:r>
                        <a:rPr dirty="0" sz="1000" spc="5">
                          <a:solidFill>
                            <a:srgbClr val="FF0000"/>
                          </a:solidFill>
                          <a:latin typeface="Tw Cen MT"/>
                          <a:cs typeface="Tw Cen MT"/>
                        </a:rPr>
                        <a:t>una </a:t>
                      </a:r>
                      <a:r>
                        <a:rPr dirty="0" sz="1000" spc="-5">
                          <a:solidFill>
                            <a:srgbClr val="FF0000"/>
                          </a:solidFill>
                          <a:latin typeface="Tw Cen MT"/>
                          <a:cs typeface="Tw Cen MT"/>
                        </a:rPr>
                        <a:t>muchacha </a:t>
                      </a:r>
                      <a:r>
                        <a:rPr dirty="0" sz="1000">
                          <a:solidFill>
                            <a:srgbClr val="FF0000"/>
                          </a:solidFill>
                          <a:latin typeface="Tw Cen MT"/>
                          <a:cs typeface="Tw Cen MT"/>
                        </a:rPr>
                        <a:t>que vende </a:t>
                      </a:r>
                      <a:r>
                        <a:rPr dirty="0" sz="1000" spc="-15">
                          <a:solidFill>
                            <a:srgbClr val="FF0000"/>
                          </a:solidFill>
                          <a:latin typeface="Tw Cen MT"/>
                          <a:cs typeface="Tw Cen MT"/>
                        </a:rPr>
                        <a:t>en </a:t>
                      </a:r>
                      <a:r>
                        <a:rPr dirty="0" sz="1000">
                          <a:solidFill>
                            <a:srgbClr val="FF0000"/>
                          </a:solidFill>
                          <a:latin typeface="Tw Cen MT"/>
                          <a:cs typeface="Tw Cen MT"/>
                        </a:rPr>
                        <a:t>el </a:t>
                      </a:r>
                      <a:r>
                        <a:rPr dirty="0" sz="1000" spc="-5">
                          <a:solidFill>
                            <a:srgbClr val="FF0000"/>
                          </a:solidFill>
                          <a:latin typeface="Tw Cen MT"/>
                          <a:cs typeface="Tw Cen MT"/>
                        </a:rPr>
                        <a:t>mercado: </a:t>
                      </a:r>
                      <a:r>
                        <a:rPr dirty="0" sz="1000">
                          <a:solidFill>
                            <a:srgbClr val="FF0000"/>
                          </a:solidFill>
                          <a:latin typeface="Tw Cen MT"/>
                          <a:cs typeface="Tw Cen MT"/>
                        </a:rPr>
                        <a:t>elotes a </a:t>
                      </a:r>
                      <a:r>
                        <a:rPr dirty="0" sz="1000" spc="-5">
                          <a:solidFill>
                            <a:srgbClr val="FF0000"/>
                          </a:solidFill>
                          <a:latin typeface="Tw Cen MT"/>
                          <a:cs typeface="Tw Cen MT"/>
                        </a:rPr>
                        <a:t>$5, </a:t>
                      </a:r>
                      <a:r>
                        <a:rPr dirty="0" sz="1000">
                          <a:solidFill>
                            <a:srgbClr val="FF0000"/>
                          </a:solidFill>
                          <a:latin typeface="Tw Cen MT"/>
                          <a:cs typeface="Tw Cen MT"/>
                        </a:rPr>
                        <a:t>vasos  de </a:t>
                      </a:r>
                      <a:r>
                        <a:rPr dirty="0" sz="1000" spc="-5">
                          <a:solidFill>
                            <a:srgbClr val="FF0000"/>
                          </a:solidFill>
                          <a:latin typeface="Tw Cen MT"/>
                          <a:cs typeface="Tw Cen MT"/>
                        </a:rPr>
                        <a:t>sopa </a:t>
                      </a:r>
                      <a:r>
                        <a:rPr dirty="0" sz="1000">
                          <a:solidFill>
                            <a:srgbClr val="FF0000"/>
                          </a:solidFill>
                          <a:latin typeface="Tw Cen MT"/>
                          <a:cs typeface="Tw Cen MT"/>
                        </a:rPr>
                        <a:t>a </a:t>
                      </a:r>
                      <a:r>
                        <a:rPr dirty="0" sz="1000" spc="-5">
                          <a:solidFill>
                            <a:srgbClr val="FF0000"/>
                          </a:solidFill>
                          <a:latin typeface="Tw Cen MT"/>
                          <a:cs typeface="Tw Cen MT"/>
                        </a:rPr>
                        <a:t>$10 </a:t>
                      </a:r>
                      <a:r>
                        <a:rPr dirty="0" sz="1000">
                          <a:solidFill>
                            <a:srgbClr val="FF0000"/>
                          </a:solidFill>
                          <a:latin typeface="Tw Cen MT"/>
                          <a:cs typeface="Tw Cen MT"/>
                        </a:rPr>
                        <a:t>y </a:t>
                      </a:r>
                      <a:r>
                        <a:rPr dirty="0" sz="1000" spc="-5">
                          <a:solidFill>
                            <a:srgbClr val="FF0000"/>
                          </a:solidFill>
                          <a:latin typeface="Tw Cen MT"/>
                          <a:cs typeface="Tw Cen MT"/>
                        </a:rPr>
                        <a:t>playeras con </a:t>
                      </a:r>
                      <a:r>
                        <a:rPr dirty="0" sz="1000">
                          <a:solidFill>
                            <a:srgbClr val="FF0000"/>
                          </a:solidFill>
                          <a:latin typeface="Tw Cen MT"/>
                          <a:cs typeface="Tw Cen MT"/>
                        </a:rPr>
                        <a:t>dibujos a </a:t>
                      </a:r>
                      <a:r>
                        <a:rPr dirty="0" sz="1000" spc="-5">
                          <a:solidFill>
                            <a:srgbClr val="FF0000"/>
                          </a:solidFill>
                          <a:latin typeface="Tw Cen MT"/>
                          <a:cs typeface="Tw Cen MT"/>
                        </a:rPr>
                        <a:t>$100. Al </a:t>
                      </a:r>
                      <a:r>
                        <a:rPr dirty="0" sz="1000">
                          <a:solidFill>
                            <a:srgbClr val="FF0000"/>
                          </a:solidFill>
                          <a:latin typeface="Tw Cen MT"/>
                          <a:cs typeface="Tw Cen MT"/>
                        </a:rPr>
                        <a:t>final del día </a:t>
                      </a:r>
                      <a:r>
                        <a:rPr dirty="0" sz="1000" spc="-5">
                          <a:solidFill>
                            <a:srgbClr val="FF0000"/>
                          </a:solidFill>
                          <a:latin typeface="Tw Cen MT"/>
                          <a:cs typeface="Tw Cen MT"/>
                        </a:rPr>
                        <a:t>hace  </a:t>
                      </a:r>
                      <a:r>
                        <a:rPr dirty="0" sz="1000">
                          <a:solidFill>
                            <a:srgbClr val="FF0000"/>
                          </a:solidFill>
                          <a:latin typeface="Tw Cen MT"/>
                          <a:cs typeface="Tw Cen MT"/>
                        </a:rPr>
                        <a:t>cuentas de lo que </a:t>
                      </a:r>
                      <a:r>
                        <a:rPr dirty="0" sz="1000" spc="-5">
                          <a:solidFill>
                            <a:srgbClr val="FF0000"/>
                          </a:solidFill>
                          <a:latin typeface="Tw Cen MT"/>
                          <a:cs typeface="Tw Cen MT"/>
                        </a:rPr>
                        <a:t>vendió, dibuja </a:t>
                      </a:r>
                      <a:r>
                        <a:rPr dirty="0" sz="1000">
                          <a:solidFill>
                            <a:srgbClr val="FF0000"/>
                          </a:solidFill>
                          <a:latin typeface="Tw Cen MT"/>
                          <a:cs typeface="Tw Cen MT"/>
                        </a:rPr>
                        <a:t>los </a:t>
                      </a:r>
                      <a:r>
                        <a:rPr dirty="0" sz="1000" spc="-5">
                          <a:solidFill>
                            <a:srgbClr val="FF0000"/>
                          </a:solidFill>
                          <a:latin typeface="Tw Cen MT"/>
                          <a:cs typeface="Tw Cen MT"/>
                        </a:rPr>
                        <a:t>productos </a:t>
                      </a:r>
                      <a:r>
                        <a:rPr dirty="0" sz="1000">
                          <a:solidFill>
                            <a:srgbClr val="FF0000"/>
                          </a:solidFill>
                          <a:latin typeface="Tw Cen MT"/>
                          <a:cs typeface="Tw Cen MT"/>
                        </a:rPr>
                        <a:t>y los cuenta en</a:t>
                      </a:r>
                      <a:r>
                        <a:rPr dirty="0" sz="1000" spc="-25">
                          <a:solidFill>
                            <a:srgbClr val="FF0000"/>
                          </a:solidFill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solidFill>
                            <a:srgbClr val="FF0000"/>
                          </a:solidFill>
                          <a:latin typeface="Tw Cen MT"/>
                          <a:cs typeface="Tw Cen MT"/>
                        </a:rPr>
                        <a:t>sucesión.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just" marL="66675">
                        <a:lnSpc>
                          <a:spcPct val="100000"/>
                        </a:lnSpc>
                      </a:pP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Realiza la página </a:t>
                      </a:r>
                      <a:r>
                        <a:rPr dirty="0" u="sng" sz="1000" spc="-5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58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de </a:t>
                      </a:r>
                      <a:r>
                        <a:rPr dirty="0" u="sng" sz="1000" spc="-15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tu </a:t>
                      </a:r>
                      <a:r>
                        <a:rPr dirty="0" u="sng" sz="1000" spc="-5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libro de</a:t>
                      </a:r>
                      <a:r>
                        <a:rPr dirty="0" u="sng" sz="1000" spc="20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u="sng" sz="1000" spc="-5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matemáticas.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EBEB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6675" marR="65405">
                        <a:lnSpc>
                          <a:spcPct val="90700"/>
                        </a:lnSpc>
                      </a:pPr>
                      <a:r>
                        <a:rPr dirty="0" sz="1000">
                          <a:latin typeface="Tw Cen MT"/>
                          <a:cs typeface="Tw Cen MT"/>
                        </a:rPr>
                        <a:t>Envía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evidencias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de tus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trabajos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al whatsApp</a:t>
                      </a:r>
                      <a:r>
                        <a:rPr dirty="0" sz="1000" spc="-8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de  tu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maestro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(a),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tienes 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hasta las 9:00 p.m de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cada día.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just" marL="66675" marR="62230">
                        <a:lnSpc>
                          <a:spcPct val="91100"/>
                        </a:lnSpc>
                      </a:pPr>
                      <a:r>
                        <a:rPr dirty="0" sz="1000">
                          <a:latin typeface="Tw Cen MT"/>
                          <a:cs typeface="Tw Cen MT"/>
                        </a:rPr>
                        <a:t>NOTA: </a:t>
                      </a:r>
                      <a:r>
                        <a:rPr dirty="0" sz="1000" spc="5">
                          <a:latin typeface="Tw Cen MT"/>
                          <a:cs typeface="Tw Cen MT"/>
                        </a:rPr>
                        <a:t>no</a:t>
                      </a:r>
                      <a:r>
                        <a:rPr dirty="0" sz="1000" spc="28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olvides  ponerle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fecha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a cada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trabajo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tú nombre en  la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parte de</a:t>
                      </a:r>
                      <a:r>
                        <a:rPr dirty="0" sz="1000" spc="-2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arriba.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EBEB"/>
                    </a:solidFill>
                  </a:tcPr>
                </a:tc>
              </a:tr>
              <a:tr h="698753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47625" vert="vert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126364" indent="34925">
                        <a:lnSpc>
                          <a:spcPts val="1080"/>
                        </a:lnSpc>
                        <a:spcBef>
                          <a:spcPts val="35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C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o</a:t>
                      </a:r>
                      <a:r>
                        <a:rPr dirty="0" sz="1000" spc="10">
                          <a:latin typeface="Tw Cen MT"/>
                          <a:cs typeface="Tw Cen MT"/>
                        </a:rPr>
                        <a:t>n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o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c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i</a:t>
                      </a:r>
                      <a:r>
                        <a:rPr dirty="0" sz="1000" spc="5">
                          <a:latin typeface="Tw Cen MT"/>
                          <a:cs typeface="Tw Cen MT"/>
                        </a:rPr>
                        <a:t>m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ie</a:t>
                      </a:r>
                      <a:r>
                        <a:rPr dirty="0" sz="1000" spc="10">
                          <a:latin typeface="Tw Cen MT"/>
                          <a:cs typeface="Tw Cen MT"/>
                        </a:rPr>
                        <a:t>n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to  del</a:t>
                      </a:r>
                      <a:r>
                        <a:rPr dirty="0" sz="1000" spc="-1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medio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44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/>
                    <a:p>
                      <a:pPr marL="69850" marR="99060">
                        <a:lnSpc>
                          <a:spcPct val="90400"/>
                        </a:lnSpc>
                        <a:spcBef>
                          <a:spcPts val="15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Identifica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que todos los  niños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tienen derecho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a</a:t>
                      </a:r>
                      <a:r>
                        <a:rPr dirty="0" sz="1000" spc="-4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  salud, el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descanso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el  juego.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19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/>
                    <a:p>
                      <a:pPr marL="69215" marR="96520">
                        <a:lnSpc>
                          <a:spcPts val="1080"/>
                        </a:lnSpc>
                        <a:spcBef>
                          <a:spcPts val="35"/>
                        </a:spcBef>
                      </a:pPr>
                      <a:r>
                        <a:rPr dirty="0" sz="1000">
                          <a:latin typeface="Tw Cen MT"/>
                          <a:cs typeface="Tw Cen MT"/>
                        </a:rPr>
                        <a:t>Mis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derechos 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día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con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día</a:t>
                      </a:r>
                      <a:r>
                        <a:rPr dirty="0" sz="1000" spc="-8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1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44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67945">
                        <a:lnSpc>
                          <a:spcPts val="1080"/>
                        </a:lnSpc>
                        <a:spcBef>
                          <a:spcPts val="35"/>
                        </a:spcBef>
                      </a:pPr>
                      <a:r>
                        <a:rPr dirty="0" sz="1000">
                          <a:latin typeface="Tw Cen MT"/>
                          <a:cs typeface="Tw Cen MT"/>
                        </a:rPr>
                        <a:t>Investiga y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escribe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tu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cuaderno </a:t>
                      </a:r>
                      <a:r>
                        <a:rPr dirty="0" sz="1000" spc="5">
                          <a:latin typeface="Tw Cen MT"/>
                          <a:cs typeface="Tw Cen MT"/>
                        </a:rPr>
                        <a:t>una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lista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de tus derechos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como 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ciudadano.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6675">
                        <a:lnSpc>
                          <a:spcPts val="1080"/>
                        </a:lnSpc>
                      </a:pPr>
                      <a:r>
                        <a:rPr dirty="0" sz="1000">
                          <a:latin typeface="Tw Cen MT"/>
                          <a:cs typeface="Tw Cen MT"/>
                        </a:rPr>
                        <a:t>Ejemplo: tengo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derecho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recibir</a:t>
                      </a:r>
                      <a:r>
                        <a:rPr dirty="0" sz="1000" spc="-3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educación.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6675">
                        <a:lnSpc>
                          <a:spcPts val="1150"/>
                        </a:lnSpc>
                        <a:spcBef>
                          <a:spcPts val="975"/>
                        </a:spcBef>
                      </a:pP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Realiza la página </a:t>
                      </a:r>
                      <a:r>
                        <a:rPr dirty="0" u="sng" sz="1000" spc="-5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57 de </a:t>
                      </a:r>
                      <a:r>
                        <a:rPr dirty="0" u="sng" sz="1000" spc="-15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tu </a:t>
                      </a:r>
                      <a:r>
                        <a:rPr dirty="0" u="sng" sz="1000" spc="-5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libro de</a:t>
                      </a:r>
                      <a:r>
                        <a:rPr dirty="0" u="sng" sz="1000" spc="35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u="sng" sz="1000" spc="-5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conocimiento.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44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EBEB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EBEB"/>
                    </a:solidFill>
                  </a:tcPr>
                </a:tc>
              </a:tr>
              <a:tr h="69888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47625" vert="vert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6675" marR="79375">
                        <a:lnSpc>
                          <a:spcPts val="110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Educación  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s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o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c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ioe</a:t>
                      </a:r>
                      <a:r>
                        <a:rPr dirty="0" sz="1000" spc="5">
                          <a:latin typeface="Tw Cen MT"/>
                          <a:cs typeface="Tw Cen MT"/>
                        </a:rPr>
                        <a:t>m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o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c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io</a:t>
                      </a:r>
                      <a:r>
                        <a:rPr dirty="0" sz="1000" spc="10">
                          <a:latin typeface="Tw Cen MT"/>
                          <a:cs typeface="Tw Cen MT"/>
                        </a:rPr>
                        <a:t>n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al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/>
                    <a:p>
                      <a:pPr marL="69850" marR="61594">
                        <a:lnSpc>
                          <a:spcPct val="90600"/>
                        </a:lnSpc>
                        <a:spcBef>
                          <a:spcPts val="10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Identifica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que,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con base 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al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esfuerzo,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puede</a:t>
                      </a:r>
                      <a:r>
                        <a:rPr dirty="0" sz="1000" spc="-3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lograr 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algo que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se</a:t>
                      </a:r>
                      <a:r>
                        <a:rPr dirty="0" sz="1000" spc="-3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propone.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/>
                    <a:p>
                      <a:pPr marL="69215" marR="62230">
                        <a:lnSpc>
                          <a:spcPct val="90700"/>
                        </a:lnSpc>
                        <a:spcBef>
                          <a:spcPts val="10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Las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cosas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se  construyen  con esfuerzo 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 pe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rs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</a:t>
                      </a:r>
                      <a:r>
                        <a:rPr dirty="0" sz="1000" spc="10">
                          <a:latin typeface="Tw Cen MT"/>
                          <a:cs typeface="Tw Cen MT"/>
                        </a:rPr>
                        <a:t>v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r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a</a:t>
                      </a:r>
                      <a:r>
                        <a:rPr dirty="0" sz="1000" spc="5">
                          <a:latin typeface="Tw Cen MT"/>
                          <a:cs typeface="Tw Cen MT"/>
                        </a:rPr>
                        <a:t>n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c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ia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6675" marR="90805">
                        <a:lnSpc>
                          <a:spcPts val="110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Escribe </a:t>
                      </a:r>
                      <a:r>
                        <a:rPr dirty="0" sz="1000" spc="5">
                          <a:latin typeface="Tw Cen MT"/>
                          <a:cs typeface="Tw Cen MT"/>
                        </a:rPr>
                        <a:t>una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meta que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tienes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largo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plazo,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después escribe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que harás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para lograrla. Recuerda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que todo lo que te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propongas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lo puedes</a:t>
                      </a:r>
                      <a:r>
                        <a:rPr dirty="0" sz="1000" spc="1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lograr.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EBEB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EBEB"/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708342" y="6556057"/>
            <a:ext cx="599313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>
                <a:latin typeface="Tw Cen MT"/>
                <a:cs typeface="Tw Cen MT"/>
              </a:rPr>
              <a:t>NOTA: </a:t>
            </a:r>
            <a:r>
              <a:rPr dirty="0" sz="1100">
                <a:latin typeface="Tw Cen MT"/>
                <a:cs typeface="Tw Cen MT"/>
              </a:rPr>
              <a:t>es </a:t>
            </a:r>
            <a:r>
              <a:rPr dirty="0" sz="1100" spc="-5">
                <a:latin typeface="Tw Cen MT"/>
                <a:cs typeface="Tw Cen MT"/>
              </a:rPr>
              <a:t>importante </a:t>
            </a:r>
            <a:r>
              <a:rPr dirty="0" sz="1100" spc="-10">
                <a:latin typeface="Tw Cen MT"/>
                <a:cs typeface="Tw Cen MT"/>
              </a:rPr>
              <a:t>que </a:t>
            </a:r>
            <a:r>
              <a:rPr dirty="0" sz="1100" spc="-5">
                <a:latin typeface="Tw Cen MT"/>
                <a:cs typeface="Tw Cen MT"/>
              </a:rPr>
              <a:t>veas las </a:t>
            </a:r>
            <a:r>
              <a:rPr dirty="0" sz="1100">
                <a:latin typeface="Tw Cen MT"/>
                <a:cs typeface="Tw Cen MT"/>
              </a:rPr>
              <a:t>clases </a:t>
            </a:r>
            <a:r>
              <a:rPr dirty="0" sz="1100" spc="-5">
                <a:latin typeface="Tw Cen MT"/>
                <a:cs typeface="Tw Cen MT"/>
              </a:rPr>
              <a:t>por </a:t>
            </a:r>
            <a:r>
              <a:rPr dirty="0" sz="1100">
                <a:latin typeface="Tw Cen MT"/>
                <a:cs typeface="Tw Cen MT"/>
              </a:rPr>
              <a:t>la televisión </a:t>
            </a:r>
            <a:r>
              <a:rPr dirty="0" sz="1100" spc="-5">
                <a:latin typeface="Tw Cen MT"/>
                <a:cs typeface="Tw Cen MT"/>
              </a:rPr>
              <a:t>diariamente para </a:t>
            </a:r>
            <a:r>
              <a:rPr dirty="0" sz="1100">
                <a:latin typeface="Tw Cen MT"/>
                <a:cs typeface="Tw Cen MT"/>
              </a:rPr>
              <a:t>poder </a:t>
            </a:r>
            <a:r>
              <a:rPr dirty="0" sz="1100" spc="-5">
                <a:latin typeface="Tw Cen MT"/>
                <a:cs typeface="Tw Cen MT"/>
              </a:rPr>
              <a:t>realizar tus</a:t>
            </a:r>
            <a:r>
              <a:rPr dirty="0" sz="1100" spc="100">
                <a:latin typeface="Tw Cen MT"/>
                <a:cs typeface="Tw Cen MT"/>
              </a:rPr>
              <a:t> </a:t>
            </a:r>
            <a:r>
              <a:rPr dirty="0" sz="1100" spc="-5">
                <a:latin typeface="Tw Cen MT"/>
                <a:cs typeface="Tw Cen MT"/>
              </a:rPr>
              <a:t>actividades.</a:t>
            </a:r>
            <a:endParaRPr sz="1100">
              <a:latin typeface="Tw Cen MT"/>
              <a:cs typeface="Tw Cen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96129" y="1417827"/>
            <a:ext cx="2962275" cy="2809875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04800" y="304800"/>
            <a:ext cx="9451975" cy="7165975"/>
            <a:chOff x="304800" y="304800"/>
            <a:chExt cx="9451975" cy="7165975"/>
          </a:xfrm>
        </p:grpSpPr>
        <p:sp>
          <p:nvSpPr>
            <p:cNvPr id="6" name="object 6"/>
            <p:cNvSpPr/>
            <p:nvPr/>
          </p:nvSpPr>
          <p:spPr>
            <a:xfrm>
              <a:off x="304800" y="304799"/>
              <a:ext cx="66675" cy="67310"/>
            </a:xfrm>
            <a:custGeom>
              <a:avLst/>
              <a:gdLst/>
              <a:ahLst/>
              <a:cxnLst/>
              <a:rect l="l" t="t" r="r" b="b"/>
              <a:pathLst>
                <a:path w="66675" h="67310">
                  <a:moveTo>
                    <a:pt x="66675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0" y="67056"/>
                  </a:lnTo>
                  <a:lnTo>
                    <a:pt x="19050" y="67056"/>
                  </a:lnTo>
                  <a:lnTo>
                    <a:pt x="19050" y="19050"/>
                  </a:lnTo>
                  <a:lnTo>
                    <a:pt x="66675" y="19050"/>
                  </a:lnTo>
                  <a:lnTo>
                    <a:pt x="6667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23850" y="323849"/>
              <a:ext cx="47625" cy="48260"/>
            </a:xfrm>
            <a:custGeom>
              <a:avLst/>
              <a:gdLst/>
              <a:ahLst/>
              <a:cxnLst/>
              <a:rect l="l" t="t" r="r" b="b"/>
              <a:pathLst>
                <a:path w="47625" h="48260">
                  <a:moveTo>
                    <a:pt x="47625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0" y="48006"/>
                  </a:lnTo>
                  <a:lnTo>
                    <a:pt x="38100" y="48006"/>
                  </a:lnTo>
                  <a:lnTo>
                    <a:pt x="38100" y="38100"/>
                  </a:lnTo>
                  <a:lnTo>
                    <a:pt x="47625" y="38100"/>
                  </a:lnTo>
                  <a:lnTo>
                    <a:pt x="476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61950" y="304799"/>
              <a:ext cx="9328150" cy="67310"/>
            </a:xfrm>
            <a:custGeom>
              <a:avLst/>
              <a:gdLst/>
              <a:ahLst/>
              <a:cxnLst/>
              <a:rect l="l" t="t" r="r" b="b"/>
              <a:pathLst>
                <a:path w="9328150" h="67310">
                  <a:moveTo>
                    <a:pt x="9525" y="57213"/>
                  </a:moveTo>
                  <a:lnTo>
                    <a:pt x="0" y="57213"/>
                  </a:lnTo>
                  <a:lnTo>
                    <a:pt x="0" y="67056"/>
                  </a:lnTo>
                  <a:lnTo>
                    <a:pt x="9525" y="67056"/>
                  </a:lnTo>
                  <a:lnTo>
                    <a:pt x="9525" y="57213"/>
                  </a:lnTo>
                  <a:close/>
                </a:path>
                <a:path w="9328150" h="67310">
                  <a:moveTo>
                    <a:pt x="9328150" y="0"/>
                  </a:moveTo>
                  <a:lnTo>
                    <a:pt x="9525" y="0"/>
                  </a:lnTo>
                  <a:lnTo>
                    <a:pt x="9525" y="19050"/>
                  </a:lnTo>
                  <a:lnTo>
                    <a:pt x="9328150" y="19050"/>
                  </a:lnTo>
                  <a:lnTo>
                    <a:pt x="932815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71475" y="323850"/>
              <a:ext cx="9318625" cy="38100"/>
            </a:xfrm>
            <a:custGeom>
              <a:avLst/>
              <a:gdLst/>
              <a:ahLst/>
              <a:cxnLst/>
              <a:rect l="l" t="t" r="r" b="b"/>
              <a:pathLst>
                <a:path w="9318625" h="38100">
                  <a:moveTo>
                    <a:pt x="9318625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9318625" y="38100"/>
                  </a:lnTo>
                  <a:lnTo>
                    <a:pt x="93186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71475" y="304799"/>
              <a:ext cx="9385300" cy="67310"/>
            </a:xfrm>
            <a:custGeom>
              <a:avLst/>
              <a:gdLst/>
              <a:ahLst/>
              <a:cxnLst/>
              <a:rect l="l" t="t" r="r" b="b"/>
              <a:pathLst>
                <a:path w="9385300" h="67310">
                  <a:moveTo>
                    <a:pt x="9318625" y="57213"/>
                  </a:moveTo>
                  <a:lnTo>
                    <a:pt x="0" y="57213"/>
                  </a:lnTo>
                  <a:lnTo>
                    <a:pt x="0" y="67056"/>
                  </a:lnTo>
                  <a:lnTo>
                    <a:pt x="9318625" y="67056"/>
                  </a:lnTo>
                  <a:lnTo>
                    <a:pt x="9318625" y="57213"/>
                  </a:lnTo>
                  <a:close/>
                </a:path>
                <a:path w="9385300" h="67310">
                  <a:moveTo>
                    <a:pt x="9385300" y="0"/>
                  </a:moveTo>
                  <a:lnTo>
                    <a:pt x="9318625" y="0"/>
                  </a:lnTo>
                  <a:lnTo>
                    <a:pt x="9318625" y="19050"/>
                  </a:lnTo>
                  <a:lnTo>
                    <a:pt x="9366250" y="19050"/>
                  </a:lnTo>
                  <a:lnTo>
                    <a:pt x="9366250" y="67056"/>
                  </a:lnTo>
                  <a:lnTo>
                    <a:pt x="9385300" y="67056"/>
                  </a:lnTo>
                  <a:lnTo>
                    <a:pt x="9385300" y="19050"/>
                  </a:lnTo>
                  <a:lnTo>
                    <a:pt x="9385300" y="6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9690100" y="323849"/>
              <a:ext cx="47625" cy="48260"/>
            </a:xfrm>
            <a:custGeom>
              <a:avLst/>
              <a:gdLst/>
              <a:ahLst/>
              <a:cxnLst/>
              <a:rect l="l" t="t" r="r" b="b"/>
              <a:pathLst>
                <a:path w="47625" h="48260">
                  <a:moveTo>
                    <a:pt x="47625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9525" y="38100"/>
                  </a:lnTo>
                  <a:lnTo>
                    <a:pt x="9525" y="48006"/>
                  </a:lnTo>
                  <a:lnTo>
                    <a:pt x="47625" y="48006"/>
                  </a:lnTo>
                  <a:lnTo>
                    <a:pt x="47625" y="38100"/>
                  </a:lnTo>
                  <a:lnTo>
                    <a:pt x="47625" y="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04800" y="362013"/>
              <a:ext cx="9394825" cy="7042150"/>
            </a:xfrm>
            <a:custGeom>
              <a:avLst/>
              <a:gdLst/>
              <a:ahLst/>
              <a:cxnLst/>
              <a:rect l="l" t="t" r="r" b="b"/>
              <a:pathLst>
                <a:path w="9394825" h="7042150">
                  <a:moveTo>
                    <a:pt x="19050" y="9779"/>
                  </a:moveTo>
                  <a:lnTo>
                    <a:pt x="0" y="9779"/>
                  </a:lnTo>
                  <a:lnTo>
                    <a:pt x="0" y="7041769"/>
                  </a:lnTo>
                  <a:lnTo>
                    <a:pt x="19050" y="7041769"/>
                  </a:lnTo>
                  <a:lnTo>
                    <a:pt x="19050" y="9779"/>
                  </a:lnTo>
                  <a:close/>
                </a:path>
                <a:path w="9394825" h="7042150">
                  <a:moveTo>
                    <a:pt x="9394825" y="0"/>
                  </a:moveTo>
                  <a:lnTo>
                    <a:pt x="9385300" y="0"/>
                  </a:lnTo>
                  <a:lnTo>
                    <a:pt x="9385300" y="9842"/>
                  </a:lnTo>
                  <a:lnTo>
                    <a:pt x="9394825" y="9842"/>
                  </a:lnTo>
                  <a:lnTo>
                    <a:pt x="939482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23850" y="371792"/>
              <a:ext cx="38100" cy="7031990"/>
            </a:xfrm>
            <a:custGeom>
              <a:avLst/>
              <a:gdLst/>
              <a:ahLst/>
              <a:cxnLst/>
              <a:rect l="l" t="t" r="r" b="b"/>
              <a:pathLst>
                <a:path w="38100" h="7031990">
                  <a:moveTo>
                    <a:pt x="38100" y="0"/>
                  </a:moveTo>
                  <a:lnTo>
                    <a:pt x="0" y="0"/>
                  </a:lnTo>
                  <a:lnTo>
                    <a:pt x="0" y="7031990"/>
                  </a:lnTo>
                  <a:lnTo>
                    <a:pt x="38100" y="703199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61950" y="371792"/>
              <a:ext cx="9394825" cy="7031990"/>
            </a:xfrm>
            <a:custGeom>
              <a:avLst/>
              <a:gdLst/>
              <a:ahLst/>
              <a:cxnLst/>
              <a:rect l="l" t="t" r="r" b="b"/>
              <a:pathLst>
                <a:path w="9394825" h="7031990">
                  <a:moveTo>
                    <a:pt x="9525" y="0"/>
                  </a:moveTo>
                  <a:lnTo>
                    <a:pt x="0" y="0"/>
                  </a:lnTo>
                  <a:lnTo>
                    <a:pt x="0" y="7031990"/>
                  </a:lnTo>
                  <a:lnTo>
                    <a:pt x="9525" y="7031990"/>
                  </a:lnTo>
                  <a:lnTo>
                    <a:pt x="9525" y="0"/>
                  </a:lnTo>
                  <a:close/>
                </a:path>
                <a:path w="9394825" h="7031990">
                  <a:moveTo>
                    <a:pt x="9394825" y="0"/>
                  </a:moveTo>
                  <a:lnTo>
                    <a:pt x="9375775" y="0"/>
                  </a:lnTo>
                  <a:lnTo>
                    <a:pt x="9375775" y="7031990"/>
                  </a:lnTo>
                  <a:lnTo>
                    <a:pt x="9394825" y="7031990"/>
                  </a:lnTo>
                  <a:lnTo>
                    <a:pt x="939482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9699625" y="371792"/>
              <a:ext cx="38100" cy="7031990"/>
            </a:xfrm>
            <a:custGeom>
              <a:avLst/>
              <a:gdLst/>
              <a:ahLst/>
              <a:cxnLst/>
              <a:rect l="l" t="t" r="r" b="b"/>
              <a:pathLst>
                <a:path w="38100" h="7031990">
                  <a:moveTo>
                    <a:pt x="38100" y="0"/>
                  </a:moveTo>
                  <a:lnTo>
                    <a:pt x="0" y="0"/>
                  </a:lnTo>
                  <a:lnTo>
                    <a:pt x="0" y="7031990"/>
                  </a:lnTo>
                  <a:lnTo>
                    <a:pt x="38100" y="703199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304800" y="371792"/>
              <a:ext cx="9394825" cy="7099300"/>
            </a:xfrm>
            <a:custGeom>
              <a:avLst/>
              <a:gdLst/>
              <a:ahLst/>
              <a:cxnLst/>
              <a:rect l="l" t="t" r="r" b="b"/>
              <a:pathLst>
                <a:path w="9394825" h="7099300">
                  <a:moveTo>
                    <a:pt x="66675" y="7079932"/>
                  </a:moveTo>
                  <a:lnTo>
                    <a:pt x="19050" y="7079932"/>
                  </a:lnTo>
                  <a:lnTo>
                    <a:pt x="19050" y="7031990"/>
                  </a:lnTo>
                  <a:lnTo>
                    <a:pt x="0" y="7031990"/>
                  </a:lnTo>
                  <a:lnTo>
                    <a:pt x="0" y="7079932"/>
                  </a:lnTo>
                  <a:lnTo>
                    <a:pt x="0" y="7098982"/>
                  </a:lnTo>
                  <a:lnTo>
                    <a:pt x="19050" y="7098982"/>
                  </a:lnTo>
                  <a:lnTo>
                    <a:pt x="66675" y="7098982"/>
                  </a:lnTo>
                  <a:lnTo>
                    <a:pt x="66675" y="7079932"/>
                  </a:lnTo>
                  <a:close/>
                </a:path>
                <a:path w="9394825" h="7099300">
                  <a:moveTo>
                    <a:pt x="9394825" y="0"/>
                  </a:moveTo>
                  <a:lnTo>
                    <a:pt x="9385300" y="0"/>
                  </a:lnTo>
                  <a:lnTo>
                    <a:pt x="9385300" y="7031990"/>
                  </a:lnTo>
                  <a:lnTo>
                    <a:pt x="9394825" y="7031990"/>
                  </a:lnTo>
                  <a:lnTo>
                    <a:pt x="939482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323850" y="7403782"/>
              <a:ext cx="47625" cy="48260"/>
            </a:xfrm>
            <a:custGeom>
              <a:avLst/>
              <a:gdLst/>
              <a:ahLst/>
              <a:cxnLst/>
              <a:rect l="l" t="t" r="r" b="b"/>
              <a:pathLst>
                <a:path w="47625" h="48259">
                  <a:moveTo>
                    <a:pt x="47625" y="9525"/>
                  </a:moveTo>
                  <a:lnTo>
                    <a:pt x="38100" y="9525"/>
                  </a:lnTo>
                  <a:lnTo>
                    <a:pt x="38100" y="0"/>
                  </a:lnTo>
                  <a:lnTo>
                    <a:pt x="0" y="0"/>
                  </a:lnTo>
                  <a:lnTo>
                    <a:pt x="0" y="9525"/>
                  </a:lnTo>
                  <a:lnTo>
                    <a:pt x="0" y="47942"/>
                  </a:lnTo>
                  <a:lnTo>
                    <a:pt x="38100" y="47942"/>
                  </a:lnTo>
                  <a:lnTo>
                    <a:pt x="47625" y="47942"/>
                  </a:lnTo>
                  <a:lnTo>
                    <a:pt x="47625" y="95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361950" y="7403782"/>
              <a:ext cx="9328150" cy="67310"/>
            </a:xfrm>
            <a:custGeom>
              <a:avLst/>
              <a:gdLst/>
              <a:ahLst/>
              <a:cxnLst/>
              <a:rect l="l" t="t" r="r" b="b"/>
              <a:pathLst>
                <a:path w="9328150" h="67309">
                  <a:moveTo>
                    <a:pt x="9525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9525" y="9525"/>
                  </a:lnTo>
                  <a:lnTo>
                    <a:pt x="9525" y="0"/>
                  </a:lnTo>
                  <a:close/>
                </a:path>
                <a:path w="9328150" h="67309">
                  <a:moveTo>
                    <a:pt x="9328150" y="47942"/>
                  </a:moveTo>
                  <a:lnTo>
                    <a:pt x="9525" y="47942"/>
                  </a:lnTo>
                  <a:lnTo>
                    <a:pt x="9525" y="66992"/>
                  </a:lnTo>
                  <a:lnTo>
                    <a:pt x="9328150" y="66992"/>
                  </a:lnTo>
                  <a:lnTo>
                    <a:pt x="9328150" y="4794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371475" y="7413307"/>
              <a:ext cx="9318625" cy="38735"/>
            </a:xfrm>
            <a:custGeom>
              <a:avLst/>
              <a:gdLst/>
              <a:ahLst/>
              <a:cxnLst/>
              <a:rect l="l" t="t" r="r" b="b"/>
              <a:pathLst>
                <a:path w="9318625" h="38734">
                  <a:moveTo>
                    <a:pt x="9318625" y="0"/>
                  </a:moveTo>
                  <a:lnTo>
                    <a:pt x="0" y="0"/>
                  </a:lnTo>
                  <a:lnTo>
                    <a:pt x="0" y="38417"/>
                  </a:lnTo>
                  <a:lnTo>
                    <a:pt x="9318625" y="38417"/>
                  </a:lnTo>
                  <a:lnTo>
                    <a:pt x="93186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371475" y="7403782"/>
              <a:ext cx="9385300" cy="67310"/>
            </a:xfrm>
            <a:custGeom>
              <a:avLst/>
              <a:gdLst/>
              <a:ahLst/>
              <a:cxnLst/>
              <a:rect l="l" t="t" r="r" b="b"/>
              <a:pathLst>
                <a:path w="9385300" h="67309">
                  <a:moveTo>
                    <a:pt x="9318625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9318625" y="9525"/>
                  </a:lnTo>
                  <a:lnTo>
                    <a:pt x="9318625" y="0"/>
                  </a:lnTo>
                  <a:close/>
                </a:path>
                <a:path w="9385300" h="67309">
                  <a:moveTo>
                    <a:pt x="9385300" y="0"/>
                  </a:moveTo>
                  <a:lnTo>
                    <a:pt x="9366250" y="0"/>
                  </a:lnTo>
                  <a:lnTo>
                    <a:pt x="9366250" y="47942"/>
                  </a:lnTo>
                  <a:lnTo>
                    <a:pt x="9318625" y="47942"/>
                  </a:lnTo>
                  <a:lnTo>
                    <a:pt x="9318625" y="66992"/>
                  </a:lnTo>
                  <a:lnTo>
                    <a:pt x="9366250" y="66992"/>
                  </a:lnTo>
                  <a:lnTo>
                    <a:pt x="9385300" y="66992"/>
                  </a:lnTo>
                  <a:lnTo>
                    <a:pt x="9385300" y="47942"/>
                  </a:lnTo>
                  <a:lnTo>
                    <a:pt x="93853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9690100" y="7403782"/>
              <a:ext cx="47625" cy="48260"/>
            </a:xfrm>
            <a:custGeom>
              <a:avLst/>
              <a:gdLst/>
              <a:ahLst/>
              <a:cxnLst/>
              <a:rect l="l" t="t" r="r" b="b"/>
              <a:pathLst>
                <a:path w="47625" h="48259">
                  <a:moveTo>
                    <a:pt x="47625" y="0"/>
                  </a:moveTo>
                  <a:lnTo>
                    <a:pt x="9525" y="0"/>
                  </a:lnTo>
                  <a:lnTo>
                    <a:pt x="9525" y="9525"/>
                  </a:lnTo>
                  <a:lnTo>
                    <a:pt x="0" y="9525"/>
                  </a:lnTo>
                  <a:lnTo>
                    <a:pt x="0" y="47942"/>
                  </a:lnTo>
                  <a:lnTo>
                    <a:pt x="9525" y="47942"/>
                  </a:lnTo>
                  <a:lnTo>
                    <a:pt x="47625" y="47942"/>
                  </a:lnTo>
                  <a:lnTo>
                    <a:pt x="47625" y="9525"/>
                  </a:lnTo>
                  <a:lnTo>
                    <a:pt x="476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9690100" y="7403782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9525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9525" y="952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Miguel Oswaldo González Cuevas</dc:creator>
  <dcterms:created xsi:type="dcterms:W3CDTF">2020-09-27T23:36:02Z</dcterms:created>
  <dcterms:modified xsi:type="dcterms:W3CDTF">2020-09-27T23:36:02Z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