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Default Extension="fntdata" ContentType="application/x-fontdata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0058400" cy="7772400"/>
  <p:notesSz cx="10058400" cy="7772400"/>
  <p:embeddedFontLst>
    <p:embeddedFont>
      <p:font typeface="Arial" panose="00000000000000000000" pitchFamily="34" charset="1"/>
      <p:regular r:id="rId14"/>
    </p:embeddedFont>
    <p:embeddedFont>
      <p:font typeface="Calibri" panose="00000000000000000000" pitchFamily="34" charset="1"/>
      <p:regular r:id="rId16"/>
      <p:bold r:id="rId15"/>
    </p:embeddedFont>
    <p:embeddedFont>
      <p:font typeface="Times New Roman" panose="00000000000000000000" pitchFamily="18" charset="1"/>
      <p:regular r:id="rId13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font" Target="fonts/font1.fntdata"/><Relationship Id="rId14" Type="http://schemas.openxmlformats.org/officeDocument/2006/relationships/font" Target="fonts/font2.fntdata"/><Relationship Id="rId15" Type="http://schemas.openxmlformats.org/officeDocument/2006/relationships/font" Target="fonts/font3.fntdata"/><Relationship Id="rId16" Type="http://schemas.openxmlformats.org/officeDocument/2006/relationships/font" Target="fonts/font4.fntdata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47825" y="514984"/>
            <a:ext cx="1485391" cy="117475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72185" y="537844"/>
            <a:ext cx="1552283" cy="106695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48505" y="883666"/>
            <a:ext cx="1959610" cy="3295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47064" y="1792858"/>
            <a:ext cx="8567420" cy="5214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_lDMRcmPEKE" TargetMode="External"/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5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Relationship Id="rId3" Type="http://schemas.openxmlformats.org/officeDocument/2006/relationships/image" Target="../media/image10.jpg"/><Relationship Id="rId4" Type="http://schemas.openxmlformats.org/officeDocument/2006/relationships/image" Target="../media/image11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05250" y="700785"/>
            <a:ext cx="225044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" b="1">
                <a:solidFill>
                  <a:srgbClr val="44536A"/>
                </a:solidFill>
                <a:latin typeface="Calibri"/>
                <a:cs typeface="Calibri"/>
              </a:rPr>
              <a:t>SEMANA DEL </a:t>
            </a:r>
            <a:r>
              <a:rPr dirty="0" sz="1100" spc="5" b="1">
                <a:solidFill>
                  <a:srgbClr val="44536A"/>
                </a:solidFill>
                <a:latin typeface="Calibri"/>
                <a:cs typeface="Calibri"/>
              </a:rPr>
              <a:t>23 </a:t>
            </a:r>
            <a:r>
              <a:rPr dirty="0" sz="1100" b="1">
                <a:solidFill>
                  <a:srgbClr val="44536A"/>
                </a:solidFill>
                <a:latin typeface="Calibri"/>
                <a:cs typeface="Calibri"/>
              </a:rPr>
              <a:t>AL </a:t>
            </a:r>
            <a:r>
              <a:rPr dirty="0" sz="1100" spc="-5" b="1">
                <a:solidFill>
                  <a:srgbClr val="44536A"/>
                </a:solidFill>
                <a:latin typeface="Calibri"/>
                <a:cs typeface="Calibri"/>
              </a:rPr>
              <a:t>27 </a:t>
            </a:r>
            <a:r>
              <a:rPr dirty="0" sz="1100" spc="10" b="1">
                <a:solidFill>
                  <a:srgbClr val="44536A"/>
                </a:solidFill>
                <a:latin typeface="Calibri"/>
                <a:cs typeface="Calibri"/>
              </a:rPr>
              <a:t>DE</a:t>
            </a:r>
            <a:r>
              <a:rPr dirty="0" sz="1100" spc="-95" b="1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dirty="0" sz="1100" spc="-5" b="1">
                <a:solidFill>
                  <a:srgbClr val="44536A"/>
                </a:solidFill>
                <a:latin typeface="Calibri"/>
                <a:cs typeface="Calibri"/>
              </a:rPr>
              <a:t>NOVIEMBRE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pc="-15"/>
              <a:t>PLAN </a:t>
            </a:r>
            <a:r>
              <a:rPr dirty="0"/>
              <a:t>DE</a:t>
            </a:r>
            <a:r>
              <a:rPr dirty="0" spc="-50"/>
              <a:t> </a:t>
            </a:r>
            <a:r>
              <a:rPr dirty="0" spc="-5"/>
              <a:t>TRABAJO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993641" y="1201648"/>
            <a:ext cx="2104390" cy="5803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03885" marR="57150" indent="-539750">
              <a:lnSpc>
                <a:spcPct val="110900"/>
              </a:lnSpc>
              <a:spcBef>
                <a:spcPts val="100"/>
              </a:spcBef>
              <a:tabLst>
                <a:tab pos="2038350" algn="l"/>
              </a:tabLst>
            </a:pPr>
            <a:r>
              <a:rPr dirty="0" sz="1100" spc="-5">
                <a:latin typeface="Calibri"/>
                <a:cs typeface="Calibri"/>
              </a:rPr>
              <a:t>ESCUELA</a:t>
            </a:r>
            <a:r>
              <a:rPr dirty="0" sz="1100" spc="-8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PRIMARIA: 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u="sng" sz="11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1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7E7E7E"/>
                </a:solidFill>
                <a:latin typeface="Calibri"/>
                <a:cs typeface="Calibri"/>
              </a:rPr>
              <a:t>PRIMERGRADO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2091055" algn="l"/>
              </a:tabLst>
            </a:pPr>
            <a:r>
              <a:rPr dirty="0" sz="1100" spc="-5">
                <a:latin typeface="Calibri"/>
                <a:cs typeface="Calibri"/>
              </a:rPr>
              <a:t>MAESTRO </a:t>
            </a:r>
            <a:r>
              <a:rPr dirty="0" sz="1100">
                <a:latin typeface="Calibri"/>
                <a:cs typeface="Calibri"/>
              </a:rPr>
              <a:t>(A)</a:t>
            </a:r>
            <a:r>
              <a:rPr dirty="0" sz="1100" spc="-1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: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u="sng" sz="11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1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endParaRPr sz="1100">
              <a:latin typeface="Calibri"/>
              <a:cs typeface="Calibri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747064" y="1792858"/>
          <a:ext cx="8567420" cy="52146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"/>
                <a:gridCol w="1033780"/>
                <a:gridCol w="1619250"/>
                <a:gridCol w="875030"/>
                <a:gridCol w="3195319"/>
                <a:gridCol w="1530984"/>
              </a:tblGrid>
              <a:tr h="347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31445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dirty="0" sz="1100" spc="-5">
                          <a:latin typeface="Calibri"/>
                          <a:cs typeface="Calibri"/>
                        </a:rPr>
                        <a:t>ASIGNATURA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825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dirty="0" sz="1100" spc="-5">
                          <a:latin typeface="Calibri"/>
                          <a:cs typeface="Calibri"/>
                        </a:rPr>
                        <a:t>APRENDIZAJE</a:t>
                      </a:r>
                      <a:r>
                        <a:rPr dirty="0" sz="11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ESPERADO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825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4AF83"/>
                    </a:solidFill>
                  </a:tcPr>
                </a:tc>
                <a:tc>
                  <a:txBody>
                    <a:bodyPr/>
                    <a:lstStyle/>
                    <a:p>
                      <a:pPr marL="271145" marR="85090" indent="-177165">
                        <a:lnSpc>
                          <a:spcPts val="1350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PR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GR</a:t>
                      </a:r>
                      <a:r>
                        <a:rPr dirty="0" sz="1100" spc="5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M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A 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1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TV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dirty="0" sz="1100" spc="-5">
                          <a:latin typeface="Calibri"/>
                          <a:cs typeface="Calibri"/>
                        </a:rPr>
                        <a:t>ACTIVIDADES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825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4AF83"/>
                    </a:solidFill>
                  </a:tcPr>
                </a:tc>
                <a:tc>
                  <a:txBody>
                    <a:bodyPr/>
                    <a:lstStyle/>
                    <a:p>
                      <a:pPr marL="127635" marR="119380" indent="179705">
                        <a:lnSpc>
                          <a:spcPts val="1350"/>
                        </a:lnSpc>
                      </a:pPr>
                      <a:r>
                        <a:rPr dirty="0" sz="1100" spc="-5">
                          <a:latin typeface="Calibri"/>
                          <a:cs typeface="Calibri"/>
                        </a:rPr>
                        <a:t>SEGUIMIENTO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Y 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100" spc="-15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100" spc="5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L</a:t>
                      </a:r>
                      <a:r>
                        <a:rPr dirty="0" sz="1100" spc="5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M</a:t>
                      </a:r>
                      <a:r>
                        <a:rPr dirty="0" sz="1100" spc="-15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100" spc="5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100" spc="-15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100" spc="5">
                          <a:latin typeface="Calibri"/>
                          <a:cs typeface="Calibri"/>
                        </a:rPr>
                        <a:t>ACI</a:t>
                      </a:r>
                      <a:r>
                        <a:rPr dirty="0" sz="1100" spc="-15">
                          <a:latin typeface="Calibri"/>
                          <a:cs typeface="Calibri"/>
                        </a:rPr>
                        <a:t>Ó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</a:tr>
              <a:tr h="2051939">
                <a:tc rowSpan="3">
                  <a:txBody>
                    <a:bodyPr/>
                    <a:lstStyle/>
                    <a:p>
                      <a:pPr marL="142875">
                        <a:lnSpc>
                          <a:spcPts val="1300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L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algn="just" marL="142875" marR="62865">
                        <a:lnSpc>
                          <a:spcPct val="101299"/>
                        </a:lnSpc>
                        <a:spcBef>
                          <a:spcPts val="5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U  N 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E  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marL="69850" marR="60960">
                        <a:lnSpc>
                          <a:spcPts val="1340"/>
                        </a:lnSpc>
                        <a:spcBef>
                          <a:spcPts val="5"/>
                        </a:spcBef>
                      </a:pPr>
                      <a:r>
                        <a:rPr dirty="0" sz="1100" spc="-5">
                          <a:latin typeface="Calibri"/>
                          <a:cs typeface="Calibri"/>
                        </a:rPr>
                        <a:t>Educación 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100" spc="-15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100" spc="5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100" spc="5">
                          <a:latin typeface="Calibri"/>
                          <a:cs typeface="Calibri"/>
                        </a:rPr>
                        <a:t>m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100" spc="-15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100" spc="5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al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160"/>
                        </a:lnSpc>
                      </a:pPr>
                      <a:r>
                        <a:rPr dirty="0" sz="1000" spc="-5">
                          <a:latin typeface="Calibri"/>
                          <a:cs typeface="Calibri"/>
                        </a:rPr>
                        <a:t>Identifica situaciones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en</a:t>
                      </a:r>
                      <a:r>
                        <a:rPr dirty="0" sz="10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las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69850" marR="76200">
                        <a:lnSpc>
                          <a:spcPct val="102000"/>
                        </a:lnSpc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que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se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ha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sentido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excluido</a:t>
                      </a:r>
                      <a:r>
                        <a:rPr dirty="0" sz="1000" spc="-9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o  maltratado y cuando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ha 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participado en</a:t>
                      </a:r>
                      <a:r>
                        <a:rPr dirty="0" sz="10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situaciones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69850" marR="140335">
                        <a:lnSpc>
                          <a:spcPct val="102000"/>
                        </a:lnSpc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que han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hecho 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sentir </a:t>
                      </a:r>
                      <a:r>
                        <a:rPr dirty="0" sz="1000" spc="5">
                          <a:latin typeface="Calibri"/>
                          <a:cs typeface="Calibri"/>
                        </a:rPr>
                        <a:t>mal</a:t>
                      </a:r>
                      <a:r>
                        <a:rPr dirty="0" sz="1000" spc="-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a 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alguien</a:t>
                      </a:r>
                      <a:r>
                        <a:rPr dirty="0" sz="10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más.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160"/>
                        </a:lnSpc>
                      </a:pPr>
                      <a:r>
                        <a:rPr dirty="0" sz="1000" spc="-5">
                          <a:latin typeface="Calibri"/>
                          <a:cs typeface="Calibri"/>
                        </a:rPr>
                        <a:t>Te invito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0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5">
                          <a:latin typeface="Calibri"/>
                          <a:cs typeface="Calibri"/>
                        </a:rPr>
                        <a:t>mi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fiesta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69850">
                        <a:lnSpc>
                          <a:spcPts val="1160"/>
                        </a:lnSpc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Solicita</a:t>
                      </a:r>
                      <a:r>
                        <a:rPr dirty="0" sz="1000" spc="7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000" spc="8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tus</a:t>
                      </a:r>
                      <a:r>
                        <a:rPr dirty="0" sz="1000" spc="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padres</a:t>
                      </a:r>
                      <a:r>
                        <a:rPr dirty="0" sz="1000" spc="7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que</a:t>
                      </a:r>
                      <a:r>
                        <a:rPr dirty="0" sz="1000" spc="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te</a:t>
                      </a:r>
                      <a:r>
                        <a:rPr dirty="0" sz="1000" spc="8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narren</a:t>
                      </a:r>
                      <a:r>
                        <a:rPr dirty="0" sz="1000" spc="8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el</a:t>
                      </a:r>
                      <a:r>
                        <a:rPr dirty="0" sz="1000" spc="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cuento</a:t>
                      </a:r>
                      <a:r>
                        <a:rPr dirty="0" sz="1000" spc="7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000" spc="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“el</a:t>
                      </a:r>
                      <a:r>
                        <a:rPr dirty="0" sz="1000" spc="9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patito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algn="just" marL="69850" marR="55880">
                        <a:lnSpc>
                          <a:spcPct val="102000"/>
                        </a:lnSpc>
                        <a:tabLst>
                          <a:tab pos="3063875" algn="l"/>
                        </a:tabLst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feo”,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pueden encontrarlo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en el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siguiente link.  </a:t>
                      </a:r>
                      <a:r>
                        <a:rPr dirty="0" u="sng" sz="1000" spc="-5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Calibri"/>
                          <a:cs typeface="Calibri"/>
                          <a:hlinkClick r:id="rId2"/>
                        </a:rPr>
                        <a:t>ht</a:t>
                      </a:r>
                      <a:r>
                        <a:rPr dirty="0" u="sng" sz="1000" spc="-1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Calibri"/>
                          <a:cs typeface="Calibri"/>
                          <a:hlinkClick r:id="rId2"/>
                        </a:rPr>
                        <a:t>t</a:t>
                      </a:r>
                      <a:r>
                        <a:rPr dirty="0" u="sng" sz="1000" spc="-5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Calibri"/>
                          <a:cs typeface="Calibri"/>
                          <a:hlinkClick r:id="rId2"/>
                        </a:rPr>
                        <a:t>p</a:t>
                      </a:r>
                      <a:r>
                        <a:rPr dirty="0" u="sng" sz="1000" spc="-15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Calibri"/>
                          <a:cs typeface="Calibri"/>
                          <a:hlinkClick r:id="rId2"/>
                        </a:rPr>
                        <a:t>s</a:t>
                      </a:r>
                      <a:r>
                        <a:rPr dirty="0" u="sng" sz="1000" spc="-1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Calibri"/>
                          <a:cs typeface="Calibri"/>
                          <a:hlinkClick r:id="rId2"/>
                        </a:rPr>
                        <a:t>://</a:t>
                      </a:r>
                      <a:r>
                        <a:rPr dirty="0" u="sng" sz="100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Calibri"/>
                          <a:cs typeface="Calibri"/>
                          <a:hlinkClick r:id="rId2"/>
                        </a:rPr>
                        <a:t>www</a:t>
                      </a:r>
                      <a:r>
                        <a:rPr dirty="0" u="sng" sz="1000" spc="5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Calibri"/>
                          <a:cs typeface="Calibri"/>
                          <a:hlinkClick r:id="rId2"/>
                        </a:rPr>
                        <a:t>.</a:t>
                      </a:r>
                      <a:r>
                        <a:rPr dirty="0" u="sng" sz="100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Calibri"/>
                          <a:cs typeface="Calibri"/>
                          <a:hlinkClick r:id="rId2"/>
                        </a:rPr>
                        <a:t>y</a:t>
                      </a:r>
                      <a:r>
                        <a:rPr dirty="0" u="sng" sz="1000" spc="-5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Calibri"/>
                          <a:cs typeface="Calibri"/>
                          <a:hlinkClick r:id="rId2"/>
                        </a:rPr>
                        <a:t>outu</a:t>
                      </a:r>
                      <a:r>
                        <a:rPr dirty="0" u="sng" sz="1000" spc="-3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Calibri"/>
                          <a:cs typeface="Calibri"/>
                          <a:hlinkClick r:id="rId2"/>
                        </a:rPr>
                        <a:t>b</a:t>
                      </a:r>
                      <a:r>
                        <a:rPr dirty="0" u="sng" sz="100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Calibri"/>
                          <a:cs typeface="Calibri"/>
                          <a:hlinkClick r:id="rId2"/>
                        </a:rPr>
                        <a:t>e</a:t>
                      </a:r>
                      <a:r>
                        <a:rPr dirty="0" u="sng" sz="1000" spc="-15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Calibri"/>
                          <a:cs typeface="Calibri"/>
                          <a:hlinkClick r:id="rId2"/>
                        </a:rPr>
                        <a:t>.</a:t>
                      </a:r>
                      <a:r>
                        <a:rPr dirty="0" u="sng" sz="1000" spc="5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Calibri"/>
                          <a:cs typeface="Calibri"/>
                          <a:hlinkClick r:id="rId2"/>
                        </a:rPr>
                        <a:t>c</a:t>
                      </a:r>
                      <a:r>
                        <a:rPr dirty="0" u="sng" sz="1000" spc="-5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Calibri"/>
                          <a:cs typeface="Calibri"/>
                          <a:hlinkClick r:id="rId2"/>
                        </a:rPr>
                        <a:t>o</a:t>
                      </a:r>
                      <a:r>
                        <a:rPr dirty="0" u="sng" sz="1000" spc="1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Calibri"/>
                          <a:cs typeface="Calibri"/>
                          <a:hlinkClick r:id="rId2"/>
                        </a:rPr>
                        <a:t>m</a:t>
                      </a:r>
                      <a:r>
                        <a:rPr dirty="0" u="sng" sz="1000" spc="-1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Calibri"/>
                          <a:cs typeface="Calibri"/>
                          <a:hlinkClick r:id="rId2"/>
                        </a:rPr>
                        <a:t>/</a:t>
                      </a:r>
                      <a:r>
                        <a:rPr dirty="0" u="sng" sz="100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Calibri"/>
                          <a:cs typeface="Calibri"/>
                          <a:hlinkClick r:id="rId2"/>
                        </a:rPr>
                        <a:t>w</a:t>
                      </a:r>
                      <a:r>
                        <a:rPr dirty="0" u="sng" sz="1000" spc="-3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Calibri"/>
                          <a:cs typeface="Calibri"/>
                          <a:hlinkClick r:id="rId2"/>
                        </a:rPr>
                        <a:t>a</a:t>
                      </a:r>
                      <a:r>
                        <a:rPr dirty="0" u="sng" sz="100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Calibri"/>
                          <a:cs typeface="Calibri"/>
                          <a:hlinkClick r:id="rId2"/>
                        </a:rPr>
                        <a:t>tc</a:t>
                      </a:r>
                      <a:r>
                        <a:rPr dirty="0" u="sng" sz="1000" spc="-5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Calibri"/>
                          <a:cs typeface="Calibri"/>
                          <a:hlinkClick r:id="rId2"/>
                        </a:rPr>
                        <a:t>h</a:t>
                      </a:r>
                      <a:r>
                        <a:rPr dirty="0" u="sng" sz="1000" spc="-15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Calibri"/>
                          <a:cs typeface="Calibri"/>
                          <a:hlinkClick r:id="rId2"/>
                        </a:rPr>
                        <a:t>?</a:t>
                      </a:r>
                      <a:r>
                        <a:rPr dirty="0" u="sng" sz="100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Calibri"/>
                          <a:cs typeface="Calibri"/>
                          <a:hlinkClick r:id="rId2"/>
                        </a:rPr>
                        <a:t>v=</a:t>
                      </a:r>
                      <a:r>
                        <a:rPr dirty="0" u="sng" sz="1000" spc="-2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Calibri"/>
                          <a:cs typeface="Calibri"/>
                          <a:hlinkClick r:id="rId2"/>
                        </a:rPr>
                        <a:t>_</a:t>
                      </a:r>
                      <a:r>
                        <a:rPr dirty="0" u="sng" sz="1000" spc="5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Calibri"/>
                          <a:cs typeface="Calibri"/>
                          <a:hlinkClick r:id="rId2"/>
                        </a:rPr>
                        <a:t>l</a:t>
                      </a:r>
                      <a:r>
                        <a:rPr dirty="0" u="sng" sz="1000" spc="-25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Calibri"/>
                          <a:cs typeface="Calibri"/>
                          <a:hlinkClick r:id="rId2"/>
                        </a:rPr>
                        <a:t>D</a:t>
                      </a:r>
                      <a:r>
                        <a:rPr dirty="0" u="sng" sz="100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Calibri"/>
                          <a:cs typeface="Calibri"/>
                          <a:hlinkClick r:id="rId2"/>
                        </a:rPr>
                        <a:t>M</a:t>
                      </a:r>
                      <a:r>
                        <a:rPr dirty="0" u="sng" sz="1000" spc="5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Calibri"/>
                          <a:cs typeface="Calibri"/>
                          <a:hlinkClick r:id="rId2"/>
                        </a:rPr>
                        <a:t>R</a:t>
                      </a:r>
                      <a:r>
                        <a:rPr dirty="0" u="sng" sz="1000" spc="-2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Calibri"/>
                          <a:cs typeface="Calibri"/>
                          <a:hlinkClick r:id="rId2"/>
                        </a:rPr>
                        <a:t>c</a:t>
                      </a:r>
                      <a:r>
                        <a:rPr dirty="0" u="sng" sz="1000" spc="-15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Calibri"/>
                          <a:cs typeface="Calibri"/>
                          <a:hlinkClick r:id="rId2"/>
                        </a:rPr>
                        <a:t>m</a:t>
                      </a:r>
                      <a:r>
                        <a:rPr dirty="0" u="sng" sz="1000" spc="5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Calibri"/>
                          <a:cs typeface="Calibri"/>
                          <a:hlinkClick r:id="rId2"/>
                        </a:rPr>
                        <a:t>P</a:t>
                      </a:r>
                      <a:r>
                        <a:rPr dirty="0" u="sng" sz="1000" spc="-15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Calibri"/>
                          <a:cs typeface="Calibri"/>
                          <a:hlinkClick r:id="rId2"/>
                        </a:rPr>
                        <a:t>E</a:t>
                      </a:r>
                      <a:r>
                        <a:rPr dirty="0" u="sng" sz="100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Calibri"/>
                          <a:cs typeface="Calibri"/>
                          <a:hlinkClick r:id="rId2"/>
                        </a:rPr>
                        <a:t>KE</a:t>
                      </a:r>
                      <a:r>
                        <a:rPr dirty="0" sz="1000">
                          <a:solidFill>
                            <a:srgbClr val="0462C1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o 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buscarlo   como:  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“El   patito  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feo–cuentos  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infantiles”  </a:t>
                      </a:r>
                      <a:r>
                        <a:rPr dirty="0" sz="1000" spc="1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en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000" spc="-5">
                          <a:latin typeface="Calibri"/>
                          <a:cs typeface="Calibri"/>
                        </a:rPr>
                        <a:t>youtube.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Responde las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siguientes preguntas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en tu</a:t>
                      </a:r>
                      <a:r>
                        <a:rPr dirty="0" sz="10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cuaderno: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527050" indent="-229235">
                        <a:lnSpc>
                          <a:spcPct val="100000"/>
                        </a:lnSpc>
                        <a:spcBef>
                          <a:spcPts val="25"/>
                        </a:spcBef>
                        <a:buAutoNum type="arabicPeriod"/>
                        <a:tabLst>
                          <a:tab pos="527050" algn="l"/>
                          <a:tab pos="527685" algn="l"/>
                        </a:tabLst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¿Por 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qué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excluían al patito</a:t>
                      </a:r>
                      <a:r>
                        <a:rPr dirty="0" sz="1000" spc="-8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feo?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527050" indent="-229235">
                        <a:lnSpc>
                          <a:spcPct val="100000"/>
                        </a:lnSpc>
                        <a:spcBef>
                          <a:spcPts val="120"/>
                        </a:spcBef>
                        <a:buAutoNum type="arabicPeriod"/>
                        <a:tabLst>
                          <a:tab pos="527050" algn="l"/>
                          <a:tab pos="527685" algn="l"/>
                        </a:tabLst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¿Cómo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se sentía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el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patito feo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con las</a:t>
                      </a:r>
                      <a:r>
                        <a:rPr dirty="0" sz="10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burlas?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527050" indent="-229235">
                        <a:lnSpc>
                          <a:spcPct val="100000"/>
                        </a:lnSpc>
                        <a:spcBef>
                          <a:spcPts val="120"/>
                        </a:spcBef>
                        <a:buAutoNum type="arabicPeriod"/>
                        <a:tabLst>
                          <a:tab pos="527050" algn="l"/>
                          <a:tab pos="527685" algn="l"/>
                        </a:tabLst>
                      </a:pPr>
                      <a:r>
                        <a:rPr dirty="0" sz="1000" spc="-5">
                          <a:latin typeface="Calibri"/>
                          <a:cs typeface="Calibri"/>
                        </a:rPr>
                        <a:t>¿De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qué manera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se sintió mejor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el</a:t>
                      </a:r>
                      <a:r>
                        <a:rPr dirty="0" sz="100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patito?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9850" marR="66675">
                        <a:lnSpc>
                          <a:spcPct val="102000"/>
                        </a:lnSpc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Envía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evidencias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de tus  trabajos </a:t>
                      </a:r>
                      <a:r>
                        <a:rPr dirty="0" sz="1000" spc="-15">
                          <a:latin typeface="Calibri"/>
                          <a:cs typeface="Calibri"/>
                        </a:rPr>
                        <a:t>al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whatsApp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de tu  maestro</a:t>
                      </a:r>
                      <a:r>
                        <a:rPr dirty="0" sz="10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(a).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69850" marR="63500">
                        <a:lnSpc>
                          <a:spcPct val="101299"/>
                        </a:lnSpc>
                      </a:pPr>
                      <a:r>
                        <a:rPr dirty="0" sz="1000" spc="-5">
                          <a:latin typeface="Calibri"/>
                          <a:cs typeface="Calibri"/>
                        </a:rPr>
                        <a:t>NOTA: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no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olvides ponerle  </a:t>
                      </a:r>
                      <a:r>
                        <a:rPr dirty="0" sz="1000" spc="5">
                          <a:latin typeface="Calibri"/>
                          <a:cs typeface="Calibri"/>
                        </a:rPr>
                        <a:t>la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fecha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a cada trabajo y</a:t>
                      </a:r>
                      <a:r>
                        <a:rPr dirty="0" sz="1000" spc="-10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tú  nombre en </a:t>
                      </a:r>
                      <a:r>
                        <a:rPr dirty="0" sz="1000" spc="5">
                          <a:latin typeface="Calibri"/>
                          <a:cs typeface="Calibri"/>
                        </a:rPr>
                        <a:t>la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parte de  arriba.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42339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marL="69850" marR="159385">
                        <a:lnSpc>
                          <a:spcPts val="1350"/>
                        </a:lnSpc>
                      </a:pPr>
                      <a:r>
                        <a:rPr dirty="0" sz="1100" spc="5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100" spc="-15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100" spc="5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m</a:t>
                      </a:r>
                      <a:r>
                        <a:rPr dirty="0" sz="1100" spc="5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en</a:t>
                      </a:r>
                      <a:r>
                        <a:rPr dirty="0" sz="1100" spc="-15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o 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del</a:t>
                      </a:r>
                      <a:r>
                        <a:rPr dirty="0" sz="11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medio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106680">
                        <a:lnSpc>
                          <a:spcPts val="1220"/>
                        </a:lnSpc>
                        <a:spcBef>
                          <a:spcPts val="5"/>
                        </a:spcBef>
                      </a:pPr>
                      <a:r>
                        <a:rPr dirty="0" sz="1000" spc="-5">
                          <a:latin typeface="Calibri"/>
                          <a:cs typeface="Calibri"/>
                        </a:rPr>
                        <a:t>Clasifica animales, plantas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y  materiales a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partir</a:t>
                      </a:r>
                      <a:r>
                        <a:rPr dirty="0" sz="10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de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69850" marR="67310">
                        <a:lnSpc>
                          <a:spcPts val="1220"/>
                        </a:lnSpc>
                        <a:spcBef>
                          <a:spcPts val="10"/>
                        </a:spcBef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características que</a:t>
                      </a:r>
                      <a:r>
                        <a:rPr dirty="0" sz="1000" spc="-8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identifica 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con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sus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sentidos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256540">
                        <a:lnSpc>
                          <a:spcPts val="1220"/>
                        </a:lnSpc>
                        <a:spcBef>
                          <a:spcPts val="5"/>
                        </a:spcBef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¿Cómo</a:t>
                      </a:r>
                      <a:r>
                        <a:rPr dirty="0" sz="1000" spc="-7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los  clasifico?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59690">
                        <a:lnSpc>
                          <a:spcPts val="1220"/>
                        </a:lnSpc>
                        <a:spcBef>
                          <a:spcPts val="5"/>
                        </a:spcBef>
                      </a:pPr>
                      <a:r>
                        <a:rPr dirty="0" sz="1000" spc="-5">
                          <a:latin typeface="Calibri"/>
                          <a:cs typeface="Calibri"/>
                        </a:rPr>
                        <a:t>Clasifica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los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siguientes animales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con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su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forma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de  desplazarse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66088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14300">
                        <a:lnSpc>
                          <a:spcPts val="1160"/>
                        </a:lnSpc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Lengua</a:t>
                      </a:r>
                      <a:r>
                        <a:rPr dirty="0" sz="1000" spc="-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materna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160"/>
                        </a:lnSpc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Sigue el texto</a:t>
                      </a:r>
                      <a:r>
                        <a:rPr dirty="0" sz="10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impreso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69850" marR="100330">
                        <a:lnSpc>
                          <a:spcPct val="102000"/>
                        </a:lnSpc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mientras el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docente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canta</a:t>
                      </a:r>
                      <a:r>
                        <a:rPr dirty="0" sz="1000" spc="-1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o  lee las canciones o</a:t>
                      </a:r>
                      <a:r>
                        <a:rPr dirty="0" sz="1000" spc="-8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rondas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69850" marR="131445">
                        <a:lnSpc>
                          <a:spcPct val="102000"/>
                        </a:lnSpc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infantiles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seleccionadas; 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mientras </a:t>
                      </a:r>
                      <a:r>
                        <a:rPr dirty="0" sz="1000" spc="5">
                          <a:latin typeface="Calibri"/>
                          <a:cs typeface="Calibri"/>
                        </a:rPr>
                        <a:t>lo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hace,</a:t>
                      </a:r>
                      <a:r>
                        <a:rPr dirty="0" sz="1000" spc="-1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establece 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relaciones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entre algunas 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partes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orales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con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partes 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escritas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160"/>
                        </a:lnSpc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Rimamos</a:t>
                      </a:r>
                      <a:r>
                        <a:rPr dirty="0" sz="10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y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cantamos: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000" spc="-5">
                          <a:latin typeface="Calibri"/>
                          <a:cs typeface="Calibri"/>
                        </a:rPr>
                        <a:t>¡Feliz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cumpleaños…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!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ts val="1160"/>
                        </a:lnSpc>
                      </a:pPr>
                      <a:r>
                        <a:rPr dirty="0" sz="1000" spc="-5">
                          <a:latin typeface="Calibri"/>
                          <a:cs typeface="Calibri"/>
                        </a:rPr>
                        <a:t>Con  ayuda  </a:t>
                      </a:r>
                      <a:r>
                        <a:rPr dirty="0" sz="1000" spc="-15">
                          <a:latin typeface="Calibri"/>
                          <a:cs typeface="Calibri"/>
                        </a:rPr>
                        <a:t>de 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tus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padres 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o 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algún  familiar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intenta</a:t>
                      </a:r>
                      <a:r>
                        <a:rPr dirty="0" sz="1000" spc="-1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leer  </a:t>
                      </a:r>
                      <a:r>
                        <a:rPr dirty="0" sz="1000" spc="5">
                          <a:latin typeface="Calibri"/>
                          <a:cs typeface="Calibri"/>
                        </a:rPr>
                        <a:t>la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69850" marR="55880">
                        <a:lnSpc>
                          <a:spcPct val="102000"/>
                        </a:lnSpc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canción de “Las mañanitas” 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que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se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encuentra en </a:t>
                      </a:r>
                      <a:r>
                        <a:rPr dirty="0" sz="1000" spc="5">
                          <a:latin typeface="Calibri"/>
                          <a:cs typeface="Calibri"/>
                        </a:rPr>
                        <a:t>la </a:t>
                      </a:r>
                      <a:r>
                        <a:rPr dirty="0" u="sng" sz="1000" spc="-5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página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000" spc="-5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61  </a:t>
                      </a: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de 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tu  libro  de 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español  lengua 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materna  y  marca</a:t>
                      </a:r>
                      <a:r>
                        <a:rPr dirty="0" sz="1000" spc="9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con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colores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diferentes </a:t>
                      </a:r>
                      <a:r>
                        <a:rPr dirty="0" sz="1000" spc="5">
                          <a:latin typeface="Calibri"/>
                          <a:cs typeface="Calibri"/>
                        </a:rPr>
                        <a:t>lo</a:t>
                      </a:r>
                      <a:r>
                        <a:rPr dirty="0" sz="10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siguiente: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07940" y="3576701"/>
            <a:ext cx="1960752" cy="50101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50740" y="4507991"/>
            <a:ext cx="2892933" cy="112331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06410" y="6257747"/>
            <a:ext cx="2009214" cy="73589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47064" y="719581"/>
          <a:ext cx="8567420" cy="7899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"/>
                <a:gridCol w="1033780"/>
                <a:gridCol w="1619250"/>
                <a:gridCol w="875030"/>
                <a:gridCol w="3195319"/>
                <a:gridCol w="1530984"/>
              </a:tblGrid>
              <a:tr h="7837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185"/>
                        </a:lnSpc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Vida</a:t>
                      </a:r>
                      <a:r>
                        <a:rPr dirty="0" sz="10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saludable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90170">
                        <a:lnSpc>
                          <a:spcPts val="1220"/>
                        </a:lnSpc>
                        <a:spcBef>
                          <a:spcPts val="5"/>
                        </a:spcBef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Expresa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razones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acerca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de 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por 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qué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los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alimentos 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procesados ponen en</a:t>
                      </a:r>
                      <a:r>
                        <a:rPr dirty="0" sz="1000" spc="-9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riesgo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69850" marR="213995">
                        <a:lnSpc>
                          <a:spcPts val="1220"/>
                        </a:lnSpc>
                        <a:spcBef>
                          <a:spcPts val="15"/>
                        </a:spcBef>
                      </a:pPr>
                      <a:r>
                        <a:rPr dirty="0" sz="1000" spc="5">
                          <a:latin typeface="Calibri"/>
                          <a:cs typeface="Calibri"/>
                        </a:rPr>
                        <a:t>la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salud,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en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comparación 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con los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alimentos</a:t>
                      </a:r>
                      <a:r>
                        <a:rPr dirty="0" sz="100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frescos.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88265">
                        <a:lnSpc>
                          <a:spcPts val="1220"/>
                        </a:lnSpc>
                        <a:spcBef>
                          <a:spcPts val="5"/>
                        </a:spcBef>
                      </a:pPr>
                      <a:r>
                        <a:rPr dirty="0" sz="1000" spc="5">
                          <a:latin typeface="Calibri"/>
                          <a:cs typeface="Calibri"/>
                        </a:rPr>
                        <a:t>Las</a:t>
                      </a:r>
                      <a:r>
                        <a:rPr dirty="0" sz="1000" spc="-9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aventuras  de 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Dulce 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Clarita</a:t>
                      </a:r>
                      <a:r>
                        <a:rPr dirty="0" sz="10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I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60960">
                        <a:lnSpc>
                          <a:spcPts val="1220"/>
                        </a:lnSpc>
                        <a:spcBef>
                          <a:spcPts val="5"/>
                        </a:spcBef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Buscar en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revistas, periódicos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o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libros 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que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ya no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utilices 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imágenes de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alimentos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que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ponen 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en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riesgo tu</a:t>
                      </a:r>
                      <a:r>
                        <a:rPr dirty="0" sz="1000" spc="-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salud.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69850" marR="259079">
                        <a:lnSpc>
                          <a:spcPts val="1230"/>
                        </a:lnSpc>
                      </a:pPr>
                      <a:r>
                        <a:rPr dirty="0" sz="1000" spc="5">
                          <a:latin typeface="Calibri"/>
                          <a:cs typeface="Calibri"/>
                        </a:rPr>
                        <a:t>Pega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los recortes en </a:t>
                      </a:r>
                      <a:r>
                        <a:rPr dirty="0" sz="1000" spc="5">
                          <a:latin typeface="Calibri"/>
                          <a:cs typeface="Calibri"/>
                        </a:rPr>
                        <a:t>tu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cuaderno utilizando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como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titulo  “Alimentos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que dañan </a:t>
                      </a:r>
                      <a:r>
                        <a:rPr dirty="0" sz="1000" spc="5">
                          <a:latin typeface="Calibri"/>
                          <a:cs typeface="Calibri"/>
                        </a:rPr>
                        <a:t>mi</a:t>
                      </a:r>
                      <a:r>
                        <a:rPr dirty="0" sz="1000" spc="-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salud”.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25728" y="1792858"/>
          <a:ext cx="8613140" cy="52311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7180"/>
                <a:gridCol w="940434"/>
                <a:gridCol w="1725295"/>
                <a:gridCol w="909319"/>
                <a:gridCol w="3117214"/>
                <a:gridCol w="1612900"/>
              </a:tblGrid>
              <a:tr h="347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dirty="0" sz="1100" spc="-5">
                          <a:latin typeface="Calibri"/>
                          <a:cs typeface="Calibri"/>
                        </a:rPr>
                        <a:t>ASIGNATURA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825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54940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dirty="0" sz="1100" spc="-5">
                          <a:latin typeface="Calibri"/>
                          <a:cs typeface="Calibri"/>
                        </a:rPr>
                        <a:t>APRENDIZAJE</a:t>
                      </a:r>
                      <a:r>
                        <a:rPr dirty="0" sz="11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ESPERADO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825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E499"/>
                    </a:solidFill>
                  </a:tcPr>
                </a:tc>
                <a:tc>
                  <a:txBody>
                    <a:bodyPr/>
                    <a:lstStyle/>
                    <a:p>
                      <a:pPr marL="289560" marR="104775" indent="-180340">
                        <a:lnSpc>
                          <a:spcPts val="1350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PR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GR</a:t>
                      </a:r>
                      <a:r>
                        <a:rPr dirty="0" sz="1100" spc="5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M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A 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1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TV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635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dirty="0" sz="1100" spc="-5">
                          <a:latin typeface="Calibri"/>
                          <a:cs typeface="Calibri"/>
                        </a:rPr>
                        <a:t>ACTIVIDADES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825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E499"/>
                    </a:solidFill>
                  </a:tcPr>
                </a:tc>
                <a:tc>
                  <a:txBody>
                    <a:bodyPr/>
                    <a:lstStyle/>
                    <a:p>
                      <a:pPr marL="167005" marR="161925" indent="176530">
                        <a:lnSpc>
                          <a:spcPts val="1350"/>
                        </a:lnSpc>
                      </a:pPr>
                      <a:r>
                        <a:rPr dirty="0" sz="1100" spc="-5">
                          <a:latin typeface="Calibri"/>
                          <a:cs typeface="Calibri"/>
                        </a:rPr>
                        <a:t>SEGUIMIENTO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Y 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100" spc="-15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100" spc="5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L</a:t>
                      </a:r>
                      <a:r>
                        <a:rPr dirty="0" sz="1100" spc="5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M</a:t>
                      </a:r>
                      <a:r>
                        <a:rPr dirty="0" sz="1100" spc="-15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100" spc="5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100" spc="-15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100" spc="5">
                          <a:latin typeface="Calibri"/>
                          <a:cs typeface="Calibri"/>
                        </a:rPr>
                        <a:t>ACI</a:t>
                      </a:r>
                      <a:r>
                        <a:rPr dirty="0" sz="1100" spc="-15">
                          <a:latin typeface="Calibri"/>
                          <a:cs typeface="Calibri"/>
                        </a:rPr>
                        <a:t>Ó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</a:tr>
              <a:tr h="1713611">
                <a:tc rowSpan="3">
                  <a:txBody>
                    <a:bodyPr/>
                    <a:lstStyle/>
                    <a:p>
                      <a:pPr marL="139700" marR="29209">
                        <a:lnSpc>
                          <a:spcPts val="1340"/>
                        </a:lnSpc>
                        <a:spcBef>
                          <a:spcPts val="5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M 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A  R  T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139700" marR="80645">
                        <a:lnSpc>
                          <a:spcPts val="1340"/>
                        </a:lnSpc>
                        <a:spcBef>
                          <a:spcPts val="20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E  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185"/>
                        </a:lnSpc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Matemáticas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66675" marR="63500">
                        <a:lnSpc>
                          <a:spcPts val="1220"/>
                        </a:lnSpc>
                        <a:spcBef>
                          <a:spcPts val="5"/>
                        </a:spcBef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Estima, compara y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ordena  longitudes directamente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y con  un</a:t>
                      </a:r>
                      <a:r>
                        <a:rPr dirty="0" sz="10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intermediario.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255270">
                        <a:lnSpc>
                          <a:spcPts val="1220"/>
                        </a:lnSpc>
                        <a:spcBef>
                          <a:spcPts val="5"/>
                        </a:spcBef>
                      </a:pPr>
                      <a:r>
                        <a:rPr dirty="0" sz="1000" spc="-5">
                          <a:latin typeface="Calibri"/>
                          <a:cs typeface="Calibri"/>
                        </a:rPr>
                        <a:t>¿Cabe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0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no 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cabe?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578485">
                        <a:lnSpc>
                          <a:spcPts val="1220"/>
                        </a:lnSpc>
                        <a:spcBef>
                          <a:spcPts val="5"/>
                        </a:spcBef>
                      </a:pPr>
                      <a:r>
                        <a:rPr dirty="0" sz="1000" spc="-5">
                          <a:latin typeface="Calibri"/>
                          <a:cs typeface="Calibri"/>
                        </a:rPr>
                        <a:t>Con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ayuda de tus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padres contesta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las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siguientes  preguntas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en tu</a:t>
                      </a:r>
                      <a:r>
                        <a:rPr dirty="0" sz="10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cuaderno.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67945">
                        <a:lnSpc>
                          <a:spcPts val="1185"/>
                        </a:lnSpc>
                      </a:pPr>
                      <a:r>
                        <a:rPr dirty="0" sz="1000" spc="-5">
                          <a:latin typeface="Calibri"/>
                          <a:cs typeface="Calibri"/>
                        </a:rPr>
                        <a:t>¿Qué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es </a:t>
                      </a:r>
                      <a:r>
                        <a:rPr dirty="0" sz="1000" spc="5">
                          <a:latin typeface="Calibri"/>
                          <a:cs typeface="Calibri"/>
                        </a:rPr>
                        <a:t>más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grande,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una rana o un</a:t>
                      </a:r>
                      <a:r>
                        <a:rPr dirty="0" sz="1000" spc="-7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oso?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000" spc="-5">
                          <a:latin typeface="Calibri"/>
                          <a:cs typeface="Calibri"/>
                        </a:rPr>
                        <a:t>¿Qué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es </a:t>
                      </a:r>
                      <a:r>
                        <a:rPr dirty="0" sz="1000" spc="5">
                          <a:latin typeface="Calibri"/>
                          <a:cs typeface="Calibri"/>
                        </a:rPr>
                        <a:t>más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pequeño, una mochila o un</a:t>
                      </a:r>
                      <a:r>
                        <a:rPr dirty="0" sz="1000" spc="-1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lápiz?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67945" marR="245110">
                        <a:lnSpc>
                          <a:spcPct val="101000"/>
                        </a:lnSpc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Utiliza 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el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material recortable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#7 de </a:t>
                      </a:r>
                      <a:r>
                        <a:rPr dirty="0" sz="1000" spc="5">
                          <a:latin typeface="Calibri"/>
                          <a:cs typeface="Calibri"/>
                        </a:rPr>
                        <a:t>la </a:t>
                      </a:r>
                      <a:r>
                        <a:rPr dirty="0" u="sng" sz="1000" spc="-5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página 211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de tu  </a:t>
                      </a:r>
                      <a:r>
                        <a:rPr dirty="0" sz="1000" spc="5">
                          <a:latin typeface="Calibri"/>
                          <a:cs typeface="Calibri"/>
                        </a:rPr>
                        <a:t>libro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de texto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para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contestar 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el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desafío “Arriba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en </a:t>
                      </a:r>
                      <a:r>
                        <a:rPr dirty="0" sz="1000" spc="5">
                          <a:latin typeface="Calibri"/>
                          <a:cs typeface="Calibri"/>
                        </a:rPr>
                        <a:t>la 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pirámide”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de </a:t>
                      </a:r>
                      <a:r>
                        <a:rPr dirty="0" sz="1000" spc="5">
                          <a:latin typeface="Calibri"/>
                          <a:cs typeface="Calibri"/>
                        </a:rPr>
                        <a:t>la </a:t>
                      </a:r>
                      <a:r>
                        <a:rPr dirty="0" u="sng" sz="1000" spc="-5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página</a:t>
                      </a:r>
                      <a:r>
                        <a:rPr dirty="0" u="sng" sz="1000" spc="-45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000" spc="-5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57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.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67945" marR="208279">
                        <a:lnSpc>
                          <a:spcPct val="102000"/>
                        </a:lnSpc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Deberás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estimar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y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calcular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que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tira corresponde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a cada  lugar de </a:t>
                      </a:r>
                      <a:r>
                        <a:rPr dirty="0" sz="1000" spc="5">
                          <a:latin typeface="Calibri"/>
                          <a:cs typeface="Calibri"/>
                        </a:rPr>
                        <a:t>la</a:t>
                      </a:r>
                      <a:r>
                        <a:rPr dirty="0" sz="10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pirámide.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6675" marR="151765">
                        <a:lnSpc>
                          <a:spcPct val="102000"/>
                        </a:lnSpc>
                        <a:spcBef>
                          <a:spcPts val="5"/>
                        </a:spcBef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Envía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evidencias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de tus  trabajos </a:t>
                      </a:r>
                      <a:r>
                        <a:rPr dirty="0" sz="1000" spc="-15">
                          <a:latin typeface="Calibri"/>
                          <a:cs typeface="Calibri"/>
                        </a:rPr>
                        <a:t>al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whatsApp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de tu  maestro</a:t>
                      </a:r>
                      <a:r>
                        <a:rPr dirty="0" sz="10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(a).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algn="just" marL="66675" marR="58419">
                        <a:lnSpc>
                          <a:spcPct val="101299"/>
                        </a:lnSpc>
                      </a:pPr>
                      <a:r>
                        <a:rPr dirty="0" sz="1000" spc="-5">
                          <a:latin typeface="Calibri"/>
                          <a:cs typeface="Calibri"/>
                        </a:rPr>
                        <a:t>NOTA: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no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olvides ponerle </a:t>
                      </a:r>
                      <a:r>
                        <a:rPr dirty="0" sz="1000" spc="5">
                          <a:latin typeface="Calibri"/>
                          <a:cs typeface="Calibri"/>
                        </a:rPr>
                        <a:t>la 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fecha a cada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trabajo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y tú  nombre en </a:t>
                      </a:r>
                      <a:r>
                        <a:rPr dirty="0" sz="1000" spc="5">
                          <a:latin typeface="Calibri"/>
                          <a:cs typeface="Calibri"/>
                        </a:rPr>
                        <a:t>la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parte de  arriba.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38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13254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212090">
                        <a:lnSpc>
                          <a:spcPts val="1220"/>
                        </a:lnSpc>
                        <a:spcBef>
                          <a:spcPts val="5"/>
                        </a:spcBef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Formación  cívica y</a:t>
                      </a:r>
                      <a:r>
                        <a:rPr dirty="0" sz="1000" spc="-8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ética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97155">
                        <a:lnSpc>
                          <a:spcPts val="1220"/>
                        </a:lnSpc>
                        <a:spcBef>
                          <a:spcPts val="5"/>
                        </a:spcBef>
                      </a:pPr>
                      <a:r>
                        <a:rPr dirty="0" sz="1000" spc="-5">
                          <a:latin typeface="Calibri"/>
                          <a:cs typeface="Calibri"/>
                        </a:rPr>
                        <a:t>Identifica situaciones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en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su 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vida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diaria,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en las que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puede  </a:t>
                      </a:r>
                      <a:r>
                        <a:rPr dirty="0" sz="1000" spc="5">
                          <a:latin typeface="Calibri"/>
                          <a:cs typeface="Calibri"/>
                        </a:rPr>
                        <a:t>tomar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algunas decisiones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y</a:t>
                      </a:r>
                      <a:r>
                        <a:rPr dirty="0" sz="1000" spc="-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en  las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66675">
                        <a:lnSpc>
                          <a:spcPts val="1170"/>
                        </a:lnSpc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que no;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así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como 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que</a:t>
                      </a:r>
                      <a:r>
                        <a:rPr dirty="0" sz="10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esas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66675" marR="325755">
                        <a:lnSpc>
                          <a:spcPct val="102000"/>
                        </a:lnSpc>
                      </a:pPr>
                      <a:r>
                        <a:rPr dirty="0" sz="1000" spc="-5">
                          <a:latin typeface="Calibri"/>
                          <a:cs typeface="Calibri"/>
                        </a:rPr>
                        <a:t>decisiones conllevan una  responsabilidad consigo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y  con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otras personas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95885">
                        <a:lnSpc>
                          <a:spcPts val="1220"/>
                        </a:lnSpc>
                        <a:spcBef>
                          <a:spcPts val="5"/>
                        </a:spcBef>
                      </a:pPr>
                      <a:r>
                        <a:rPr dirty="0" sz="1000" spc="5">
                          <a:latin typeface="Calibri"/>
                          <a:cs typeface="Calibri"/>
                        </a:rPr>
                        <a:t>Me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organizo 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para</a:t>
                      </a:r>
                      <a:r>
                        <a:rPr dirty="0" sz="1000" spc="-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aprender  mejor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146050">
                        <a:lnSpc>
                          <a:spcPts val="1220"/>
                        </a:lnSpc>
                        <a:spcBef>
                          <a:spcPts val="5"/>
                        </a:spcBef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Responde en tu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cuaderno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quien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decide 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en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las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siguientes  situaciones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de tu vida</a:t>
                      </a:r>
                      <a:r>
                        <a:rPr dirty="0" sz="10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diaria.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595"/>
                        </a:spcBef>
                        <a:tabLst>
                          <a:tab pos="2338705" algn="l"/>
                        </a:tabLst>
                      </a:pPr>
                      <a:r>
                        <a:rPr dirty="0" sz="1000" spc="-5">
                          <a:latin typeface="Calibri"/>
                          <a:cs typeface="Calibri"/>
                        </a:rPr>
                        <a:t>Que preparar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0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comida:</a:t>
                      </a: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	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67945" marR="204470">
                        <a:lnSpc>
                          <a:spcPct val="102000"/>
                        </a:lnSpc>
                        <a:tabLst>
                          <a:tab pos="2719070" algn="l"/>
                          <a:tab pos="2905125" algn="l"/>
                        </a:tabLst>
                      </a:pPr>
                      <a:r>
                        <a:rPr dirty="0" sz="1000" spc="-5">
                          <a:latin typeface="Calibri"/>
                          <a:cs typeface="Calibri"/>
                        </a:rPr>
                        <a:t>Cuando realizar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las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tareas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0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5">
                          <a:latin typeface="Calibri"/>
                          <a:cs typeface="Calibri"/>
                        </a:rPr>
                        <a:t>la</a:t>
                      </a:r>
                      <a:r>
                        <a:rPr dirty="0" sz="10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escuela: </a:t>
                      </a: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		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                      </a:t>
                      </a:r>
                      <a:r>
                        <a:rPr dirty="0" sz="1000" spc="1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Qué película ver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en </a:t>
                      </a:r>
                      <a:r>
                        <a:rPr dirty="0" sz="1000" spc="5">
                          <a:latin typeface="Calibri"/>
                          <a:cs typeface="Calibri"/>
                        </a:rPr>
                        <a:t>la</a:t>
                      </a:r>
                      <a:r>
                        <a:rPr dirty="0" sz="10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televisión:</a:t>
                      </a: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	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30"/>
                        </a:spcBef>
                        <a:tabLst>
                          <a:tab pos="2551430" algn="l"/>
                        </a:tabLst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A que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jugar 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por </a:t>
                      </a:r>
                      <a:r>
                        <a:rPr dirty="0" sz="1000" spc="5">
                          <a:latin typeface="Calibri"/>
                          <a:cs typeface="Calibri"/>
                        </a:rPr>
                        <a:t>la</a:t>
                      </a:r>
                      <a:r>
                        <a:rPr dirty="0" sz="1000" spc="-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tarde:</a:t>
                      </a: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	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20"/>
                        </a:spcBef>
                        <a:tabLst>
                          <a:tab pos="2786380" algn="l"/>
                        </a:tabLst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A qué hora debemos</a:t>
                      </a:r>
                      <a:r>
                        <a:rPr dirty="0" sz="1000" spc="-1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dormir:</a:t>
                      </a: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	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8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4874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421640">
                        <a:lnSpc>
                          <a:spcPts val="1220"/>
                        </a:lnSpc>
                        <a:spcBef>
                          <a:spcPts val="20"/>
                        </a:spcBef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Lengua  </a:t>
                      </a:r>
                      <a:r>
                        <a:rPr dirty="0" sz="1000" spc="10">
                          <a:latin typeface="Calibri"/>
                          <a:cs typeface="Calibri"/>
                        </a:rPr>
                        <a:t>m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000" spc="-25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000" spc="5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na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254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195"/>
                        </a:lnSpc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Escribe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palabras 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que</a:t>
                      </a:r>
                      <a:r>
                        <a:rPr dirty="0" sz="10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tienen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69850" marR="5969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000" spc="-5">
                          <a:latin typeface="Calibri"/>
                          <a:cs typeface="Calibri"/>
                        </a:rPr>
                        <a:t>sonidos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semejantes y</a:t>
                      </a:r>
                      <a:r>
                        <a:rPr dirty="0" sz="1000" spc="-8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compara 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sus escrituras.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203835">
                        <a:lnSpc>
                          <a:spcPts val="1220"/>
                        </a:lnSpc>
                        <a:spcBef>
                          <a:spcPts val="20"/>
                        </a:spcBef>
                      </a:pPr>
                      <a:r>
                        <a:rPr dirty="0" sz="1000" spc="5">
                          <a:latin typeface="Calibri"/>
                          <a:cs typeface="Calibri"/>
                        </a:rPr>
                        <a:t>Me</a:t>
                      </a:r>
                      <a:r>
                        <a:rPr dirty="0" sz="1000" spc="-8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reanima  </a:t>
                      </a:r>
                      <a:r>
                        <a:rPr dirty="0" sz="1000" spc="5">
                          <a:latin typeface="Calibri"/>
                          <a:cs typeface="Calibri"/>
                        </a:rPr>
                        <a:t>mi</a:t>
                      </a:r>
                      <a:r>
                        <a:rPr dirty="0" sz="10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rima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254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195"/>
                        </a:lnSpc>
                      </a:pPr>
                      <a:r>
                        <a:rPr dirty="0" sz="1000" spc="-5">
                          <a:latin typeface="Calibri"/>
                          <a:cs typeface="Calibri"/>
                        </a:rPr>
                        <a:t>Con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ayuda de tus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padres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lean </a:t>
                      </a:r>
                      <a:r>
                        <a:rPr dirty="0" sz="1000" spc="5">
                          <a:latin typeface="Calibri"/>
                          <a:cs typeface="Calibri"/>
                        </a:rPr>
                        <a:t>la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canción de </a:t>
                      </a:r>
                      <a:r>
                        <a:rPr dirty="0" sz="1000" spc="5">
                          <a:latin typeface="Calibri"/>
                          <a:cs typeface="Calibri"/>
                        </a:rPr>
                        <a:t>la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pagina</a:t>
                      </a:r>
                      <a:r>
                        <a:rPr dirty="0" sz="1000" spc="-1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59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67945" marR="14668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de tu libro de texto y respondan </a:t>
                      </a:r>
                      <a:r>
                        <a:rPr dirty="0" sz="1000" spc="5">
                          <a:latin typeface="Calibri"/>
                          <a:cs typeface="Calibri"/>
                        </a:rPr>
                        <a:t>la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pagina 60,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según 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el 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orden de los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animales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de </a:t>
                      </a:r>
                      <a:r>
                        <a:rPr dirty="0" sz="1000" spc="5">
                          <a:latin typeface="Calibri"/>
                          <a:cs typeface="Calibri"/>
                        </a:rPr>
                        <a:t>la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canción y colorea </a:t>
                      </a:r>
                      <a:r>
                        <a:rPr dirty="0" sz="1000" spc="5">
                          <a:latin typeface="Calibri"/>
                          <a:cs typeface="Calibri"/>
                        </a:rPr>
                        <a:t>la</a:t>
                      </a:r>
                      <a:r>
                        <a:rPr dirty="0" sz="1000" spc="-1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imagen.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8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81415" y="4324096"/>
            <a:ext cx="2842699" cy="34329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25728" y="718058"/>
          <a:ext cx="8613140" cy="45389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7180"/>
                <a:gridCol w="939164"/>
                <a:gridCol w="1725930"/>
                <a:gridCol w="911860"/>
                <a:gridCol w="3117849"/>
                <a:gridCol w="1613534"/>
              </a:tblGrid>
              <a:tr h="19848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0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dirty="0" sz="1100" spc="-5">
                          <a:latin typeface="Calibri"/>
                          <a:cs typeface="Calibri"/>
                        </a:rPr>
                        <a:t>ASIGNATURA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8636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marL="156845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dirty="0" sz="1100" spc="-5">
                          <a:latin typeface="Calibri"/>
                          <a:cs typeface="Calibri"/>
                        </a:rPr>
                        <a:t>APRENDIZAJE</a:t>
                      </a:r>
                      <a:r>
                        <a:rPr dirty="0" sz="11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ESPERADO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8636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4AF83"/>
                    </a:solidFill>
                  </a:tcPr>
                </a:tc>
                <a:tc>
                  <a:txBody>
                    <a:bodyPr/>
                    <a:lstStyle/>
                    <a:p>
                      <a:pPr marL="290830" marR="104775" indent="-180340">
                        <a:lnSpc>
                          <a:spcPts val="1350"/>
                        </a:lnSpc>
                        <a:spcBef>
                          <a:spcPts val="25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PR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GR</a:t>
                      </a:r>
                      <a:r>
                        <a:rPr dirty="0" sz="1100" spc="5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M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A 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1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TV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31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635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dirty="0" sz="1100" spc="-5">
                          <a:latin typeface="Calibri"/>
                          <a:cs typeface="Calibri"/>
                        </a:rPr>
                        <a:t>ACTIVIDADES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8636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4AF83"/>
                    </a:solidFill>
                  </a:tcPr>
                </a:tc>
                <a:tc>
                  <a:txBody>
                    <a:bodyPr/>
                    <a:lstStyle/>
                    <a:p>
                      <a:pPr marL="167005" marR="161925" indent="176530">
                        <a:lnSpc>
                          <a:spcPts val="1350"/>
                        </a:lnSpc>
                        <a:spcBef>
                          <a:spcPts val="25"/>
                        </a:spcBef>
                      </a:pPr>
                      <a:r>
                        <a:rPr dirty="0" sz="1100" spc="-5">
                          <a:latin typeface="Calibri"/>
                          <a:cs typeface="Calibri"/>
                        </a:rPr>
                        <a:t>SEGUIMIENTO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Y 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100" spc="-15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100" spc="5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L</a:t>
                      </a:r>
                      <a:r>
                        <a:rPr dirty="0" sz="1100" spc="5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M</a:t>
                      </a:r>
                      <a:r>
                        <a:rPr dirty="0" sz="1100" spc="-15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100" spc="5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100" spc="-15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100" spc="5">
                          <a:latin typeface="Calibri"/>
                          <a:cs typeface="Calibri"/>
                        </a:rPr>
                        <a:t>ACI</a:t>
                      </a:r>
                      <a:r>
                        <a:rPr dirty="0" sz="1100" spc="-15">
                          <a:latin typeface="Calibri"/>
                          <a:cs typeface="Calibri"/>
                        </a:rPr>
                        <a:t>Ó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31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</a:tr>
              <a:tr h="1411477">
                <a:tc rowSpan="2">
                  <a:txBody>
                    <a:bodyPr/>
                    <a:lstStyle/>
                    <a:p>
                      <a:pPr marL="139700" marR="29209">
                        <a:lnSpc>
                          <a:spcPts val="1340"/>
                        </a:lnSpc>
                        <a:spcBef>
                          <a:spcPts val="5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M  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I  É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algn="just" marL="139700" marR="56515">
                        <a:lnSpc>
                          <a:spcPts val="1340"/>
                        </a:lnSpc>
                        <a:spcBef>
                          <a:spcPts val="15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R 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C 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O 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L  E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139700">
                        <a:lnSpc>
                          <a:spcPts val="1315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136525">
                        <a:lnSpc>
                          <a:spcPts val="1220"/>
                        </a:lnSpc>
                        <a:spcBef>
                          <a:spcPts val="5"/>
                        </a:spcBef>
                      </a:pPr>
                      <a:r>
                        <a:rPr dirty="0" sz="1000" spc="-10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ono</a:t>
                      </a:r>
                      <a:r>
                        <a:rPr dirty="0" sz="1000" spc="5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000" spc="-20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000" spc="10">
                          <a:latin typeface="Calibri"/>
                          <a:cs typeface="Calibri"/>
                        </a:rPr>
                        <a:t>m</a:t>
                      </a:r>
                      <a:r>
                        <a:rPr dirty="0" sz="1000" spc="5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ento 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del</a:t>
                      </a:r>
                      <a:r>
                        <a:rPr dirty="0" sz="10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medio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175260">
                        <a:lnSpc>
                          <a:spcPts val="1220"/>
                        </a:lnSpc>
                        <a:spcBef>
                          <a:spcPts val="5"/>
                        </a:spcBef>
                      </a:pPr>
                      <a:r>
                        <a:rPr dirty="0" sz="1000" spc="-5">
                          <a:latin typeface="Calibri"/>
                          <a:cs typeface="Calibri"/>
                        </a:rPr>
                        <a:t>Clasifica animales, plantas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y  materiales a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partir de 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características que</a:t>
                      </a:r>
                      <a:r>
                        <a:rPr dirty="0" sz="1000" spc="-8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identifica 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con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sus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sentidos.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 marR="191135">
                        <a:lnSpc>
                          <a:spcPts val="1220"/>
                        </a:lnSpc>
                        <a:spcBef>
                          <a:spcPts val="5"/>
                        </a:spcBef>
                      </a:pPr>
                      <a:r>
                        <a:rPr dirty="0" sz="1000" spc="5">
                          <a:latin typeface="Calibri"/>
                          <a:cs typeface="Calibri"/>
                        </a:rPr>
                        <a:t>El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color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y</a:t>
                      </a:r>
                      <a:r>
                        <a:rPr dirty="0" sz="1000" spc="-8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los  animales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185"/>
                        </a:lnSpc>
                      </a:pPr>
                      <a:r>
                        <a:rPr dirty="0" sz="1000" spc="-5">
                          <a:latin typeface="Calibri"/>
                          <a:cs typeface="Calibri"/>
                        </a:rPr>
                        <a:t>Clasifica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las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siguientes</a:t>
                      </a:r>
                      <a:r>
                        <a:rPr dirty="0" sz="10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plantas.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6675" marR="151130">
                        <a:lnSpc>
                          <a:spcPct val="102000"/>
                        </a:lnSpc>
                        <a:spcBef>
                          <a:spcPts val="5"/>
                        </a:spcBef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Envía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evidencias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de tus  trabajos </a:t>
                      </a:r>
                      <a:r>
                        <a:rPr dirty="0" sz="1000" spc="-15">
                          <a:latin typeface="Calibri"/>
                          <a:cs typeface="Calibri"/>
                        </a:rPr>
                        <a:t>al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whatsApp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de tu  maestro</a:t>
                      </a:r>
                      <a:r>
                        <a:rPr dirty="0" sz="10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(a).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algn="just" marL="66675" marR="60325">
                        <a:lnSpc>
                          <a:spcPct val="101299"/>
                        </a:lnSpc>
                      </a:pPr>
                      <a:r>
                        <a:rPr dirty="0" sz="1000" spc="-5">
                          <a:latin typeface="Calibri"/>
                          <a:cs typeface="Calibri"/>
                        </a:rPr>
                        <a:t>NOTA: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no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olvides ponerle </a:t>
                      </a:r>
                      <a:r>
                        <a:rPr dirty="0" sz="1000" spc="5">
                          <a:latin typeface="Calibri"/>
                          <a:cs typeface="Calibri"/>
                        </a:rPr>
                        <a:t>la 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fecha a cada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trabajo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y tú  nombre en </a:t>
                      </a:r>
                      <a:r>
                        <a:rPr dirty="0" sz="1000" spc="5">
                          <a:latin typeface="Calibri"/>
                          <a:cs typeface="Calibri"/>
                        </a:rPr>
                        <a:t>la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parte de  arriba.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38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8359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185"/>
                        </a:lnSpc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Matemáticas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77470">
                        <a:lnSpc>
                          <a:spcPts val="1220"/>
                        </a:lnSpc>
                        <a:spcBef>
                          <a:spcPts val="10"/>
                        </a:spcBef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Estima,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compara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y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ordena  longitudes directamente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y con  un</a:t>
                      </a:r>
                      <a:r>
                        <a:rPr dirty="0" sz="10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intermediario.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 marR="245110">
                        <a:lnSpc>
                          <a:spcPts val="1220"/>
                        </a:lnSpc>
                        <a:spcBef>
                          <a:spcPts val="10"/>
                        </a:spcBef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¿Iguales o 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d</a:t>
                      </a:r>
                      <a:r>
                        <a:rPr dirty="0" sz="1000" spc="5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f</a:t>
                      </a:r>
                      <a:r>
                        <a:rPr dirty="0" sz="1000" spc="-25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000" spc="5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ente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?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63500">
                        <a:lnSpc>
                          <a:spcPts val="1220"/>
                        </a:lnSpc>
                        <a:spcBef>
                          <a:spcPts val="10"/>
                        </a:spcBef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Compara las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siguientes longitudes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y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responde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las 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siguientes preguntas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en tu</a:t>
                      </a:r>
                      <a:r>
                        <a:rPr dirty="0" sz="10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cuaderno.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67945">
                        <a:lnSpc>
                          <a:spcPts val="1185"/>
                        </a:lnSpc>
                      </a:pPr>
                      <a:r>
                        <a:rPr dirty="0" sz="1000" spc="-5">
                          <a:latin typeface="Calibri"/>
                          <a:cs typeface="Calibri"/>
                        </a:rPr>
                        <a:t>¿Qué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animal es el </a:t>
                      </a:r>
                      <a:r>
                        <a:rPr dirty="0" sz="1000" spc="5">
                          <a:latin typeface="Calibri"/>
                          <a:cs typeface="Calibri"/>
                        </a:rPr>
                        <a:t>más</a:t>
                      </a:r>
                      <a:r>
                        <a:rPr dirty="0" sz="10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largo?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000" spc="-5">
                          <a:latin typeface="Calibri"/>
                          <a:cs typeface="Calibri"/>
                        </a:rPr>
                        <a:t>¿Qué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animal es el que </a:t>
                      </a:r>
                      <a:r>
                        <a:rPr dirty="0" sz="1000" spc="5">
                          <a:latin typeface="Calibri"/>
                          <a:cs typeface="Calibri"/>
                        </a:rPr>
                        <a:t>mide</a:t>
                      </a:r>
                      <a:r>
                        <a:rPr dirty="0" sz="1000" spc="-1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menos?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67945">
                        <a:lnSpc>
                          <a:spcPts val="1190"/>
                        </a:lnSpc>
                        <a:spcBef>
                          <a:spcPts val="25"/>
                        </a:spcBef>
                      </a:pPr>
                      <a:r>
                        <a:rPr dirty="0" sz="1000" spc="-5">
                          <a:latin typeface="Calibri"/>
                          <a:cs typeface="Calibri"/>
                        </a:rPr>
                        <a:t>¿Cuánto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mide el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león comparándolo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con </a:t>
                      </a:r>
                      <a:r>
                        <a:rPr dirty="0" sz="1000" spc="5">
                          <a:latin typeface="Calibri"/>
                          <a:cs typeface="Calibri"/>
                        </a:rPr>
                        <a:t>la</a:t>
                      </a:r>
                      <a:r>
                        <a:rPr dirty="0" sz="10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serpiente?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8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71059" y="729615"/>
            <a:ext cx="2800985" cy="197396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35107" y="3216401"/>
            <a:ext cx="2621367" cy="124891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25728" y="719581"/>
          <a:ext cx="8613140" cy="61626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7180"/>
                <a:gridCol w="940434"/>
                <a:gridCol w="1725295"/>
                <a:gridCol w="909319"/>
                <a:gridCol w="3117214"/>
                <a:gridCol w="1612900"/>
              </a:tblGrid>
              <a:tr h="2226056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90"/>
                        </a:lnSpc>
                      </a:pPr>
                      <a:r>
                        <a:rPr dirty="0" sz="1000" spc="-5">
                          <a:latin typeface="Calibri"/>
                          <a:cs typeface="Calibri"/>
                        </a:rPr>
                        <a:t>Contesta </a:t>
                      </a:r>
                      <a:r>
                        <a:rPr dirty="0" sz="1000" spc="5">
                          <a:latin typeface="Calibri"/>
                          <a:cs typeface="Calibri"/>
                        </a:rPr>
                        <a:t>la </a:t>
                      </a:r>
                      <a:r>
                        <a:rPr dirty="0" u="sng" sz="1000" spc="-5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página 50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de tu libro de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desafíos</a:t>
                      </a:r>
                      <a:r>
                        <a:rPr dirty="0" sz="1000" spc="-1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matemáticos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51939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421640">
                        <a:lnSpc>
                          <a:spcPts val="1220"/>
                        </a:lnSpc>
                        <a:spcBef>
                          <a:spcPts val="5"/>
                        </a:spcBef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Lengua  </a:t>
                      </a:r>
                      <a:r>
                        <a:rPr dirty="0" sz="1000" spc="10">
                          <a:latin typeface="Calibri"/>
                          <a:cs typeface="Calibri"/>
                        </a:rPr>
                        <a:t>m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000" spc="-25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000" spc="5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na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170815">
                        <a:lnSpc>
                          <a:spcPts val="1220"/>
                        </a:lnSpc>
                        <a:spcBef>
                          <a:spcPts val="5"/>
                        </a:spcBef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Sigue con atención </a:t>
                      </a:r>
                      <a:r>
                        <a:rPr dirty="0" sz="1000" spc="5">
                          <a:latin typeface="Calibri"/>
                          <a:cs typeface="Calibri"/>
                        </a:rPr>
                        <a:t>la</a:t>
                      </a:r>
                      <a:r>
                        <a:rPr dirty="0" sz="1000" spc="-1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lectura 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que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hace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el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docente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en voz  alta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137160">
                        <a:lnSpc>
                          <a:spcPts val="1220"/>
                        </a:lnSpc>
                        <a:spcBef>
                          <a:spcPts val="5"/>
                        </a:spcBef>
                      </a:pPr>
                      <a:r>
                        <a:rPr dirty="0" sz="1000" spc="-5">
                          <a:latin typeface="Calibri"/>
                          <a:cs typeface="Calibri"/>
                        </a:rPr>
                        <a:t>Te digo</a:t>
                      </a:r>
                      <a:r>
                        <a:rPr dirty="0" sz="100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cómo  es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66040">
                        <a:lnSpc>
                          <a:spcPts val="1220"/>
                        </a:lnSpc>
                        <a:spcBef>
                          <a:spcPts val="5"/>
                        </a:spcBef>
                      </a:pPr>
                      <a:r>
                        <a:rPr dirty="0" sz="1000" spc="-5">
                          <a:latin typeface="Calibri"/>
                          <a:cs typeface="Calibri"/>
                        </a:rPr>
                        <a:t>Con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ayuda de tus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padres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lee las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calaveritas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que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se 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encuentran en </a:t>
                      </a:r>
                      <a:r>
                        <a:rPr dirty="0" sz="1000" spc="5">
                          <a:latin typeface="Calibri"/>
                          <a:cs typeface="Calibri"/>
                        </a:rPr>
                        <a:t>la </a:t>
                      </a:r>
                      <a:r>
                        <a:rPr dirty="0" u="sng" sz="1000" spc="-5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página 62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de tu libro de</a:t>
                      </a:r>
                      <a:r>
                        <a:rPr dirty="0" sz="1000" spc="-9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texto.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67945" marR="64769">
                        <a:lnSpc>
                          <a:spcPts val="1200"/>
                        </a:lnSpc>
                        <a:spcBef>
                          <a:spcPts val="25"/>
                        </a:spcBef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Después deberás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inventar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una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calaverita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y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escribirla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en tu 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cuaderno.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74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dirty="0" sz="1100" spc="-5">
                          <a:latin typeface="Calibri"/>
                          <a:cs typeface="Calibri"/>
                        </a:rPr>
                        <a:t>ASIGNATURA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825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54940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dirty="0" sz="1100" spc="-5">
                          <a:latin typeface="Calibri"/>
                          <a:cs typeface="Calibri"/>
                        </a:rPr>
                        <a:t>APRENDIZAJE</a:t>
                      </a:r>
                      <a:r>
                        <a:rPr dirty="0" sz="11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ESPERADO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825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E499"/>
                    </a:solidFill>
                  </a:tcPr>
                </a:tc>
                <a:tc>
                  <a:txBody>
                    <a:bodyPr/>
                    <a:lstStyle/>
                    <a:p>
                      <a:pPr marL="289560" marR="104775" indent="-180340">
                        <a:lnSpc>
                          <a:spcPts val="1340"/>
                        </a:lnSpc>
                        <a:spcBef>
                          <a:spcPts val="5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PR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GR</a:t>
                      </a:r>
                      <a:r>
                        <a:rPr dirty="0" sz="1100" spc="5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M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A 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1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TV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635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dirty="0" sz="1100" spc="-5">
                          <a:latin typeface="Calibri"/>
                          <a:cs typeface="Calibri"/>
                        </a:rPr>
                        <a:t>ACTIVIDADES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825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E499"/>
                    </a:solidFill>
                  </a:tcPr>
                </a:tc>
                <a:tc>
                  <a:txBody>
                    <a:bodyPr/>
                    <a:lstStyle/>
                    <a:p>
                      <a:pPr marL="167005" marR="161925" indent="176530">
                        <a:lnSpc>
                          <a:spcPts val="1340"/>
                        </a:lnSpc>
                        <a:spcBef>
                          <a:spcPts val="5"/>
                        </a:spcBef>
                      </a:pPr>
                      <a:r>
                        <a:rPr dirty="0" sz="1100" spc="-5">
                          <a:latin typeface="Calibri"/>
                          <a:cs typeface="Calibri"/>
                        </a:rPr>
                        <a:t>SEGUIMIENTO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Y 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100" spc="-15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100" spc="5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L</a:t>
                      </a:r>
                      <a:r>
                        <a:rPr dirty="0" sz="1100" spc="5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M</a:t>
                      </a:r>
                      <a:r>
                        <a:rPr dirty="0" sz="1100" spc="-15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100" spc="5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100" spc="-15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100" spc="5">
                          <a:latin typeface="Calibri"/>
                          <a:cs typeface="Calibri"/>
                        </a:rPr>
                        <a:t>ACI</a:t>
                      </a:r>
                      <a:r>
                        <a:rPr dirty="0" sz="1100" spc="-15">
                          <a:latin typeface="Calibri"/>
                          <a:cs typeface="Calibri"/>
                        </a:rPr>
                        <a:t>Ó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</a:tr>
              <a:tr h="2030628">
                <a:tc>
                  <a:txBody>
                    <a:bodyPr/>
                    <a:lstStyle/>
                    <a:p>
                      <a:pPr marL="139700" marR="59055">
                        <a:lnSpc>
                          <a:spcPts val="1320"/>
                        </a:lnSpc>
                        <a:spcBef>
                          <a:spcPts val="20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J 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U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algn="just" marL="139700" marR="69215">
                        <a:lnSpc>
                          <a:spcPts val="1340"/>
                        </a:lnSpc>
                        <a:spcBef>
                          <a:spcPts val="15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E  V  E  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254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160"/>
                        </a:lnSpc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Lengua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materna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160"/>
                        </a:lnSpc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Reconoce dónde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dice</a:t>
                      </a:r>
                      <a:r>
                        <a:rPr dirty="0" sz="10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una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66675" marR="180975">
                        <a:lnSpc>
                          <a:spcPct val="102000"/>
                        </a:lnSpc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palabra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escrita,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cuando </a:t>
                      </a:r>
                      <a:r>
                        <a:rPr dirty="0" sz="1000" spc="5">
                          <a:latin typeface="Calibri"/>
                          <a:cs typeface="Calibri"/>
                        </a:rPr>
                        <a:t>la 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misma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se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repite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varias</a:t>
                      </a:r>
                      <a:r>
                        <a:rPr dirty="0" sz="1000" spc="-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veces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en un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texto.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160"/>
                        </a:lnSpc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Los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animales</a:t>
                      </a:r>
                      <a:r>
                        <a:rPr dirty="0" sz="10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y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000" spc="-5">
                          <a:latin typeface="Calibri"/>
                          <a:cs typeface="Calibri"/>
                        </a:rPr>
                        <a:t>nosotros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160"/>
                        </a:lnSpc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Realiza</a:t>
                      </a:r>
                      <a:r>
                        <a:rPr dirty="0" sz="1000" spc="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5">
                          <a:latin typeface="Calibri"/>
                          <a:cs typeface="Calibri"/>
                        </a:rPr>
                        <a:t>la</a:t>
                      </a:r>
                      <a:r>
                        <a:rPr dirty="0" sz="1000" spc="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actividad</a:t>
                      </a:r>
                      <a:r>
                        <a:rPr dirty="0" sz="1000" spc="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que</a:t>
                      </a:r>
                      <a:r>
                        <a:rPr dirty="0" sz="1000" spc="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viene</a:t>
                      </a:r>
                      <a:r>
                        <a:rPr dirty="0" sz="1000" spc="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en</a:t>
                      </a:r>
                      <a:r>
                        <a:rPr dirty="0" sz="1000" spc="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el</a:t>
                      </a:r>
                      <a:r>
                        <a:rPr dirty="0" sz="1000" spc="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Anexo</a:t>
                      </a:r>
                      <a:r>
                        <a:rPr dirty="0" sz="1000" spc="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#1</a:t>
                      </a:r>
                      <a:r>
                        <a:rPr dirty="0" sz="1000" spc="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000" spc="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Español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67945" marR="66040">
                        <a:lnSpc>
                          <a:spcPct val="102000"/>
                        </a:lnSpc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Lengua materna, en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donde deberás formar palabras 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por 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silabas.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6675" marR="151765">
                        <a:lnSpc>
                          <a:spcPct val="102099"/>
                        </a:lnSpc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Envía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evidencias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de tus  trabajos </a:t>
                      </a:r>
                      <a:r>
                        <a:rPr dirty="0" sz="1000" spc="-15">
                          <a:latin typeface="Calibri"/>
                          <a:cs typeface="Calibri"/>
                        </a:rPr>
                        <a:t>al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whatsApp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de tu  maestro</a:t>
                      </a:r>
                      <a:r>
                        <a:rPr dirty="0" sz="10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(a).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algn="just" marL="66675" marR="60325">
                        <a:lnSpc>
                          <a:spcPct val="101400"/>
                        </a:lnSpc>
                      </a:pPr>
                      <a:r>
                        <a:rPr dirty="0" sz="1000" spc="-5">
                          <a:latin typeface="Calibri"/>
                          <a:cs typeface="Calibri"/>
                        </a:rPr>
                        <a:t>NOTA: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no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olvides ponerle </a:t>
                      </a:r>
                      <a:r>
                        <a:rPr dirty="0" sz="1000" spc="5">
                          <a:latin typeface="Calibri"/>
                          <a:cs typeface="Calibri"/>
                        </a:rPr>
                        <a:t>la 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fecha a cada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trabajo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y tú  nombre en </a:t>
                      </a:r>
                      <a:r>
                        <a:rPr dirty="0" sz="1000" spc="5">
                          <a:latin typeface="Calibri"/>
                          <a:cs typeface="Calibri"/>
                        </a:rPr>
                        <a:t>la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parte de  arriba.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71059" y="799286"/>
            <a:ext cx="2725840" cy="198963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71059" y="3570351"/>
            <a:ext cx="2467737" cy="92392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71059" y="5313197"/>
            <a:ext cx="2857245" cy="15589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25728" y="719581"/>
          <a:ext cx="8613140" cy="7056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7180"/>
                <a:gridCol w="940434"/>
                <a:gridCol w="1725295"/>
                <a:gridCol w="909319"/>
                <a:gridCol w="3117214"/>
                <a:gridCol w="1612900"/>
              </a:tblGrid>
              <a:tr h="619125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138430">
                        <a:lnSpc>
                          <a:spcPts val="1220"/>
                        </a:lnSpc>
                        <a:spcBef>
                          <a:spcPts val="5"/>
                        </a:spcBef>
                      </a:pPr>
                      <a:r>
                        <a:rPr dirty="0" sz="1000" spc="-10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ono</a:t>
                      </a:r>
                      <a:r>
                        <a:rPr dirty="0" sz="1000" spc="5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000" spc="-20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000" spc="10">
                          <a:latin typeface="Calibri"/>
                          <a:cs typeface="Calibri"/>
                        </a:rPr>
                        <a:t>m</a:t>
                      </a:r>
                      <a:r>
                        <a:rPr dirty="0" sz="1000" spc="5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ento 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del</a:t>
                      </a:r>
                      <a:r>
                        <a:rPr dirty="0" sz="10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medio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119380">
                        <a:lnSpc>
                          <a:spcPts val="1220"/>
                        </a:lnSpc>
                        <a:spcBef>
                          <a:spcPts val="5"/>
                        </a:spcBef>
                      </a:pPr>
                      <a:r>
                        <a:rPr dirty="0" sz="1000" spc="-5">
                          <a:latin typeface="Calibri"/>
                          <a:cs typeface="Calibri"/>
                        </a:rPr>
                        <a:t>Distingue características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de </a:t>
                      </a:r>
                      <a:r>
                        <a:rPr dirty="0" sz="1000" spc="5">
                          <a:latin typeface="Calibri"/>
                          <a:cs typeface="Calibri"/>
                        </a:rPr>
                        <a:t>la 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naturaleza en el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lugar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en  donde</a:t>
                      </a:r>
                      <a:r>
                        <a:rPr dirty="0" sz="10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vive.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139065">
                        <a:lnSpc>
                          <a:spcPts val="1220"/>
                        </a:lnSpc>
                        <a:spcBef>
                          <a:spcPts val="5"/>
                        </a:spcBef>
                      </a:pPr>
                      <a:r>
                        <a:rPr dirty="0" sz="1000" spc="-5">
                          <a:latin typeface="Calibri"/>
                          <a:cs typeface="Calibri"/>
                        </a:rPr>
                        <a:t>¿Qué cubre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a  los</a:t>
                      </a:r>
                      <a:r>
                        <a:rPr dirty="0" sz="1000" spc="-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animales?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64135">
                        <a:lnSpc>
                          <a:spcPts val="1220"/>
                        </a:lnSpc>
                        <a:spcBef>
                          <a:spcPts val="5"/>
                        </a:spcBef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Responde </a:t>
                      </a:r>
                      <a:r>
                        <a:rPr dirty="0" sz="1000" spc="5">
                          <a:latin typeface="Calibri"/>
                          <a:cs typeface="Calibri"/>
                        </a:rPr>
                        <a:t>la </a:t>
                      </a:r>
                      <a:r>
                        <a:rPr dirty="0" u="sng" sz="1000" spc="-5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página 45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de tu libro de texto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de 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Conocimiento 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del</a:t>
                      </a:r>
                      <a:r>
                        <a:rPr dirty="0" sz="10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medio.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67945">
                        <a:lnSpc>
                          <a:spcPts val="1185"/>
                        </a:lnSpc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Comenta </a:t>
                      </a:r>
                      <a:r>
                        <a:rPr dirty="0" sz="1000" spc="5">
                          <a:latin typeface="Calibri"/>
                          <a:cs typeface="Calibri"/>
                        </a:rPr>
                        <a:t>la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información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con los integrantes de tu</a:t>
                      </a:r>
                      <a:r>
                        <a:rPr dirty="0" sz="1000" spc="-1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familia.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9778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185"/>
                        </a:lnSpc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Matemáticas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78740">
                        <a:lnSpc>
                          <a:spcPts val="1220"/>
                        </a:lnSpc>
                        <a:spcBef>
                          <a:spcPts val="5"/>
                        </a:spcBef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Estima,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compara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y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ordena  longitudes directamente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y con  un</a:t>
                      </a:r>
                      <a:r>
                        <a:rPr dirty="0" sz="10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intermediario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335915">
                        <a:lnSpc>
                          <a:spcPts val="1220"/>
                        </a:lnSpc>
                        <a:spcBef>
                          <a:spcPts val="5"/>
                        </a:spcBef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Álbum</a:t>
                      </a:r>
                      <a:r>
                        <a:rPr dirty="0" sz="1000" spc="-8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de 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000" spc="10">
                          <a:latin typeface="Calibri"/>
                          <a:cs typeface="Calibri"/>
                        </a:rPr>
                        <a:t>m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pa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67945" marR="62865">
                        <a:lnSpc>
                          <a:spcPts val="1220"/>
                        </a:lnSpc>
                        <a:spcBef>
                          <a:spcPts val="5"/>
                        </a:spcBef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Realiza los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siguientes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dibujos en tu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cuaderno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y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enumera 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del </a:t>
                      </a:r>
                      <a:r>
                        <a:rPr dirty="0" sz="1000" spc="5">
                          <a:latin typeface="Calibri"/>
                          <a:cs typeface="Calibri"/>
                        </a:rPr>
                        <a:t>más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corto </a:t>
                      </a:r>
                      <a:r>
                        <a:rPr dirty="0" sz="1000" spc="-15">
                          <a:latin typeface="Calibri"/>
                          <a:cs typeface="Calibri"/>
                        </a:rPr>
                        <a:t>al </a:t>
                      </a:r>
                      <a:r>
                        <a:rPr dirty="0" sz="1000" spc="5">
                          <a:latin typeface="Calibri"/>
                          <a:cs typeface="Calibri"/>
                        </a:rPr>
                        <a:t>más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largo, siendo 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el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1 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el </a:t>
                      </a:r>
                      <a:r>
                        <a:rPr dirty="0" sz="1000" spc="5">
                          <a:latin typeface="Calibri"/>
                          <a:cs typeface="Calibri"/>
                        </a:rPr>
                        <a:t>más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corto y el 3  el </a:t>
                      </a:r>
                      <a:r>
                        <a:rPr dirty="0" sz="1000" spc="5">
                          <a:latin typeface="Calibri"/>
                          <a:cs typeface="Calibri"/>
                        </a:rPr>
                        <a:t>más</a:t>
                      </a:r>
                      <a:r>
                        <a:rPr dirty="0" sz="10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largo.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39038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334010">
                        <a:lnSpc>
                          <a:spcPts val="1220"/>
                        </a:lnSpc>
                        <a:spcBef>
                          <a:spcPts val="5"/>
                        </a:spcBef>
                      </a:pPr>
                      <a:r>
                        <a:rPr dirty="0" sz="1000" spc="1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du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000" spc="-3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000" spc="5">
                          <a:latin typeface="Calibri"/>
                          <a:cs typeface="Calibri"/>
                        </a:rPr>
                        <a:t>ci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ó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n 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física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120650">
                        <a:lnSpc>
                          <a:spcPts val="1220"/>
                        </a:lnSpc>
                        <a:spcBef>
                          <a:spcPts val="5"/>
                        </a:spcBef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Pone a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prueba sus respuestas 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motrices en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actividades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y 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juegos, individuales</a:t>
                      </a:r>
                      <a:r>
                        <a:rPr dirty="0" sz="10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y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66675" marR="97790">
                        <a:lnSpc>
                          <a:spcPts val="1220"/>
                        </a:lnSpc>
                        <a:spcBef>
                          <a:spcPts val="15"/>
                        </a:spcBef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colectivos,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con </a:t>
                      </a:r>
                      <a:r>
                        <a:rPr dirty="0" sz="1000" spc="5">
                          <a:latin typeface="Calibri"/>
                          <a:cs typeface="Calibri"/>
                        </a:rPr>
                        <a:t>la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intención</a:t>
                      </a:r>
                      <a:r>
                        <a:rPr dirty="0" sz="1000" spc="-8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de  canalizar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y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expresar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el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gusto 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por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moverse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207645">
                        <a:lnSpc>
                          <a:spcPts val="1220"/>
                        </a:lnSpc>
                        <a:spcBef>
                          <a:spcPts val="5"/>
                        </a:spcBef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Explorando  con  </a:t>
                      </a:r>
                      <a:r>
                        <a:rPr dirty="0" sz="1000" spc="5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000" spc="10">
                          <a:latin typeface="Calibri"/>
                          <a:cs typeface="Calibri"/>
                        </a:rPr>
                        <a:t>m</a:t>
                      </a:r>
                      <a:r>
                        <a:rPr dirty="0" sz="1000" spc="-3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g</a:t>
                      </a:r>
                      <a:r>
                        <a:rPr dirty="0" sz="1000" spc="5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000" spc="-3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000" spc="5">
                          <a:latin typeface="Calibri"/>
                          <a:cs typeface="Calibri"/>
                        </a:rPr>
                        <a:t>ci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ó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n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74295">
                        <a:lnSpc>
                          <a:spcPts val="1220"/>
                        </a:lnSpc>
                        <a:spcBef>
                          <a:spcPts val="5"/>
                        </a:spcBef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Invita a los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integrantes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de tu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familia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a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realizar imitaciones 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de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diferentes animales.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Deberán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hacer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los movimientos  </a:t>
                      </a:r>
                      <a:r>
                        <a:rPr dirty="0" sz="1000" spc="5">
                          <a:latin typeface="Calibri"/>
                          <a:cs typeface="Calibri"/>
                        </a:rPr>
                        <a:t>más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parecidos </a:t>
                      </a:r>
                      <a:r>
                        <a:rPr dirty="0" sz="1000" spc="-15">
                          <a:latin typeface="Calibri"/>
                          <a:cs typeface="Calibri"/>
                        </a:rPr>
                        <a:t>al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animal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que hayan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seleccionado,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y</a:t>
                      </a:r>
                      <a:r>
                        <a:rPr dirty="0" sz="10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tu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67945">
                        <a:lnSpc>
                          <a:spcPts val="1190"/>
                        </a:lnSpc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familia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deberá adivinar </a:t>
                      </a:r>
                      <a:r>
                        <a:rPr dirty="0" sz="1000" spc="-15">
                          <a:latin typeface="Calibri"/>
                          <a:cs typeface="Calibri"/>
                        </a:rPr>
                        <a:t>de 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que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animal se</a:t>
                      </a:r>
                      <a:r>
                        <a:rPr dirty="0" sz="1000" spc="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trata.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74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dirty="0" sz="1100" spc="-5">
                          <a:latin typeface="Calibri"/>
                          <a:cs typeface="Calibri"/>
                        </a:rPr>
                        <a:t>ASIGNATURA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825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marL="154940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dirty="0" sz="1100" spc="-5">
                          <a:latin typeface="Calibri"/>
                          <a:cs typeface="Calibri"/>
                        </a:rPr>
                        <a:t>APRENDIZAJE</a:t>
                      </a:r>
                      <a:r>
                        <a:rPr dirty="0" sz="11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ESPERADO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825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289560" marR="104775" indent="-180340">
                        <a:lnSpc>
                          <a:spcPts val="1340"/>
                        </a:lnSpc>
                        <a:spcBef>
                          <a:spcPts val="5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PR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GR</a:t>
                      </a:r>
                      <a:r>
                        <a:rPr dirty="0" sz="1100" spc="5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M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A 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1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TV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635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dirty="0" sz="1100" spc="-5">
                          <a:latin typeface="Calibri"/>
                          <a:cs typeface="Calibri"/>
                        </a:rPr>
                        <a:t>ACTIVIDADES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825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167005" marR="161925" indent="176530">
                        <a:lnSpc>
                          <a:spcPts val="1340"/>
                        </a:lnSpc>
                        <a:spcBef>
                          <a:spcPts val="5"/>
                        </a:spcBef>
                      </a:pPr>
                      <a:r>
                        <a:rPr dirty="0" sz="1100" spc="-5">
                          <a:latin typeface="Calibri"/>
                          <a:cs typeface="Calibri"/>
                        </a:rPr>
                        <a:t>SEGUIMIENTO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Y 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100" spc="-15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100" spc="5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L</a:t>
                      </a:r>
                      <a:r>
                        <a:rPr dirty="0" sz="1100" spc="5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M</a:t>
                      </a:r>
                      <a:r>
                        <a:rPr dirty="0" sz="1100" spc="-15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100" spc="5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100" spc="-15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100" spc="5">
                          <a:latin typeface="Calibri"/>
                          <a:cs typeface="Calibri"/>
                        </a:rPr>
                        <a:t>ACI</a:t>
                      </a:r>
                      <a:r>
                        <a:rPr dirty="0" sz="1100" spc="-15">
                          <a:latin typeface="Calibri"/>
                          <a:cs typeface="Calibri"/>
                        </a:rPr>
                        <a:t>Ó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</a:tr>
              <a:tr h="1713636">
                <a:tc>
                  <a:txBody>
                    <a:bodyPr/>
                    <a:lstStyle/>
                    <a:p>
                      <a:pPr marL="139700" marR="69215">
                        <a:lnSpc>
                          <a:spcPts val="1340"/>
                        </a:lnSpc>
                        <a:spcBef>
                          <a:spcPts val="10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V  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I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139700" marR="73025">
                        <a:lnSpc>
                          <a:spcPts val="1320"/>
                        </a:lnSpc>
                        <a:spcBef>
                          <a:spcPts val="25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E  R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algn="just" marL="139700" marR="58419">
                        <a:lnSpc>
                          <a:spcPts val="1340"/>
                        </a:lnSpc>
                        <a:spcBef>
                          <a:spcPts val="5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N 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E  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185"/>
                        </a:lnSpc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Matemáticas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69215">
                        <a:lnSpc>
                          <a:spcPts val="1200"/>
                        </a:lnSpc>
                        <a:spcBef>
                          <a:spcPts val="25"/>
                        </a:spcBef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Lee,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escribe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y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ordena números 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naturales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hasta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5">
                          <a:latin typeface="Calibri"/>
                          <a:cs typeface="Calibri"/>
                        </a:rPr>
                        <a:t>100.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31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185"/>
                        </a:lnSpc>
                      </a:pPr>
                      <a:r>
                        <a:rPr dirty="0" sz="1000" spc="-5">
                          <a:latin typeface="Calibri"/>
                          <a:cs typeface="Calibri"/>
                        </a:rPr>
                        <a:t>Al</a:t>
                      </a:r>
                      <a:r>
                        <a:rPr dirty="0" sz="10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final,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dirty="0" sz="1000" spc="-5">
                          <a:latin typeface="Calibri"/>
                          <a:cs typeface="Calibri"/>
                        </a:rPr>
                        <a:t>¿cuántos</a:t>
                      </a:r>
                      <a:r>
                        <a:rPr dirty="0" sz="10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son?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185"/>
                        </a:lnSpc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Completa en tu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cuaderno </a:t>
                      </a:r>
                      <a:r>
                        <a:rPr dirty="0" sz="1000" spc="5">
                          <a:latin typeface="Calibri"/>
                          <a:cs typeface="Calibri"/>
                        </a:rPr>
                        <a:t>la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siguiente serie</a:t>
                      </a:r>
                      <a:r>
                        <a:rPr dirty="0" sz="100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numérica.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6675" marR="151765">
                        <a:lnSpc>
                          <a:spcPct val="102000"/>
                        </a:lnSpc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Envía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evidencias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de tus  trabajos </a:t>
                      </a:r>
                      <a:r>
                        <a:rPr dirty="0" sz="1000" spc="-15">
                          <a:latin typeface="Calibri"/>
                          <a:cs typeface="Calibri"/>
                        </a:rPr>
                        <a:t>al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whatsApp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de tu  maestro</a:t>
                      </a:r>
                      <a:r>
                        <a:rPr dirty="0" sz="10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(a).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algn="just" marL="66675" marR="60325">
                        <a:lnSpc>
                          <a:spcPct val="101400"/>
                        </a:lnSpc>
                      </a:pPr>
                      <a:r>
                        <a:rPr dirty="0" sz="1000" spc="-5">
                          <a:latin typeface="Calibri"/>
                          <a:cs typeface="Calibri"/>
                        </a:rPr>
                        <a:t>NOTA: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no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olvides ponerle </a:t>
                      </a:r>
                      <a:r>
                        <a:rPr dirty="0" sz="1000" spc="5">
                          <a:latin typeface="Calibri"/>
                          <a:cs typeface="Calibri"/>
                        </a:rPr>
                        <a:t>la 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fecha a cada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trabajo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y tú  nombre en </a:t>
                      </a:r>
                      <a:r>
                        <a:rPr dirty="0" sz="1000" spc="5">
                          <a:latin typeface="Calibri"/>
                          <a:cs typeface="Calibri"/>
                        </a:rPr>
                        <a:t>la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parte de  arriba.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327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FC000"/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99761" y="1810639"/>
            <a:ext cx="2529205" cy="212432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09464" y="5381332"/>
            <a:ext cx="2765096" cy="155286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25728" y="719581"/>
          <a:ext cx="8641080" cy="70529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5120"/>
                <a:gridCol w="940434"/>
                <a:gridCol w="1725295"/>
                <a:gridCol w="909319"/>
                <a:gridCol w="3117214"/>
                <a:gridCol w="1612900"/>
              </a:tblGrid>
              <a:tr h="472440">
                <a:tc rowSpan="3">
                  <a:txBody>
                    <a:bodyPr/>
                    <a:lstStyle/>
                    <a:p>
                      <a:pPr marR="21590"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69312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138430">
                        <a:lnSpc>
                          <a:spcPts val="1220"/>
                        </a:lnSpc>
                        <a:spcBef>
                          <a:spcPts val="10"/>
                        </a:spcBef>
                      </a:pPr>
                      <a:r>
                        <a:rPr dirty="0" sz="1000" spc="-10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ono</a:t>
                      </a:r>
                      <a:r>
                        <a:rPr dirty="0" sz="1000" spc="5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000" spc="-20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000" spc="10">
                          <a:latin typeface="Calibri"/>
                          <a:cs typeface="Calibri"/>
                        </a:rPr>
                        <a:t>m</a:t>
                      </a:r>
                      <a:r>
                        <a:rPr dirty="0" sz="1000" spc="5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ento 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del</a:t>
                      </a:r>
                      <a:r>
                        <a:rPr dirty="0" sz="10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medio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175895">
                        <a:lnSpc>
                          <a:spcPts val="1220"/>
                        </a:lnSpc>
                        <a:spcBef>
                          <a:spcPts val="10"/>
                        </a:spcBef>
                      </a:pPr>
                      <a:r>
                        <a:rPr dirty="0" sz="1000" spc="-5">
                          <a:latin typeface="Calibri"/>
                          <a:cs typeface="Calibri"/>
                        </a:rPr>
                        <a:t>Clasifica animales, plantas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y  materiales a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partir</a:t>
                      </a:r>
                      <a:r>
                        <a:rPr dirty="0" sz="10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de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66675" marR="175895">
                        <a:lnSpc>
                          <a:spcPts val="1200"/>
                        </a:lnSpc>
                        <a:spcBef>
                          <a:spcPts val="25"/>
                        </a:spcBef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características que</a:t>
                      </a:r>
                      <a:r>
                        <a:rPr dirty="0" sz="1000" spc="-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identifica 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con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sus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sentidos.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341630">
                        <a:lnSpc>
                          <a:spcPts val="1220"/>
                        </a:lnSpc>
                        <a:spcBef>
                          <a:spcPts val="10"/>
                        </a:spcBef>
                      </a:pPr>
                      <a:r>
                        <a:rPr dirty="0" sz="1000" spc="-5">
                          <a:latin typeface="Calibri"/>
                          <a:cs typeface="Calibri"/>
                        </a:rPr>
                        <a:t>¿De qué 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animal</a:t>
                      </a:r>
                      <a:r>
                        <a:rPr dirty="0" sz="1000" spc="-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se 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trata?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67945" marR="63500">
                        <a:lnSpc>
                          <a:spcPts val="1220"/>
                        </a:lnSpc>
                        <a:spcBef>
                          <a:spcPts val="10"/>
                        </a:spcBef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Realiza en tu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cuaderno 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el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siguiente ejercicio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y 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une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los  dibujos de los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animales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al letrero que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corresponde 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según 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el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tipo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0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alimentación.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50059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86995">
                        <a:lnSpc>
                          <a:spcPts val="1220"/>
                        </a:lnSpc>
                        <a:spcBef>
                          <a:spcPts val="10"/>
                        </a:spcBef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Educación  </a:t>
                      </a:r>
                      <a:r>
                        <a:rPr dirty="0" sz="1000" spc="-15"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000" spc="5">
                          <a:latin typeface="Calibri"/>
                          <a:cs typeface="Calibri"/>
                        </a:rPr>
                        <a:t>ci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000" spc="-25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000" spc="10">
                          <a:latin typeface="Calibri"/>
                          <a:cs typeface="Calibri"/>
                        </a:rPr>
                        <a:t>m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000" spc="5">
                          <a:latin typeface="Calibri"/>
                          <a:cs typeface="Calibri"/>
                        </a:rPr>
                        <a:t>ci</a:t>
                      </a:r>
                      <a:r>
                        <a:rPr dirty="0" sz="1000" spc="-30"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na 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l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185420">
                        <a:lnSpc>
                          <a:spcPts val="1220"/>
                        </a:lnSpc>
                        <a:spcBef>
                          <a:spcPts val="10"/>
                        </a:spcBef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Reconoce en </a:t>
                      </a:r>
                      <a:r>
                        <a:rPr dirty="0" sz="1000" spc="5">
                          <a:latin typeface="Calibri"/>
                          <a:cs typeface="Calibri"/>
                        </a:rPr>
                        <a:t>la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ejecución</a:t>
                      </a:r>
                      <a:r>
                        <a:rPr dirty="0" sz="1000" spc="-8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de 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acciones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cotidianas su 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capacidad </a:t>
                      </a:r>
                      <a:r>
                        <a:rPr dirty="0" sz="1000" spc="-15">
                          <a:latin typeface="Calibri"/>
                          <a:cs typeface="Calibri"/>
                        </a:rPr>
                        <a:t>de 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valerse por </a:t>
                      </a:r>
                      <a:r>
                        <a:rPr dirty="0" sz="1000" spc="-15">
                          <a:latin typeface="Calibri"/>
                          <a:cs typeface="Calibri"/>
                        </a:rPr>
                        <a:t>sí 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mismo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185"/>
                        </a:lnSpc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¡Yo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 solito!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67945" marR="64769">
                        <a:lnSpc>
                          <a:spcPts val="1220"/>
                        </a:lnSpc>
                        <a:spcBef>
                          <a:spcPts val="10"/>
                        </a:spcBef>
                      </a:pPr>
                      <a:r>
                        <a:rPr dirty="0" sz="1000">
                          <a:latin typeface="Calibri"/>
                          <a:cs typeface="Calibri"/>
                        </a:rPr>
                        <a:t>Dibuja 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en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tu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cuaderno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2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acciones 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que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puedes hacer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tu  solito,</a:t>
                      </a:r>
                      <a:r>
                        <a:rPr dirty="0" sz="10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que</a:t>
                      </a:r>
                      <a:r>
                        <a:rPr dirty="0" sz="10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antes</a:t>
                      </a:r>
                      <a:r>
                        <a:rPr dirty="0" sz="10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necesitabas</a:t>
                      </a:r>
                      <a:r>
                        <a:rPr dirty="0" sz="10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ayuda</a:t>
                      </a:r>
                      <a:r>
                        <a:rPr dirty="0" sz="10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0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no</a:t>
                      </a:r>
                      <a:r>
                        <a:rPr dirty="0" sz="10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podías</a:t>
                      </a:r>
                      <a:r>
                        <a:rPr dirty="0" sz="10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hacer.</a:t>
                      </a:r>
                      <a:r>
                        <a:rPr dirty="0" sz="10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Por 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ejemplo.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algn="just" marL="67945">
                        <a:lnSpc>
                          <a:spcPts val="1190"/>
                        </a:lnSpc>
                      </a:pPr>
                      <a:r>
                        <a:rPr dirty="0" sz="1000" spc="-5">
                          <a:latin typeface="Calibri"/>
                          <a:cs typeface="Calibri"/>
                        </a:rPr>
                        <a:t>Antes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no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podía cambiarme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de ropa</a:t>
                      </a:r>
                      <a:r>
                        <a:rPr dirty="0" sz="10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solo.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57958">
                <a:tc>
                  <a:txBody>
                    <a:bodyPr/>
                    <a:lstStyle/>
                    <a:p>
                      <a:pPr marR="21590"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dirty="0" sz="1100" spc="5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100" spc="-15">
                          <a:latin typeface="Calibri"/>
                          <a:cs typeface="Calibri"/>
                        </a:rPr>
                        <a:t>OT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A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R="21590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Anex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EC7C30"/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2640330" indent="45085">
                        <a:lnSpc>
                          <a:spcPct val="170900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: es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importante que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veas las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clases por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la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televisión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diariamente para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poder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realizar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tus actividades. 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o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#1 Español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Lengua</a:t>
                      </a:r>
                      <a:r>
                        <a:rPr dirty="0" sz="11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Materna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71059" y="1662683"/>
            <a:ext cx="2779267" cy="174243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71059" y="4186682"/>
            <a:ext cx="2717038" cy="112204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0090" y="720090"/>
            <a:ext cx="6029579" cy="475360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resentationFormat>On-screen Show (4:3)</PresentationFormat>
  <ScaleCrop>false</ScaleCrop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2020-09-28T08:36:15Z</dcterms:created>
  <dcterms:modified xsi:type="dcterms:W3CDTF">2020-09-28T08:36:15Z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