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4" r:id="rId3"/>
    <p:sldId id="265" r:id="rId4"/>
    <p:sldId id="266" r:id="rId5"/>
  </p:sldIdLst>
  <p:sldSz type="screen16x9" cy="6858000" cx="12192000"/>
  <p:notesSz cx="6858000" cy="9144000"/>
  <p:defaultTextStyle>
    <a:defPPr>
      <a:defRPr lang="es-MX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9900"/>
    <a:srgbClr val="FAC808"/>
    <a:srgbClr val="F8CA02"/>
    <a:srgbClr val="A9C612"/>
    <a:srgbClr val="CCF62A"/>
    <a:srgbClr val="6FF2D3"/>
    <a:srgbClr val="3CDEB7"/>
    <a:srgbClr val="D87DE4"/>
    <a:srgbClr val="FB66C0"/>
    <a:srgbClr val="CBF6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595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104859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59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59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16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1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1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1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00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01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0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0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05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0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0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0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21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2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2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2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26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27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28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29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30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32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33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34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35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36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37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38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lo el título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588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589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590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582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58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40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641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42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43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44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610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s-MX"/>
          </a:p>
        </p:txBody>
      </p:sp>
      <p:sp>
        <p:nvSpPr>
          <p:cNvPr id="1048611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48612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613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MX"/>
          </a:p>
        </p:txBody>
      </p:sp>
      <p:sp>
        <p:nvSpPr>
          <p:cNvPr id="1048614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577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578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7F176-1BE1-4396-B092-73BB24C38704}" type="datetimeFigureOut">
              <a:rPr lang="es-MX" smtClean="0"/>
              <a:t>04/09/2020</a:t>
            </a:fld>
            <a:endParaRPr lang="es-MX"/>
          </a:p>
        </p:txBody>
      </p:sp>
      <p:sp>
        <p:nvSpPr>
          <p:cNvPr id="104857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04858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3F6F-D895-4B46-8304-63C525C8B2AF}" type="slidenum">
              <a:rPr lang="es-MX" smtClean="0"/>
              <a:t>‹Nº›</a:t>
            </a:fld>
            <a:endParaRPr lang="es-MX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a 7"/>
          <p:cNvGraphicFramePr>
            <a:graphicFrameLocks noGrp="1"/>
          </p:cNvGraphicFramePr>
          <p:nvPr/>
        </p:nvGraphicFramePr>
        <p:xfrm>
          <a:off x="542997" y="904427"/>
          <a:ext cx="11106001" cy="443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229"/>
                <a:gridCol w="77522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  <a:gridCol w="353909"/>
              </a:tblGrid>
              <a:tr h="1080000">
                <a:tc gridSpan="2">
                  <a:txBody>
                    <a:bodyPr/>
                    <a:p>
                      <a:pPr algn="ctr"/>
                      <a:r>
                        <a:rPr b="0" dirty="0" lang="es-MX">
                          <a:ln>
                            <a:solidFill>
                              <a:sysClr lastClr="000000" val="windowText"/>
                            </a:solidFill>
                          </a:ln>
                          <a:solidFill>
                            <a:sysClr lastClr="000000" val="windowText"/>
                          </a:solidFill>
                        </a:rPr>
                        <a:t>Alumnos: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000" lang="es-MX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Jose</a:t>
                      </a:r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Luis</a:t>
                      </a:r>
                    </a:p>
                  </a:txBody>
                  <a:tcPr anchor="ctr"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Melany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Alicia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Dylan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Esthela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Aranza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Ender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Tadeo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Lauro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Kevin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Josue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Jonatan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Camila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Kiara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Rebeca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Ian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Gustavo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Fátima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Luis Rafael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Daniela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Angel 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Ximena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Miriam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Genesis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Gerardo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Ericka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rowSpan="2"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LUNES</a:t>
                      </a:r>
                    </a:p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septiembre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7DE4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TV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v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PLAN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rowSpan="2"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MARTES</a:t>
                      </a:r>
                    </a:p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septiembre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2FB4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TV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v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rowSpan="2">
                  <a:txBody>
                    <a:bodyPr/>
                    <a:p>
                      <a:pPr algn="ctr"/>
                      <a:r>
                        <a:rPr dirty="0" sz="900" lang="es-MX">
                          <a:solidFill>
                            <a:schemeClr val="tx1"/>
                          </a:solidFill>
                        </a:rPr>
                        <a:t>MIERCOLES</a:t>
                      </a:r>
                    </a:p>
                    <a:p>
                      <a:pPr algn="ctr"/>
                      <a:r>
                        <a:rPr dirty="0" sz="1050" lang="es-MX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septiembre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TV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v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rowSpan="2">
                  <a:txBody>
                    <a:bodyPr/>
                    <a:p>
                      <a:pPr algn="ctr"/>
                      <a:r>
                        <a:rPr dirty="0" sz="1050" lang="es-MX">
                          <a:solidFill>
                            <a:schemeClr val="tx1"/>
                          </a:solidFill>
                        </a:rPr>
                        <a:t>JUEVES</a:t>
                      </a:r>
                    </a:p>
                    <a:p>
                      <a:pPr algn="ctr"/>
                      <a:r>
                        <a:rPr dirty="0" sz="1050" lang="es-MX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septiembre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62A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TV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v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rowSpan="2">
                  <a:txBody>
                    <a:bodyPr/>
                    <a:p>
                      <a:pPr algn="ctr"/>
                      <a:r>
                        <a:rPr dirty="0" sz="1050" lang="es-MX">
                          <a:solidFill>
                            <a:schemeClr val="tx1"/>
                          </a:solidFill>
                        </a:rPr>
                        <a:t>VIERNES</a:t>
                      </a:r>
                    </a:p>
                    <a:p>
                      <a:pPr algn="ctr"/>
                      <a:r>
                        <a:rPr dirty="0" sz="1050" lang="es-MX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septiembre</a:t>
                      </a:r>
                      <a:endParaRPr dirty="0" sz="1050" lang="es-MX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F3D5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TV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24000">
                <a:tc v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</a:rPr>
                        <a:t>PLAN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aseline="0" b="1" cap="none" dirty="0" sz="1600" i="0" kern="1200" kumimoji="0" lang="es-MX" noProof="0" normalizeH="0" spc="0" strike="noStrike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✔</a:t>
                      </a:r>
                      <a:endParaRPr baseline="0" b="1" cap="none" dirty="0" sz="1800" i="0" kern="1200" kumimoji="0" lang="es-MX" noProof="0" normalizeH="0" spc="0" strike="noStrike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2097152" name="Imagen 8" descr="iPhone Wall tjn"/>
          <p:cNvPicPr>
            <a:picLocks/>
          </p:cNvPicPr>
          <p:nvPr/>
        </p:nvPicPr>
        <p:blipFill>
          <a:blip xmlns:r="http://schemas.openxmlformats.org/officeDocument/2006/relationships" r:embed="rId1"/>
          <a:srcRect b="96982"/>
          <a:stretch>
            <a:fillRect/>
          </a:stretch>
        </p:blipFill>
        <p:spPr bwMode="auto">
          <a:xfrm>
            <a:off x="0" y="98218"/>
            <a:ext cx="12192000" cy="166825"/>
          </a:xfrm>
          <a:prstGeom prst="rect"/>
          <a:noFill/>
        </p:spPr>
      </p:pic>
      <p:pic>
        <p:nvPicPr>
          <p:cNvPr id="2097153" name="Imagen 9" descr="iPhone Wall tjn"/>
          <p:cNvPicPr>
            <a:picLocks/>
          </p:cNvPicPr>
          <p:nvPr/>
        </p:nvPicPr>
        <p:blipFill>
          <a:blip xmlns:r="http://schemas.openxmlformats.org/officeDocument/2006/relationships" r:embed="rId1"/>
          <a:srcRect b="96982"/>
          <a:stretch>
            <a:fillRect/>
          </a:stretch>
        </p:blipFill>
        <p:spPr bwMode="auto">
          <a:xfrm>
            <a:off x="0" y="6611659"/>
            <a:ext cx="12192000" cy="166825"/>
          </a:xfrm>
          <a:prstGeom prst="rect"/>
          <a:noFill/>
        </p:spPr>
      </p:pic>
      <p:sp>
        <p:nvSpPr>
          <p:cNvPr id="1048584" name="Rectángulo 12"/>
          <p:cNvSpPr/>
          <p:nvPr/>
        </p:nvSpPr>
        <p:spPr>
          <a:xfrm>
            <a:off x="1741669" y="364018"/>
            <a:ext cx="7777481" cy="447040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2400" lang="es-MX">
                <a:latin typeface="Century Gothic" panose="020B0502020202020204" pitchFamily="34" charset="0"/>
              </a:rPr>
              <a:t>Entrega de evidencias recibidas del aprendizaje en casa</a:t>
            </a:r>
          </a:p>
        </p:txBody>
      </p:sp>
      <p:pic>
        <p:nvPicPr>
          <p:cNvPr id="2097154" name="Imagen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3997" y="-10835"/>
            <a:ext cx="1108817" cy="1062352"/>
          </a:xfrm>
          <a:prstGeom prst="rect"/>
        </p:spPr>
      </p:pic>
      <p:pic>
        <p:nvPicPr>
          <p:cNvPr id="2097155" name="Imagen 1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241775" y="-45596"/>
            <a:ext cx="1126040" cy="1078317"/>
          </a:xfrm>
          <a:prstGeom prst="rect"/>
        </p:spPr>
      </p:pic>
      <p:graphicFrame>
        <p:nvGraphicFramePr>
          <p:cNvPr id="4194305" name="Tabla 16"/>
          <p:cNvGraphicFramePr>
            <a:graphicFrameLocks noGrp="1"/>
          </p:cNvGraphicFramePr>
          <p:nvPr/>
        </p:nvGraphicFramePr>
        <p:xfrm>
          <a:off x="2113773" y="5661691"/>
          <a:ext cx="812800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492547">
                <a:tc rowSpan="2"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Cantidades de alumnos que: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Enviaron las actividades del plan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7DE4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Enviaron las actividades de la TV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2FB4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enviaron evidencia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tienen internet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62A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 contestan los mensajes o llamadas.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F3D5"/>
                    </a:solidFill>
                  </a:tcPr>
                </a:tc>
              </a:tr>
              <a:tr h="124847">
                <a:tc vMerge="1">
                  <a:txBody>
                    <a:bodyPr/>
                    <a:p>
                      <a:endParaRPr dirty="0" lang="es-MX"/>
                    </a:p>
                  </a:txBody>
                </a:tc>
                <a:tc>
                  <a:txBody>
                    <a:bodyPr/>
                    <a:p>
                      <a:pPr algn="ctr"/>
                      <a:endParaRPr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97156" name="Imagen 1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476753" y="5424655"/>
            <a:ext cx="1782124" cy="1649896"/>
          </a:xfrm>
          <a:prstGeom prst="rect"/>
        </p:spPr>
      </p:pic>
      <p:pic>
        <p:nvPicPr>
          <p:cNvPr id="2097157" name="Imagen 20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56071" y="5088835"/>
            <a:ext cx="1904667" cy="1985716"/>
          </a:xfrm>
          <a:prstGeom prst="rect"/>
        </p:spPr>
      </p:pic>
      <p:sp>
        <p:nvSpPr>
          <p:cNvPr id="1048585" name="Rectángulo 21"/>
          <p:cNvSpPr/>
          <p:nvPr/>
        </p:nvSpPr>
        <p:spPr>
          <a:xfrm>
            <a:off x="906731" y="6209576"/>
            <a:ext cx="932180" cy="447041"/>
          </a:xfrm>
          <a:prstGeom prst="rect"/>
        </p:spPr>
        <p:txBody>
          <a:bodyPr wrap="none">
            <a:spAutoFit/>
          </a:bodyPr>
          <a:p>
            <a:r>
              <a:rPr b="1" dirty="0" sz="2400" lang="es-MX">
                <a:latin typeface="Century Gothic" panose="020B0502020202020204" pitchFamily="34" charset="0"/>
              </a:rPr>
              <a:t>3° “A”</a:t>
            </a:r>
            <a:endParaRPr dirty="0" sz="2400"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Tabla 1"/>
          <p:cNvGraphicFramePr>
            <a:graphicFrameLocks noGrp="1"/>
          </p:cNvGraphicFramePr>
          <p:nvPr/>
        </p:nvGraphicFramePr>
        <p:xfrm>
          <a:off x="619066" y="1096040"/>
          <a:ext cx="10953865" cy="528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/>
                <a:gridCol w="1221870"/>
                <a:gridCol w="667922"/>
                <a:gridCol w="293009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  <a:gridCol w="333961"/>
              </a:tblGrid>
              <a:tr h="1080000">
                <a:tc gridSpan="3">
                  <a:txBody>
                    <a:bodyPr/>
                    <a:p>
                      <a:pPr algn="ctr"/>
                      <a:r>
                        <a:rPr dirty="0" sz="11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Alumnos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 hMerge="1">
                  <a:txBody>
                    <a:bodyPr/>
                    <a:p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José Luis</a:t>
                      </a:r>
                    </a:p>
                  </a:txBody>
                  <a:tcPr anchor="ctr"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Melany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Alicia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Dylan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Esthela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Aranza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Ender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Tadeo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Lauro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Kevin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Josue</a:t>
                      </a:r>
                      <a:endParaRPr dirty="0" sz="10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Jonatan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Camila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Kiara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Rebeca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Ian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Gustavo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Fátima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Luis Rafael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Daniela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Angel 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Ximena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Miriam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dirty="0" sz="10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Genesis</a:t>
                      </a: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 rowSpan="2" gridSpan="2">
                  <a:txBody>
                    <a:bodyPr/>
                    <a:p>
                      <a:pPr algn="ctr"/>
                      <a:r>
                        <a:rPr b="1" dirty="0" sz="11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¿El tutor apoyo a su hijo o hija en las actividades?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7DE4"/>
                    </a:solidFill>
                  </a:tcPr>
                </a:tc>
                <a:tc rowSpan="2" hMerge="1">
                  <a:txBody>
                    <a:bodyPr/>
                    <a:p>
                      <a:endParaRPr dirty="0" lang="es-MX"/>
                    </a:p>
                  </a:txBody>
                </a:tc>
                <a:tc>
                  <a:txBody>
                    <a:bodyPr/>
                    <a:p>
                      <a:r>
                        <a:rPr dirty="0" sz="11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000">
                <a:tc gridSpan="2" vMerge="1">
                  <a:txBody>
                    <a:bodyPr/>
                    <a:p>
                      <a:endParaRPr lang="es-MX"/>
                    </a:p>
                  </a:txBody>
                </a:tc>
                <a:tc hMerge="1" vMerge="1">
                  <a:txBody>
                    <a:bodyPr/>
                    <a:p>
                      <a:endParaRPr dirty="0" lang="es-MX"/>
                    </a:p>
                  </a:txBody>
                </a:tc>
                <a:tc>
                  <a:txBody>
                    <a:bodyPr/>
                    <a:p>
                      <a:r>
                        <a:rPr dirty="0" sz="11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4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 caso de no tener apoyo seleccione el motivo</a:t>
                      </a:r>
                    </a:p>
                  </a:txBody>
                  <a:tcPr anchor="ctr"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p>
                      <a:pPr algn="ctr"/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responde los mensajes pero si los ve.</a:t>
                      </a:r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F3D5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p>
                      <a:endParaRPr lang="es-MX"/>
                    </a:p>
                  </a:txBody>
                </a:tc>
                <a:tc gridSpan="2">
                  <a:txBody>
                    <a:bodyPr/>
                    <a:p>
                      <a:pPr algn="ctr"/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envió evidencia</a:t>
                      </a:r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62A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p>
                      <a:endParaRPr lang="es-MX"/>
                    </a:p>
                  </a:txBody>
                </a:tc>
                <a:tc gridSpan="2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tiene internet.</a:t>
                      </a:r>
                    </a:p>
                    <a:p>
                      <a:pPr algn="ctr"/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00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p>
                      <a:endParaRPr dirty="0" lang="es-MX"/>
                    </a:p>
                  </a:txBody>
                </a:tc>
                <a:tc gridSpan="2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contesta llamadas telefónicas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2FB4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 rowSpan="5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¿Qué medio utilizo para ver el programa “Aprende en casa?</a:t>
                      </a:r>
                    </a:p>
                  </a:txBody>
                  <a:tcPr anchor="ctr" vert="vert27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7DE4"/>
                    </a:solidFill>
                  </a:tcPr>
                </a:tc>
                <a:tc gridSpan="2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Televisión abierta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 vMerge="1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Televisión por cable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 vMerge="1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Facebook en vivo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 vMerge="1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YouTube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00">
                <a:tc vMerge="1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dirty="0" sz="1100" lang="es-MX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7DE4"/>
                    </a:solidFill>
                  </a:tcPr>
                </a:tc>
                <a:tc gridSpan="2">
                  <a:txBody>
                    <a:bodyPr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1100" kern="12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Ninguna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p>
                      <a:endParaRPr lang="es-MX"/>
                    </a:p>
                  </a:txBody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97158" name="Imagen 2" descr="iPhone Wall tjn"/>
          <p:cNvPicPr>
            <a:picLocks/>
          </p:cNvPicPr>
          <p:nvPr/>
        </p:nvPicPr>
        <p:blipFill>
          <a:blip xmlns:r="http://schemas.openxmlformats.org/officeDocument/2006/relationships" r:embed="rId1"/>
          <a:srcRect b="96982"/>
          <a:stretch>
            <a:fillRect/>
          </a:stretch>
        </p:blipFill>
        <p:spPr bwMode="auto">
          <a:xfrm>
            <a:off x="0" y="98218"/>
            <a:ext cx="12192000" cy="166825"/>
          </a:xfrm>
          <a:prstGeom prst="rect"/>
          <a:noFill/>
        </p:spPr>
      </p:pic>
      <p:pic>
        <p:nvPicPr>
          <p:cNvPr id="2097159" name="Imagen 3" descr="iPhone Wall tjn"/>
          <p:cNvPicPr>
            <a:picLocks/>
          </p:cNvPicPr>
          <p:nvPr/>
        </p:nvPicPr>
        <p:blipFill>
          <a:blip xmlns:r="http://schemas.openxmlformats.org/officeDocument/2006/relationships" r:embed="rId1"/>
          <a:srcRect b="96982"/>
          <a:stretch>
            <a:fillRect/>
          </a:stretch>
        </p:blipFill>
        <p:spPr bwMode="auto">
          <a:xfrm>
            <a:off x="0" y="6611659"/>
            <a:ext cx="12192000" cy="166825"/>
          </a:xfrm>
          <a:prstGeom prst="rect"/>
          <a:noFill/>
        </p:spPr>
      </p:pic>
      <p:sp>
        <p:nvSpPr>
          <p:cNvPr id="1048586" name="Rectángulo 4"/>
          <p:cNvSpPr/>
          <p:nvPr/>
        </p:nvSpPr>
        <p:spPr>
          <a:xfrm>
            <a:off x="1497625" y="265043"/>
            <a:ext cx="8171181" cy="802640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2400" lang="es-MX">
                <a:latin typeface="Century Gothic" panose="020B0502020202020204" pitchFamily="34" charset="0"/>
              </a:rPr>
              <a:t>EVALUACION DE TUTORES ACERCA DE</a:t>
            </a:r>
          </a:p>
          <a:p>
            <a:pPr algn="ctr"/>
            <a:r>
              <a:rPr b="1" dirty="0" sz="2400" lang="es-MX">
                <a:latin typeface="Century Gothic" panose="020B0502020202020204" pitchFamily="34" charset="0"/>
              </a:rPr>
              <a:t>La entrega de evidencias recibidas del aprendizaje en casa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ítulo 1"/>
          <p:cNvSpPr>
            <a:spLocks noGrp="1"/>
          </p:cNvSpPr>
          <p:nvPr>
            <p:ph type="title"/>
          </p:nvPr>
        </p:nvSpPr>
        <p:spPr>
          <a:xfrm>
            <a:off x="1676400" y="4912875"/>
            <a:ext cx="6394173" cy="1940753"/>
          </a:xfrm>
        </p:spPr>
        <p:txBody>
          <a:bodyPr>
            <a:noAutofit/>
          </a:bodyPr>
          <a:p>
            <a:pPr algn="ctr"/>
            <a:r>
              <a:rPr dirty="0" sz="1200" lang="es-MX">
                <a:latin typeface="Century Gothic" panose="020B0502020202020204" pitchFamily="34" charset="0"/>
              </a:rPr>
              <a:t>NOTA: Las actividades que se envían son de acuerdo a la edad de su hijo o hija y basadas en el programa de estudios de educación preescolar. </a:t>
            </a:r>
            <a:br>
              <a:rPr dirty="0" sz="1200" lang="es-MX">
                <a:latin typeface="Century Gothic" panose="020B0502020202020204" pitchFamily="34" charset="0"/>
              </a:rPr>
            </a:br>
            <a:r>
              <a:rPr dirty="0" sz="1200" lang="es-MX">
                <a:latin typeface="Century Gothic" panose="020B0502020202020204" pitchFamily="34" charset="0"/>
              </a:rPr>
              <a:t>El programa de “Aprende en casa” es un material extra que nos mando la SEP para un mejor aprendizaje de su hijo.</a:t>
            </a:r>
            <a:br>
              <a:rPr dirty="0" sz="1200" lang="es-MX">
                <a:latin typeface="Century Gothic" panose="020B0502020202020204" pitchFamily="34" charset="0"/>
              </a:rPr>
            </a:br>
            <a:br>
              <a:rPr dirty="0" sz="1200" lang="es-MX">
                <a:latin typeface="Century Gothic" panose="020B0502020202020204" pitchFamily="34" charset="0"/>
              </a:rPr>
            </a:br>
            <a:r>
              <a:rPr b="1" dirty="0" sz="1200" lang="es-MX">
                <a:latin typeface="Century Gothic" panose="020B0502020202020204" pitchFamily="34" charset="0"/>
              </a:rPr>
              <a:t> ¡</a:t>
            </a:r>
            <a:r>
              <a:rPr b="1" dirty="0" sz="1600" lang="es-MX">
                <a:latin typeface="Century Gothic" panose="020B0502020202020204" pitchFamily="34" charset="0"/>
              </a:rPr>
              <a:t>GRACIAS POR SU APOYO!</a:t>
            </a:r>
            <a:br>
              <a:rPr dirty="0" sz="1600" lang="es-MX">
                <a:latin typeface="Century Gothic" panose="020B0502020202020204" pitchFamily="34" charset="0"/>
              </a:rPr>
            </a:br>
            <a:r>
              <a:rPr dirty="0" sz="1600" lang="es-MX">
                <a:latin typeface="Century Gothic" panose="020B0502020202020204" pitchFamily="34" charset="0"/>
              </a:rPr>
              <a:t>Espero contar con usted la siguiente semana.</a:t>
            </a:r>
            <a:endParaRPr dirty="0" sz="1200" lang="es-MX">
              <a:latin typeface="Century Gothic" panose="020B0502020202020204" pitchFamily="34" charset="0"/>
            </a:endParaRPr>
          </a:p>
        </p:txBody>
      </p:sp>
      <p:pic>
        <p:nvPicPr>
          <p:cNvPr id="2097160" name="Imagen 2" descr="iPhone Wall tjn"/>
          <p:cNvPicPr>
            <a:picLocks/>
          </p:cNvPicPr>
          <p:nvPr/>
        </p:nvPicPr>
        <p:blipFill>
          <a:blip xmlns:r="http://schemas.openxmlformats.org/officeDocument/2006/relationships" r:embed="rId1"/>
          <a:srcRect b="96982"/>
          <a:stretch>
            <a:fillRect/>
          </a:stretch>
        </p:blipFill>
        <p:spPr bwMode="auto">
          <a:xfrm>
            <a:off x="0" y="98218"/>
            <a:ext cx="12192000" cy="166825"/>
          </a:xfrm>
          <a:prstGeom prst="rect"/>
          <a:noFill/>
        </p:spPr>
      </p:pic>
      <p:pic>
        <p:nvPicPr>
          <p:cNvPr id="2097161" name="Imagen 3" descr="iPhone Wall tjn"/>
          <p:cNvPicPr>
            <a:picLocks/>
          </p:cNvPicPr>
          <p:nvPr/>
        </p:nvPicPr>
        <p:blipFill>
          <a:blip xmlns:r="http://schemas.openxmlformats.org/officeDocument/2006/relationships" r:embed="rId1"/>
          <a:srcRect b="96982"/>
          <a:stretch>
            <a:fillRect/>
          </a:stretch>
        </p:blipFill>
        <p:spPr bwMode="auto">
          <a:xfrm>
            <a:off x="0" y="6611659"/>
            <a:ext cx="12192000" cy="166825"/>
          </a:xfrm>
          <a:prstGeom prst="rect"/>
          <a:noFill/>
        </p:spPr>
      </p:pic>
      <p:sp>
        <p:nvSpPr>
          <p:cNvPr id="1048592" name="Rectángulo 4"/>
          <p:cNvSpPr/>
          <p:nvPr/>
        </p:nvSpPr>
        <p:spPr>
          <a:xfrm>
            <a:off x="2416094" y="281778"/>
            <a:ext cx="8412479" cy="510540"/>
          </a:xfrm>
          <a:prstGeom prst="rect"/>
        </p:spPr>
        <p:txBody>
          <a:bodyPr wrap="none">
            <a:spAutoFit/>
          </a:bodyPr>
          <a:p>
            <a:r>
              <a:rPr b="1" dirty="0" sz="2800" lang="es-MX"/>
              <a:t>EVALUACION DEL TUTOR SOBRE LAS ACTIVIDADES</a:t>
            </a:r>
          </a:p>
        </p:txBody>
      </p:sp>
      <p:graphicFrame>
        <p:nvGraphicFramePr>
          <p:cNvPr id="4194307" name="Tabla 12"/>
          <p:cNvGraphicFramePr>
            <a:graphicFrameLocks noGrp="1"/>
          </p:cNvGraphicFramePr>
          <p:nvPr/>
        </p:nvGraphicFramePr>
        <p:xfrm>
          <a:off x="1913836" y="1231791"/>
          <a:ext cx="8128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607"/>
                <a:gridCol w="5814393"/>
              </a:tblGrid>
              <a:tr h="261610">
                <a:tc>
                  <a:txBody>
                    <a:bodyPr/>
                    <a:p>
                      <a:r>
                        <a:rPr b="0" dirty="0" sz="14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del alumno: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endParaRPr dirty="0" lang="es-MX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610">
                <a:tc>
                  <a:txBody>
                    <a:bodyPr/>
                    <a:p>
                      <a:r>
                        <a:rPr b="0" dirty="0" sz="1400" lang="es-MX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endParaRPr dirty="0" lang="es-MX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194308" name="Tabla 15"/>
          <p:cNvGraphicFramePr>
            <a:graphicFrameLocks noGrp="1"/>
          </p:cNvGraphicFramePr>
          <p:nvPr/>
        </p:nvGraphicFramePr>
        <p:xfrm>
          <a:off x="2075220" y="2174290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57"/>
                <a:gridCol w="7427843"/>
              </a:tblGrid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r>
                        <a:rPr dirty="0" lang="es-ES">
                          <a:solidFill>
                            <a:schemeClr val="tx1"/>
                          </a:solidFill>
                        </a:rPr>
                        <a:t>¿Qué actividad le gusto más al alumno?</a:t>
                      </a:r>
                      <a:endParaRPr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66C0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s-MX"/>
                        <a:t>¿Alguna actividad fue difícil para su hijo o hija?</a:t>
                      </a:r>
                      <a:endParaRPr b="1"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7DE4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lang="es-MX"/>
                        <a:t>¿Las instrucciones de las actividades fueron claras?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DEB7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lang="es-MX"/>
                        <a:t>¿Cómo le fue a su hijo o hija en las actividades?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F2D3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s-MX"/>
                        <a:t>¿Cuál fue el comportamiento de su hijo o hija?</a:t>
                      </a:r>
                      <a:endParaRPr b="1"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62A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s-MX"/>
                        <a:t>Motivos por los cuales no realizo alguna o todas las actividades.</a:t>
                      </a:r>
                      <a:endParaRPr b="1"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612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s-MX"/>
                        <a:t>¿Qué medio utilizo para ver el programa “Aprende en casa?</a:t>
                      </a:r>
                      <a:endParaRPr b="1"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ctr"/>
                      <a:r>
                        <a:rPr b="1" dirty="0" lang="es-MX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p>
                      <a:r>
                        <a:rPr b="1" dirty="0" lang="es-MX"/>
                        <a:t>¿Algún comentario o sugerencia?</a:t>
                      </a:r>
                      <a:endParaRPr b="1" dirty="0" lang="es-MX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08"/>
                    </a:solidFill>
                  </a:tcPr>
                </a:tc>
              </a:tr>
            </a:tbl>
          </a:graphicData>
        </a:graphic>
      </p:graphicFrame>
      <p:pic>
        <p:nvPicPr>
          <p:cNvPr id="2097162" name="Imagen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630776" y="3739649"/>
            <a:ext cx="3942527" cy="3118351"/>
          </a:xfrm>
          <a:prstGeom prst="rect"/>
        </p:spPr>
      </p:pic>
      <p:pic>
        <p:nvPicPr>
          <p:cNvPr id="2097163" name="Imagen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-456247" y="2232043"/>
            <a:ext cx="2801882" cy="4665051"/>
          </a:xfrm>
          <a:prstGeom prst="rect"/>
        </p:spPr>
      </p:pic>
      <p:sp>
        <p:nvSpPr>
          <p:cNvPr id="1048593" name="CuadroTexto 17"/>
          <p:cNvSpPr txBox="1"/>
          <p:nvPr/>
        </p:nvSpPr>
        <p:spPr>
          <a:xfrm>
            <a:off x="371061" y="698982"/>
            <a:ext cx="11436626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1600" lang="es-MX">
                <a:latin typeface="Century Gothic" panose="020B0502020202020204" pitchFamily="34" charset="0"/>
              </a:rPr>
              <a:t>Escriba las respuestas en un papel, con el nombre completo de su hijo o hija y mandar por mensaje a la maestra.</a:t>
            </a:r>
          </a:p>
          <a:p>
            <a:pPr algn="ctr"/>
            <a:r>
              <a:rPr dirty="0" sz="1600" lang="es-MX">
                <a:latin typeface="Century Gothic" panose="020B0502020202020204" pitchFamily="34" charset="0"/>
              </a:rPr>
              <a:t>Esta evaluación se guardará en la carpeta de experiencias.</a:t>
            </a:r>
          </a:p>
          <a:p>
            <a:pPr algn="ctr"/>
            <a:endParaRPr dirty="0" sz="1600" lang="es-MX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Presentación de PowerPoint</dc:title>
  <dc:creator>Rossy Del Angel Chavira</dc:creator>
  <cp:lastModifiedBy>Isabel Sánchez Bautista</cp:lastModifiedBy>
  <dcterms:created xsi:type="dcterms:W3CDTF">2020-04-21T17:17:23Z</dcterms:created>
  <dcterms:modified xsi:type="dcterms:W3CDTF">2020-09-09T14:01:59Z</dcterms:modified>
</cp:coreProperties>
</file>