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6858000" cy="990758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6" d="100"/>
          <a:sy n="46" d="100"/>
        </p:scale>
        <p:origin x="2322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1950" cy="124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</p:spTree>
    <p:extLst>
      <p:ext uri="{BB962C8B-B14F-4D97-AF65-F5344CB8AC3E}">
        <p14:creationId xmlns:p14="http://schemas.microsoft.com/office/powerpoint/2010/main" val="1031335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352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013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234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697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80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755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02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642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567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97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34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120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342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097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817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022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843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61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2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38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2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650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643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365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241550" y="695325"/>
            <a:ext cx="23749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22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5203825"/>
            <a:ext cx="5143500" cy="23923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EC68C-B16E-4D43-B6C1-16023216AA1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82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04205-23D2-4912-9145-BB037380B2E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34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2200" y="527050"/>
            <a:ext cx="1476375" cy="8386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78312" cy="8386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6E90E-B74A-4882-86FE-FC59D9A0C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15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8E824-6961-4B81-A235-519550529AD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65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21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8313" y="6630988"/>
            <a:ext cx="5915025" cy="21669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E654F-2CB7-4F34-95B9-9FE5FFFDA46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66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76550" cy="62769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500438" y="2636838"/>
            <a:ext cx="2878137" cy="62769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89F3-C145-4C70-A9AB-83BD5FF02E2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22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61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90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3075" y="3619500"/>
            <a:ext cx="2900363" cy="53228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90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3619500"/>
            <a:ext cx="2916237" cy="53228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6210-A38F-4AA5-828C-7EDF8A85E01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194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0D8BA-B032-4243-BFDA-DBB4F877172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580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67BD-50D6-4401-9C39-559D1E068FD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36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6238" y="1427163"/>
            <a:ext cx="3471862" cy="70405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7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15685-5063-4E3D-943D-E458BEED1CD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903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6238" y="1427163"/>
            <a:ext cx="3471862" cy="70405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7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FC8D8-36CF-44B6-B48D-EBFE195A2B7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54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527050"/>
            <a:ext cx="5907087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Feu clic per editar el format del text del títol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2636838"/>
            <a:ext cx="5907087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Feu clic per editar el format del text de l'esquema</a:t>
            </a:r>
          </a:p>
          <a:p>
            <a:pPr lvl="1"/>
            <a:r>
              <a:rPr lang="en-GB" smtClean="0"/>
              <a:t>Segon nivell d'esquema</a:t>
            </a:r>
          </a:p>
          <a:p>
            <a:pPr lvl="2"/>
            <a:r>
              <a:rPr lang="en-GB" smtClean="0"/>
              <a:t>Tercer nivell d'esquema</a:t>
            </a:r>
          </a:p>
          <a:p>
            <a:pPr lvl="3"/>
            <a:r>
              <a:rPr lang="en-GB" smtClean="0"/>
              <a:t>Quart nivell d'esquema</a:t>
            </a:r>
          </a:p>
          <a:p>
            <a:pPr lvl="4"/>
            <a:r>
              <a:rPr lang="en-GB" smtClean="0"/>
              <a:t>Cinquè nivell d'esquema</a:t>
            </a:r>
          </a:p>
          <a:p>
            <a:pPr lvl="4"/>
            <a:r>
              <a:rPr lang="en-GB" smtClean="0"/>
              <a:t>Sisè nivell d'esquema</a:t>
            </a:r>
          </a:p>
          <a:p>
            <a:pPr lvl="4"/>
            <a:r>
              <a:rPr lang="en-GB" smtClean="0"/>
              <a:t>Setè nivell d'esquema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71488" y="9182100"/>
            <a:ext cx="1535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271713" y="9182100"/>
            <a:ext cx="23145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843463" y="9182100"/>
            <a:ext cx="1535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FB36B05-2D28-41FE-AD5F-6FD8C70ACA3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3" b="19026"/>
          <a:stretch>
            <a:fillRect/>
          </a:stretch>
        </p:blipFill>
        <p:spPr bwMode="auto">
          <a:xfrm>
            <a:off x="2224088" y="7021513"/>
            <a:ext cx="2344737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1643" b="190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-103188" y="8301038"/>
            <a:ext cx="7040563" cy="1604962"/>
            <a:chOff x="-65" y="5229"/>
            <a:chExt cx="4435" cy="1011"/>
          </a:xfrm>
        </p:grpSpPr>
        <p:pic>
          <p:nvPicPr>
            <p:cNvPr id="308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" y="5229"/>
              <a:ext cx="1949" cy="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5229"/>
              <a:ext cx="1949" cy="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" y="5229"/>
              <a:ext cx="1995" cy="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7021513"/>
            <a:ext cx="221456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557463"/>
            <a:ext cx="4794250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76425" y="3730625"/>
            <a:ext cx="3262313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s-E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urlz MT" panose="04040404050702020202" pitchFamily="82" charset="0"/>
              </a:rPr>
              <a:t>Agenda escolar </a:t>
            </a:r>
          </a:p>
          <a:p>
            <a:pPr algn="ctr" eaLnBrk="1" hangingPunct="1">
              <a:buSzPct val="100000"/>
              <a:defRPr/>
            </a:pPr>
            <a:r>
              <a:rPr lang="es-E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urlz MT" panose="04040404050702020202" pitchFamily="82" charset="0"/>
              </a:rPr>
              <a:t>2018-2019</a:t>
            </a: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627063"/>
            <a:ext cx="1393825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5637213"/>
            <a:ext cx="3786187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17588" y="469900"/>
            <a:ext cx="47625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s-E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autiful Every Time" panose="02000000000000000000" pitchFamily="2" charset="0"/>
              </a:rPr>
              <a:t>Lista de alumnos</a:t>
            </a:r>
          </a:p>
        </p:txBody>
      </p:sp>
      <p:graphicFrame>
        <p:nvGraphicFramePr>
          <p:cNvPr id="12290" name="Group 2"/>
          <p:cNvGraphicFramePr>
            <a:graphicFrameLocks noGrp="1"/>
          </p:cNvGraphicFramePr>
          <p:nvPr/>
        </p:nvGraphicFramePr>
        <p:xfrm>
          <a:off x="419100" y="1743075"/>
          <a:ext cx="5710238" cy="10737850"/>
        </p:xfrm>
        <a:graphic>
          <a:graphicData uri="http://schemas.openxmlformats.org/drawingml/2006/table">
            <a:tbl>
              <a:tblPr/>
              <a:tblGrid>
                <a:gridCol w="614363"/>
                <a:gridCol w="3103562"/>
                <a:gridCol w="1992313"/>
              </a:tblGrid>
              <a:tr h="21908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N.</a:t>
                      </a:r>
                    </a:p>
                  </a:txBody>
                  <a:tcPr marL="63360" marR="63360" marT="71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NOMBRE</a:t>
                      </a:r>
                    </a:p>
                  </a:txBody>
                  <a:tcPr marL="63360" marR="63360" marT="71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FECHA DE NACIMIENTO</a:t>
                      </a:r>
                    </a:p>
                  </a:txBody>
                  <a:tcPr marL="63360" marR="63360" marT="71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63360" marR="63360" marT="5903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2. </a:t>
                      </a:r>
                    </a:p>
                  </a:txBody>
                  <a:tcPr marL="63360" marR="63360" marT="5903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6. 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7. 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8. 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9. 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10. 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11. 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12. 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13. 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14. 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15. 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16. 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17. 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18</a:t>
                      </a: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. </a:t>
                      </a:r>
                    </a:p>
                  </a:txBody>
                  <a:tcPr marL="63360" marR="63360" marT="5903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19. 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20. 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21. 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22. 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23. 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9144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24. 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126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63360" marR="63360" marT="50546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25. 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3360" marR="63360" marT="5903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873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26. 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3360" marR="63360" marT="5903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27. 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3360" marR="63360" marT="5903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873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28. 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3360" marR="63360" marT="5903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29. 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3360" marR="63360" marT="5903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873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30. 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3360" marR="63360" marT="5903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63360" marR="63360" marT="4428" marB="0" horzOverflow="overflow">
                    <a:lnL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637" name="Picture 3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8105775"/>
            <a:ext cx="3382962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414463" y="984250"/>
            <a:ext cx="40290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sz="3600" b="1">
                <a:latin typeface="comic" pitchFamily="80" charset="0"/>
              </a:rPr>
              <a:t>Horario de clases</a:t>
            </a:r>
          </a:p>
        </p:txBody>
      </p:sp>
      <p:pic>
        <p:nvPicPr>
          <p:cNvPr id="23555" name="Picture 1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7848600"/>
            <a:ext cx="3440113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719138"/>
            <a:ext cx="90487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0488"/>
            <a:ext cx="68580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4338" name="Group 2"/>
          <p:cNvGraphicFramePr>
            <a:graphicFrameLocks noGrp="1"/>
          </p:cNvGraphicFramePr>
          <p:nvPr/>
        </p:nvGraphicFramePr>
        <p:xfrm>
          <a:off x="411163" y="2538413"/>
          <a:ext cx="6032500" cy="3760787"/>
        </p:xfrm>
        <a:graphic>
          <a:graphicData uri="http://schemas.openxmlformats.org/drawingml/2006/table">
            <a:tbl>
              <a:tblPr/>
              <a:tblGrid>
                <a:gridCol w="755650"/>
                <a:gridCol w="990600"/>
                <a:gridCol w="1098550"/>
                <a:gridCol w="1100137"/>
                <a:gridCol w="1076325"/>
                <a:gridCol w="1011238"/>
              </a:tblGrid>
              <a:tr h="2492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" pitchFamily="80" charset="0"/>
                          <a:ea typeface="Microsoft YaHei" panose="020B0503020204020204" pitchFamily="34" charset="-122"/>
                        </a:rPr>
                        <a:t>HORARI</a:t>
                      </a:r>
                    </a:p>
                  </a:txBody>
                  <a:tcPr marL="31680" marR="31680" marT="4158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" pitchFamily="80" charset="0"/>
                          <a:ea typeface="Microsoft YaHei" panose="020B0503020204020204" pitchFamily="34" charset="-122"/>
                        </a:rPr>
                        <a:t>DILLUNS</a:t>
                      </a:r>
                    </a:p>
                  </a:txBody>
                  <a:tcPr marL="31680" marR="31680" marT="4158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" pitchFamily="80" charset="0"/>
                          <a:ea typeface="Microsoft YaHei" panose="020B0503020204020204" pitchFamily="34" charset="-122"/>
                        </a:rPr>
                        <a:t>DIMARTS</a:t>
                      </a:r>
                    </a:p>
                  </a:txBody>
                  <a:tcPr marL="31680" marR="31680" marT="4158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" pitchFamily="80" charset="0"/>
                          <a:ea typeface="Microsoft YaHei" panose="020B0503020204020204" pitchFamily="34" charset="-122"/>
                        </a:rPr>
                        <a:t>DIMECRES</a:t>
                      </a:r>
                    </a:p>
                  </a:txBody>
                  <a:tcPr marL="31680" marR="31680" marT="4158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" pitchFamily="80" charset="0"/>
                          <a:ea typeface="Microsoft YaHei" panose="020B0503020204020204" pitchFamily="34" charset="-122"/>
                        </a:rPr>
                        <a:t>DIJOUS</a:t>
                      </a:r>
                    </a:p>
                  </a:txBody>
                  <a:tcPr marL="31680" marR="31680" marT="4158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" pitchFamily="80" charset="0"/>
                          <a:ea typeface="Microsoft YaHei" panose="020B0503020204020204" pitchFamily="34" charset="-122"/>
                        </a:rPr>
                        <a:t>DIVENDRES</a:t>
                      </a:r>
                    </a:p>
                  </a:txBody>
                  <a:tcPr marL="31680" marR="31680" marT="4158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9-9.50h</a:t>
                      </a: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Assemblea</a:t>
                      </a: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Assemblea</a:t>
                      </a: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Assemblea</a:t>
                      </a: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Assemblea</a:t>
                      </a: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Assemblea</a:t>
                      </a: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9.50-10.40h</a:t>
                      </a:r>
                    </a:p>
                  </a:txBody>
                  <a:tcPr marL="31680" marR="3168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10.40h-11.30h</a:t>
                      </a:r>
                    </a:p>
                  </a:txBody>
                  <a:tcPr marL="31680" marR="3168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11.30-12h</a:t>
                      </a:r>
                    </a:p>
                  </a:txBody>
                  <a:tcPr marL="31680" marR="3168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PATI</a:t>
                      </a: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19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12-13h</a:t>
                      </a:r>
                    </a:p>
                  </a:txBody>
                  <a:tcPr marL="31680" marR="3168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13-13.15h</a:t>
                      </a:r>
                    </a:p>
                  </a:txBody>
                  <a:tcPr marL="31680" marR="3168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PATI</a:t>
                      </a: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13.15h-14h</a:t>
                      </a:r>
                    </a:p>
                  </a:txBody>
                  <a:tcPr marL="31680" marR="3168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6577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1680" marR="3168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6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12.30-13.30h</a:t>
                      </a:r>
                    </a:p>
                  </a:txBody>
                  <a:tcPr marL="31680" marR="3168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PROGRAMACIÓ</a:t>
                      </a:r>
                    </a:p>
                  </a:txBody>
                  <a:tcPr marL="31680" marR="3168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ELABORACIÓ MATERIALS</a:t>
                      </a:r>
                    </a:p>
                  </a:txBody>
                  <a:tcPr marL="31680" marR="3168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REUNIONS </a:t>
                      </a:r>
                    </a:p>
                  </a:txBody>
                  <a:tcPr marL="31680" marR="3168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ATENCIÓ FAMÍLIES</a:t>
                      </a:r>
                    </a:p>
                  </a:txBody>
                  <a:tcPr marL="31680" marR="3168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CICLE</a:t>
                      </a:r>
                    </a:p>
                  </a:txBody>
                  <a:tcPr marL="31680" marR="3168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5"/>
          <a:stretch>
            <a:fillRect/>
          </a:stretch>
        </p:blipFill>
        <p:spPr bwMode="auto">
          <a:xfrm>
            <a:off x="347663" y="863600"/>
            <a:ext cx="6156325" cy="768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34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0488"/>
            <a:ext cx="68580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88913" y="920750"/>
            <a:ext cx="14128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sz="1200" b="1">
                <a:latin typeface="Beautiful Every Time" panose="02000000000000000000" pitchFamily="2" charset="0"/>
              </a:rPr>
              <a:t>Evaluacion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sz="1200" b="1">
                <a:latin typeface="Beautiful Every Time" panose="02000000000000000000" pitchFamily="2" charset="0"/>
              </a:rPr>
              <a:t> 1 Trimestre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5"/>
          <a:stretch>
            <a:fillRect/>
          </a:stretch>
        </p:blipFill>
        <p:spPr bwMode="auto">
          <a:xfrm>
            <a:off x="347663" y="863600"/>
            <a:ext cx="6156325" cy="768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34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0488"/>
            <a:ext cx="68580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71438" y="863600"/>
            <a:ext cx="18716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sz="1200" b="1">
                <a:latin typeface="Beautiful Every Time" panose="02000000000000000000" pitchFamily="2" charset="0"/>
              </a:rPr>
              <a:t>Evaluación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sz="1200" b="1">
                <a:latin typeface="Beautiful Every Time" panose="02000000000000000000" pitchFamily="2" charset="0"/>
              </a:rPr>
              <a:t>2ºTrimestre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5"/>
          <a:stretch>
            <a:fillRect/>
          </a:stretch>
        </p:blipFill>
        <p:spPr bwMode="auto">
          <a:xfrm>
            <a:off x="347663" y="863600"/>
            <a:ext cx="6156325" cy="768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34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0488"/>
            <a:ext cx="68580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71438" y="863600"/>
            <a:ext cx="18716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sz="1200" b="1">
                <a:latin typeface="Beautiful Every Time" panose="02000000000000000000" pitchFamily="2" charset="0"/>
              </a:rPr>
              <a:t>Evaluación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sz="1200" b="1">
                <a:latin typeface="Beautiful Every Time" panose="02000000000000000000" pitchFamily="2" charset="0"/>
              </a:rPr>
              <a:t> 3r trimestre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Group 1"/>
          <p:cNvGraphicFramePr>
            <a:graphicFrameLocks noGrp="1"/>
          </p:cNvGraphicFramePr>
          <p:nvPr/>
        </p:nvGraphicFramePr>
        <p:xfrm>
          <a:off x="852488" y="2713038"/>
          <a:ext cx="5076825" cy="10990262"/>
        </p:xfrm>
        <a:graphic>
          <a:graphicData uri="http://schemas.openxmlformats.org/drawingml/2006/table">
            <a:tbl>
              <a:tblPr/>
              <a:tblGrid>
                <a:gridCol w="1171575"/>
                <a:gridCol w="1320800"/>
                <a:gridCol w="1182687"/>
                <a:gridCol w="1401763"/>
              </a:tblGrid>
              <a:tr h="4063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5903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1R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TRIMESTRE</a:t>
                      </a:r>
                    </a:p>
                  </a:txBody>
                  <a:tcPr marL="38160" marR="38160" marT="121109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2N TRIMESTRE</a:t>
                      </a:r>
                    </a:p>
                  </a:txBody>
                  <a:tcPr marL="38160" marR="38160" marT="121109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3R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TRIMESTRE</a:t>
                      </a:r>
                    </a:p>
                  </a:txBody>
                  <a:tcPr marL="38160" marR="38160" marT="121109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93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8160" marR="38160" marT="9374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3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80499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8160" marR="38160" marT="4025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931" name="Picture 3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44563"/>
            <a:ext cx="5881688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932" name="Text Box 345"/>
          <p:cNvSpPr txBox="1">
            <a:spLocks noChangeArrowheads="1"/>
          </p:cNvSpPr>
          <p:nvPr/>
        </p:nvSpPr>
        <p:spPr bwMode="auto">
          <a:xfrm>
            <a:off x="781050" y="1500188"/>
            <a:ext cx="56610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sz="2400" b="1">
                <a:latin typeface="Arial" panose="020B0604020202020204" pitchFamily="34" charset="0"/>
              </a:rPr>
              <a:t>ASISTENCIA A LAS REUNIONES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Group 1"/>
          <p:cNvGraphicFramePr>
            <a:graphicFrameLocks noGrp="1"/>
          </p:cNvGraphicFramePr>
          <p:nvPr/>
        </p:nvGraphicFramePr>
        <p:xfrm>
          <a:off x="379413" y="2033588"/>
          <a:ext cx="5981700" cy="11080750"/>
        </p:xfrm>
        <a:graphic>
          <a:graphicData uri="http://schemas.openxmlformats.org/drawingml/2006/table">
            <a:tbl>
              <a:tblPr/>
              <a:tblGrid>
                <a:gridCol w="203200"/>
                <a:gridCol w="936625"/>
                <a:gridCol w="744537"/>
                <a:gridCol w="585788"/>
                <a:gridCol w="747712"/>
                <a:gridCol w="728663"/>
                <a:gridCol w="493712"/>
                <a:gridCol w="473075"/>
                <a:gridCol w="484188"/>
                <a:gridCol w="584200"/>
              </a:tblGrid>
              <a:tr h="376256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54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9074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9074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9074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9074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9074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9074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9074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</a:p>
                  </a:txBody>
                  <a:tcPr marL="33840" marR="33840" marT="90742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8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9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11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12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13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14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15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16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17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18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19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21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22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23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37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L="33840" marR="33840" marT="60375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33840" marR="33840" marT="8618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7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25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54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7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26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54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7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marL="33840" marR="33840" marT="17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54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840" marR="33840" marT="270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163" name="Picture 8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96863"/>
            <a:ext cx="5883275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164" name="Text Box 881"/>
          <p:cNvSpPr txBox="1">
            <a:spLocks noChangeArrowheads="1"/>
          </p:cNvSpPr>
          <p:nvPr/>
        </p:nvSpPr>
        <p:spPr bwMode="auto">
          <a:xfrm>
            <a:off x="657225" y="852488"/>
            <a:ext cx="56610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sz="2400" b="1">
                <a:latin typeface="Arial" panose="020B0604020202020204" pitchFamily="34" charset="0"/>
              </a:rPr>
              <a:t>LISTA DE MATERIAL</a:t>
            </a:r>
          </a:p>
        </p:txBody>
      </p:sp>
      <p:sp>
        <p:nvSpPr>
          <p:cNvPr id="36165" name="Text Box 882"/>
          <p:cNvSpPr txBox="1">
            <a:spLocks noChangeArrowheads="1"/>
          </p:cNvSpPr>
          <p:nvPr/>
        </p:nvSpPr>
        <p:spPr bwMode="auto">
          <a:xfrm>
            <a:off x="544513" y="7797800"/>
            <a:ext cx="487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sz="1200">
                <a:latin typeface="Arial" panose="020B0604020202020204" pitchFamily="34" charset="0"/>
              </a:rPr>
              <a:t>R: </a:t>
            </a:r>
            <a:r>
              <a:rPr lang="ca-ES" sz="1200">
                <a:latin typeface="Arial" panose="020B0604020202020204" pitchFamily="34" charset="0"/>
              </a:rPr>
              <a:t>persones autoritzades a recollir al @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a-ES" sz="1200">
                <a:latin typeface="Arial" panose="020B0604020202020204" pitchFamily="34" charset="0"/>
              </a:rPr>
              <a:t>F: permís fotos.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a-ES" sz="1200">
                <a:latin typeface="Arial" panose="020B0604020202020204" pitchFamily="34" charset="0"/>
              </a:rPr>
              <a:t>S. Permís sortides fora del centre</a:t>
            </a:r>
          </a:p>
        </p:txBody>
      </p:sp>
      <p:pic>
        <p:nvPicPr>
          <p:cNvPr id="36166" name="Picture 8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0488"/>
            <a:ext cx="68580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0488"/>
            <a:ext cx="68580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CuadroTexto 1"/>
          <p:cNvSpPr txBox="1">
            <a:spLocks noChangeArrowheads="1"/>
          </p:cNvSpPr>
          <p:nvPr/>
        </p:nvSpPr>
        <p:spPr bwMode="auto">
          <a:xfrm>
            <a:off x="981075" y="704850"/>
            <a:ext cx="345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>
                <a:solidFill>
                  <a:schemeClr val="tx1"/>
                </a:solidFill>
              </a:rPr>
              <a:t>TUTORIAS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81000"/>
            <a:ext cx="1401763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84288" y="882650"/>
            <a:ext cx="3670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autiful Every Time" panose="02000000000000000000" pitchFamily="2" charset="0"/>
              </a:rPr>
              <a:t>Acuerdos de ciclo</a:t>
            </a: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/>
        </p:nvGraphicFramePr>
        <p:xfrm>
          <a:off x="290513" y="2068513"/>
          <a:ext cx="6280150" cy="6365875"/>
        </p:xfrm>
        <a:graphic>
          <a:graphicData uri="http://schemas.openxmlformats.org/drawingml/2006/table">
            <a:tbl>
              <a:tblPr/>
              <a:tblGrid>
                <a:gridCol w="6280150"/>
              </a:tblGrid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972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8496300"/>
            <a:ext cx="1182688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3" b="19026"/>
          <a:stretch>
            <a:fillRect/>
          </a:stretch>
        </p:blipFill>
        <p:spPr bwMode="auto">
          <a:xfrm>
            <a:off x="2224088" y="7021513"/>
            <a:ext cx="2344737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1643" b="190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-103188" y="8301038"/>
            <a:ext cx="7040563" cy="1604962"/>
            <a:chOff x="-65" y="5229"/>
            <a:chExt cx="4435" cy="1011"/>
          </a:xfrm>
        </p:grpSpPr>
        <p:pic>
          <p:nvPicPr>
            <p:cNvPr id="512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" y="5229"/>
              <a:ext cx="1949" cy="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5229"/>
              <a:ext cx="1949" cy="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" y="5229"/>
              <a:ext cx="1995" cy="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7021513"/>
            <a:ext cx="221456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990975"/>
            <a:ext cx="2652713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81000"/>
            <a:ext cx="1401763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84325" y="882650"/>
            <a:ext cx="306546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autiful Every Time" panose="02000000000000000000" pitchFamily="2" charset="0"/>
              </a:rPr>
              <a:t>Notas alumnos</a:t>
            </a: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/>
        </p:nvGraphicFramePr>
        <p:xfrm>
          <a:off x="290513" y="2068513"/>
          <a:ext cx="6280150" cy="6365875"/>
        </p:xfrm>
        <a:graphic>
          <a:graphicData uri="http://schemas.openxmlformats.org/drawingml/2006/table">
            <a:tbl>
              <a:tblPr/>
              <a:tblGrid>
                <a:gridCol w="6280150"/>
              </a:tblGrid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020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8496300"/>
            <a:ext cx="1182688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27250" y="882650"/>
            <a:ext cx="197802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autiful Every Time" panose="02000000000000000000" pitchFamily="2" charset="0"/>
              </a:rPr>
              <a:t>REUNIONES</a:t>
            </a:r>
          </a:p>
        </p:txBody>
      </p:sp>
      <p:graphicFrame>
        <p:nvGraphicFramePr>
          <p:cNvPr id="23554" name="Group 2"/>
          <p:cNvGraphicFramePr>
            <a:graphicFrameLocks noGrp="1"/>
          </p:cNvGraphicFramePr>
          <p:nvPr/>
        </p:nvGraphicFramePr>
        <p:xfrm>
          <a:off x="290513" y="2068513"/>
          <a:ext cx="6280150" cy="6365875"/>
        </p:xfrm>
        <a:graphic>
          <a:graphicData uri="http://schemas.openxmlformats.org/drawingml/2006/table">
            <a:tbl>
              <a:tblPr/>
              <a:tblGrid>
                <a:gridCol w="6280150"/>
              </a:tblGrid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54180" marB="4680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67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474075"/>
            <a:ext cx="122555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939800"/>
            <a:ext cx="5294313" cy="329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016000" y="1604963"/>
            <a:ext cx="5294313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sz="4000" b="1">
                <a:latin typeface="Beautiful Every Time" panose="02000000000000000000" pitchFamily="2" charset="0"/>
              </a:rPr>
              <a:t>PROGRAMACIÓN</a:t>
            </a:r>
            <a:r>
              <a:rPr lang="es-MX" sz="4400" b="1">
                <a:latin typeface="Beautiful Every Time" panose="02000000000000000000" pitchFamily="2" charset="0"/>
              </a:rPr>
              <a:t> </a:t>
            </a:r>
            <a:r>
              <a:rPr lang="es-MX" sz="4000" b="1">
                <a:latin typeface="Beautiful Every Time" panose="02000000000000000000" pitchFamily="2" charset="0"/>
              </a:rPr>
              <a:t>SEMANAL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MX" sz="4000" b="1">
              <a:latin typeface="Beautiful Every Time" panose="02000000000000000000" pitchFamily="2" charset="0"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5283200"/>
            <a:ext cx="5294313" cy="329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901700" y="6584950"/>
            <a:ext cx="5294313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sz="4400" b="1">
                <a:latin typeface="Beautiful Every Time" panose="02000000000000000000" pitchFamily="2" charset="0"/>
              </a:rPr>
              <a:t>AGENDA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MX" sz="4400" b="1">
              <a:latin typeface="Beautiful Every Time" panose="02000000000000000000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789238"/>
            <a:ext cx="5294312" cy="32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893763" y="4070350"/>
            <a:ext cx="52943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sz="4400" b="1">
                <a:latin typeface="Beautiful Every Time" panose="02000000000000000000" pitchFamily="2" charset="0"/>
              </a:rPr>
              <a:t>EVALUACIÓN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0488"/>
            <a:ext cx="68580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789238"/>
            <a:ext cx="5294312" cy="32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027113" y="3762375"/>
            <a:ext cx="52943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sz="4400" b="1">
                <a:latin typeface="Beautiful Every Time" panose="02000000000000000000" pitchFamily="2" charset="0"/>
              </a:rPr>
              <a:t>REUNIONES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0488"/>
            <a:ext cx="68580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789238"/>
            <a:ext cx="5294312" cy="32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0488"/>
            <a:ext cx="68580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4063" y="985838"/>
            <a:ext cx="5322887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ca-ES" sz="2000" dirty="0" smtClean="0">
                <a:latin typeface="Escolar2" panose="00000400000000000000" pitchFamily="2" charset="0"/>
                <a:cs typeface="Arial" panose="020B0604020202020204" pitchFamily="34" charset="0"/>
              </a:rPr>
              <a:t>Nombre: </a:t>
            </a:r>
          </a:p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ca-ES" sz="2000" dirty="0" err="1" smtClean="0">
                <a:latin typeface="Escolar2" panose="00000400000000000000" pitchFamily="2" charset="0"/>
                <a:cs typeface="Arial" panose="020B0604020202020204" pitchFamily="34" charset="0"/>
              </a:rPr>
              <a:t>Escuela</a:t>
            </a:r>
            <a:r>
              <a:rPr lang="ca-ES" sz="2000" dirty="0" smtClean="0">
                <a:latin typeface="Escolar2" panose="00000400000000000000" pitchFamily="2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lnSpc>
                <a:spcPct val="150000"/>
              </a:lnSpc>
              <a:buSzPct val="100000"/>
              <a:defRPr/>
            </a:pPr>
            <a:endParaRPr lang="ca-ES" sz="2000" dirty="0" smtClean="0">
              <a:latin typeface="Escolar2" panose="000004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ca-ES" sz="2000" b="1" dirty="0" err="1" smtClean="0">
                <a:latin typeface="Escolar2" panose="00000400000000000000" pitchFamily="2" charset="0"/>
                <a:cs typeface="Arial" panose="020B0604020202020204" pitchFamily="34" charset="0"/>
              </a:rPr>
              <a:t>Teléfonos</a:t>
            </a:r>
            <a:r>
              <a:rPr lang="ca-ES" sz="2000" dirty="0" smtClean="0">
                <a:latin typeface="Escolar2" panose="00000400000000000000" pitchFamily="2" charset="0"/>
                <a:cs typeface="Arial" panose="020B0604020202020204" pitchFamily="34" charset="0"/>
              </a:rPr>
              <a:t>: </a:t>
            </a:r>
          </a:p>
          <a:p>
            <a:pPr marL="342900" indent="-342900" eaLnBrk="1" hangingPunct="1">
              <a:lnSpc>
                <a:spcPct val="150000"/>
              </a:lnSpc>
              <a:buSzPct val="100000"/>
              <a:buFontTx/>
              <a:buChar char="-"/>
              <a:defRPr/>
            </a:pPr>
            <a:r>
              <a:rPr lang="ca-ES" sz="2000" dirty="0" err="1" smtClean="0">
                <a:latin typeface="Escolar2" panose="00000400000000000000" pitchFamily="2" charset="0"/>
                <a:cs typeface="Arial" panose="020B0604020202020204" pitchFamily="34" charset="0"/>
              </a:rPr>
              <a:t>Secretaría</a:t>
            </a:r>
            <a:r>
              <a:rPr lang="ca-ES" sz="2000" dirty="0" smtClean="0">
                <a:latin typeface="Escolar2" panose="00000400000000000000" pitchFamily="2" charset="0"/>
                <a:cs typeface="Arial" panose="020B0604020202020204" pitchFamily="34" charset="0"/>
              </a:rPr>
              <a:t>: </a:t>
            </a:r>
          </a:p>
          <a:p>
            <a:pPr marL="342900" indent="-342900" eaLnBrk="1" hangingPunct="1">
              <a:lnSpc>
                <a:spcPct val="150000"/>
              </a:lnSpc>
              <a:buSzPct val="100000"/>
              <a:buFontTx/>
              <a:buChar char="-"/>
              <a:defRPr/>
            </a:pPr>
            <a:r>
              <a:rPr lang="ca-ES" sz="2000" dirty="0" err="1" smtClean="0">
                <a:latin typeface="Escolar2" panose="00000400000000000000" pitchFamily="2" charset="0"/>
                <a:cs typeface="Arial" panose="020B0604020202020204" pitchFamily="34" charset="0"/>
              </a:rPr>
              <a:t>Movil</a:t>
            </a:r>
            <a:r>
              <a:rPr lang="ca-ES" sz="2000" dirty="0" smtClean="0">
                <a:latin typeface="Escolar2" panose="00000400000000000000" pitchFamily="2" charset="0"/>
                <a:cs typeface="Arial" panose="020B0604020202020204" pitchFamily="34" charset="0"/>
              </a:rPr>
              <a:t> Equipo </a:t>
            </a:r>
            <a:r>
              <a:rPr lang="ca-ES" sz="2000" dirty="0" err="1" smtClean="0">
                <a:latin typeface="Escolar2" panose="00000400000000000000" pitchFamily="2" charset="0"/>
                <a:cs typeface="Arial" panose="020B0604020202020204" pitchFamily="34" charset="0"/>
              </a:rPr>
              <a:t>Directivo</a:t>
            </a:r>
            <a:r>
              <a:rPr lang="ca-ES" sz="2000" dirty="0" smtClean="0">
                <a:latin typeface="Escolar2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buSzPct val="100000"/>
              <a:defRPr/>
            </a:pPr>
            <a:endParaRPr lang="ca-ES" sz="3200" b="1" dirty="0" smtClean="0">
              <a:latin typeface="Harlow Solid Italic" panose="04030604020F02020D02" pitchFamily="82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buSzPct val="100000"/>
              <a:defRPr/>
            </a:pPr>
            <a:r>
              <a:rPr lang="ca-ES" sz="3200" b="1" dirty="0" smtClean="0">
                <a:latin typeface="KG Primary Penmanship 2" panose="02000506000000020003" pitchFamily="2" charset="0"/>
                <a:cs typeface="Times New Roman" panose="02020603050405020304" pitchFamily="18" charset="0"/>
              </a:rPr>
              <a:t>	</a:t>
            </a:r>
            <a:r>
              <a:rPr lang="es-MX" sz="3200" b="1" dirty="0" smtClean="0">
                <a:latin typeface="KG Primary Penmanship 2" panose="02000506000000020003" pitchFamily="2" charset="0"/>
                <a:cs typeface="Times New Roman" panose="02020603050405020304" pitchFamily="18" charset="0"/>
              </a:rPr>
              <a:t>	</a:t>
            </a:r>
          </a:p>
          <a:p>
            <a:pPr algn="ctr" eaLnBrk="1" hangingPunct="1">
              <a:buSzPct val="100000"/>
              <a:defRPr/>
            </a:pPr>
            <a:endParaRPr lang="es-MX" sz="3200" b="1" dirty="0" smtClean="0">
              <a:latin typeface="KG Primary Penmanship 2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">
            <a:off x="4659313" y="3487738"/>
            <a:ext cx="663575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5554663"/>
            <a:ext cx="3786187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0488"/>
            <a:ext cx="68580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265363"/>
            <a:ext cx="59055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501650" y="471488"/>
            <a:ext cx="5641975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sz="4800">
                <a:latin typeface="comic" pitchFamily="80" charset="0"/>
              </a:rPr>
              <a:t>CALENDARI0 ESCOLAR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sz="4800" b="1">
                <a:latin typeface="HelloPoppinTags" panose="02000603000000000000" pitchFamily="2" charset="0"/>
              </a:rPr>
              <a:t>2017-2018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MX" sz="4800" b="1">
              <a:latin typeface="HelloPoppinTags" panose="02000603000000000000" pitchFamily="2" charset="0"/>
            </a:endParaRP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7178675"/>
            <a:ext cx="2728912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 rot="5400000">
            <a:off x="2530475" y="3713163"/>
            <a:ext cx="5276850" cy="1555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sz="4800" b="1">
                <a:latin typeface="HelloPoppinTags" panose="02000603000000000000" pitchFamily="2" charset="0"/>
              </a:rPr>
              <a:t>PLANIFICADOR 2016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6954838"/>
            <a:ext cx="1479550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 rot="5400000">
            <a:off x="2783681" y="3123407"/>
            <a:ext cx="5046663" cy="1555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sz="4800" b="1">
                <a:latin typeface="HelloPoppinTags" panose="02000603000000000000" pitchFamily="2" charset="0"/>
              </a:rPr>
              <a:t>PLANIFICADOR 2017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6788150"/>
            <a:ext cx="1477962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789238"/>
            <a:ext cx="5294312" cy="32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908050" y="3849688"/>
            <a:ext cx="5294313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MX" sz="4400" b="1">
                <a:latin typeface="Beautiful Every Time" panose="02000000000000000000" pitchFamily="2" charset="0"/>
              </a:rPr>
              <a:t>CONTACT0 FAMILIAS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6853238"/>
            <a:ext cx="1592263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765175"/>
            <a:ext cx="860425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4452938"/>
            <a:ext cx="5905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954088"/>
            <a:ext cx="760413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0488"/>
            <a:ext cx="68580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0" r="23190" b="1094"/>
          <a:stretch>
            <a:fillRect/>
          </a:stretch>
        </p:blipFill>
        <p:spPr bwMode="auto">
          <a:xfrm>
            <a:off x="534988" y="390525"/>
            <a:ext cx="4445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190" r="23190" b="10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81025" y="1119188"/>
            <a:ext cx="52895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a-E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600000000000000" pitchFamily="2" charset="0"/>
              </a:rPr>
              <a:t>Directorio</a:t>
            </a:r>
            <a:r>
              <a:rPr lang="ca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ca-E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600000000000000" pitchFamily="2" charset="0"/>
              </a:rPr>
              <a:t>telefónico</a:t>
            </a:r>
            <a:r>
              <a:rPr lang="ca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600000000000000" pitchFamily="2" charset="0"/>
              </a:rPr>
              <a:t> y </a:t>
            </a:r>
            <a:r>
              <a:rPr lang="ca-E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600000000000000" pitchFamily="2" charset="0"/>
              </a:rPr>
              <a:t>fechas</a:t>
            </a:r>
            <a:r>
              <a:rPr lang="ca-E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600000000000000" pitchFamily="2" charset="0"/>
              </a:rPr>
              <a:t> de </a:t>
            </a:r>
            <a:r>
              <a:rPr lang="ca-E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600000000000000" pitchFamily="2" charset="0"/>
              </a:rPr>
              <a:t>interés</a:t>
            </a:r>
            <a:endParaRPr lang="ca-E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06400"/>
            <a:ext cx="131445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492375"/>
            <a:ext cx="358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071688"/>
            <a:ext cx="3889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677863" y="1590675"/>
            <a:ext cx="567213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a-ES" sz="1200" b="1">
                <a:latin typeface="Arial Narrow" panose="020B0606020202030204" pitchFamily="34" charset="0"/>
              </a:rPr>
              <a:t>Alumno</a:t>
            </a:r>
            <a:r>
              <a:rPr lang="ca-ES" sz="1200">
                <a:latin typeface="Arial Narrow" panose="020B0606020202030204" pitchFamily="34" charset="0"/>
              </a:rPr>
              <a:t>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a-ES" sz="1200" b="1">
                <a:latin typeface="Arial Narrow" panose="020B0606020202030204" pitchFamily="34" charset="0"/>
              </a:rPr>
              <a:t>Teléfono madre</a:t>
            </a:r>
            <a:r>
              <a:rPr lang="ca-ES" sz="1200">
                <a:latin typeface="Arial Narrow" panose="020B0606020202030204" pitchFamily="34" charset="0"/>
              </a:rPr>
              <a:t>:</a:t>
            </a:r>
            <a:r>
              <a:rPr lang="ca-ES" sz="1200"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a-ES" sz="1200" b="1">
                <a:latin typeface="Arial Narrow" panose="020B0606020202030204" pitchFamily="34" charset="0"/>
              </a:rPr>
              <a:t>Teléfono padre</a:t>
            </a:r>
            <a:r>
              <a:rPr lang="ca-ES" sz="1200">
                <a:latin typeface="Arial Narrow" panose="020B0606020202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a-ES" sz="1200" b="1">
                <a:latin typeface="Arial Narrow" panose="020B0606020202030204" pitchFamily="34" charset="0"/>
              </a:rPr>
              <a:t>Otros</a:t>
            </a:r>
            <a:r>
              <a:rPr lang="ca-ES" sz="1200">
                <a:latin typeface="Arial Narrow" panose="020B0606020202030204" pitchFamily="34" charset="0"/>
              </a:rPr>
              <a:t>: </a:t>
            </a:r>
            <a:r>
              <a:rPr lang="ca-ES" sz="120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a-ES" sz="1200" b="1">
                <a:latin typeface="Arial Narrow" panose="020B0606020202030204" pitchFamily="34" charset="0"/>
              </a:rPr>
              <a:t>Idioma</a:t>
            </a:r>
            <a:r>
              <a:rPr lang="ca-ES" sz="1200">
                <a:latin typeface="Arial Narrow" panose="020B0606020202030204" pitchFamily="34" charset="0"/>
              </a:rPr>
              <a:t>:                                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a-ES" sz="1200" b="1">
                <a:latin typeface="Arial Narrow" panose="020B0606020202030204" pitchFamily="34" charset="0"/>
              </a:rPr>
              <a:t>Guarderia</a:t>
            </a:r>
            <a:r>
              <a:rPr lang="ca-ES" sz="1200">
                <a:latin typeface="Arial Narrow" panose="020B0606020202030204" pitchFamily="34" charset="0"/>
              </a:rPr>
              <a:t>: ________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a-ES" sz="1200" b="1">
                <a:latin typeface="Arial Narrow" panose="020B0606020202030204" pitchFamily="34" charset="0"/>
              </a:rPr>
              <a:t>Alérgias</a:t>
            </a:r>
            <a:r>
              <a:rPr lang="ca-ES" sz="1200">
                <a:latin typeface="Arial Narrow" panose="020B0606020202030204" pitchFamily="34" charset="0"/>
              </a:rPr>
              <a:t>:_______________________________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a-ES" sz="1200" b="1">
                <a:latin typeface="Arial Narrow" panose="020B0606020202030204" pitchFamily="34" charset="0"/>
              </a:rPr>
              <a:t>Observaciones</a:t>
            </a:r>
            <a:r>
              <a:rPr lang="ca-ES" sz="1200">
                <a:latin typeface="Arial Narrow" panose="020B0606020202030204" pitchFamily="34" charset="0"/>
              </a:rPr>
              <a:t>.________________________________________________________________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43513"/>
            <a:ext cx="3603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832350"/>
            <a:ext cx="3873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8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7783513"/>
            <a:ext cx="3603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7351713"/>
            <a:ext cx="3889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0" name="Imagen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162425"/>
            <a:ext cx="5681662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7113588"/>
            <a:ext cx="568166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54188" y="889000"/>
            <a:ext cx="3560762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s-E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anose="020E0802020502020306" pitchFamily="34" charset="0"/>
              </a:rPr>
              <a:t>Cumpleaños</a:t>
            </a: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/>
        </p:nvGraphicFramePr>
        <p:xfrm>
          <a:off x="241300" y="1811338"/>
          <a:ext cx="2060575" cy="1849437"/>
        </p:xfrm>
        <a:graphic>
          <a:graphicData uri="http://schemas.openxmlformats.org/drawingml/2006/table">
            <a:tbl>
              <a:tblPr/>
              <a:tblGrid>
                <a:gridCol w="2060575"/>
              </a:tblGrid>
              <a:tr h="45572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risten ITC" panose="03050502040202030202" pitchFamily="66" charset="0"/>
                          <a:ea typeface="Microsoft YaHei" panose="020B0503020204020204" pitchFamily="34" charset="-122"/>
                        </a:rPr>
                        <a:t>Enero</a:t>
                      </a: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8227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207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2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2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84" name="Group 20"/>
          <p:cNvGraphicFramePr>
            <a:graphicFrameLocks noGrp="1"/>
          </p:cNvGraphicFramePr>
          <p:nvPr/>
        </p:nvGraphicFramePr>
        <p:xfrm>
          <a:off x="2424113" y="1811338"/>
          <a:ext cx="2060575" cy="1849437"/>
        </p:xfrm>
        <a:graphic>
          <a:graphicData uri="http://schemas.openxmlformats.org/drawingml/2006/table">
            <a:tbl>
              <a:tblPr/>
              <a:tblGrid>
                <a:gridCol w="2060575"/>
              </a:tblGrid>
              <a:tr h="45572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risten ITC" panose="03050502040202030202" pitchFamily="66" charset="0"/>
                          <a:ea typeface="Microsoft YaHei" panose="020B0503020204020204" pitchFamily="34" charset="-122"/>
                        </a:rPr>
                        <a:t>Febrero</a:t>
                      </a: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48227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207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2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2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02" name="Group 38"/>
          <p:cNvGraphicFramePr>
            <a:graphicFrameLocks noGrp="1"/>
          </p:cNvGraphicFramePr>
          <p:nvPr/>
        </p:nvGraphicFramePr>
        <p:xfrm>
          <a:off x="4603750" y="1811338"/>
          <a:ext cx="2060575" cy="1874837"/>
        </p:xfrm>
        <a:graphic>
          <a:graphicData uri="http://schemas.openxmlformats.org/drawingml/2006/table">
            <a:tbl>
              <a:tblPr/>
              <a:tblGrid>
                <a:gridCol w="2060575"/>
              </a:tblGrid>
              <a:tr h="45538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risten ITC" panose="03050502040202030202" pitchFamily="66" charset="0"/>
                          <a:ea typeface="Microsoft YaHei" panose="020B0503020204020204" pitchFamily="34" charset="-122"/>
                        </a:rPr>
                        <a:t>Marzo</a:t>
                      </a:r>
                    </a:p>
                  </a:txBody>
                  <a:tcPr marL="90000" marR="90000" marT="46777" marB="46777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82036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136" marB="46777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036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136" marB="46777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38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777" marB="46777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20" name="Group 56"/>
          <p:cNvGraphicFramePr>
            <a:graphicFrameLocks noGrp="1"/>
          </p:cNvGraphicFramePr>
          <p:nvPr/>
        </p:nvGraphicFramePr>
        <p:xfrm>
          <a:off x="247650" y="3408363"/>
          <a:ext cx="2060575" cy="1849437"/>
        </p:xfrm>
        <a:graphic>
          <a:graphicData uri="http://schemas.openxmlformats.org/drawingml/2006/table">
            <a:tbl>
              <a:tblPr/>
              <a:tblGrid>
                <a:gridCol w="2060575"/>
              </a:tblGrid>
              <a:tr h="45572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risten ITC" panose="03050502040202030202" pitchFamily="66" charset="0"/>
                          <a:ea typeface="Microsoft YaHei" panose="020B0503020204020204" pitchFamily="34" charset="-122"/>
                        </a:rPr>
                        <a:t>Abril</a:t>
                      </a: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8227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207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2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2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38" name="Group 74"/>
          <p:cNvGraphicFramePr>
            <a:graphicFrameLocks noGrp="1"/>
          </p:cNvGraphicFramePr>
          <p:nvPr/>
        </p:nvGraphicFramePr>
        <p:xfrm>
          <a:off x="2422525" y="3414713"/>
          <a:ext cx="2060575" cy="1901825"/>
        </p:xfrm>
        <a:graphic>
          <a:graphicData uri="http://schemas.openxmlformats.org/drawingml/2006/table">
            <a:tbl>
              <a:tblPr/>
              <a:tblGrid>
                <a:gridCol w="2060575"/>
              </a:tblGrid>
              <a:tr h="455521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risten ITC" panose="03050502040202030202" pitchFamily="66" charset="0"/>
                          <a:ea typeface="Microsoft YaHei" panose="020B0503020204020204" pitchFamily="34" charset="-122"/>
                        </a:rPr>
                        <a:t>Mayo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82101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164" marB="4679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01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164" marB="4679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01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164" marB="4679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56" name="Group 92"/>
          <p:cNvGraphicFramePr>
            <a:graphicFrameLocks noGrp="1"/>
          </p:cNvGraphicFramePr>
          <p:nvPr/>
        </p:nvGraphicFramePr>
        <p:xfrm>
          <a:off x="4603750" y="3414713"/>
          <a:ext cx="2060575" cy="1849437"/>
        </p:xfrm>
        <a:graphic>
          <a:graphicData uri="http://schemas.openxmlformats.org/drawingml/2006/table">
            <a:tbl>
              <a:tblPr/>
              <a:tblGrid>
                <a:gridCol w="2060575"/>
              </a:tblGrid>
              <a:tr h="45572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risten ITC" panose="03050502040202030202" pitchFamily="66" charset="0"/>
                          <a:ea typeface="Microsoft YaHei" panose="020B0503020204020204" pitchFamily="34" charset="-122"/>
                        </a:rPr>
                        <a:t>Junio</a:t>
                      </a: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8227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207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2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2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74" name="Group 110"/>
          <p:cNvGraphicFramePr>
            <a:graphicFrameLocks noGrp="1"/>
          </p:cNvGraphicFramePr>
          <p:nvPr/>
        </p:nvGraphicFramePr>
        <p:xfrm>
          <a:off x="2422525" y="4987925"/>
          <a:ext cx="2060575" cy="1849438"/>
        </p:xfrm>
        <a:graphic>
          <a:graphicData uri="http://schemas.openxmlformats.org/drawingml/2006/table">
            <a:tbl>
              <a:tblPr/>
              <a:tblGrid>
                <a:gridCol w="2060575"/>
              </a:tblGrid>
              <a:tr h="45572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risten ITC" panose="03050502040202030202" pitchFamily="66" charset="0"/>
                          <a:ea typeface="Microsoft YaHei" panose="020B0503020204020204" pitchFamily="34" charset="-122"/>
                        </a:rPr>
                        <a:t>Agosto</a:t>
                      </a: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8227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207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2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2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92" name="Group 128"/>
          <p:cNvGraphicFramePr>
            <a:graphicFrameLocks noGrp="1"/>
          </p:cNvGraphicFramePr>
          <p:nvPr/>
        </p:nvGraphicFramePr>
        <p:xfrm>
          <a:off x="4603750" y="5005388"/>
          <a:ext cx="2060575" cy="1849437"/>
        </p:xfrm>
        <a:graphic>
          <a:graphicData uri="http://schemas.openxmlformats.org/drawingml/2006/table">
            <a:tbl>
              <a:tblPr/>
              <a:tblGrid>
                <a:gridCol w="2060575"/>
              </a:tblGrid>
              <a:tr h="45572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risten ITC" panose="03050502040202030202" pitchFamily="66" charset="0"/>
                          <a:ea typeface="Microsoft YaHei" panose="020B0503020204020204" pitchFamily="34" charset="-122"/>
                        </a:rPr>
                        <a:t>Septiembre</a:t>
                      </a: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66"/>
                    </a:solidFill>
                  </a:tcPr>
                </a:tc>
              </a:tr>
              <a:tr h="48227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207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2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22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10" name="Group 146"/>
          <p:cNvGraphicFramePr>
            <a:graphicFrameLocks noGrp="1"/>
          </p:cNvGraphicFramePr>
          <p:nvPr/>
        </p:nvGraphicFramePr>
        <p:xfrm>
          <a:off x="227013" y="6651625"/>
          <a:ext cx="2060575" cy="2325688"/>
        </p:xfrm>
        <a:graphic>
          <a:graphicData uri="http://schemas.openxmlformats.org/drawingml/2006/table">
            <a:tbl>
              <a:tblPr/>
              <a:tblGrid>
                <a:gridCol w="2060575"/>
              </a:tblGrid>
              <a:tr h="4557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risten ITC" panose="03050502040202030202" pitchFamily="66" charset="0"/>
                          <a:ea typeface="Microsoft YaHei" panose="020B0503020204020204" pitchFamily="34" charset="-122"/>
                        </a:rPr>
                        <a:t>Octubre</a:t>
                      </a:r>
                    </a:p>
                  </a:txBody>
                  <a:tcPr marL="90000" marR="90000" marT="46809" marB="46809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4557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risten ITC" panose="03050502040202030202" pitchFamily="66" charset="0"/>
                          <a:ea typeface="Microsoft YaHei" panose="020B0503020204020204" pitchFamily="34" charset="-122"/>
                        </a:rPr>
                        <a:t> </a:t>
                      </a:r>
                    </a:p>
                  </a:txBody>
                  <a:tcPr marL="90000" marR="90000" marT="46809" marB="46809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246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202" marB="46809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2041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202" marB="46809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28" name="Group 164"/>
          <p:cNvGraphicFramePr>
            <a:graphicFrameLocks noGrp="1"/>
          </p:cNvGraphicFramePr>
          <p:nvPr/>
        </p:nvGraphicFramePr>
        <p:xfrm>
          <a:off x="2422525" y="6656388"/>
          <a:ext cx="2060575" cy="1901825"/>
        </p:xfrm>
        <a:graphic>
          <a:graphicData uri="http://schemas.openxmlformats.org/drawingml/2006/table">
            <a:tbl>
              <a:tblPr/>
              <a:tblGrid>
                <a:gridCol w="2060575"/>
              </a:tblGrid>
              <a:tr h="455521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risten ITC" panose="03050502040202030202" pitchFamily="66" charset="0"/>
                          <a:ea typeface="Microsoft YaHei" panose="020B0503020204020204" pitchFamily="34" charset="-122"/>
                        </a:rPr>
                        <a:t>Noviembre</a:t>
                      </a:r>
                    </a:p>
                  </a:txBody>
                  <a:tcPr marL="90000" marR="90000" marT="46791" marB="4679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82101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164" marB="4679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01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164" marB="4679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01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164" marB="4679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46" name="Group 182"/>
          <p:cNvGraphicFramePr>
            <a:graphicFrameLocks noGrp="1"/>
          </p:cNvGraphicFramePr>
          <p:nvPr/>
        </p:nvGraphicFramePr>
        <p:xfrm>
          <a:off x="4603750" y="6651625"/>
          <a:ext cx="2060575" cy="1849438"/>
        </p:xfrm>
        <a:graphic>
          <a:graphicData uri="http://schemas.openxmlformats.org/drawingml/2006/table">
            <a:tbl>
              <a:tblPr/>
              <a:tblGrid>
                <a:gridCol w="2060575"/>
              </a:tblGrid>
              <a:tr h="45572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risten ITC" panose="03050502040202030202" pitchFamily="66" charset="0"/>
                          <a:ea typeface="Microsoft YaHei" panose="020B0503020204020204" pitchFamily="34" charset="-122"/>
                        </a:rPr>
                        <a:t>Diciembre</a:t>
                      </a: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8227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207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2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2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11" marB="46811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591" name="Picture 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84200"/>
            <a:ext cx="12446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1465" name="Group 201"/>
          <p:cNvGraphicFramePr>
            <a:graphicFrameLocks noGrp="1"/>
          </p:cNvGraphicFramePr>
          <p:nvPr/>
        </p:nvGraphicFramePr>
        <p:xfrm>
          <a:off x="254000" y="4987925"/>
          <a:ext cx="2060575" cy="2300288"/>
        </p:xfrm>
        <a:graphic>
          <a:graphicData uri="http://schemas.openxmlformats.org/drawingml/2006/table">
            <a:tbl>
              <a:tblPr/>
              <a:tblGrid>
                <a:gridCol w="2060575"/>
              </a:tblGrid>
              <a:tr h="45543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Kristen ITC" panose="03050502040202030202" pitchFamily="66" charset="0"/>
                          <a:ea typeface="Microsoft YaHei" panose="020B0503020204020204" pitchFamily="34" charset="-122"/>
                        </a:rPr>
                        <a:t>Julio</a:t>
                      </a:r>
                    </a:p>
                  </a:txBody>
                  <a:tcPr marL="90000" marR="90000" marT="46782" marB="46782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206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147" marB="46782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06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Segoe UI" panose="020B0502040204020203" pitchFamily="34" charset="0"/>
                      </a:endParaRPr>
                    </a:p>
                  </a:txBody>
                  <a:tcPr marL="90000" marR="90000" marT="95147" marB="46782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071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7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3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1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risten ITC" panose="03050502040202030202" pitchFamily="66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782" marB="46782" horzOverflow="overflow">
                    <a:lnL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604" name="Picture 2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22275"/>
            <a:ext cx="1233487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05" name="Picture 2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8343900"/>
            <a:ext cx="11207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606" name="Picture 2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8301038"/>
            <a:ext cx="808037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3866</TotalTime>
  <Words>246</Words>
  <Application>Microsoft Office PowerPoint</Application>
  <PresentationFormat>Personalizado</PresentationFormat>
  <Paragraphs>178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43" baseType="lpstr">
      <vt:lpstr>Arial</vt:lpstr>
      <vt:lpstr>Microsoft YaHei</vt:lpstr>
      <vt:lpstr>Calibri Light</vt:lpstr>
      <vt:lpstr>Times New Roman</vt:lpstr>
      <vt:lpstr>Calibri</vt:lpstr>
      <vt:lpstr>Curlz MT</vt:lpstr>
      <vt:lpstr>Escolar2</vt:lpstr>
      <vt:lpstr>Harlow Solid Italic</vt:lpstr>
      <vt:lpstr>KG Primary Penmanship 2</vt:lpstr>
      <vt:lpstr>comic</vt:lpstr>
      <vt:lpstr>HelloPoppinTags</vt:lpstr>
      <vt:lpstr>Beautiful Every Time</vt:lpstr>
      <vt:lpstr>Segoe Print</vt:lpstr>
      <vt:lpstr>Arial Narrow</vt:lpstr>
      <vt:lpstr>Berlin Sans FB Demi</vt:lpstr>
      <vt:lpstr>Kristen ITC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Laura Becerril</dc:creator>
  <cp:keywords/>
  <dc:description/>
  <cp:lastModifiedBy>Antonio Ciudad Real Núñez</cp:lastModifiedBy>
  <cp:revision>236</cp:revision>
  <cp:lastPrinted>2016-10-03T12:59:12Z</cp:lastPrinted>
  <dcterms:created xsi:type="dcterms:W3CDTF">2015-08-06T21:45:22Z</dcterms:created>
  <dcterms:modified xsi:type="dcterms:W3CDTF">2018-07-05T17:03:57Z</dcterms:modified>
</cp:coreProperties>
</file>