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86" r:id="rId2"/>
    <p:sldId id="292" r:id="rId3"/>
    <p:sldId id="305" r:id="rId4"/>
    <p:sldId id="306" r:id="rId5"/>
    <p:sldId id="307" r:id="rId6"/>
    <p:sldId id="308" r:id="rId7"/>
    <p:sldId id="309" r:id="rId8"/>
    <p:sldId id="256" r:id="rId9"/>
    <p:sldId id="293" r:id="rId10"/>
    <p:sldId id="265" r:id="rId11"/>
    <p:sldId id="259" r:id="rId12"/>
    <p:sldId id="294" r:id="rId13"/>
    <p:sldId id="266" r:id="rId14"/>
    <p:sldId id="260" r:id="rId15"/>
    <p:sldId id="295" r:id="rId16"/>
    <p:sldId id="267" r:id="rId17"/>
    <p:sldId id="261" r:id="rId18"/>
    <p:sldId id="296" r:id="rId19"/>
    <p:sldId id="268" r:id="rId20"/>
    <p:sldId id="262" r:id="rId21"/>
    <p:sldId id="297" r:id="rId22"/>
    <p:sldId id="269" r:id="rId23"/>
    <p:sldId id="263" r:id="rId24"/>
    <p:sldId id="298" r:id="rId25"/>
    <p:sldId id="270" r:id="rId26"/>
    <p:sldId id="271" r:id="rId27"/>
    <p:sldId id="299" r:id="rId28"/>
    <p:sldId id="272" r:id="rId29"/>
    <p:sldId id="276" r:id="rId30"/>
    <p:sldId id="300" r:id="rId31"/>
    <p:sldId id="277" r:id="rId32"/>
    <p:sldId id="278" r:id="rId33"/>
    <p:sldId id="301" r:id="rId34"/>
    <p:sldId id="279" r:id="rId35"/>
    <p:sldId id="282" r:id="rId36"/>
    <p:sldId id="302" r:id="rId37"/>
    <p:sldId id="281" r:id="rId38"/>
    <p:sldId id="284" r:id="rId39"/>
    <p:sldId id="303" r:id="rId40"/>
    <p:sldId id="283" r:id="rId41"/>
    <p:sldId id="273" r:id="rId42"/>
    <p:sldId id="304" r:id="rId43"/>
    <p:sldId id="274" r:id="rId4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EE5"/>
    <a:srgbClr val="CC99FF"/>
    <a:srgbClr val="9933FF"/>
    <a:srgbClr val="9900CC"/>
    <a:srgbClr val="CC66FF"/>
    <a:srgbClr val="7EEBFA"/>
    <a:srgbClr val="F34BE7"/>
    <a:srgbClr val="AD5B96"/>
    <a:srgbClr val="15DF3B"/>
    <a:srgbClr val="3FE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>
        <p:scale>
          <a:sx n="100" d="100"/>
          <a:sy n="100" d="100"/>
        </p:scale>
        <p:origin x="-106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089D-3B38-41FC-97F5-AD9E8C8DDED2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7C6ED-7BDB-4AE7-B8F9-AE974FCA3F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6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06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61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7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65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503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97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45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37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990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6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4AD2-3FF8-47E5-9D5F-E703D44A268D}" type="datetimeFigureOut">
              <a:rPr lang="es-MX" smtClean="0"/>
              <a:t>11/08/2015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2E12-EACE-417A-9B0C-0F172F6D15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69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64.233.179.104/translate_c?hl=es&amp;u=http://www.teacherweb.com/VA/ThurgoodMarshallElementarySchool/MrsStamp/ap3.stm&amp;prev=/search?q=kinderprintables&amp;hl=es&amp;sa=G&amp;usg=ALkJrhh7pVlrstPp1JYlCMFjqMa6wxYCs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hyperlink" Target="http://64.233.179.104/translate_c?hl=es&amp;u=http://www.teacherweb.com/VA/ThurgoodMarshallElementarySchool/MrsStamp/uap12.stm&amp;prev=/search?q=kinderprintables&amp;hl=es&amp;sa=G&amp;usg=ALkJrhhG4Yb9l4Mr0fTBy9lpp33Tl76R5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08883" y="1383595"/>
            <a:ext cx="6683041" cy="378565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anose="03050502040202030202" pitchFamily="66" charset="0"/>
              </a:rPr>
              <a:t>Mi agenda escolar</a:t>
            </a:r>
          </a:p>
          <a:p>
            <a:pPr algn="ctr"/>
            <a:r>
              <a:rPr lang="es-MX" sz="48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anose="03050502040202030202" pitchFamily="66" charset="0"/>
              </a:rPr>
              <a:t> </a:t>
            </a:r>
            <a:r>
              <a:rPr lang="es-MX" sz="48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anose="03050502040202030202" pitchFamily="66" charset="0"/>
              </a:rPr>
              <a:t>2015-2016</a:t>
            </a:r>
          </a:p>
          <a:p>
            <a:pPr algn="ctr"/>
            <a:endParaRPr lang="es-MX" sz="4800" b="1" dirty="0" smtClean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es-MX" sz="48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anose="03050502040202030202" pitchFamily="66" charset="0"/>
              </a:rPr>
              <a:t>Mtra. Monserrat</a:t>
            </a:r>
          </a:p>
          <a:p>
            <a:pPr algn="ctr"/>
            <a:r>
              <a:rPr lang="es-MX" sz="48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anose="03050502040202030202" pitchFamily="66" charset="0"/>
              </a:rPr>
              <a:t> Gálvez Chimal </a:t>
            </a:r>
            <a:endParaRPr lang="es-MX" sz="48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16 Imagen" descr="http://irunadeoca.eu/jardin-botanico-santa-catalina/wp-content/uploads/2014/02/sdf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9" b="50000"/>
          <a:stretch>
            <a:fillRect/>
          </a:stretch>
        </p:blipFill>
        <p:spPr bwMode="auto">
          <a:xfrm rot="18591401">
            <a:off x="6857269" y="354891"/>
            <a:ext cx="1898996" cy="11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6 Imagen" descr="http://irunadeoca.eu/jardin-botanico-santa-catalina/wp-content/uploads/2014/02/sdf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9" b="50000"/>
          <a:stretch>
            <a:fillRect/>
          </a:stretch>
        </p:blipFill>
        <p:spPr bwMode="auto">
          <a:xfrm rot="19546585">
            <a:off x="4156743" y="485150"/>
            <a:ext cx="1504281" cy="93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6 Imagen" descr="http://irunadeoca.eu/jardin-botanico-santa-catalina/wp-content/uploads/2014/02/sdf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9" b="50000"/>
          <a:stretch>
            <a:fillRect/>
          </a:stretch>
        </p:blipFill>
        <p:spPr bwMode="auto">
          <a:xfrm rot="19546585">
            <a:off x="4196550" y="5213503"/>
            <a:ext cx="1503581" cy="8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6 Imagen" descr="http://irunadeoca.eu/jardin-botanico-santa-catalina/wp-content/uploads/2014/02/sdf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9" b="50000"/>
          <a:stretch>
            <a:fillRect/>
          </a:stretch>
        </p:blipFill>
        <p:spPr bwMode="auto">
          <a:xfrm rot="9414028">
            <a:off x="10097062" y="494166"/>
            <a:ext cx="1546360" cy="9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6 Imagen" descr="http://irunadeoca.eu/jardin-botanico-santa-catalina/wp-content/uploads/2014/02/sdfl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29" b="50000"/>
          <a:stretch>
            <a:fillRect/>
          </a:stretch>
        </p:blipFill>
        <p:spPr bwMode="auto">
          <a:xfrm rot="11676672">
            <a:off x="10176124" y="5254284"/>
            <a:ext cx="1357145" cy="90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6198"/>
          <a:stretch/>
        </p:blipFill>
        <p:spPr bwMode="auto">
          <a:xfrm>
            <a:off x="628650" y="1096692"/>
            <a:ext cx="4010025" cy="435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13340"/>
              </p:ext>
            </p:extLst>
          </p:nvPr>
        </p:nvGraphicFramePr>
        <p:xfrm>
          <a:off x="565484" y="264701"/>
          <a:ext cx="11032958" cy="643608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83" y="4264268"/>
            <a:ext cx="2743364" cy="2323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30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62" y="3520142"/>
            <a:ext cx="1037684" cy="9170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84905"/>
              </p:ext>
            </p:extLst>
          </p:nvPr>
        </p:nvGraphicFramePr>
        <p:xfrm>
          <a:off x="681687" y="974559"/>
          <a:ext cx="10515806" cy="54503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07326"/>
                <a:gridCol w="2090501"/>
                <a:gridCol w="2219217"/>
                <a:gridCol w="2107326"/>
                <a:gridCol w="1991436"/>
              </a:tblGrid>
              <a:tr h="576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8915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endParaRPr lang="es-MX" sz="160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55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55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55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Kristen ITC" panose="03050502040202030202" pitchFamily="66" charset="0"/>
                        </a:rPr>
                        <a:t>21</a:t>
                      </a:r>
                      <a:endParaRPr lang="es-MX" sz="160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55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30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 smtClean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227309" y="168321"/>
            <a:ext cx="4551395" cy="5968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Septiembre 2015</a:t>
            </a:r>
            <a:endParaRPr lang="es-MX" sz="3200" b="1" dirty="0">
              <a:ln w="10160">
                <a:solidFill>
                  <a:srgbClr val="00B05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9" y="168321"/>
            <a:ext cx="1864894" cy="1416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4902457" y="3978686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Suspensión de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L. Docentes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05" y="4524572"/>
            <a:ext cx="910797" cy="81744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339967" y="4695690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656031"/>
              </p:ext>
            </p:extLst>
          </p:nvPr>
        </p:nvGraphicFramePr>
        <p:xfrm>
          <a:off x="565484" y="264701"/>
          <a:ext cx="11032958" cy="643608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7" y="4199022"/>
            <a:ext cx="2839452" cy="2294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0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30" y="3501189"/>
            <a:ext cx="894814" cy="85494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38498"/>
              </p:ext>
            </p:extLst>
          </p:nvPr>
        </p:nvGraphicFramePr>
        <p:xfrm>
          <a:off x="838097" y="1155032"/>
          <a:ext cx="10606502" cy="544648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07326"/>
                <a:gridCol w="2090501"/>
                <a:gridCol w="206792"/>
                <a:gridCol w="2103121"/>
                <a:gridCol w="2107326"/>
                <a:gridCol w="1991436"/>
              </a:tblGrid>
              <a:tr h="553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29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7874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3571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0852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19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20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0852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29</a:t>
                      </a: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30</a:t>
                      </a: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937" y="5667572"/>
            <a:ext cx="910797" cy="8174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06993" y="288636"/>
            <a:ext cx="455139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Octubre 2015</a:t>
            </a:r>
            <a:endParaRPr lang="es-MX" sz="3600" b="1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580599" y="5838690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31" y="132347"/>
            <a:ext cx="2048112" cy="1612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818148" y="3894464"/>
            <a:ext cx="191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Descubrimiento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de América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937" y="3501189"/>
            <a:ext cx="580486" cy="97691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flipH="1">
            <a:off x="10249599" y="3617464"/>
            <a:ext cx="125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Día 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Mundial 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de la 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Alimentación 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8919"/>
              </p:ext>
            </p:extLst>
          </p:nvPr>
        </p:nvGraphicFramePr>
        <p:xfrm>
          <a:off x="565484" y="264701"/>
          <a:ext cx="11032958" cy="643608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68" y="4283243"/>
            <a:ext cx="3164306" cy="2310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81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80673"/>
              </p:ext>
            </p:extLst>
          </p:nvPr>
        </p:nvGraphicFramePr>
        <p:xfrm>
          <a:off x="883910" y="926432"/>
          <a:ext cx="10560689" cy="57243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98018"/>
                <a:gridCol w="2081266"/>
                <a:gridCol w="2300746"/>
                <a:gridCol w="2098018"/>
                <a:gridCol w="1982641"/>
              </a:tblGrid>
              <a:tr h="5690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738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30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227309" y="168321"/>
            <a:ext cx="4551395" cy="5968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Noviembre 2015</a:t>
            </a:r>
            <a:endParaRPr lang="es-MX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95" y="4644887"/>
            <a:ext cx="910797" cy="8174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628725" y="4816005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11" y="168321"/>
            <a:ext cx="1636294" cy="135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883910" y="3978686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Suspensión de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L. Docentes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557493" y="3477182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Kristen ITC" panose="03050502040202030202" pitchFamily="66" charset="0"/>
              </a:rPr>
              <a:t>Aniversario </a:t>
            </a:r>
          </a:p>
          <a:p>
            <a:r>
              <a:rPr lang="es-MX" sz="1200" dirty="0">
                <a:latin typeface="Kristen ITC" panose="03050502040202030202" pitchFamily="66" charset="0"/>
              </a:rPr>
              <a:t>del inicio </a:t>
            </a:r>
            <a:r>
              <a:rPr lang="es-MX" sz="1200" dirty="0" smtClean="0">
                <a:latin typeface="Kristen ITC" panose="03050502040202030202" pitchFamily="66" charset="0"/>
              </a:rPr>
              <a:t>de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la Revolución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Mexicana   </a:t>
            </a:r>
            <a:endParaRPr lang="es-MX" sz="1200" dirty="0"/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83910" y="2009273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Dí</a:t>
            </a:r>
            <a:r>
              <a:rPr lang="es-MX" sz="1200" dirty="0"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 de Muertos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0322"/>
              </p:ext>
            </p:extLst>
          </p:nvPr>
        </p:nvGraphicFramePr>
        <p:xfrm>
          <a:off x="565484" y="264701"/>
          <a:ext cx="11032958" cy="64360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487779"/>
            <a:ext cx="2634916" cy="2165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55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20706" cy="648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952728" y="571480"/>
            <a:ext cx="6572296" cy="631844"/>
          </a:xfrm>
          <a:ln>
            <a:miter lim="800000"/>
            <a:headEnd/>
            <a:tailEnd/>
          </a:ln>
          <a:extLst/>
        </p:spPr>
        <p:txBody>
          <a:bodyPr rtlCol="0">
            <a:prstTxWarp prst="textStop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Kristen ITC" pitchFamily="66" charset="0"/>
              </a:rPr>
              <a:t>Guardias y comisiones</a:t>
            </a:r>
            <a:endParaRPr lang="es-MX" sz="2800" b="1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Kristen ITC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76251" y="1428750"/>
          <a:ext cx="11334749" cy="52149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08533"/>
                <a:gridCol w="3843393"/>
                <a:gridCol w="3582823"/>
              </a:tblGrid>
              <a:tr h="4008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Agosto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Septiembre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Octubre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02837"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</a:tr>
              <a:tr h="4008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Noviembre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Diciembre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enero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02837"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</a:tr>
              <a:tr h="4008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Febrero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Marzo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Abril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02837"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</a:tr>
              <a:tr h="40089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Mayo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Junio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Julio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02837"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solidFill>
                          <a:schemeClr val="bg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solidFill>
                          <a:schemeClr val="bg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solidFill>
                          <a:schemeClr val="bg1"/>
                        </a:solidFill>
                        <a:latin typeface="Kristen ITC" pitchFamily="66" charset="0"/>
                      </a:endParaRPr>
                    </a:p>
                  </a:txBody>
                  <a:tcPr marL="121919" marR="121919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48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45339"/>
              </p:ext>
            </p:extLst>
          </p:nvPr>
        </p:nvGraphicFramePr>
        <p:xfrm>
          <a:off x="765907" y="1020718"/>
          <a:ext cx="10515806" cy="5747087"/>
        </p:xfrm>
        <a:graphic>
          <a:graphicData uri="http://schemas.openxmlformats.org/drawingml/2006/table">
            <a:tbl>
              <a:tblPr firstRow="1" bandRow="1"/>
              <a:tblGrid>
                <a:gridCol w="2107326"/>
                <a:gridCol w="2090501"/>
                <a:gridCol w="2219217"/>
                <a:gridCol w="2107326"/>
                <a:gridCol w="1991436"/>
              </a:tblGrid>
              <a:tr h="6470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Lunes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Martes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Miércoles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Jueves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Viernes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shade val="30000"/>
                            <a:satMod val="115000"/>
                          </a:srgbClr>
                        </a:gs>
                        <a:gs pos="50000">
                          <a:srgbClr val="FF0000">
                            <a:shade val="67500"/>
                            <a:satMod val="115000"/>
                          </a:srgbClr>
                        </a:gs>
                        <a:gs pos="100000">
                          <a:srgbClr val="FF0000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9190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b="1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81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7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8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9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10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11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7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14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15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16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17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18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71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21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 </a:t>
                      </a:r>
                    </a:p>
                  </a:txBody>
                  <a:tcPr marL="90696" marR="90696" marT="45348" marB="453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 </a:t>
                      </a:r>
                    </a:p>
                  </a:txBody>
                  <a:tcPr marL="90696" marR="90696" marT="45348" marB="453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36" descr="ccmwinter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1" y="4779719"/>
            <a:ext cx="818148" cy="828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746046" y="230723"/>
            <a:ext cx="4551395" cy="5968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ln w="22225">
                  <a:solidFill>
                    <a:srgbClr val="D61C08"/>
                  </a:solidFill>
                  <a:prstDash val="solid"/>
                </a:ln>
                <a:solidFill>
                  <a:srgbClr val="D61C08"/>
                </a:solidFill>
                <a:latin typeface="Kristen ITC" panose="03050502040202030202" pitchFamily="66" charset="0"/>
              </a:rPr>
              <a:t>Diciembre 2015</a:t>
            </a:r>
            <a:endParaRPr lang="es-MX" sz="3200" b="1" dirty="0">
              <a:ln w="22225">
                <a:solidFill>
                  <a:srgbClr val="D61C08"/>
                </a:solidFill>
                <a:prstDash val="solid"/>
              </a:ln>
              <a:solidFill>
                <a:srgbClr val="D61C08"/>
              </a:solidFill>
            </a:endParaRPr>
          </a:p>
        </p:txBody>
      </p:sp>
      <p:sp>
        <p:nvSpPr>
          <p:cNvPr id="12" name="18 CuadroTexto"/>
          <p:cNvSpPr txBox="1">
            <a:spLocks noChangeArrowheads="1"/>
          </p:cNvSpPr>
          <p:nvPr/>
        </p:nvSpPr>
        <p:spPr bwMode="auto">
          <a:xfrm>
            <a:off x="4874044" y="4993958"/>
            <a:ext cx="3929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2000" dirty="0" smtClean="0">
                <a:latin typeface="Kristen ITC" panose="03050502040202030202" pitchFamily="66" charset="0"/>
              </a:rPr>
              <a:t>Periodo Vacacional…</a:t>
            </a:r>
            <a:endParaRPr lang="es-MX" altLang="es-MX" sz="2000" dirty="0">
              <a:latin typeface="Kristen ITC" panose="03050502040202030202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42" y="372978"/>
            <a:ext cx="1708483" cy="1161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8" y="4965031"/>
            <a:ext cx="142036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24615"/>
              </p:ext>
            </p:extLst>
          </p:nvPr>
        </p:nvGraphicFramePr>
        <p:xfrm>
          <a:off x="565484" y="264701"/>
          <a:ext cx="11032958" cy="64109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32958"/>
              </a:tblGrid>
              <a:tr h="44865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4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400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61C08">
                            <a:shade val="30000"/>
                            <a:satMod val="115000"/>
                          </a:srgbClr>
                        </a:gs>
                        <a:gs pos="50000">
                          <a:srgbClr val="D61C08">
                            <a:shade val="67500"/>
                            <a:satMod val="115000"/>
                          </a:srgbClr>
                        </a:gs>
                        <a:gs pos="100000">
                          <a:srgbClr val="D61C08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21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71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1C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42" y="4271211"/>
            <a:ext cx="2719135" cy="224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83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57981"/>
              </p:ext>
            </p:extLst>
          </p:nvPr>
        </p:nvGraphicFramePr>
        <p:xfrm>
          <a:off x="838097" y="1046748"/>
          <a:ext cx="10606502" cy="54623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7326"/>
                <a:gridCol w="2090501"/>
                <a:gridCol w="2309913"/>
                <a:gridCol w="2107326"/>
                <a:gridCol w="1991436"/>
              </a:tblGrid>
              <a:tr h="6643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8317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9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99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11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31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18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19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31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27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746046" y="230723"/>
            <a:ext cx="455139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Kristen ITC" panose="03050502040202030202" pitchFamily="66" charset="0"/>
              </a:rPr>
              <a:t>Enero 2016</a:t>
            </a:r>
            <a:endParaRPr lang="es-MX" sz="3600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75" y="2610851"/>
            <a:ext cx="802351" cy="8181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6" y="4415588"/>
            <a:ext cx="925929" cy="100263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75445" y="5141220"/>
            <a:ext cx="1323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Mi Cumple…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09284" y="3152001"/>
            <a:ext cx="1720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Regreso a clases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05" y="5646881"/>
            <a:ext cx="910797" cy="81744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556536" y="5862752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95" y="119488"/>
            <a:ext cx="1804736" cy="1515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99" y="2610851"/>
            <a:ext cx="1039848" cy="8181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49516" y="2696759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Día 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De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 Reyes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858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56452"/>
              </p:ext>
            </p:extLst>
          </p:nvPr>
        </p:nvGraphicFramePr>
        <p:xfrm>
          <a:off x="565484" y="264701"/>
          <a:ext cx="11032958" cy="64360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47" y="4235116"/>
            <a:ext cx="2514600" cy="2273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80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19507"/>
              </p:ext>
            </p:extLst>
          </p:nvPr>
        </p:nvGraphicFramePr>
        <p:xfrm>
          <a:off x="838097" y="1010651"/>
          <a:ext cx="10515806" cy="566726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07326"/>
                <a:gridCol w="2090501"/>
                <a:gridCol w="2219217"/>
                <a:gridCol w="2107326"/>
                <a:gridCol w="1991436"/>
              </a:tblGrid>
              <a:tr h="602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3FED60">
                            <a:tint val="66000"/>
                            <a:satMod val="160000"/>
                            <a:shade val="30000"/>
                            <a:satMod val="115000"/>
                          </a:srgbClr>
                        </a:gs>
                        <a:gs pos="50000">
                          <a:srgbClr val="3FED60">
                            <a:tint val="66000"/>
                            <a:satMod val="160000"/>
                            <a:shade val="67500"/>
                            <a:satMod val="115000"/>
                          </a:srgbClr>
                        </a:gs>
                        <a:gs pos="100000">
                          <a:srgbClr val="3FED60">
                            <a:tint val="66000"/>
                            <a:satMod val="160000"/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3FED60">
                            <a:tint val="66000"/>
                            <a:satMod val="160000"/>
                            <a:shade val="30000"/>
                            <a:satMod val="115000"/>
                          </a:srgbClr>
                        </a:gs>
                        <a:gs pos="50000">
                          <a:srgbClr val="3FED60">
                            <a:tint val="66000"/>
                            <a:satMod val="160000"/>
                            <a:shade val="67500"/>
                            <a:satMod val="115000"/>
                          </a:srgbClr>
                        </a:gs>
                        <a:gs pos="100000">
                          <a:srgbClr val="3FED60">
                            <a:tint val="66000"/>
                            <a:satMod val="160000"/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3FED60">
                            <a:tint val="66000"/>
                            <a:satMod val="160000"/>
                            <a:shade val="30000"/>
                            <a:satMod val="115000"/>
                          </a:srgbClr>
                        </a:gs>
                        <a:gs pos="50000">
                          <a:srgbClr val="3FED60">
                            <a:tint val="66000"/>
                            <a:satMod val="160000"/>
                            <a:shade val="67500"/>
                            <a:satMod val="115000"/>
                          </a:srgbClr>
                        </a:gs>
                        <a:gs pos="100000">
                          <a:srgbClr val="3FED60">
                            <a:tint val="66000"/>
                            <a:satMod val="160000"/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3FED60">
                            <a:tint val="66000"/>
                            <a:satMod val="160000"/>
                            <a:shade val="30000"/>
                            <a:satMod val="115000"/>
                          </a:srgbClr>
                        </a:gs>
                        <a:gs pos="50000">
                          <a:srgbClr val="3FED60">
                            <a:tint val="66000"/>
                            <a:satMod val="160000"/>
                            <a:shade val="67500"/>
                            <a:satMod val="115000"/>
                          </a:srgbClr>
                        </a:gs>
                        <a:gs pos="100000">
                          <a:srgbClr val="3FED60">
                            <a:tint val="66000"/>
                            <a:satMod val="160000"/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gradFill flip="none" rotWithShape="1">
                      <a:gsLst>
                        <a:gs pos="0">
                          <a:srgbClr val="3FED60">
                            <a:tint val="66000"/>
                            <a:satMod val="160000"/>
                            <a:shade val="30000"/>
                            <a:satMod val="115000"/>
                          </a:srgbClr>
                        </a:gs>
                        <a:gs pos="50000">
                          <a:srgbClr val="3FED60">
                            <a:tint val="66000"/>
                            <a:satMod val="160000"/>
                            <a:shade val="67500"/>
                            <a:satMod val="115000"/>
                          </a:srgbClr>
                        </a:gs>
                        <a:gs pos="100000">
                          <a:srgbClr val="3FED60">
                            <a:tint val="66000"/>
                            <a:satMod val="160000"/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99762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383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9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10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33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+mn-ea"/>
                          <a:cs typeface="+mn-cs"/>
                        </a:rPr>
                        <a:t>15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19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799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7994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6350" cap="flat" cmpd="sng" algn="ctr">
                      <a:noFill/>
                      <a:prstDash val="solid"/>
                      <a:miter lim="800000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4559969"/>
            <a:ext cx="914400" cy="9865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09674" y="132347"/>
            <a:ext cx="4581061" cy="7340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3FED60"/>
                </a:solidFill>
                <a:latin typeface="Kristen ITC" panose="03050502040202030202" pitchFamily="66" charset="0"/>
              </a:rPr>
              <a:t>Febrero 2016</a:t>
            </a:r>
            <a:endParaRPr lang="es-MX" sz="40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3FED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053264" y="5053264"/>
            <a:ext cx="133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Día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de l</a:t>
            </a:r>
            <a:r>
              <a:rPr lang="es-MX" sz="1200" dirty="0"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 Bander</a:t>
            </a:r>
            <a:r>
              <a:rPr lang="es-MX" sz="1200" dirty="0">
                <a:latin typeface="Kristen ITC" panose="03050502040202030202" pitchFamily="66" charset="0"/>
              </a:rPr>
              <a:t>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19" y="234761"/>
            <a:ext cx="1747047" cy="126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859847" y="2125823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Suspensión de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L. Docentes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42" y="4697480"/>
            <a:ext cx="910797" cy="81744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532473" y="4868598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407526" y="1987324"/>
            <a:ext cx="17385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Kristen ITC" panose="03050502040202030202" pitchFamily="66" charset="0"/>
              </a:rPr>
              <a:t>Promulgación de la Constitución Política de México </a:t>
            </a:r>
            <a:endParaRPr lang="es-MX" sz="11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3847"/>
              </p:ext>
            </p:extLst>
          </p:nvPr>
        </p:nvGraphicFramePr>
        <p:xfrm>
          <a:off x="565484" y="264701"/>
          <a:ext cx="11032958" cy="64360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FED60">
                            <a:shade val="30000"/>
                            <a:satMod val="115000"/>
                          </a:srgbClr>
                        </a:gs>
                        <a:gs pos="50000">
                          <a:srgbClr val="3FED60">
                            <a:shade val="67500"/>
                            <a:satMod val="115000"/>
                          </a:srgbClr>
                        </a:gs>
                        <a:gs pos="100000">
                          <a:srgbClr val="3FED6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ED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53" y="4283241"/>
            <a:ext cx="2983329" cy="2291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69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62368"/>
              </p:ext>
            </p:extLst>
          </p:nvPr>
        </p:nvGraphicFramePr>
        <p:xfrm>
          <a:off x="593471" y="866420"/>
          <a:ext cx="10535757" cy="570102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46437"/>
                <a:gridCol w="2085738"/>
                <a:gridCol w="2106024"/>
                <a:gridCol w="2076720"/>
                <a:gridCol w="2120838"/>
              </a:tblGrid>
              <a:tr h="632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9182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1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18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1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21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319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/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209674" y="132347"/>
            <a:ext cx="4581061" cy="7340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4000" b="1" dirty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Ma</a:t>
            </a:r>
            <a:r>
              <a:rPr lang="es-MX" sz="4000" b="1" dirty="0" smtClean="0">
                <a:ln w="22225">
                  <a:solidFill>
                    <a:srgbClr val="92D050"/>
                  </a:solidFill>
                  <a:prstDash val="solid"/>
                </a:ln>
                <a:solidFill>
                  <a:srgbClr val="FFC000"/>
                </a:solidFill>
                <a:latin typeface="Kristen ITC" panose="03050502040202030202" pitchFamily="66" charset="0"/>
              </a:rPr>
              <a:t>rzo 2016</a:t>
            </a:r>
            <a:endParaRPr lang="es-MX" sz="4000" b="1" dirty="0">
              <a:ln w="22225">
                <a:solidFill>
                  <a:srgbClr val="92D050"/>
                </a:solidFill>
                <a:prstDash val="solid"/>
              </a:ln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03332" y="5003600"/>
            <a:ext cx="148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Suspensión de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L. Docentes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sp>
        <p:nvSpPr>
          <p:cNvPr id="5" name="18 CuadroTexto"/>
          <p:cNvSpPr txBox="1">
            <a:spLocks noChangeArrowheads="1"/>
          </p:cNvSpPr>
          <p:nvPr/>
        </p:nvSpPr>
        <p:spPr bwMode="auto">
          <a:xfrm>
            <a:off x="3571142" y="4803546"/>
            <a:ext cx="3929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MX" altLang="es-MX" sz="2000" dirty="0" smtClean="0">
                <a:latin typeface="Kristen ITC" panose="03050502040202030202" pitchFamily="66" charset="0"/>
              </a:rPr>
              <a:t>Periodo Vacacional…</a:t>
            </a:r>
            <a:endParaRPr lang="es-MX" altLang="es-MX" sz="2000" dirty="0">
              <a:latin typeface="Kristen ITC" panose="03050502040202030202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5" y="4482212"/>
            <a:ext cx="1023609" cy="1042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33" y="0"/>
            <a:ext cx="1847589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3" y="4651064"/>
            <a:ext cx="2592887" cy="156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9083843" y="4102768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Expropiación Petrolera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8" y="4460080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5334663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83" y="4245319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04" y="1891929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tha\Desktop\preciuos moments\FB_IMG_140646345333436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62" y="868822"/>
            <a:ext cx="4632143" cy="31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339799" y="396876"/>
            <a:ext cx="5184576" cy="7278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Cumpleaños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pic>
        <p:nvPicPr>
          <p:cNvPr id="2052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23" y="1996016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384032" y="4309161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431371" y="868822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Agosto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8907110" y="868822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Septiembre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278279" y="3347181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Octubre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3292268" y="3733474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Noviembre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6384032" y="3818673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Diciembre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9168342" y="3337956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Enero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78279" y="1306632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168342" y="3818674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8919714" y="1275444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292268" y="4245319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79467" y="3893159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86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66116"/>
              </p:ext>
            </p:extLst>
          </p:nvPr>
        </p:nvGraphicFramePr>
        <p:xfrm>
          <a:off x="565484" y="264701"/>
          <a:ext cx="11032958" cy="655800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032958"/>
              </a:tblGrid>
              <a:tr h="422709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36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36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227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33" y="3958225"/>
            <a:ext cx="2956142" cy="26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7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34843"/>
              </p:ext>
            </p:extLst>
          </p:nvPr>
        </p:nvGraphicFramePr>
        <p:xfrm>
          <a:off x="946382" y="1189161"/>
          <a:ext cx="10515806" cy="5332351"/>
        </p:xfrm>
        <a:graphic>
          <a:graphicData uri="http://schemas.openxmlformats.org/drawingml/2006/table">
            <a:tbl>
              <a:tblPr firstRow="1" bandRow="1"/>
              <a:tblGrid>
                <a:gridCol w="2107326"/>
                <a:gridCol w="2090501"/>
                <a:gridCol w="2219217"/>
                <a:gridCol w="2107326"/>
                <a:gridCol w="1991436"/>
              </a:tblGrid>
              <a:tr h="4711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Lunes</a:t>
                      </a: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34BE7">
                            <a:shade val="30000"/>
                            <a:satMod val="115000"/>
                          </a:srgbClr>
                        </a:gs>
                        <a:gs pos="50000">
                          <a:srgbClr val="F34BE7">
                            <a:shade val="67500"/>
                            <a:satMod val="115000"/>
                          </a:srgbClr>
                        </a:gs>
                        <a:gs pos="100000">
                          <a:srgbClr val="F34BE7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Martes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34BE7">
                            <a:shade val="30000"/>
                            <a:satMod val="115000"/>
                          </a:srgbClr>
                        </a:gs>
                        <a:gs pos="50000">
                          <a:srgbClr val="F34BE7">
                            <a:shade val="67500"/>
                            <a:satMod val="115000"/>
                          </a:srgbClr>
                        </a:gs>
                        <a:gs pos="100000">
                          <a:srgbClr val="F34BE7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Miércoles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34BE7">
                            <a:shade val="30000"/>
                            <a:satMod val="115000"/>
                          </a:srgbClr>
                        </a:gs>
                        <a:gs pos="50000">
                          <a:srgbClr val="F34BE7">
                            <a:shade val="67500"/>
                            <a:satMod val="115000"/>
                          </a:srgbClr>
                        </a:gs>
                        <a:gs pos="100000">
                          <a:srgbClr val="F34BE7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Jueves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34BE7">
                            <a:shade val="30000"/>
                            <a:satMod val="115000"/>
                          </a:srgbClr>
                        </a:gs>
                        <a:gs pos="50000">
                          <a:srgbClr val="F34BE7">
                            <a:shade val="67500"/>
                            <a:satMod val="115000"/>
                          </a:srgbClr>
                        </a:gs>
                        <a:gs pos="100000">
                          <a:srgbClr val="F34BE7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Viernes</a:t>
                      </a:r>
                    </a:p>
                  </a:txBody>
                  <a:tcPr marL="90696" marR="90696" marT="45348" marB="45348">
                    <a:lnL>
                      <a:noFill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34BE7">
                            <a:shade val="30000"/>
                            <a:satMod val="115000"/>
                          </a:srgbClr>
                        </a:gs>
                        <a:gs pos="50000">
                          <a:srgbClr val="F34BE7">
                            <a:shade val="67500"/>
                            <a:satMod val="115000"/>
                          </a:srgbClr>
                        </a:gs>
                        <a:gs pos="100000">
                          <a:srgbClr val="F34BE7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926431"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653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35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19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20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835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 </a:t>
                      </a: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 </a:t>
                      </a: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6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403711" y="155367"/>
            <a:ext cx="4451683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n w="10160">
                  <a:solidFill>
                    <a:srgbClr val="AD5B96"/>
                  </a:solidFill>
                  <a:prstDash val="solid"/>
                </a:ln>
                <a:solidFill>
                  <a:srgbClr val="F34BE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Abril 2016</a:t>
            </a:r>
            <a:endParaRPr lang="es-MX" sz="4000" b="1" dirty="0">
              <a:ln w="10160">
                <a:solidFill>
                  <a:srgbClr val="AD5B96"/>
                </a:solidFill>
                <a:prstDash val="solid"/>
              </a:ln>
              <a:solidFill>
                <a:srgbClr val="F34BE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2" y="155367"/>
            <a:ext cx="2393837" cy="152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000" y="5623912"/>
            <a:ext cx="910797" cy="8174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604663" y="5879251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82273"/>
              </p:ext>
            </p:extLst>
          </p:nvPr>
        </p:nvGraphicFramePr>
        <p:xfrm>
          <a:off x="565484" y="392128"/>
          <a:ext cx="11032958" cy="63676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32958"/>
              </a:tblGrid>
              <a:tr h="49404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34BE7">
                            <a:shade val="30000"/>
                            <a:satMod val="115000"/>
                          </a:srgbClr>
                        </a:gs>
                        <a:gs pos="50000">
                          <a:srgbClr val="F34BE7">
                            <a:shade val="67500"/>
                            <a:satMod val="115000"/>
                          </a:srgbClr>
                        </a:gs>
                        <a:gs pos="100000">
                          <a:srgbClr val="F34BE7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3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3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8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3E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4417926"/>
            <a:ext cx="3861690" cy="2355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9" y="2347555"/>
            <a:ext cx="739943" cy="926432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896421"/>
              </p:ext>
            </p:extLst>
          </p:nvPr>
        </p:nvGraphicFramePr>
        <p:xfrm>
          <a:off x="883910" y="926432"/>
          <a:ext cx="10560689" cy="57243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98018"/>
                <a:gridCol w="2081266"/>
                <a:gridCol w="206915"/>
                <a:gridCol w="2093831"/>
                <a:gridCol w="2098018"/>
                <a:gridCol w="1982641"/>
              </a:tblGrid>
              <a:tr h="5690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EEBFA">
                            <a:shade val="30000"/>
                            <a:satMod val="115000"/>
                          </a:srgbClr>
                        </a:gs>
                        <a:gs pos="50000">
                          <a:srgbClr val="7EEBFA">
                            <a:shade val="67500"/>
                            <a:satMod val="115000"/>
                          </a:srgbClr>
                        </a:gs>
                        <a:gs pos="100000">
                          <a:srgbClr val="7EEBFA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EEBFA">
                            <a:shade val="30000"/>
                            <a:satMod val="115000"/>
                          </a:srgbClr>
                        </a:gs>
                        <a:gs pos="50000">
                          <a:srgbClr val="7EEBFA">
                            <a:shade val="67500"/>
                            <a:satMod val="115000"/>
                          </a:srgbClr>
                        </a:gs>
                        <a:gs pos="100000">
                          <a:srgbClr val="7EEBF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EEBFA">
                            <a:shade val="30000"/>
                            <a:satMod val="115000"/>
                          </a:srgbClr>
                        </a:gs>
                        <a:gs pos="50000">
                          <a:srgbClr val="7EEBFA">
                            <a:shade val="67500"/>
                            <a:satMod val="115000"/>
                          </a:srgbClr>
                        </a:gs>
                        <a:gs pos="100000">
                          <a:srgbClr val="7EEBF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EEBFA">
                            <a:shade val="30000"/>
                            <a:satMod val="115000"/>
                          </a:srgbClr>
                        </a:gs>
                        <a:gs pos="50000">
                          <a:srgbClr val="7EEBFA">
                            <a:shade val="67500"/>
                            <a:satMod val="115000"/>
                          </a:srgbClr>
                        </a:gs>
                        <a:gs pos="100000">
                          <a:srgbClr val="7EEBF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EEBFA">
                            <a:shade val="30000"/>
                            <a:satMod val="115000"/>
                          </a:srgbClr>
                        </a:gs>
                        <a:gs pos="50000">
                          <a:srgbClr val="7EEBFA">
                            <a:shade val="67500"/>
                            <a:satMod val="115000"/>
                          </a:srgbClr>
                        </a:gs>
                        <a:gs pos="100000">
                          <a:srgbClr val="7EEBFA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7386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7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25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26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27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5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30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31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382340" y="144258"/>
            <a:ext cx="455139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latin typeface="Kristen ITC" panose="03050502040202030202" pitchFamily="66" charset="0"/>
              </a:rPr>
              <a:t>Mayo 2015</a:t>
            </a:r>
            <a:endParaRPr lang="es-MX" sz="40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95" y="4644887"/>
            <a:ext cx="910797" cy="8174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628725" y="4816005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17057" y="1873160"/>
            <a:ext cx="158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Suspensión de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L. Docentes 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62" y="117666"/>
            <a:ext cx="1840832" cy="1441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4067504" y="2627656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Dí</a:t>
            </a:r>
            <a:r>
              <a:rPr lang="es-MX" sz="1200" dirty="0">
                <a:latin typeface="Kristen ITC" panose="03050502040202030202" pitchFamily="66" charset="0"/>
              </a:rPr>
              <a:t>a</a:t>
            </a:r>
            <a:endParaRPr lang="es-MX" sz="1200" dirty="0" smtClean="0">
              <a:latin typeface="Kristen ITC" panose="03050502040202030202" pitchFamily="66" charset="0"/>
            </a:endParaRP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De las M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adres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85422"/>
              </p:ext>
            </p:extLst>
          </p:nvPr>
        </p:nvGraphicFramePr>
        <p:xfrm>
          <a:off x="565484" y="392128"/>
          <a:ext cx="11032958" cy="62241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032958"/>
              </a:tblGrid>
              <a:tr h="503637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EEBFA">
                            <a:shade val="30000"/>
                            <a:satMod val="115000"/>
                          </a:srgbClr>
                        </a:gs>
                        <a:gs pos="50000">
                          <a:srgbClr val="7EEBFA">
                            <a:shade val="67500"/>
                            <a:satMod val="115000"/>
                          </a:srgbClr>
                        </a:gs>
                        <a:gs pos="100000">
                          <a:srgbClr val="7EEBFA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0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16" y="4223085"/>
            <a:ext cx="3176337" cy="2354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98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59" y="2559838"/>
            <a:ext cx="1082842" cy="87141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60686"/>
              </p:ext>
            </p:extLst>
          </p:nvPr>
        </p:nvGraphicFramePr>
        <p:xfrm>
          <a:off x="838097" y="1155032"/>
          <a:ext cx="10606502" cy="544648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07326"/>
                <a:gridCol w="2090501"/>
                <a:gridCol w="2309913"/>
                <a:gridCol w="2107326"/>
                <a:gridCol w="1991436"/>
              </a:tblGrid>
              <a:tr h="5534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shade val="30000"/>
                            <a:satMod val="115000"/>
                          </a:srgbClr>
                        </a:gs>
                        <a:gs pos="50000">
                          <a:srgbClr val="CC66FF">
                            <a:shade val="67500"/>
                            <a:satMod val="115000"/>
                          </a:srgbClr>
                        </a:gs>
                        <a:gs pos="100000">
                          <a:srgbClr val="CC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shade val="30000"/>
                            <a:satMod val="115000"/>
                          </a:srgbClr>
                        </a:gs>
                        <a:gs pos="50000">
                          <a:srgbClr val="CC66FF">
                            <a:shade val="67500"/>
                            <a:satMod val="115000"/>
                          </a:srgbClr>
                        </a:gs>
                        <a:gs pos="100000">
                          <a:srgbClr val="CC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shade val="30000"/>
                            <a:satMod val="115000"/>
                          </a:srgbClr>
                        </a:gs>
                        <a:gs pos="50000">
                          <a:srgbClr val="CC66FF">
                            <a:shade val="67500"/>
                            <a:satMod val="115000"/>
                          </a:srgbClr>
                        </a:gs>
                        <a:gs pos="100000">
                          <a:srgbClr val="CC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shade val="30000"/>
                            <a:satMod val="115000"/>
                          </a:srgbClr>
                        </a:gs>
                        <a:gs pos="50000">
                          <a:srgbClr val="CC66FF">
                            <a:shade val="67500"/>
                            <a:satMod val="115000"/>
                          </a:srgbClr>
                        </a:gs>
                        <a:gs pos="100000">
                          <a:srgbClr val="CC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shade val="30000"/>
                            <a:satMod val="115000"/>
                          </a:srgbClr>
                        </a:gs>
                        <a:gs pos="50000">
                          <a:srgbClr val="CC66FF">
                            <a:shade val="67500"/>
                            <a:satMod val="115000"/>
                          </a:srgbClr>
                        </a:gs>
                        <a:gs pos="100000">
                          <a:srgbClr val="CC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829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874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9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571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52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20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21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23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24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852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29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30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79" y="4632856"/>
            <a:ext cx="910797" cy="8174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63181" y="264573"/>
            <a:ext cx="455139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12700" cmpd="sng">
                  <a:solidFill>
                    <a:srgbClr val="CC66FF"/>
                  </a:solidFill>
                  <a:prstDash val="solid"/>
                </a:ln>
                <a:solidFill>
                  <a:srgbClr val="9900CC"/>
                </a:solidFill>
                <a:latin typeface="Kristen ITC" panose="03050502040202030202" pitchFamily="66" charset="0"/>
              </a:rPr>
              <a:t>Junio 2016</a:t>
            </a:r>
            <a:endParaRPr lang="es-MX" sz="3600" b="1" dirty="0">
              <a:ln w="12700" cmpd="sng">
                <a:solidFill>
                  <a:srgbClr val="CC66FF"/>
                </a:solidFill>
                <a:prstDash val="solid"/>
              </a:ln>
              <a:solidFill>
                <a:srgbClr val="9900CC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580599" y="4803974"/>
            <a:ext cx="92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Consejo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Técnico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Escol</a:t>
            </a:r>
            <a:r>
              <a:rPr lang="es-MX" sz="1200" dirty="0" smtClean="0">
                <a:effectLst/>
                <a:latin typeface="Kristen ITC" panose="03050502040202030202" pitchFamily="66" charset="0"/>
              </a:rPr>
              <a:t>a</a:t>
            </a:r>
            <a:r>
              <a:rPr lang="es-MX" sz="1200" dirty="0" smtClean="0">
                <a:latin typeface="Kristen ITC" panose="03050502040202030202" pitchFamily="66" charset="0"/>
              </a:rPr>
              <a:t>r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8" y="74709"/>
            <a:ext cx="1636295" cy="1672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800828" y="2559838"/>
            <a:ext cx="85953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 smtClean="0">
                <a:latin typeface="Kristen ITC" panose="03050502040202030202" pitchFamily="66" charset="0"/>
              </a:rPr>
              <a:t>Día </a:t>
            </a:r>
          </a:p>
          <a:p>
            <a:pPr algn="ctr"/>
            <a:r>
              <a:rPr lang="es-MX" sz="1100" dirty="0" smtClean="0">
                <a:latin typeface="Kristen ITC" panose="03050502040202030202" pitchFamily="66" charset="0"/>
              </a:rPr>
              <a:t>Mundial </a:t>
            </a:r>
          </a:p>
          <a:p>
            <a:pPr algn="ctr"/>
            <a:r>
              <a:rPr lang="es-MX" sz="1100" dirty="0" smtClean="0">
                <a:latin typeface="Kristen ITC" panose="03050502040202030202" pitchFamily="66" charset="0"/>
              </a:rPr>
              <a:t>del </a:t>
            </a:r>
          </a:p>
          <a:p>
            <a:pPr algn="ctr"/>
            <a:r>
              <a:rPr lang="es-MX" sz="1100" dirty="0" smtClean="0">
                <a:latin typeface="Kristen ITC" panose="03050502040202030202" pitchFamily="66" charset="0"/>
              </a:rPr>
              <a:t>Medio </a:t>
            </a:r>
          </a:p>
          <a:p>
            <a:pPr algn="ctr"/>
            <a:r>
              <a:rPr lang="es-MX" sz="1100" dirty="0" smtClean="0">
                <a:latin typeface="Kristen ITC" panose="03050502040202030202" pitchFamily="66" charset="0"/>
              </a:rPr>
              <a:t>Ambiente</a:t>
            </a:r>
            <a:endParaRPr lang="es-MX" sz="11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08" y="2158776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48" y="2158776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16" y="5506861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4653137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Martha\Desktop\preciuos moments\IMG_108627589804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83" y="5421807"/>
            <a:ext cx="1288387" cy="8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80167" y="788776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Febrero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9218166" y="612900"/>
            <a:ext cx="2496277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Marzo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39178" y="3453833"/>
            <a:ext cx="2466287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Abril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126952" y="3820846"/>
            <a:ext cx="2784309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Mayo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6498493" y="3831399"/>
            <a:ext cx="2477828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Junio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8995" y="1143114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129560" y="1143113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345763" y="3820847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61454" y="4261056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26859" y="4266558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3681" y="3831400"/>
            <a:ext cx="2784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9282802" y="3453833"/>
            <a:ext cx="2477828" cy="5118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Julio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2" y="1124744"/>
            <a:ext cx="5393398" cy="256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4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73334"/>
              </p:ext>
            </p:extLst>
          </p:nvPr>
        </p:nvGraphicFramePr>
        <p:xfrm>
          <a:off x="397042" y="517358"/>
          <a:ext cx="11273591" cy="673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273591"/>
              </a:tblGrid>
              <a:tr h="462753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66FF">
                            <a:shade val="30000"/>
                            <a:satMod val="115000"/>
                          </a:srgbClr>
                        </a:gs>
                        <a:gs pos="50000">
                          <a:srgbClr val="CC66FF">
                            <a:shade val="67500"/>
                            <a:satMod val="115000"/>
                          </a:srgbClr>
                        </a:gs>
                        <a:gs pos="100000">
                          <a:srgbClr val="CC66FF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EB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0" y="3994484"/>
            <a:ext cx="3537285" cy="2743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08" y="3759704"/>
            <a:ext cx="1896960" cy="9927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34526" y="204536"/>
            <a:ext cx="3705727" cy="7340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Julio 2016</a:t>
            </a:r>
            <a:endParaRPr lang="es-MX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85367"/>
              </p:ext>
            </p:extLst>
          </p:nvPr>
        </p:nvGraphicFramePr>
        <p:xfrm>
          <a:off x="986486" y="1215189"/>
          <a:ext cx="10515806" cy="547506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07326"/>
                <a:gridCol w="2090501"/>
                <a:gridCol w="2219217"/>
                <a:gridCol w="2107326"/>
                <a:gridCol w="1991436"/>
              </a:tblGrid>
              <a:tr h="596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80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cs typeface="Times New Roman" panose="02020603050405020304" pitchFamily="18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2685"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6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7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8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862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11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12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13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14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 smtClean="0">
                          <a:latin typeface="Kristen ITC" panose="03050502040202030202" pitchFamily="66" charset="0"/>
                        </a:rPr>
                        <a:t>15</a:t>
                      </a:r>
                      <a:endParaRPr lang="es-MX" sz="1600" dirty="0">
                        <a:latin typeface="Kristen ITC" panose="03050502040202030202" pitchFamily="66" charset="0"/>
                      </a:endParaRPr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48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>
                    <a:lnR w="6350" cap="flat" cmpd="sng" algn="ctr">
                      <a:noFill/>
                      <a:prstDash val="solid"/>
                      <a:miter lim="800000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</a:tr>
              <a:tr h="94482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L w="6350" cap="flat" cmpd="sng" algn="ctr">
                      <a:noFill/>
                      <a:prstDash val="solid"/>
                      <a:miter lim="800000"/>
                    </a:lnL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90696" marR="90696" marT="45348" marB="45348">
                    <a:lnR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90696" marR="90696" marT="45348" marB="45348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2" y="0"/>
            <a:ext cx="1876926" cy="1837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/>
          <p:cNvSpPr txBox="1"/>
          <p:nvPr/>
        </p:nvSpPr>
        <p:spPr>
          <a:xfrm>
            <a:off x="9432508" y="3932923"/>
            <a:ext cx="93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Fin 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De</a:t>
            </a:r>
          </a:p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 cursos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70189"/>
              </p:ext>
            </p:extLst>
          </p:nvPr>
        </p:nvGraphicFramePr>
        <p:xfrm>
          <a:off x="565484" y="264702"/>
          <a:ext cx="11032958" cy="636459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032958"/>
              </a:tblGrid>
              <a:tr h="50822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>
                          <a:latin typeface="Kristen ITC" panose="03050502040202030202" pitchFamily="66" charset="0"/>
                        </a:rPr>
                        <a:t>Not</a:t>
                      </a:r>
                      <a:r>
                        <a:rPr lang="es-MX" sz="2800" dirty="0" smtClean="0">
                          <a:effectLst/>
                          <a:latin typeface="Kristen ITC" panose="03050502040202030202" pitchFamily="66" charset="0"/>
                        </a:rPr>
                        <a:t>as</a:t>
                      </a:r>
                      <a:endParaRPr lang="es-MX" sz="280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4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57" y="4331368"/>
            <a:ext cx="3501189" cy="2251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1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artha\Desktop\preciuos moments\FB_IMG_14064626676909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24745"/>
            <a:ext cx="3840427" cy="53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407701" y="396876"/>
            <a:ext cx="5184576" cy="7278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Directorio</a:t>
            </a:r>
            <a:endParaRPr lang="es-MX" sz="3600" kern="10" spc="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29579"/>
              </p:ext>
            </p:extLst>
          </p:nvPr>
        </p:nvGraphicFramePr>
        <p:xfrm>
          <a:off x="659543" y="1340767"/>
          <a:ext cx="10909066" cy="524332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2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0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5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NO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NOMBRE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CURP</a:t>
                      </a:r>
                      <a:endParaRPr lang="es-MX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DOMICILIO</a:t>
                      </a:r>
                      <a:endParaRPr lang="es-MX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TELEFONO FIJO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7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8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10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2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artha\Desktop\preciuos moments\FB_IMG_14064626676909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24745"/>
            <a:ext cx="3840427" cy="53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407701" y="396876"/>
            <a:ext cx="5184576" cy="7278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Directorio</a:t>
            </a:r>
            <a:endParaRPr lang="es-MX" sz="3600" kern="1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65532"/>
              </p:ext>
            </p:extLst>
          </p:nvPr>
        </p:nvGraphicFramePr>
        <p:xfrm>
          <a:off x="659543" y="1340767"/>
          <a:ext cx="10909066" cy="524332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2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0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5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NO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NOMBRE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CURP</a:t>
                      </a:r>
                      <a:endParaRPr lang="es-MX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DOMICILIO</a:t>
                      </a:r>
                      <a:endParaRPr lang="es-MX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TELEFONO FIJO</a:t>
                      </a: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17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18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19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20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21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22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0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artha\Desktop\preciuos moments\FB_IMG_14064626676909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124745"/>
            <a:ext cx="3840427" cy="53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407701" y="396876"/>
            <a:ext cx="5184576" cy="7278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MX" sz="3600" kern="10" dirty="0" smtClean="0">
                <a:ln w="0">
                  <a:solidFill>
                    <a:srgbClr val="5F497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Kristen ITC"/>
              </a:rPr>
              <a:t>Directorio</a:t>
            </a:r>
            <a:endParaRPr lang="es-MX" sz="3600" kern="10" dirty="0">
              <a:ln w="0">
                <a:solidFill>
                  <a:srgbClr val="5F497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Kristen ITC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23486"/>
              </p:ext>
            </p:extLst>
          </p:nvPr>
        </p:nvGraphicFramePr>
        <p:xfrm>
          <a:off x="659543" y="1340767"/>
          <a:ext cx="10909066" cy="5243326"/>
        </p:xfrm>
        <a:graphic>
          <a:graphicData uri="http://schemas.openxmlformats.org/drawingml/2006/table">
            <a:tbl>
              <a:tblPr firstRow="1" firstCol="1" bandRow="1"/>
              <a:tblGrid>
                <a:gridCol w="692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0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5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s-ES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NOMBRE</a:t>
                      </a:r>
                      <a:r>
                        <a:rPr lang="es-ES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CURP</a:t>
                      </a:r>
                      <a:endParaRPr lang="es-MX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DOMICILIO</a:t>
                      </a:r>
                      <a:endParaRPr lang="es-MX" sz="12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 smtClean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TELEFONO FIJO</a:t>
                      </a:r>
                      <a:r>
                        <a:rPr lang="es-ES" sz="12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es-MX" sz="11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23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25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27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29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31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6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s-ES" sz="1600" dirty="0" smtClean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33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  <a:latin typeface="LittleMissPriss"/>
                          <a:ea typeface="Calibri"/>
                          <a:cs typeface="Times New Roman"/>
                        </a:rPr>
                        <a:t> </a:t>
                      </a:r>
                      <a:endParaRPr lang="es-MX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02424"/>
              </p:ext>
            </p:extLst>
          </p:nvPr>
        </p:nvGraphicFramePr>
        <p:xfrm>
          <a:off x="1069839" y="914400"/>
          <a:ext cx="10203751" cy="57392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43996"/>
                <a:gridCol w="2027677"/>
                <a:gridCol w="115453"/>
                <a:gridCol w="2039915"/>
                <a:gridCol w="2043996"/>
                <a:gridCol w="1932714"/>
              </a:tblGrid>
              <a:tr h="483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Lunes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Martes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Miércoles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Jueves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Viernes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14525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MX" sz="160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13</a:t>
                      </a: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</a:rPr>
                        <a:t>14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8275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17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18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Kristen ITC" panose="03050502040202030202" pitchFamily="66" charset="0"/>
                          <a:ea typeface="Times New Roman" panose="02020603050405020304" pitchFamily="18" charset="0"/>
                          <a:cs typeface="Century Gothic" panose="020B0502020202020204" pitchFamily="34" charset="0"/>
                        </a:rPr>
                        <a:t>19</a:t>
                      </a: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20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21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56157"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24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25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26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27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28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768"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>
                          <a:latin typeface="Kristen ITC" panose="03050502040202030202" pitchFamily="66" charset="0"/>
                        </a:rPr>
                        <a:t>31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 marL="77993" marR="77993" marT="38996" marB="38996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endParaRPr lang="es-MX" dirty="0"/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Century Gothic" panose="020B0502020202020204" pitchFamily="34" charset="0"/>
                      </a:endParaRPr>
                    </a:p>
                  </a:txBody>
                  <a:tcPr marL="77993" marR="77993" marT="38996" marB="38996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64" y="3836831"/>
            <a:ext cx="1287713" cy="11275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51527" y="4976748"/>
            <a:ext cx="1635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Kristen ITC" panose="03050502040202030202" pitchFamily="66" charset="0"/>
              </a:rPr>
              <a:t>Inicio de cursos</a:t>
            </a:r>
            <a:endParaRPr lang="es-MX" sz="1200" dirty="0">
              <a:latin typeface="Kristen ITC" panose="03050502040202030202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9751">
            <a:off x="7642820" y="2881087"/>
            <a:ext cx="755970" cy="5730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2251">
            <a:off x="5754767" y="2886313"/>
            <a:ext cx="755970" cy="5730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0107">
            <a:off x="9768456" y="2871981"/>
            <a:ext cx="755970" cy="5730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5427">
            <a:off x="3620441" y="2856275"/>
            <a:ext cx="755970" cy="6226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5" y="155367"/>
            <a:ext cx="1344116" cy="1183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uadroTexto 16"/>
          <p:cNvSpPr txBox="1"/>
          <p:nvPr/>
        </p:nvSpPr>
        <p:spPr>
          <a:xfrm>
            <a:off x="5032111" y="155367"/>
            <a:ext cx="445168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Agosto 2015</a:t>
            </a:r>
            <a:endParaRPr lang="es-MX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54" y="1441307"/>
            <a:ext cx="861379" cy="106535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0134434" y="2229664"/>
            <a:ext cx="11833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effectLst/>
                <a:latin typeface="Kristen ITC" panose="03050502040202030202" pitchFamily="66" charset="0"/>
              </a:rPr>
              <a:t>Inscripciones</a:t>
            </a:r>
            <a:endParaRPr lang="es-MX" sz="1200" dirty="0" smtClean="0">
              <a:effectLst/>
              <a:latin typeface="Kristen ITC" panose="03050502040202030202" pitchFamily="66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  <a:p>
            <a:endParaRPr lang="es-MX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527" y="2707105"/>
            <a:ext cx="977309" cy="90164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42" y="1429227"/>
            <a:ext cx="1182470" cy="10774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94" y="3939048"/>
            <a:ext cx="1091216" cy="11761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546313" y="4384718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Kristen ITC" panose="03050502040202030202" pitchFamily="66" charset="0"/>
              </a:rPr>
              <a:t>Día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del </a:t>
            </a:r>
          </a:p>
          <a:p>
            <a:r>
              <a:rPr lang="es-MX" sz="1200" dirty="0" smtClean="0">
                <a:latin typeface="Kristen ITC" panose="03050502040202030202" pitchFamily="66" charset="0"/>
              </a:rPr>
              <a:t>Abuelo</a:t>
            </a:r>
            <a:endParaRPr lang="es-MX" sz="1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31800" y="620713"/>
          <a:ext cx="11430000" cy="57070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000"/>
                <a:gridCol w="2286000"/>
                <a:gridCol w="2286000"/>
                <a:gridCol w="2286000"/>
                <a:gridCol w="2286000"/>
              </a:tblGrid>
              <a:tr h="448319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t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a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258743">
                <a:tc gridSpan="5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121919" marR="121919" marT="45715" marB="4571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0" name="Picture 14" descr="http://www.teacherweb.com/VA/ThurgoodMarshallElementarySchool/MrsStamp/ss7_girl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476251"/>
            <a:ext cx="102023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2" descr="Top Divis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89589"/>
            <a:ext cx="552026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94834" y="1512888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07533" y="3602038"/>
          <a:ext cx="5088467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8467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17" marR="12191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544734" y="1484313"/>
          <a:ext cx="512021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0217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23" marR="121923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9118" y="3602038"/>
          <a:ext cx="518583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5833"/>
              </a:tblGrid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Lunes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Martes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Miércoles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Jueves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2peas scrapbook" pitchFamily="2" charset="0"/>
                        </a:rPr>
                        <a:t>Viernes</a:t>
                      </a:r>
                      <a:endParaRPr lang="es-MX" dirty="0">
                        <a:latin typeface="2peas scrapbook" pitchFamily="2" charset="0"/>
                      </a:endParaRPr>
                    </a:p>
                  </a:txBody>
                  <a:tcPr marL="121949" marR="121949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12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816</TotalTime>
  <Words>822</Words>
  <Application>Microsoft Office PowerPoint</Application>
  <PresentationFormat>Personalizado</PresentationFormat>
  <Paragraphs>918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Office Theme</vt:lpstr>
      <vt:lpstr>Presentación de PowerPoint</vt:lpstr>
      <vt:lpstr>Guardias y comisiones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abigail</cp:lastModifiedBy>
  <cp:revision>85</cp:revision>
  <dcterms:created xsi:type="dcterms:W3CDTF">2015-07-24T04:36:25Z</dcterms:created>
  <dcterms:modified xsi:type="dcterms:W3CDTF">2015-08-12T00:24:04Z</dcterms:modified>
</cp:coreProperties>
</file>