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260" r:id="rId3"/>
    <p:sldId id="256" r:id="rId4"/>
    <p:sldId id="257" r:id="rId5"/>
    <p:sldId id="258" r:id="rId6"/>
    <p:sldId id="261" r:id="rId7"/>
    <p:sldId id="262" r:id="rId8"/>
    <p:sldId id="263" r:id="rId9"/>
  </p:sldIdLst>
  <p:sldSz cx="9906000" cy="6858000" type="A4"/>
  <p:notesSz cx="9144000" cy="6858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F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3" d="100"/>
          <a:sy n="113" d="100"/>
        </p:scale>
        <p:origin x="1182" y="96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EFA5E-1B0D-4223-870B-FCECC3BC8BD9}" type="datetimeFigureOut">
              <a:rPr lang="es-ES" smtClean="0"/>
              <a:t>14/12/2017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4135C-1699-467E-BFC3-640C1CB9A07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30822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EFA5E-1B0D-4223-870B-FCECC3BC8BD9}" type="datetimeFigureOut">
              <a:rPr lang="es-ES" smtClean="0"/>
              <a:t>14/12/2017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4135C-1699-467E-BFC3-640C1CB9A07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78029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EFA5E-1B0D-4223-870B-FCECC3BC8BD9}" type="datetimeFigureOut">
              <a:rPr lang="es-ES" smtClean="0"/>
              <a:t>14/12/2017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4135C-1699-467E-BFC3-640C1CB9A07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174702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EFA5E-1B0D-4223-870B-FCECC3BC8BD9}" type="datetimeFigureOut">
              <a:rPr lang="es-ES" smtClean="0"/>
              <a:t>14/12/2017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4135C-1699-467E-BFC3-640C1CB9A07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294677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EFA5E-1B0D-4223-870B-FCECC3BC8BD9}" type="datetimeFigureOut">
              <a:rPr lang="es-ES" smtClean="0"/>
              <a:t>14/12/2017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4135C-1699-467E-BFC3-640C1CB9A07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563104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EFA5E-1B0D-4223-870B-FCECC3BC8BD9}" type="datetimeFigureOut">
              <a:rPr lang="es-ES" smtClean="0"/>
              <a:t>14/12/2017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4135C-1699-467E-BFC3-640C1CB9A07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868531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EFA5E-1B0D-4223-870B-FCECC3BC8BD9}" type="datetimeFigureOut">
              <a:rPr lang="es-ES" smtClean="0"/>
              <a:t>14/12/2017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4135C-1699-467E-BFC3-640C1CB9A07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4533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EFA5E-1B0D-4223-870B-FCECC3BC8BD9}" type="datetimeFigureOut">
              <a:rPr lang="es-ES" smtClean="0"/>
              <a:t>14/12/2017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4135C-1699-467E-BFC3-640C1CB9A07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221211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EFA5E-1B0D-4223-870B-FCECC3BC8BD9}" type="datetimeFigureOut">
              <a:rPr lang="es-ES" smtClean="0"/>
              <a:t>14/12/2017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4135C-1699-467E-BFC3-640C1CB9A07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270993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EFA5E-1B0D-4223-870B-FCECC3BC8BD9}" type="datetimeFigureOut">
              <a:rPr lang="es-ES" smtClean="0"/>
              <a:t>14/12/2017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4135C-1699-467E-BFC3-640C1CB9A07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299207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EFA5E-1B0D-4223-870B-FCECC3BC8BD9}" type="datetimeFigureOut">
              <a:rPr lang="es-ES" smtClean="0"/>
              <a:t>14/12/2017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4135C-1699-467E-BFC3-640C1CB9A07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8360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DEFA5E-1B0D-4223-870B-FCECC3BC8BD9}" type="datetimeFigureOut">
              <a:rPr lang="es-ES" smtClean="0"/>
              <a:t>14/12/2017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74135C-1699-467E-BFC3-640C1CB9A07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804041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12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1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16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18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20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Imagen 4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562952" y="-1524002"/>
            <a:ext cx="6780098" cy="9906002"/>
          </a:xfrm>
          <a:prstGeom prst="rect">
            <a:avLst/>
          </a:prstGeom>
        </p:spPr>
      </p:pic>
      <p:grpSp>
        <p:nvGrpSpPr>
          <p:cNvPr id="63" name="Grupo 62"/>
          <p:cNvGrpSpPr/>
          <p:nvPr/>
        </p:nvGrpSpPr>
        <p:grpSpPr>
          <a:xfrm>
            <a:off x="540208" y="499313"/>
            <a:ext cx="8825583" cy="369332"/>
            <a:chOff x="547017" y="6030975"/>
            <a:chExt cx="8825583" cy="369332"/>
          </a:xfrm>
        </p:grpSpPr>
        <p:sp>
          <p:nvSpPr>
            <p:cNvPr id="56" name="CuadroTexto 55"/>
            <p:cNvSpPr txBox="1"/>
            <p:nvPr/>
          </p:nvSpPr>
          <p:spPr>
            <a:xfrm>
              <a:off x="547017" y="6030975"/>
              <a:ext cx="12674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dirty="0" smtClean="0">
                  <a:latin typeface="KG Behind These Hazel Eyes" panose="02000506000000020004" pitchFamily="2" charset="0"/>
                </a:rPr>
                <a:t>Nombre:</a:t>
              </a:r>
              <a:endParaRPr lang="es-ES" dirty="0">
                <a:latin typeface="KG Behind These Hazel Eyes" panose="02000506000000020004" pitchFamily="2" charset="0"/>
              </a:endParaRPr>
            </a:p>
          </p:txBody>
        </p:sp>
        <p:cxnSp>
          <p:nvCxnSpPr>
            <p:cNvPr id="58" name="Conector recto 57"/>
            <p:cNvCxnSpPr/>
            <p:nvPr/>
          </p:nvCxnSpPr>
          <p:spPr>
            <a:xfrm flipV="1">
              <a:off x="1722807" y="6297752"/>
              <a:ext cx="4526433" cy="254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CuadroTexto 59"/>
            <p:cNvSpPr txBox="1"/>
            <p:nvPr/>
          </p:nvSpPr>
          <p:spPr>
            <a:xfrm>
              <a:off x="6249240" y="6030975"/>
              <a:ext cx="102422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dirty="0" smtClean="0">
                  <a:latin typeface="KG Behind These Hazel Eyes" panose="02000506000000020004" pitchFamily="2" charset="0"/>
                </a:rPr>
                <a:t>Fecha:</a:t>
              </a:r>
              <a:endParaRPr lang="es-ES" dirty="0">
                <a:latin typeface="KG Behind These Hazel Eyes" panose="02000506000000020004" pitchFamily="2" charset="0"/>
              </a:endParaRPr>
            </a:p>
          </p:txBody>
        </p:sp>
        <p:cxnSp>
          <p:nvCxnSpPr>
            <p:cNvPr id="62" name="Conector recto 61"/>
            <p:cNvCxnSpPr/>
            <p:nvPr/>
          </p:nvCxnSpPr>
          <p:spPr>
            <a:xfrm>
              <a:off x="7148938" y="6297752"/>
              <a:ext cx="222366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7" name="Imagen 5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357" y="2866867"/>
            <a:ext cx="964776" cy="482388"/>
          </a:xfrm>
          <a:prstGeom prst="rect">
            <a:avLst/>
          </a:prstGeom>
        </p:spPr>
      </p:pic>
      <p:pic>
        <p:nvPicPr>
          <p:cNvPr id="59" name="Imagen 5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0450" y="6051594"/>
            <a:ext cx="762001" cy="774291"/>
          </a:xfrm>
          <a:prstGeom prst="rect">
            <a:avLst/>
          </a:prstGeom>
        </p:spPr>
      </p:pic>
      <p:sp>
        <p:nvSpPr>
          <p:cNvPr id="61" name="CuadroTexto 60"/>
          <p:cNvSpPr txBox="1"/>
          <p:nvPr/>
        </p:nvSpPr>
        <p:spPr>
          <a:xfrm>
            <a:off x="459121" y="879307"/>
            <a:ext cx="909474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1200" dirty="0" smtClean="0">
                <a:latin typeface="KG Behind These Hazel Eyes" panose="02000506000000020004" pitchFamily="2" charset="0"/>
              </a:rPr>
              <a:t>Observa la Sílaba y escribe  10 palabras que contengan está sílaba sin importar la posición donde se encuentra.   </a:t>
            </a:r>
            <a:r>
              <a:rPr lang="es-ES" sz="1600" dirty="0" smtClean="0">
                <a:latin typeface="KG Behind These Hazel Eyes" panose="02000506000000020004" pitchFamily="2" charset="0"/>
              </a:rPr>
              <a:t>Repetidas= 25 puntos   - Sin repetir= 50 Puntos – Incorrecta= 0</a:t>
            </a:r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0705843"/>
              </p:ext>
            </p:extLst>
          </p:nvPr>
        </p:nvGraphicFramePr>
        <p:xfrm>
          <a:off x="2021791" y="2816015"/>
          <a:ext cx="7344000" cy="357751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36000"/>
                <a:gridCol w="936000"/>
                <a:gridCol w="2736000"/>
                <a:gridCol w="936000"/>
              </a:tblGrid>
              <a:tr h="596253">
                <a:tc>
                  <a:txBody>
                    <a:bodyPr/>
                    <a:lstStyle/>
                    <a:p>
                      <a:pPr algn="ctr"/>
                      <a:r>
                        <a:rPr lang="es-ES" sz="1600" kern="1200" dirty="0" smtClean="0">
                          <a:solidFill>
                            <a:schemeClr val="tx1"/>
                          </a:solidFill>
                          <a:latin typeface="KG Behind These Hazel Eyes" panose="02000506000000020004" pitchFamily="2" charset="0"/>
                          <a:ea typeface="+mn-ea"/>
                          <a:cs typeface="+mn-cs"/>
                        </a:rPr>
                        <a:t>Palabra</a:t>
                      </a:r>
                      <a:endParaRPr lang="es-ES" sz="1600" kern="1200" dirty="0">
                        <a:solidFill>
                          <a:schemeClr val="tx1"/>
                        </a:solidFill>
                        <a:latin typeface="KG Behind These Hazel Eyes" panose="02000506000000020004" pitchFamily="2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kern="1200" dirty="0" smtClean="0">
                          <a:solidFill>
                            <a:schemeClr val="tx1"/>
                          </a:solidFill>
                          <a:latin typeface="KG Behind These Hazel Eyes" panose="02000506000000020004" pitchFamily="2" charset="0"/>
                          <a:ea typeface="+mn-ea"/>
                          <a:cs typeface="+mn-cs"/>
                        </a:rPr>
                        <a:t>Puntos</a:t>
                      </a:r>
                      <a:endParaRPr lang="es-ES" sz="1600" kern="1200" dirty="0">
                        <a:solidFill>
                          <a:schemeClr val="tx1"/>
                        </a:solidFill>
                        <a:latin typeface="KG Behind These Hazel Eyes" panose="02000506000000020004" pitchFamily="2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kern="1200" dirty="0" smtClean="0">
                          <a:solidFill>
                            <a:schemeClr val="tx1"/>
                          </a:solidFill>
                          <a:latin typeface="KG Behind These Hazel Eyes" panose="02000506000000020004" pitchFamily="2" charset="0"/>
                          <a:ea typeface="+mn-ea"/>
                          <a:cs typeface="+mn-cs"/>
                        </a:rPr>
                        <a:t>Palabra</a:t>
                      </a:r>
                      <a:endParaRPr lang="es-ES" sz="1600" kern="1200" dirty="0">
                        <a:solidFill>
                          <a:schemeClr val="tx1"/>
                        </a:solidFill>
                        <a:latin typeface="KG Behind These Hazel Eyes" panose="02000506000000020004" pitchFamily="2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kern="1200" dirty="0" smtClean="0">
                          <a:solidFill>
                            <a:schemeClr val="tx1"/>
                          </a:solidFill>
                          <a:latin typeface="KG Behind These Hazel Eyes" panose="02000506000000020004" pitchFamily="2" charset="0"/>
                          <a:ea typeface="+mn-ea"/>
                          <a:cs typeface="+mn-cs"/>
                        </a:rPr>
                        <a:t>Puntos</a:t>
                      </a:r>
                      <a:endParaRPr lang="es-ES" sz="1600" kern="1200" dirty="0">
                        <a:solidFill>
                          <a:schemeClr val="tx1"/>
                        </a:solidFill>
                        <a:latin typeface="KG Behind These Hazel Eyes" panose="02000506000000020004" pitchFamily="2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596253">
                <a:tc>
                  <a:txBody>
                    <a:bodyPr/>
                    <a:lstStyle/>
                    <a:p>
                      <a:r>
                        <a:rPr lang="es-ES" sz="2000" dirty="0" smtClean="0">
                          <a:latin typeface="KG Behind These Hazel Eyes" panose="02000506000000020004" pitchFamily="2" charset="0"/>
                        </a:rPr>
                        <a:t>1.</a:t>
                      </a:r>
                      <a:endParaRPr lang="es-ES" sz="2000" dirty="0">
                        <a:latin typeface="KG Behind These Hazel Eyes" panose="02000506000000020004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ES" sz="2000">
                        <a:latin typeface="KG Behind These Hazel Eyes" panose="02000506000000020004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sz="2000" dirty="0" smtClean="0">
                          <a:latin typeface="KG Behind These Hazel Eyes" panose="02000506000000020004" pitchFamily="2" charset="0"/>
                        </a:rPr>
                        <a:t>6.</a:t>
                      </a:r>
                      <a:endParaRPr lang="es-ES" sz="2000" dirty="0">
                        <a:latin typeface="KG Behind These Hazel Eyes" panose="02000506000000020004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</a:tr>
              <a:tr h="596253">
                <a:tc>
                  <a:txBody>
                    <a:bodyPr/>
                    <a:lstStyle/>
                    <a:p>
                      <a:r>
                        <a:rPr lang="es-ES" sz="2000" dirty="0" smtClean="0">
                          <a:latin typeface="KG Behind These Hazel Eyes" panose="02000506000000020004" pitchFamily="2" charset="0"/>
                        </a:rPr>
                        <a:t>2.</a:t>
                      </a:r>
                      <a:endParaRPr lang="es-ES" sz="2000" dirty="0">
                        <a:latin typeface="KG Behind These Hazel Eyes" panose="02000506000000020004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ES" sz="2000">
                        <a:latin typeface="KG Behind These Hazel Eyes" panose="02000506000000020004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sz="2000" dirty="0" smtClean="0">
                          <a:latin typeface="KG Behind These Hazel Eyes" panose="02000506000000020004" pitchFamily="2" charset="0"/>
                        </a:rPr>
                        <a:t>7.</a:t>
                      </a:r>
                      <a:endParaRPr lang="es-ES" sz="2000" dirty="0">
                        <a:latin typeface="KG Behind These Hazel Eyes" panose="02000506000000020004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596253">
                <a:tc>
                  <a:txBody>
                    <a:bodyPr/>
                    <a:lstStyle/>
                    <a:p>
                      <a:r>
                        <a:rPr lang="es-ES" sz="2000" dirty="0" smtClean="0">
                          <a:latin typeface="KG Behind These Hazel Eyes" panose="02000506000000020004" pitchFamily="2" charset="0"/>
                        </a:rPr>
                        <a:t>3.</a:t>
                      </a:r>
                      <a:endParaRPr lang="es-ES" sz="2000" dirty="0">
                        <a:latin typeface="KG Behind These Hazel Eyes" panose="02000506000000020004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ES" sz="2000">
                        <a:latin typeface="KG Behind These Hazel Eyes" panose="02000506000000020004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sz="2000" dirty="0" smtClean="0">
                          <a:latin typeface="KG Behind These Hazel Eyes" panose="02000506000000020004" pitchFamily="2" charset="0"/>
                        </a:rPr>
                        <a:t>8.</a:t>
                      </a:r>
                      <a:endParaRPr lang="es-ES" sz="2000" dirty="0">
                        <a:latin typeface="KG Behind These Hazel Eyes" panose="02000506000000020004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596253">
                <a:tc>
                  <a:txBody>
                    <a:bodyPr/>
                    <a:lstStyle/>
                    <a:p>
                      <a:r>
                        <a:rPr lang="es-ES" sz="2000" dirty="0" smtClean="0">
                          <a:latin typeface="KG Behind These Hazel Eyes" panose="02000506000000020004" pitchFamily="2" charset="0"/>
                        </a:rPr>
                        <a:t>4.</a:t>
                      </a:r>
                      <a:endParaRPr lang="es-ES" sz="2000" dirty="0">
                        <a:latin typeface="KG Behind These Hazel Eyes" panose="02000506000000020004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ES" sz="2000" dirty="0">
                        <a:latin typeface="KG Behind These Hazel Eyes" panose="02000506000000020004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sz="2000" dirty="0" smtClean="0">
                          <a:latin typeface="KG Behind These Hazel Eyes" panose="02000506000000020004" pitchFamily="2" charset="0"/>
                        </a:rPr>
                        <a:t>9.</a:t>
                      </a:r>
                      <a:endParaRPr lang="es-ES" sz="2000" dirty="0">
                        <a:latin typeface="KG Behind These Hazel Eyes" panose="02000506000000020004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</a:tr>
              <a:tr h="596253">
                <a:tc>
                  <a:txBody>
                    <a:bodyPr/>
                    <a:lstStyle/>
                    <a:p>
                      <a:r>
                        <a:rPr lang="es-ES" sz="2000" dirty="0" smtClean="0">
                          <a:latin typeface="KG Behind These Hazel Eyes" panose="02000506000000020004" pitchFamily="2" charset="0"/>
                        </a:rPr>
                        <a:t>5.</a:t>
                      </a:r>
                      <a:endParaRPr lang="es-ES" sz="2000" dirty="0">
                        <a:latin typeface="KG Behind These Hazel Eyes" panose="02000506000000020004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ES" sz="2000" dirty="0">
                        <a:latin typeface="KG Behind These Hazel Eyes" panose="02000506000000020004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sz="2000" dirty="0" smtClean="0">
                          <a:latin typeface="KG Behind These Hazel Eyes" panose="02000506000000020004" pitchFamily="2" charset="0"/>
                        </a:rPr>
                        <a:t>10.</a:t>
                      </a:r>
                      <a:endParaRPr lang="es-ES" sz="2000" dirty="0">
                        <a:latin typeface="KG Behind These Hazel Eyes" panose="02000506000000020004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" name="Imagen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9622" y="1887042"/>
            <a:ext cx="969897" cy="879374"/>
          </a:xfrm>
          <a:prstGeom prst="rect">
            <a:avLst/>
          </a:prstGeom>
        </p:spPr>
      </p:pic>
      <p:pic>
        <p:nvPicPr>
          <p:cNvPr id="43" name="Imagen 4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57140" y="3728186"/>
            <a:ext cx="2218768" cy="1620395"/>
          </a:xfrm>
          <a:prstGeom prst="rect">
            <a:avLst/>
          </a:prstGeom>
        </p:spPr>
      </p:pic>
      <p:grpSp>
        <p:nvGrpSpPr>
          <p:cNvPr id="44" name="Grupo 43"/>
          <p:cNvGrpSpPr/>
          <p:nvPr/>
        </p:nvGrpSpPr>
        <p:grpSpPr>
          <a:xfrm>
            <a:off x="4470112" y="1825987"/>
            <a:ext cx="1386090" cy="1050341"/>
            <a:chOff x="4470112" y="1852076"/>
            <a:chExt cx="1386090" cy="1050341"/>
          </a:xfrm>
        </p:grpSpPr>
        <p:pic>
          <p:nvPicPr>
            <p:cNvPr id="68" name="Imagen 67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4470112" y="1852076"/>
              <a:ext cx="1386090" cy="983191"/>
            </a:xfrm>
            <a:prstGeom prst="rect">
              <a:avLst/>
            </a:prstGeom>
          </p:spPr>
        </p:pic>
        <p:sp>
          <p:nvSpPr>
            <p:cNvPr id="73" name="Rectángulo 72"/>
            <p:cNvSpPr/>
            <p:nvPr/>
          </p:nvSpPr>
          <p:spPr>
            <a:xfrm>
              <a:off x="4673960" y="1979087"/>
              <a:ext cx="1019831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s-ES" sz="5400" dirty="0" err="1" smtClean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Massallera" panose="02000000000000000000" pitchFamily="2" charset="0"/>
                </a:rPr>
                <a:t>ba</a:t>
              </a:r>
              <a:endParaRPr lang="es-E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ssallera" panose="02000000000000000000" pitchFamily="2" charset="0"/>
              </a:endParaRPr>
            </a:p>
          </p:txBody>
        </p:sp>
      </p:grpSp>
      <p:sp>
        <p:nvSpPr>
          <p:cNvPr id="46" name="CuadroTexto 45"/>
          <p:cNvSpPr txBox="1"/>
          <p:nvPr/>
        </p:nvSpPr>
        <p:spPr>
          <a:xfrm>
            <a:off x="401335" y="3917178"/>
            <a:ext cx="13383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dirty="0">
                <a:latin typeface="KG Behind These Hazel Eyes" panose="02000506000000020004" pitchFamily="2" charset="0"/>
              </a:rPr>
              <a:t>Total</a:t>
            </a:r>
            <a:r>
              <a:rPr lang="es-ES" dirty="0" smtClean="0"/>
              <a:t> </a:t>
            </a:r>
            <a:r>
              <a:rPr lang="es-ES" sz="1600" dirty="0">
                <a:latin typeface="KG Behind These Hazel Eyes" panose="02000506000000020004" pitchFamily="2" charset="0"/>
              </a:rPr>
              <a:t>puntos</a:t>
            </a:r>
          </a:p>
        </p:txBody>
      </p:sp>
      <p:pic>
        <p:nvPicPr>
          <p:cNvPr id="48" name="Imagen 4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021791" y="1887042"/>
            <a:ext cx="1248671" cy="909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082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Imagen 4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562952" y="-1524002"/>
            <a:ext cx="6780098" cy="9906002"/>
          </a:xfrm>
          <a:prstGeom prst="rect">
            <a:avLst/>
          </a:prstGeom>
        </p:spPr>
      </p:pic>
      <p:grpSp>
        <p:nvGrpSpPr>
          <p:cNvPr id="63" name="Grupo 62"/>
          <p:cNvGrpSpPr/>
          <p:nvPr/>
        </p:nvGrpSpPr>
        <p:grpSpPr>
          <a:xfrm>
            <a:off x="540208" y="499313"/>
            <a:ext cx="8825583" cy="369332"/>
            <a:chOff x="547017" y="6030975"/>
            <a:chExt cx="8825583" cy="369332"/>
          </a:xfrm>
        </p:grpSpPr>
        <p:sp>
          <p:nvSpPr>
            <p:cNvPr id="56" name="CuadroTexto 55"/>
            <p:cNvSpPr txBox="1"/>
            <p:nvPr/>
          </p:nvSpPr>
          <p:spPr>
            <a:xfrm>
              <a:off x="547017" y="6030975"/>
              <a:ext cx="12674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dirty="0" smtClean="0">
                  <a:latin typeface="KG Behind These Hazel Eyes" panose="02000506000000020004" pitchFamily="2" charset="0"/>
                </a:rPr>
                <a:t>Nombre:</a:t>
              </a:r>
              <a:endParaRPr lang="es-ES" dirty="0">
                <a:latin typeface="KG Behind These Hazel Eyes" panose="02000506000000020004" pitchFamily="2" charset="0"/>
              </a:endParaRPr>
            </a:p>
          </p:txBody>
        </p:sp>
        <p:cxnSp>
          <p:nvCxnSpPr>
            <p:cNvPr id="58" name="Conector recto 57"/>
            <p:cNvCxnSpPr/>
            <p:nvPr/>
          </p:nvCxnSpPr>
          <p:spPr>
            <a:xfrm flipV="1">
              <a:off x="1722807" y="6297752"/>
              <a:ext cx="4526433" cy="254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CuadroTexto 59"/>
            <p:cNvSpPr txBox="1"/>
            <p:nvPr/>
          </p:nvSpPr>
          <p:spPr>
            <a:xfrm>
              <a:off x="6249240" y="6030975"/>
              <a:ext cx="102422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dirty="0" smtClean="0">
                  <a:latin typeface="KG Behind These Hazel Eyes" panose="02000506000000020004" pitchFamily="2" charset="0"/>
                </a:rPr>
                <a:t>Fecha:</a:t>
              </a:r>
              <a:endParaRPr lang="es-ES" dirty="0">
                <a:latin typeface="KG Behind These Hazel Eyes" panose="02000506000000020004" pitchFamily="2" charset="0"/>
              </a:endParaRPr>
            </a:p>
          </p:txBody>
        </p:sp>
        <p:cxnSp>
          <p:nvCxnSpPr>
            <p:cNvPr id="62" name="Conector recto 61"/>
            <p:cNvCxnSpPr/>
            <p:nvPr/>
          </p:nvCxnSpPr>
          <p:spPr>
            <a:xfrm>
              <a:off x="7148938" y="6297752"/>
              <a:ext cx="222366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7" name="Imagen 5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357" y="2866867"/>
            <a:ext cx="964776" cy="482388"/>
          </a:xfrm>
          <a:prstGeom prst="rect">
            <a:avLst/>
          </a:prstGeom>
        </p:spPr>
      </p:pic>
      <p:pic>
        <p:nvPicPr>
          <p:cNvPr id="59" name="Imagen 5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0450" y="6051594"/>
            <a:ext cx="762001" cy="774291"/>
          </a:xfrm>
          <a:prstGeom prst="rect">
            <a:avLst/>
          </a:prstGeom>
        </p:spPr>
      </p:pic>
      <p:sp>
        <p:nvSpPr>
          <p:cNvPr id="61" name="CuadroTexto 60"/>
          <p:cNvSpPr txBox="1"/>
          <p:nvPr/>
        </p:nvSpPr>
        <p:spPr>
          <a:xfrm>
            <a:off x="459121" y="879307"/>
            <a:ext cx="909474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1200" dirty="0" smtClean="0">
                <a:latin typeface="KG Behind These Hazel Eyes" panose="02000506000000020004" pitchFamily="2" charset="0"/>
              </a:rPr>
              <a:t>Observa la Sílaba y escribe  10 palabras que contengan está sílaba sin importar la posición donde se encuentra.   </a:t>
            </a:r>
            <a:r>
              <a:rPr lang="es-ES" sz="1600" dirty="0" smtClean="0">
                <a:latin typeface="KG Behind These Hazel Eyes" panose="02000506000000020004" pitchFamily="2" charset="0"/>
              </a:rPr>
              <a:t>Repetidas= 25 puntos   - Sin repetir= 50 Puntos – Incorrecta= 0</a:t>
            </a:r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0705843"/>
              </p:ext>
            </p:extLst>
          </p:nvPr>
        </p:nvGraphicFramePr>
        <p:xfrm>
          <a:off x="2021791" y="2816015"/>
          <a:ext cx="7344000" cy="357751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36000"/>
                <a:gridCol w="936000"/>
                <a:gridCol w="2736000"/>
                <a:gridCol w="936000"/>
              </a:tblGrid>
              <a:tr h="596253">
                <a:tc>
                  <a:txBody>
                    <a:bodyPr/>
                    <a:lstStyle/>
                    <a:p>
                      <a:pPr algn="ctr"/>
                      <a:r>
                        <a:rPr lang="es-ES" sz="1600" kern="1200" dirty="0" smtClean="0">
                          <a:solidFill>
                            <a:schemeClr val="tx1"/>
                          </a:solidFill>
                          <a:latin typeface="KG Behind These Hazel Eyes" panose="02000506000000020004" pitchFamily="2" charset="0"/>
                          <a:ea typeface="+mn-ea"/>
                          <a:cs typeface="+mn-cs"/>
                        </a:rPr>
                        <a:t>Palabra</a:t>
                      </a:r>
                      <a:endParaRPr lang="es-ES" sz="1600" kern="1200" dirty="0">
                        <a:solidFill>
                          <a:schemeClr val="tx1"/>
                        </a:solidFill>
                        <a:latin typeface="KG Behind These Hazel Eyes" panose="02000506000000020004" pitchFamily="2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kern="1200" dirty="0" smtClean="0">
                          <a:solidFill>
                            <a:schemeClr val="tx1"/>
                          </a:solidFill>
                          <a:latin typeface="KG Behind These Hazel Eyes" panose="02000506000000020004" pitchFamily="2" charset="0"/>
                          <a:ea typeface="+mn-ea"/>
                          <a:cs typeface="+mn-cs"/>
                        </a:rPr>
                        <a:t>Puntos</a:t>
                      </a:r>
                      <a:endParaRPr lang="es-ES" sz="1600" kern="1200" dirty="0">
                        <a:solidFill>
                          <a:schemeClr val="tx1"/>
                        </a:solidFill>
                        <a:latin typeface="KG Behind These Hazel Eyes" panose="02000506000000020004" pitchFamily="2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kern="1200" dirty="0" smtClean="0">
                          <a:solidFill>
                            <a:schemeClr val="tx1"/>
                          </a:solidFill>
                          <a:latin typeface="KG Behind These Hazel Eyes" panose="02000506000000020004" pitchFamily="2" charset="0"/>
                          <a:ea typeface="+mn-ea"/>
                          <a:cs typeface="+mn-cs"/>
                        </a:rPr>
                        <a:t>Palabra</a:t>
                      </a:r>
                      <a:endParaRPr lang="es-ES" sz="1600" kern="1200" dirty="0">
                        <a:solidFill>
                          <a:schemeClr val="tx1"/>
                        </a:solidFill>
                        <a:latin typeface="KG Behind These Hazel Eyes" panose="02000506000000020004" pitchFamily="2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kern="1200" dirty="0" smtClean="0">
                          <a:solidFill>
                            <a:schemeClr val="tx1"/>
                          </a:solidFill>
                          <a:latin typeface="KG Behind These Hazel Eyes" panose="02000506000000020004" pitchFamily="2" charset="0"/>
                          <a:ea typeface="+mn-ea"/>
                          <a:cs typeface="+mn-cs"/>
                        </a:rPr>
                        <a:t>Puntos</a:t>
                      </a:r>
                      <a:endParaRPr lang="es-ES" sz="1600" kern="1200" dirty="0">
                        <a:solidFill>
                          <a:schemeClr val="tx1"/>
                        </a:solidFill>
                        <a:latin typeface="KG Behind These Hazel Eyes" panose="02000506000000020004" pitchFamily="2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596253">
                <a:tc>
                  <a:txBody>
                    <a:bodyPr/>
                    <a:lstStyle/>
                    <a:p>
                      <a:r>
                        <a:rPr lang="es-ES" sz="2000" dirty="0" smtClean="0">
                          <a:latin typeface="KG Behind These Hazel Eyes" panose="02000506000000020004" pitchFamily="2" charset="0"/>
                        </a:rPr>
                        <a:t>1.</a:t>
                      </a:r>
                      <a:endParaRPr lang="es-ES" sz="2000" dirty="0">
                        <a:latin typeface="KG Behind These Hazel Eyes" panose="02000506000000020004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ES" sz="2000">
                        <a:latin typeface="KG Behind These Hazel Eyes" panose="02000506000000020004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sz="2000" dirty="0" smtClean="0">
                          <a:latin typeface="KG Behind These Hazel Eyes" panose="02000506000000020004" pitchFamily="2" charset="0"/>
                        </a:rPr>
                        <a:t>6.</a:t>
                      </a:r>
                      <a:endParaRPr lang="es-ES" sz="2000" dirty="0">
                        <a:latin typeface="KG Behind These Hazel Eyes" panose="02000506000000020004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</a:tr>
              <a:tr h="596253">
                <a:tc>
                  <a:txBody>
                    <a:bodyPr/>
                    <a:lstStyle/>
                    <a:p>
                      <a:r>
                        <a:rPr lang="es-ES" sz="2000" dirty="0" smtClean="0">
                          <a:latin typeface="KG Behind These Hazel Eyes" panose="02000506000000020004" pitchFamily="2" charset="0"/>
                        </a:rPr>
                        <a:t>2.</a:t>
                      </a:r>
                      <a:endParaRPr lang="es-ES" sz="2000" dirty="0">
                        <a:latin typeface="KG Behind These Hazel Eyes" panose="02000506000000020004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ES" sz="2000">
                        <a:latin typeface="KG Behind These Hazel Eyes" panose="02000506000000020004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sz="2000" dirty="0" smtClean="0">
                          <a:latin typeface="KG Behind These Hazel Eyes" panose="02000506000000020004" pitchFamily="2" charset="0"/>
                        </a:rPr>
                        <a:t>7.</a:t>
                      </a:r>
                      <a:endParaRPr lang="es-ES" sz="2000" dirty="0">
                        <a:latin typeface="KG Behind These Hazel Eyes" panose="02000506000000020004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596253">
                <a:tc>
                  <a:txBody>
                    <a:bodyPr/>
                    <a:lstStyle/>
                    <a:p>
                      <a:r>
                        <a:rPr lang="es-ES" sz="2000" dirty="0" smtClean="0">
                          <a:latin typeface="KG Behind These Hazel Eyes" panose="02000506000000020004" pitchFamily="2" charset="0"/>
                        </a:rPr>
                        <a:t>3.</a:t>
                      </a:r>
                      <a:endParaRPr lang="es-ES" sz="2000" dirty="0">
                        <a:latin typeface="KG Behind These Hazel Eyes" panose="02000506000000020004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ES" sz="2000">
                        <a:latin typeface="KG Behind These Hazel Eyes" panose="02000506000000020004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sz="2000" dirty="0" smtClean="0">
                          <a:latin typeface="KG Behind These Hazel Eyes" panose="02000506000000020004" pitchFamily="2" charset="0"/>
                        </a:rPr>
                        <a:t>8.</a:t>
                      </a:r>
                      <a:endParaRPr lang="es-ES" sz="2000" dirty="0">
                        <a:latin typeface="KG Behind These Hazel Eyes" panose="02000506000000020004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596253">
                <a:tc>
                  <a:txBody>
                    <a:bodyPr/>
                    <a:lstStyle/>
                    <a:p>
                      <a:r>
                        <a:rPr lang="es-ES" sz="2000" dirty="0" smtClean="0">
                          <a:latin typeface="KG Behind These Hazel Eyes" panose="02000506000000020004" pitchFamily="2" charset="0"/>
                        </a:rPr>
                        <a:t>4.</a:t>
                      </a:r>
                      <a:endParaRPr lang="es-ES" sz="2000" dirty="0">
                        <a:latin typeface="KG Behind These Hazel Eyes" panose="02000506000000020004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ES" sz="2000" dirty="0">
                        <a:latin typeface="KG Behind These Hazel Eyes" panose="02000506000000020004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sz="2000" dirty="0" smtClean="0">
                          <a:latin typeface="KG Behind These Hazel Eyes" panose="02000506000000020004" pitchFamily="2" charset="0"/>
                        </a:rPr>
                        <a:t>9.</a:t>
                      </a:r>
                      <a:endParaRPr lang="es-ES" sz="2000" dirty="0">
                        <a:latin typeface="KG Behind These Hazel Eyes" panose="02000506000000020004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</a:tr>
              <a:tr h="596253">
                <a:tc>
                  <a:txBody>
                    <a:bodyPr/>
                    <a:lstStyle/>
                    <a:p>
                      <a:r>
                        <a:rPr lang="es-ES" sz="2000" dirty="0" smtClean="0">
                          <a:latin typeface="KG Behind These Hazel Eyes" panose="02000506000000020004" pitchFamily="2" charset="0"/>
                        </a:rPr>
                        <a:t>5.</a:t>
                      </a:r>
                      <a:endParaRPr lang="es-ES" sz="2000" dirty="0">
                        <a:latin typeface="KG Behind These Hazel Eyes" panose="02000506000000020004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ES" sz="2000" dirty="0">
                        <a:latin typeface="KG Behind These Hazel Eyes" panose="02000506000000020004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sz="2000" dirty="0" smtClean="0">
                          <a:latin typeface="KG Behind These Hazel Eyes" panose="02000506000000020004" pitchFamily="2" charset="0"/>
                        </a:rPr>
                        <a:t>10.</a:t>
                      </a:r>
                      <a:endParaRPr lang="es-ES" sz="2000" dirty="0">
                        <a:latin typeface="KG Behind These Hazel Eyes" panose="02000506000000020004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" name="Imagen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33437" y="2143040"/>
            <a:ext cx="1217013" cy="494918"/>
          </a:xfrm>
          <a:prstGeom prst="rect">
            <a:avLst/>
          </a:prstGeom>
        </p:spPr>
      </p:pic>
      <p:pic>
        <p:nvPicPr>
          <p:cNvPr id="43" name="Imagen 4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57140" y="3728186"/>
            <a:ext cx="2218768" cy="1620395"/>
          </a:xfrm>
          <a:prstGeom prst="rect">
            <a:avLst/>
          </a:prstGeom>
        </p:spPr>
      </p:pic>
      <p:grpSp>
        <p:nvGrpSpPr>
          <p:cNvPr id="44" name="Grupo 43"/>
          <p:cNvGrpSpPr/>
          <p:nvPr/>
        </p:nvGrpSpPr>
        <p:grpSpPr>
          <a:xfrm>
            <a:off x="4907644" y="1816517"/>
            <a:ext cx="1386090" cy="1050341"/>
            <a:chOff x="4470112" y="1852076"/>
            <a:chExt cx="1386090" cy="1050341"/>
          </a:xfrm>
        </p:grpSpPr>
        <p:pic>
          <p:nvPicPr>
            <p:cNvPr id="68" name="Imagen 67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4470112" y="1852076"/>
              <a:ext cx="1386090" cy="983191"/>
            </a:xfrm>
            <a:prstGeom prst="rect">
              <a:avLst/>
            </a:prstGeom>
          </p:spPr>
        </p:pic>
        <p:sp>
          <p:nvSpPr>
            <p:cNvPr id="73" name="Rectángulo 72"/>
            <p:cNvSpPr/>
            <p:nvPr/>
          </p:nvSpPr>
          <p:spPr>
            <a:xfrm>
              <a:off x="4712432" y="1979087"/>
              <a:ext cx="942887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s-ES" sz="5400" dirty="0" smtClean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Massallera" panose="02000000000000000000" pitchFamily="2" charset="0"/>
                </a:rPr>
                <a:t>be</a:t>
              </a:r>
              <a:endParaRPr lang="es-E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ssallera" panose="02000000000000000000" pitchFamily="2" charset="0"/>
              </a:endParaRPr>
            </a:p>
          </p:txBody>
        </p:sp>
      </p:grpSp>
      <p:sp>
        <p:nvSpPr>
          <p:cNvPr id="46" name="CuadroTexto 45"/>
          <p:cNvSpPr txBox="1"/>
          <p:nvPr/>
        </p:nvSpPr>
        <p:spPr>
          <a:xfrm>
            <a:off x="401335" y="3917178"/>
            <a:ext cx="13383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dirty="0">
                <a:latin typeface="KG Behind These Hazel Eyes" panose="02000506000000020004" pitchFamily="2" charset="0"/>
              </a:rPr>
              <a:t>Total</a:t>
            </a:r>
            <a:r>
              <a:rPr lang="es-ES" dirty="0" smtClean="0"/>
              <a:t> </a:t>
            </a:r>
            <a:r>
              <a:rPr lang="es-ES" sz="1600" dirty="0">
                <a:latin typeface="KG Behind These Hazel Eyes" panose="02000506000000020004" pitchFamily="2" charset="0"/>
              </a:rPr>
              <a:t>puntos</a:t>
            </a:r>
          </a:p>
        </p:txBody>
      </p:sp>
      <p:pic>
        <p:nvPicPr>
          <p:cNvPr id="48" name="Imagen 4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136692" y="1577779"/>
            <a:ext cx="1093381" cy="1228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024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Imagen 4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562952" y="-1524002"/>
            <a:ext cx="6780098" cy="9906002"/>
          </a:xfrm>
          <a:prstGeom prst="rect">
            <a:avLst/>
          </a:prstGeom>
        </p:spPr>
      </p:pic>
      <p:grpSp>
        <p:nvGrpSpPr>
          <p:cNvPr id="63" name="Grupo 62"/>
          <p:cNvGrpSpPr/>
          <p:nvPr/>
        </p:nvGrpSpPr>
        <p:grpSpPr>
          <a:xfrm>
            <a:off x="540208" y="499313"/>
            <a:ext cx="8825583" cy="369332"/>
            <a:chOff x="547017" y="6030975"/>
            <a:chExt cx="8825583" cy="369332"/>
          </a:xfrm>
        </p:grpSpPr>
        <p:sp>
          <p:nvSpPr>
            <p:cNvPr id="56" name="CuadroTexto 55"/>
            <p:cNvSpPr txBox="1"/>
            <p:nvPr/>
          </p:nvSpPr>
          <p:spPr>
            <a:xfrm>
              <a:off x="547017" y="6030975"/>
              <a:ext cx="12674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dirty="0" smtClean="0">
                  <a:latin typeface="KG Behind These Hazel Eyes" panose="02000506000000020004" pitchFamily="2" charset="0"/>
                </a:rPr>
                <a:t>Nombre:</a:t>
              </a:r>
              <a:endParaRPr lang="es-ES" dirty="0">
                <a:latin typeface="KG Behind These Hazel Eyes" panose="02000506000000020004" pitchFamily="2" charset="0"/>
              </a:endParaRPr>
            </a:p>
          </p:txBody>
        </p:sp>
        <p:cxnSp>
          <p:nvCxnSpPr>
            <p:cNvPr id="58" name="Conector recto 57"/>
            <p:cNvCxnSpPr/>
            <p:nvPr/>
          </p:nvCxnSpPr>
          <p:spPr>
            <a:xfrm flipV="1">
              <a:off x="1722807" y="6297752"/>
              <a:ext cx="4526433" cy="254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CuadroTexto 59"/>
            <p:cNvSpPr txBox="1"/>
            <p:nvPr/>
          </p:nvSpPr>
          <p:spPr>
            <a:xfrm>
              <a:off x="6249240" y="6030975"/>
              <a:ext cx="102422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dirty="0" smtClean="0">
                  <a:latin typeface="KG Behind These Hazel Eyes" panose="02000506000000020004" pitchFamily="2" charset="0"/>
                </a:rPr>
                <a:t>Fecha:</a:t>
              </a:r>
              <a:endParaRPr lang="es-ES" dirty="0">
                <a:latin typeface="KG Behind These Hazel Eyes" panose="02000506000000020004" pitchFamily="2" charset="0"/>
              </a:endParaRPr>
            </a:p>
          </p:txBody>
        </p:sp>
        <p:cxnSp>
          <p:nvCxnSpPr>
            <p:cNvPr id="62" name="Conector recto 61"/>
            <p:cNvCxnSpPr/>
            <p:nvPr/>
          </p:nvCxnSpPr>
          <p:spPr>
            <a:xfrm>
              <a:off x="7148938" y="6297752"/>
              <a:ext cx="222366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7" name="Imagen 5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357" y="2866867"/>
            <a:ext cx="964776" cy="482388"/>
          </a:xfrm>
          <a:prstGeom prst="rect">
            <a:avLst/>
          </a:prstGeom>
        </p:spPr>
      </p:pic>
      <p:pic>
        <p:nvPicPr>
          <p:cNvPr id="59" name="Imagen 5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0450" y="6051594"/>
            <a:ext cx="762001" cy="774291"/>
          </a:xfrm>
          <a:prstGeom prst="rect">
            <a:avLst/>
          </a:prstGeom>
        </p:spPr>
      </p:pic>
      <p:sp>
        <p:nvSpPr>
          <p:cNvPr id="61" name="CuadroTexto 60"/>
          <p:cNvSpPr txBox="1"/>
          <p:nvPr/>
        </p:nvSpPr>
        <p:spPr>
          <a:xfrm>
            <a:off x="459121" y="879307"/>
            <a:ext cx="909474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1200" dirty="0" smtClean="0">
                <a:latin typeface="KG Behind These Hazel Eyes" panose="02000506000000020004" pitchFamily="2" charset="0"/>
              </a:rPr>
              <a:t>Observa la Sílaba y escribe  10 palabras que contengan está sílaba sin importar la posición donde se encuentra.   </a:t>
            </a:r>
            <a:r>
              <a:rPr lang="es-ES" sz="1600" dirty="0" smtClean="0">
                <a:latin typeface="KG Behind These Hazel Eyes" panose="02000506000000020004" pitchFamily="2" charset="0"/>
              </a:rPr>
              <a:t>Repetidas= 25 puntos   - Sin repetir= 50 Puntos – Incorrecta= 0</a:t>
            </a:r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0705843"/>
              </p:ext>
            </p:extLst>
          </p:nvPr>
        </p:nvGraphicFramePr>
        <p:xfrm>
          <a:off x="2021791" y="2816015"/>
          <a:ext cx="7344000" cy="357751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36000"/>
                <a:gridCol w="936000"/>
                <a:gridCol w="2736000"/>
                <a:gridCol w="936000"/>
              </a:tblGrid>
              <a:tr h="596253">
                <a:tc>
                  <a:txBody>
                    <a:bodyPr/>
                    <a:lstStyle/>
                    <a:p>
                      <a:pPr algn="ctr"/>
                      <a:r>
                        <a:rPr lang="es-ES" sz="1600" kern="1200" dirty="0" smtClean="0">
                          <a:solidFill>
                            <a:schemeClr val="tx1"/>
                          </a:solidFill>
                          <a:latin typeface="KG Behind These Hazel Eyes" panose="02000506000000020004" pitchFamily="2" charset="0"/>
                          <a:ea typeface="+mn-ea"/>
                          <a:cs typeface="+mn-cs"/>
                        </a:rPr>
                        <a:t>Palabra</a:t>
                      </a:r>
                      <a:endParaRPr lang="es-ES" sz="1600" kern="1200" dirty="0">
                        <a:solidFill>
                          <a:schemeClr val="tx1"/>
                        </a:solidFill>
                        <a:latin typeface="KG Behind These Hazel Eyes" panose="02000506000000020004" pitchFamily="2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kern="1200" dirty="0" smtClean="0">
                          <a:solidFill>
                            <a:schemeClr val="tx1"/>
                          </a:solidFill>
                          <a:latin typeface="KG Behind These Hazel Eyes" panose="02000506000000020004" pitchFamily="2" charset="0"/>
                          <a:ea typeface="+mn-ea"/>
                          <a:cs typeface="+mn-cs"/>
                        </a:rPr>
                        <a:t>Puntos</a:t>
                      </a:r>
                      <a:endParaRPr lang="es-ES" sz="1600" kern="1200" dirty="0">
                        <a:solidFill>
                          <a:schemeClr val="tx1"/>
                        </a:solidFill>
                        <a:latin typeface="KG Behind These Hazel Eyes" panose="02000506000000020004" pitchFamily="2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kern="1200" dirty="0" smtClean="0">
                          <a:solidFill>
                            <a:schemeClr val="tx1"/>
                          </a:solidFill>
                          <a:latin typeface="KG Behind These Hazel Eyes" panose="02000506000000020004" pitchFamily="2" charset="0"/>
                          <a:ea typeface="+mn-ea"/>
                          <a:cs typeface="+mn-cs"/>
                        </a:rPr>
                        <a:t>Palabra</a:t>
                      </a:r>
                      <a:endParaRPr lang="es-ES" sz="1600" kern="1200" dirty="0">
                        <a:solidFill>
                          <a:schemeClr val="tx1"/>
                        </a:solidFill>
                        <a:latin typeface="KG Behind These Hazel Eyes" panose="02000506000000020004" pitchFamily="2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kern="1200" dirty="0" smtClean="0">
                          <a:solidFill>
                            <a:schemeClr val="tx1"/>
                          </a:solidFill>
                          <a:latin typeface="KG Behind These Hazel Eyes" panose="02000506000000020004" pitchFamily="2" charset="0"/>
                          <a:ea typeface="+mn-ea"/>
                          <a:cs typeface="+mn-cs"/>
                        </a:rPr>
                        <a:t>Puntos</a:t>
                      </a:r>
                      <a:endParaRPr lang="es-ES" sz="1600" kern="1200" dirty="0">
                        <a:solidFill>
                          <a:schemeClr val="tx1"/>
                        </a:solidFill>
                        <a:latin typeface="KG Behind These Hazel Eyes" panose="02000506000000020004" pitchFamily="2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596253">
                <a:tc>
                  <a:txBody>
                    <a:bodyPr/>
                    <a:lstStyle/>
                    <a:p>
                      <a:r>
                        <a:rPr lang="es-ES" sz="2000" dirty="0" smtClean="0">
                          <a:latin typeface="KG Behind These Hazel Eyes" panose="02000506000000020004" pitchFamily="2" charset="0"/>
                        </a:rPr>
                        <a:t>1.</a:t>
                      </a:r>
                      <a:endParaRPr lang="es-ES" sz="2000" dirty="0">
                        <a:latin typeface="KG Behind These Hazel Eyes" panose="02000506000000020004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ES" sz="2000">
                        <a:latin typeface="KG Behind These Hazel Eyes" panose="02000506000000020004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sz="2000" dirty="0" smtClean="0">
                          <a:latin typeface="KG Behind These Hazel Eyes" panose="02000506000000020004" pitchFamily="2" charset="0"/>
                        </a:rPr>
                        <a:t>6.</a:t>
                      </a:r>
                      <a:endParaRPr lang="es-ES" sz="2000" dirty="0">
                        <a:latin typeface="KG Behind These Hazel Eyes" panose="02000506000000020004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</a:tr>
              <a:tr h="596253">
                <a:tc>
                  <a:txBody>
                    <a:bodyPr/>
                    <a:lstStyle/>
                    <a:p>
                      <a:r>
                        <a:rPr lang="es-ES" sz="2000" dirty="0" smtClean="0">
                          <a:latin typeface="KG Behind These Hazel Eyes" panose="02000506000000020004" pitchFamily="2" charset="0"/>
                        </a:rPr>
                        <a:t>2.</a:t>
                      </a:r>
                      <a:endParaRPr lang="es-ES" sz="2000" dirty="0">
                        <a:latin typeface="KG Behind These Hazel Eyes" panose="02000506000000020004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ES" sz="2000">
                        <a:latin typeface="KG Behind These Hazel Eyes" panose="02000506000000020004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sz="2000" dirty="0" smtClean="0">
                          <a:latin typeface="KG Behind These Hazel Eyes" panose="02000506000000020004" pitchFamily="2" charset="0"/>
                        </a:rPr>
                        <a:t>7.</a:t>
                      </a:r>
                      <a:endParaRPr lang="es-ES" sz="2000" dirty="0">
                        <a:latin typeface="KG Behind These Hazel Eyes" panose="02000506000000020004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596253">
                <a:tc>
                  <a:txBody>
                    <a:bodyPr/>
                    <a:lstStyle/>
                    <a:p>
                      <a:r>
                        <a:rPr lang="es-ES" sz="2000" dirty="0" smtClean="0">
                          <a:latin typeface="KG Behind These Hazel Eyes" panose="02000506000000020004" pitchFamily="2" charset="0"/>
                        </a:rPr>
                        <a:t>3.</a:t>
                      </a:r>
                      <a:endParaRPr lang="es-ES" sz="2000" dirty="0">
                        <a:latin typeface="KG Behind These Hazel Eyes" panose="02000506000000020004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ES" sz="2000">
                        <a:latin typeface="KG Behind These Hazel Eyes" panose="02000506000000020004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sz="2000" dirty="0" smtClean="0">
                          <a:latin typeface="KG Behind These Hazel Eyes" panose="02000506000000020004" pitchFamily="2" charset="0"/>
                        </a:rPr>
                        <a:t>8.</a:t>
                      </a:r>
                      <a:endParaRPr lang="es-ES" sz="2000" dirty="0">
                        <a:latin typeface="KG Behind These Hazel Eyes" panose="02000506000000020004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596253">
                <a:tc>
                  <a:txBody>
                    <a:bodyPr/>
                    <a:lstStyle/>
                    <a:p>
                      <a:r>
                        <a:rPr lang="es-ES" sz="2000" dirty="0" smtClean="0">
                          <a:latin typeface="KG Behind These Hazel Eyes" panose="02000506000000020004" pitchFamily="2" charset="0"/>
                        </a:rPr>
                        <a:t>4.</a:t>
                      </a:r>
                      <a:endParaRPr lang="es-ES" sz="2000" dirty="0">
                        <a:latin typeface="KG Behind These Hazel Eyes" panose="02000506000000020004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ES" sz="2000" dirty="0">
                        <a:latin typeface="KG Behind These Hazel Eyes" panose="02000506000000020004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sz="2000" dirty="0" smtClean="0">
                          <a:latin typeface="KG Behind These Hazel Eyes" panose="02000506000000020004" pitchFamily="2" charset="0"/>
                        </a:rPr>
                        <a:t>9.</a:t>
                      </a:r>
                      <a:endParaRPr lang="es-ES" sz="2000" dirty="0">
                        <a:latin typeface="KG Behind These Hazel Eyes" panose="02000506000000020004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</a:tr>
              <a:tr h="596253">
                <a:tc>
                  <a:txBody>
                    <a:bodyPr/>
                    <a:lstStyle/>
                    <a:p>
                      <a:r>
                        <a:rPr lang="es-ES" sz="2000" dirty="0" smtClean="0">
                          <a:latin typeface="KG Behind These Hazel Eyes" panose="02000506000000020004" pitchFamily="2" charset="0"/>
                        </a:rPr>
                        <a:t>5.</a:t>
                      </a:r>
                      <a:endParaRPr lang="es-ES" sz="2000" dirty="0">
                        <a:latin typeface="KG Behind These Hazel Eyes" panose="02000506000000020004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ES" sz="2000" dirty="0">
                        <a:latin typeface="KG Behind These Hazel Eyes" panose="02000506000000020004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sz="2000" dirty="0" smtClean="0">
                          <a:latin typeface="KG Behind These Hazel Eyes" panose="02000506000000020004" pitchFamily="2" charset="0"/>
                        </a:rPr>
                        <a:t>10.</a:t>
                      </a:r>
                      <a:endParaRPr lang="es-ES" sz="2000" dirty="0">
                        <a:latin typeface="KG Behind These Hazel Eyes" panose="02000506000000020004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" name="Imagen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4934" y="1795036"/>
            <a:ext cx="1719515" cy="1071831"/>
          </a:xfrm>
          <a:prstGeom prst="rect">
            <a:avLst/>
          </a:prstGeom>
        </p:spPr>
      </p:pic>
      <p:pic>
        <p:nvPicPr>
          <p:cNvPr id="43" name="Imagen 4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57140" y="3728186"/>
            <a:ext cx="2218768" cy="1620395"/>
          </a:xfrm>
          <a:prstGeom prst="rect">
            <a:avLst/>
          </a:prstGeom>
        </p:spPr>
      </p:pic>
      <p:grpSp>
        <p:nvGrpSpPr>
          <p:cNvPr id="44" name="Grupo 43"/>
          <p:cNvGrpSpPr/>
          <p:nvPr/>
        </p:nvGrpSpPr>
        <p:grpSpPr>
          <a:xfrm>
            <a:off x="4470112" y="1825987"/>
            <a:ext cx="1386090" cy="983191"/>
            <a:chOff x="4470112" y="1852076"/>
            <a:chExt cx="1386090" cy="983191"/>
          </a:xfrm>
        </p:grpSpPr>
        <p:pic>
          <p:nvPicPr>
            <p:cNvPr id="68" name="Imagen 67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4470112" y="1852076"/>
              <a:ext cx="1386090" cy="983191"/>
            </a:xfrm>
            <a:prstGeom prst="rect">
              <a:avLst/>
            </a:prstGeom>
          </p:spPr>
        </p:pic>
        <p:sp>
          <p:nvSpPr>
            <p:cNvPr id="73" name="Rectángulo 72"/>
            <p:cNvSpPr/>
            <p:nvPr/>
          </p:nvSpPr>
          <p:spPr>
            <a:xfrm>
              <a:off x="4712061" y="1881349"/>
              <a:ext cx="986167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s-ES" sz="5400" b="0" cap="none" spc="0" dirty="0" err="1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Massallera" panose="02000000000000000000" pitchFamily="2" charset="0"/>
                </a:rPr>
                <a:t>ca</a:t>
              </a:r>
              <a:endParaRPr lang="es-E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ssallera" panose="02000000000000000000" pitchFamily="2" charset="0"/>
              </a:endParaRPr>
            </a:p>
          </p:txBody>
        </p:sp>
      </p:grpSp>
      <p:sp>
        <p:nvSpPr>
          <p:cNvPr id="46" name="CuadroTexto 45"/>
          <p:cNvSpPr txBox="1"/>
          <p:nvPr/>
        </p:nvSpPr>
        <p:spPr>
          <a:xfrm>
            <a:off x="401335" y="3917178"/>
            <a:ext cx="13383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dirty="0">
                <a:latin typeface="KG Behind These Hazel Eyes" panose="02000506000000020004" pitchFamily="2" charset="0"/>
              </a:rPr>
              <a:t>Total</a:t>
            </a:r>
            <a:r>
              <a:rPr lang="es-ES" dirty="0" smtClean="0"/>
              <a:t> </a:t>
            </a:r>
            <a:r>
              <a:rPr lang="es-ES" sz="1600" dirty="0">
                <a:latin typeface="KG Behind These Hazel Eyes" panose="02000506000000020004" pitchFamily="2" charset="0"/>
              </a:rPr>
              <a:t>puntos</a:t>
            </a:r>
          </a:p>
        </p:txBody>
      </p:sp>
      <p:pic>
        <p:nvPicPr>
          <p:cNvPr id="48" name="Imagen 4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080449" y="1692932"/>
            <a:ext cx="976865" cy="112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602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Imagen 4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562952" y="-1524002"/>
            <a:ext cx="6780098" cy="9906002"/>
          </a:xfrm>
          <a:prstGeom prst="rect">
            <a:avLst/>
          </a:prstGeom>
        </p:spPr>
      </p:pic>
      <p:grpSp>
        <p:nvGrpSpPr>
          <p:cNvPr id="63" name="Grupo 62"/>
          <p:cNvGrpSpPr/>
          <p:nvPr/>
        </p:nvGrpSpPr>
        <p:grpSpPr>
          <a:xfrm>
            <a:off x="540208" y="499313"/>
            <a:ext cx="8825583" cy="369332"/>
            <a:chOff x="547017" y="6030975"/>
            <a:chExt cx="8825583" cy="369332"/>
          </a:xfrm>
        </p:grpSpPr>
        <p:sp>
          <p:nvSpPr>
            <p:cNvPr id="56" name="CuadroTexto 55"/>
            <p:cNvSpPr txBox="1"/>
            <p:nvPr/>
          </p:nvSpPr>
          <p:spPr>
            <a:xfrm>
              <a:off x="547017" y="6030975"/>
              <a:ext cx="12674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dirty="0" smtClean="0">
                  <a:latin typeface="KG Behind These Hazel Eyes" panose="02000506000000020004" pitchFamily="2" charset="0"/>
                </a:rPr>
                <a:t>Nombre:</a:t>
              </a:r>
              <a:endParaRPr lang="es-ES" dirty="0">
                <a:latin typeface="KG Behind These Hazel Eyes" panose="02000506000000020004" pitchFamily="2" charset="0"/>
              </a:endParaRPr>
            </a:p>
          </p:txBody>
        </p:sp>
        <p:cxnSp>
          <p:nvCxnSpPr>
            <p:cNvPr id="58" name="Conector recto 57"/>
            <p:cNvCxnSpPr/>
            <p:nvPr/>
          </p:nvCxnSpPr>
          <p:spPr>
            <a:xfrm flipV="1">
              <a:off x="1722807" y="6297752"/>
              <a:ext cx="4526433" cy="254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CuadroTexto 59"/>
            <p:cNvSpPr txBox="1"/>
            <p:nvPr/>
          </p:nvSpPr>
          <p:spPr>
            <a:xfrm>
              <a:off x="6249240" y="6030975"/>
              <a:ext cx="102422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dirty="0" smtClean="0">
                  <a:latin typeface="KG Behind These Hazel Eyes" panose="02000506000000020004" pitchFamily="2" charset="0"/>
                </a:rPr>
                <a:t>Fecha:</a:t>
              </a:r>
              <a:endParaRPr lang="es-ES" dirty="0">
                <a:latin typeface="KG Behind These Hazel Eyes" panose="02000506000000020004" pitchFamily="2" charset="0"/>
              </a:endParaRPr>
            </a:p>
          </p:txBody>
        </p:sp>
        <p:cxnSp>
          <p:nvCxnSpPr>
            <p:cNvPr id="62" name="Conector recto 61"/>
            <p:cNvCxnSpPr/>
            <p:nvPr/>
          </p:nvCxnSpPr>
          <p:spPr>
            <a:xfrm>
              <a:off x="7148938" y="6297752"/>
              <a:ext cx="222366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7" name="Imagen 5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357" y="2866867"/>
            <a:ext cx="964776" cy="482388"/>
          </a:xfrm>
          <a:prstGeom prst="rect">
            <a:avLst/>
          </a:prstGeom>
        </p:spPr>
      </p:pic>
      <p:pic>
        <p:nvPicPr>
          <p:cNvPr id="59" name="Imagen 5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0450" y="6051594"/>
            <a:ext cx="762001" cy="774291"/>
          </a:xfrm>
          <a:prstGeom prst="rect">
            <a:avLst/>
          </a:prstGeom>
        </p:spPr>
      </p:pic>
      <p:sp>
        <p:nvSpPr>
          <p:cNvPr id="61" name="CuadroTexto 60"/>
          <p:cNvSpPr txBox="1"/>
          <p:nvPr/>
        </p:nvSpPr>
        <p:spPr>
          <a:xfrm>
            <a:off x="459121" y="879307"/>
            <a:ext cx="909474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1200" dirty="0" smtClean="0">
                <a:latin typeface="KG Behind These Hazel Eyes" panose="02000506000000020004" pitchFamily="2" charset="0"/>
              </a:rPr>
              <a:t>Observa la Sílaba y escribe  10 palabras que contengan está sílaba sin importar la posición donde se encuentra.   </a:t>
            </a:r>
            <a:r>
              <a:rPr lang="es-ES" sz="1600" dirty="0" smtClean="0">
                <a:latin typeface="KG Behind These Hazel Eyes" panose="02000506000000020004" pitchFamily="2" charset="0"/>
              </a:rPr>
              <a:t>Repetidas= 25 puntos   - Sin repetir= 50 Puntos – Incorrecta= 0</a:t>
            </a:r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0705843"/>
              </p:ext>
            </p:extLst>
          </p:nvPr>
        </p:nvGraphicFramePr>
        <p:xfrm>
          <a:off x="2021791" y="2816015"/>
          <a:ext cx="7344000" cy="357751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36000"/>
                <a:gridCol w="936000"/>
                <a:gridCol w="2736000"/>
                <a:gridCol w="936000"/>
              </a:tblGrid>
              <a:tr h="596253">
                <a:tc>
                  <a:txBody>
                    <a:bodyPr/>
                    <a:lstStyle/>
                    <a:p>
                      <a:pPr algn="ctr"/>
                      <a:r>
                        <a:rPr lang="es-ES" sz="1600" kern="1200" dirty="0" smtClean="0">
                          <a:solidFill>
                            <a:schemeClr val="tx1"/>
                          </a:solidFill>
                          <a:latin typeface="KG Behind These Hazel Eyes" panose="02000506000000020004" pitchFamily="2" charset="0"/>
                          <a:ea typeface="+mn-ea"/>
                          <a:cs typeface="+mn-cs"/>
                        </a:rPr>
                        <a:t>Palabra</a:t>
                      </a:r>
                      <a:endParaRPr lang="es-ES" sz="1600" kern="1200" dirty="0">
                        <a:solidFill>
                          <a:schemeClr val="tx1"/>
                        </a:solidFill>
                        <a:latin typeface="KG Behind These Hazel Eyes" panose="02000506000000020004" pitchFamily="2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kern="1200" dirty="0" smtClean="0">
                          <a:solidFill>
                            <a:schemeClr val="tx1"/>
                          </a:solidFill>
                          <a:latin typeface="KG Behind These Hazel Eyes" panose="02000506000000020004" pitchFamily="2" charset="0"/>
                          <a:ea typeface="+mn-ea"/>
                          <a:cs typeface="+mn-cs"/>
                        </a:rPr>
                        <a:t>Puntos</a:t>
                      </a:r>
                      <a:endParaRPr lang="es-ES" sz="1600" kern="1200" dirty="0">
                        <a:solidFill>
                          <a:schemeClr val="tx1"/>
                        </a:solidFill>
                        <a:latin typeface="KG Behind These Hazel Eyes" panose="02000506000000020004" pitchFamily="2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kern="1200" dirty="0" smtClean="0">
                          <a:solidFill>
                            <a:schemeClr val="tx1"/>
                          </a:solidFill>
                          <a:latin typeface="KG Behind These Hazel Eyes" panose="02000506000000020004" pitchFamily="2" charset="0"/>
                          <a:ea typeface="+mn-ea"/>
                          <a:cs typeface="+mn-cs"/>
                        </a:rPr>
                        <a:t>Palabra</a:t>
                      </a:r>
                      <a:endParaRPr lang="es-ES" sz="1600" kern="1200" dirty="0">
                        <a:solidFill>
                          <a:schemeClr val="tx1"/>
                        </a:solidFill>
                        <a:latin typeface="KG Behind These Hazel Eyes" panose="02000506000000020004" pitchFamily="2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kern="1200" dirty="0" smtClean="0">
                          <a:solidFill>
                            <a:schemeClr val="tx1"/>
                          </a:solidFill>
                          <a:latin typeface="KG Behind These Hazel Eyes" panose="02000506000000020004" pitchFamily="2" charset="0"/>
                          <a:ea typeface="+mn-ea"/>
                          <a:cs typeface="+mn-cs"/>
                        </a:rPr>
                        <a:t>Puntos</a:t>
                      </a:r>
                      <a:endParaRPr lang="es-ES" sz="1600" kern="1200" dirty="0">
                        <a:solidFill>
                          <a:schemeClr val="tx1"/>
                        </a:solidFill>
                        <a:latin typeface="KG Behind These Hazel Eyes" panose="02000506000000020004" pitchFamily="2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596253">
                <a:tc>
                  <a:txBody>
                    <a:bodyPr/>
                    <a:lstStyle/>
                    <a:p>
                      <a:r>
                        <a:rPr lang="es-ES" sz="2000" dirty="0" smtClean="0">
                          <a:latin typeface="KG Behind These Hazel Eyes" panose="02000506000000020004" pitchFamily="2" charset="0"/>
                        </a:rPr>
                        <a:t>1.</a:t>
                      </a:r>
                      <a:endParaRPr lang="es-ES" sz="2000" dirty="0">
                        <a:latin typeface="KG Behind These Hazel Eyes" panose="02000506000000020004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ES" sz="2000">
                        <a:latin typeface="KG Behind These Hazel Eyes" panose="02000506000000020004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sz="2000" dirty="0" smtClean="0">
                          <a:latin typeface="KG Behind These Hazel Eyes" panose="02000506000000020004" pitchFamily="2" charset="0"/>
                        </a:rPr>
                        <a:t>6.</a:t>
                      </a:r>
                      <a:endParaRPr lang="es-ES" sz="2000" dirty="0">
                        <a:latin typeface="KG Behind These Hazel Eyes" panose="02000506000000020004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</a:tr>
              <a:tr h="596253">
                <a:tc>
                  <a:txBody>
                    <a:bodyPr/>
                    <a:lstStyle/>
                    <a:p>
                      <a:r>
                        <a:rPr lang="es-ES" sz="2000" dirty="0" smtClean="0">
                          <a:latin typeface="KG Behind These Hazel Eyes" panose="02000506000000020004" pitchFamily="2" charset="0"/>
                        </a:rPr>
                        <a:t>2.</a:t>
                      </a:r>
                      <a:endParaRPr lang="es-ES" sz="2000" dirty="0">
                        <a:latin typeface="KG Behind These Hazel Eyes" panose="02000506000000020004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ES" sz="2000">
                        <a:latin typeface="KG Behind These Hazel Eyes" panose="02000506000000020004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sz="2000" dirty="0" smtClean="0">
                          <a:latin typeface="KG Behind These Hazel Eyes" panose="02000506000000020004" pitchFamily="2" charset="0"/>
                        </a:rPr>
                        <a:t>7.</a:t>
                      </a:r>
                      <a:endParaRPr lang="es-ES" sz="2000" dirty="0">
                        <a:latin typeface="KG Behind These Hazel Eyes" panose="02000506000000020004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596253">
                <a:tc>
                  <a:txBody>
                    <a:bodyPr/>
                    <a:lstStyle/>
                    <a:p>
                      <a:r>
                        <a:rPr lang="es-ES" sz="2000" dirty="0" smtClean="0">
                          <a:latin typeface="KG Behind These Hazel Eyes" panose="02000506000000020004" pitchFamily="2" charset="0"/>
                        </a:rPr>
                        <a:t>3.</a:t>
                      </a:r>
                      <a:endParaRPr lang="es-ES" sz="2000" dirty="0">
                        <a:latin typeface="KG Behind These Hazel Eyes" panose="02000506000000020004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ES" sz="2000">
                        <a:latin typeface="KG Behind These Hazel Eyes" panose="02000506000000020004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sz="2000" dirty="0" smtClean="0">
                          <a:latin typeface="KG Behind These Hazel Eyes" panose="02000506000000020004" pitchFamily="2" charset="0"/>
                        </a:rPr>
                        <a:t>8.</a:t>
                      </a:r>
                      <a:endParaRPr lang="es-ES" sz="2000" dirty="0">
                        <a:latin typeface="KG Behind These Hazel Eyes" panose="02000506000000020004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596253">
                <a:tc>
                  <a:txBody>
                    <a:bodyPr/>
                    <a:lstStyle/>
                    <a:p>
                      <a:r>
                        <a:rPr lang="es-ES" sz="2000" dirty="0" smtClean="0">
                          <a:latin typeface="KG Behind These Hazel Eyes" panose="02000506000000020004" pitchFamily="2" charset="0"/>
                        </a:rPr>
                        <a:t>4.</a:t>
                      </a:r>
                      <a:endParaRPr lang="es-ES" sz="2000" dirty="0">
                        <a:latin typeface="KG Behind These Hazel Eyes" panose="02000506000000020004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ES" sz="2000" dirty="0">
                        <a:latin typeface="KG Behind These Hazel Eyes" panose="02000506000000020004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sz="2000" dirty="0" smtClean="0">
                          <a:latin typeface="KG Behind These Hazel Eyes" panose="02000506000000020004" pitchFamily="2" charset="0"/>
                        </a:rPr>
                        <a:t>9.</a:t>
                      </a:r>
                      <a:endParaRPr lang="es-ES" sz="2000" dirty="0">
                        <a:latin typeface="KG Behind These Hazel Eyes" panose="02000506000000020004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</a:tr>
              <a:tr h="596253">
                <a:tc>
                  <a:txBody>
                    <a:bodyPr/>
                    <a:lstStyle/>
                    <a:p>
                      <a:r>
                        <a:rPr lang="es-ES" sz="2000" dirty="0" smtClean="0">
                          <a:latin typeface="KG Behind These Hazel Eyes" panose="02000506000000020004" pitchFamily="2" charset="0"/>
                        </a:rPr>
                        <a:t>5.</a:t>
                      </a:r>
                      <a:endParaRPr lang="es-ES" sz="2000" dirty="0">
                        <a:latin typeface="KG Behind These Hazel Eyes" panose="02000506000000020004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ES" sz="2000" dirty="0">
                        <a:latin typeface="KG Behind These Hazel Eyes" panose="02000506000000020004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sz="2000" dirty="0" smtClean="0">
                          <a:latin typeface="KG Behind These Hazel Eyes" panose="02000506000000020004" pitchFamily="2" charset="0"/>
                        </a:rPr>
                        <a:t>10.</a:t>
                      </a:r>
                      <a:endParaRPr lang="es-ES" sz="2000" dirty="0">
                        <a:latin typeface="KG Behind These Hazel Eyes" panose="02000506000000020004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" name="Imagen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0077" y="1684670"/>
            <a:ext cx="1020373" cy="1071831"/>
          </a:xfrm>
          <a:prstGeom prst="rect">
            <a:avLst/>
          </a:prstGeom>
        </p:spPr>
      </p:pic>
      <p:pic>
        <p:nvPicPr>
          <p:cNvPr id="43" name="Imagen 4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57140" y="3728186"/>
            <a:ext cx="2218768" cy="1620395"/>
          </a:xfrm>
          <a:prstGeom prst="rect">
            <a:avLst/>
          </a:prstGeom>
        </p:spPr>
      </p:pic>
      <p:grpSp>
        <p:nvGrpSpPr>
          <p:cNvPr id="44" name="Grupo 43"/>
          <p:cNvGrpSpPr/>
          <p:nvPr/>
        </p:nvGrpSpPr>
        <p:grpSpPr>
          <a:xfrm>
            <a:off x="4470112" y="1825987"/>
            <a:ext cx="1386090" cy="983191"/>
            <a:chOff x="4470112" y="1852076"/>
            <a:chExt cx="1386090" cy="983191"/>
          </a:xfrm>
        </p:grpSpPr>
        <p:pic>
          <p:nvPicPr>
            <p:cNvPr id="68" name="Imagen 67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4470112" y="1852076"/>
              <a:ext cx="1386090" cy="983191"/>
            </a:xfrm>
            <a:prstGeom prst="rect">
              <a:avLst/>
            </a:prstGeom>
          </p:spPr>
        </p:pic>
        <p:sp>
          <p:nvSpPr>
            <p:cNvPr id="73" name="Rectángulo 72"/>
            <p:cNvSpPr/>
            <p:nvPr/>
          </p:nvSpPr>
          <p:spPr>
            <a:xfrm>
              <a:off x="4750533" y="1881349"/>
              <a:ext cx="909223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s-ES" sz="5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Massallera" panose="02000000000000000000" pitchFamily="2" charset="0"/>
                </a:rPr>
                <a:t>ce</a:t>
              </a:r>
              <a:endParaRPr lang="es-E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ssallera" panose="02000000000000000000" pitchFamily="2" charset="0"/>
              </a:endParaRPr>
            </a:p>
          </p:txBody>
        </p:sp>
      </p:grpSp>
      <p:sp>
        <p:nvSpPr>
          <p:cNvPr id="46" name="CuadroTexto 45"/>
          <p:cNvSpPr txBox="1"/>
          <p:nvPr/>
        </p:nvSpPr>
        <p:spPr>
          <a:xfrm>
            <a:off x="401335" y="3917178"/>
            <a:ext cx="13383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dirty="0">
                <a:latin typeface="KG Behind These Hazel Eyes" panose="02000506000000020004" pitchFamily="2" charset="0"/>
              </a:rPr>
              <a:t>Total</a:t>
            </a:r>
            <a:r>
              <a:rPr lang="es-ES" dirty="0" smtClean="0"/>
              <a:t> </a:t>
            </a:r>
            <a:r>
              <a:rPr lang="es-ES" sz="1600" dirty="0">
                <a:latin typeface="KG Behind These Hazel Eyes" panose="02000506000000020004" pitchFamily="2" charset="0"/>
              </a:rPr>
              <a:t>puntos</a:t>
            </a:r>
          </a:p>
        </p:txBody>
      </p:sp>
      <p:pic>
        <p:nvPicPr>
          <p:cNvPr id="48" name="Imagen 4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081575" y="1574305"/>
            <a:ext cx="1244850" cy="1254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88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Imagen 4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562952" y="-1524002"/>
            <a:ext cx="6780098" cy="9906002"/>
          </a:xfrm>
          <a:prstGeom prst="rect">
            <a:avLst/>
          </a:prstGeom>
        </p:spPr>
      </p:pic>
      <p:grpSp>
        <p:nvGrpSpPr>
          <p:cNvPr id="63" name="Grupo 62"/>
          <p:cNvGrpSpPr/>
          <p:nvPr/>
        </p:nvGrpSpPr>
        <p:grpSpPr>
          <a:xfrm>
            <a:off x="540208" y="499313"/>
            <a:ext cx="8825583" cy="369332"/>
            <a:chOff x="547017" y="6030975"/>
            <a:chExt cx="8825583" cy="369332"/>
          </a:xfrm>
        </p:grpSpPr>
        <p:sp>
          <p:nvSpPr>
            <p:cNvPr id="56" name="CuadroTexto 55"/>
            <p:cNvSpPr txBox="1"/>
            <p:nvPr/>
          </p:nvSpPr>
          <p:spPr>
            <a:xfrm>
              <a:off x="547017" y="6030975"/>
              <a:ext cx="12674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dirty="0" smtClean="0">
                  <a:latin typeface="KG Behind These Hazel Eyes" panose="02000506000000020004" pitchFamily="2" charset="0"/>
                </a:rPr>
                <a:t>Nombre:</a:t>
              </a:r>
              <a:endParaRPr lang="es-ES" dirty="0">
                <a:latin typeface="KG Behind These Hazel Eyes" panose="02000506000000020004" pitchFamily="2" charset="0"/>
              </a:endParaRPr>
            </a:p>
          </p:txBody>
        </p:sp>
        <p:cxnSp>
          <p:nvCxnSpPr>
            <p:cNvPr id="58" name="Conector recto 57"/>
            <p:cNvCxnSpPr/>
            <p:nvPr/>
          </p:nvCxnSpPr>
          <p:spPr>
            <a:xfrm flipV="1">
              <a:off x="1722807" y="6297752"/>
              <a:ext cx="4526433" cy="254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CuadroTexto 59"/>
            <p:cNvSpPr txBox="1"/>
            <p:nvPr/>
          </p:nvSpPr>
          <p:spPr>
            <a:xfrm>
              <a:off x="6249240" y="6030975"/>
              <a:ext cx="102422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dirty="0" smtClean="0">
                  <a:latin typeface="KG Behind These Hazel Eyes" panose="02000506000000020004" pitchFamily="2" charset="0"/>
                </a:rPr>
                <a:t>Fecha:</a:t>
              </a:r>
              <a:endParaRPr lang="es-ES" dirty="0">
                <a:latin typeface="KG Behind These Hazel Eyes" panose="02000506000000020004" pitchFamily="2" charset="0"/>
              </a:endParaRPr>
            </a:p>
          </p:txBody>
        </p:sp>
        <p:cxnSp>
          <p:nvCxnSpPr>
            <p:cNvPr id="62" name="Conector recto 61"/>
            <p:cNvCxnSpPr/>
            <p:nvPr/>
          </p:nvCxnSpPr>
          <p:spPr>
            <a:xfrm>
              <a:off x="7148938" y="6297752"/>
              <a:ext cx="222366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7" name="Imagen 5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357" y="2866867"/>
            <a:ext cx="964776" cy="482388"/>
          </a:xfrm>
          <a:prstGeom prst="rect">
            <a:avLst/>
          </a:prstGeom>
        </p:spPr>
      </p:pic>
      <p:pic>
        <p:nvPicPr>
          <p:cNvPr id="59" name="Imagen 5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0450" y="6051594"/>
            <a:ext cx="762001" cy="774291"/>
          </a:xfrm>
          <a:prstGeom prst="rect">
            <a:avLst/>
          </a:prstGeom>
        </p:spPr>
      </p:pic>
      <p:sp>
        <p:nvSpPr>
          <p:cNvPr id="61" name="CuadroTexto 60"/>
          <p:cNvSpPr txBox="1"/>
          <p:nvPr/>
        </p:nvSpPr>
        <p:spPr>
          <a:xfrm>
            <a:off x="459121" y="879307"/>
            <a:ext cx="909474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1200" dirty="0" smtClean="0">
                <a:latin typeface="KG Behind These Hazel Eyes" panose="02000506000000020004" pitchFamily="2" charset="0"/>
              </a:rPr>
              <a:t>Observa la Sílaba y escribe  10 palabras que contengan está sílaba sin importar la posición donde se encuentra.   </a:t>
            </a:r>
            <a:r>
              <a:rPr lang="es-ES" sz="1600" dirty="0" smtClean="0">
                <a:latin typeface="KG Behind These Hazel Eyes" panose="02000506000000020004" pitchFamily="2" charset="0"/>
              </a:rPr>
              <a:t>Repetidas= 25 puntos   - Sin repetir= 50 Puntos – Incorrecta= 0</a:t>
            </a:r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0705843"/>
              </p:ext>
            </p:extLst>
          </p:nvPr>
        </p:nvGraphicFramePr>
        <p:xfrm>
          <a:off x="2021791" y="2816015"/>
          <a:ext cx="7344000" cy="357751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36000"/>
                <a:gridCol w="936000"/>
                <a:gridCol w="2736000"/>
                <a:gridCol w="936000"/>
              </a:tblGrid>
              <a:tr h="596253">
                <a:tc>
                  <a:txBody>
                    <a:bodyPr/>
                    <a:lstStyle/>
                    <a:p>
                      <a:pPr algn="ctr"/>
                      <a:r>
                        <a:rPr lang="es-ES" sz="1600" kern="1200" dirty="0" smtClean="0">
                          <a:solidFill>
                            <a:schemeClr val="tx1"/>
                          </a:solidFill>
                          <a:latin typeface="KG Behind These Hazel Eyes" panose="02000506000000020004" pitchFamily="2" charset="0"/>
                          <a:ea typeface="+mn-ea"/>
                          <a:cs typeface="+mn-cs"/>
                        </a:rPr>
                        <a:t>Palabra</a:t>
                      </a:r>
                      <a:endParaRPr lang="es-ES" sz="1600" kern="1200" dirty="0">
                        <a:solidFill>
                          <a:schemeClr val="tx1"/>
                        </a:solidFill>
                        <a:latin typeface="KG Behind These Hazel Eyes" panose="02000506000000020004" pitchFamily="2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kern="1200" dirty="0" smtClean="0">
                          <a:solidFill>
                            <a:schemeClr val="tx1"/>
                          </a:solidFill>
                          <a:latin typeface="KG Behind These Hazel Eyes" panose="02000506000000020004" pitchFamily="2" charset="0"/>
                          <a:ea typeface="+mn-ea"/>
                          <a:cs typeface="+mn-cs"/>
                        </a:rPr>
                        <a:t>Puntos</a:t>
                      </a:r>
                      <a:endParaRPr lang="es-ES" sz="1600" kern="1200" dirty="0">
                        <a:solidFill>
                          <a:schemeClr val="tx1"/>
                        </a:solidFill>
                        <a:latin typeface="KG Behind These Hazel Eyes" panose="02000506000000020004" pitchFamily="2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kern="1200" dirty="0" smtClean="0">
                          <a:solidFill>
                            <a:schemeClr val="tx1"/>
                          </a:solidFill>
                          <a:latin typeface="KG Behind These Hazel Eyes" panose="02000506000000020004" pitchFamily="2" charset="0"/>
                          <a:ea typeface="+mn-ea"/>
                          <a:cs typeface="+mn-cs"/>
                        </a:rPr>
                        <a:t>Palabra</a:t>
                      </a:r>
                      <a:endParaRPr lang="es-ES" sz="1600" kern="1200" dirty="0">
                        <a:solidFill>
                          <a:schemeClr val="tx1"/>
                        </a:solidFill>
                        <a:latin typeface="KG Behind These Hazel Eyes" panose="02000506000000020004" pitchFamily="2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kern="1200" dirty="0" smtClean="0">
                          <a:solidFill>
                            <a:schemeClr val="tx1"/>
                          </a:solidFill>
                          <a:latin typeface="KG Behind These Hazel Eyes" panose="02000506000000020004" pitchFamily="2" charset="0"/>
                          <a:ea typeface="+mn-ea"/>
                          <a:cs typeface="+mn-cs"/>
                        </a:rPr>
                        <a:t>Puntos</a:t>
                      </a:r>
                      <a:endParaRPr lang="es-ES" sz="1600" kern="1200" dirty="0">
                        <a:solidFill>
                          <a:schemeClr val="tx1"/>
                        </a:solidFill>
                        <a:latin typeface="KG Behind These Hazel Eyes" panose="02000506000000020004" pitchFamily="2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596253">
                <a:tc>
                  <a:txBody>
                    <a:bodyPr/>
                    <a:lstStyle/>
                    <a:p>
                      <a:r>
                        <a:rPr lang="es-ES" sz="2000" dirty="0" smtClean="0">
                          <a:latin typeface="KG Behind These Hazel Eyes" panose="02000506000000020004" pitchFamily="2" charset="0"/>
                        </a:rPr>
                        <a:t>1.</a:t>
                      </a:r>
                      <a:endParaRPr lang="es-ES" sz="2000" dirty="0">
                        <a:latin typeface="KG Behind These Hazel Eyes" panose="02000506000000020004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ES" sz="2000">
                        <a:latin typeface="KG Behind These Hazel Eyes" panose="02000506000000020004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sz="2000" dirty="0" smtClean="0">
                          <a:latin typeface="KG Behind These Hazel Eyes" panose="02000506000000020004" pitchFamily="2" charset="0"/>
                        </a:rPr>
                        <a:t>6.</a:t>
                      </a:r>
                      <a:endParaRPr lang="es-ES" sz="2000" dirty="0">
                        <a:latin typeface="KG Behind These Hazel Eyes" panose="02000506000000020004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</a:tr>
              <a:tr h="596253">
                <a:tc>
                  <a:txBody>
                    <a:bodyPr/>
                    <a:lstStyle/>
                    <a:p>
                      <a:r>
                        <a:rPr lang="es-ES" sz="2000" dirty="0" smtClean="0">
                          <a:latin typeface="KG Behind These Hazel Eyes" panose="02000506000000020004" pitchFamily="2" charset="0"/>
                        </a:rPr>
                        <a:t>2.</a:t>
                      </a:r>
                      <a:endParaRPr lang="es-ES" sz="2000" dirty="0">
                        <a:latin typeface="KG Behind These Hazel Eyes" panose="02000506000000020004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ES" sz="2000">
                        <a:latin typeface="KG Behind These Hazel Eyes" panose="02000506000000020004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sz="2000" dirty="0" smtClean="0">
                          <a:latin typeface="KG Behind These Hazel Eyes" panose="02000506000000020004" pitchFamily="2" charset="0"/>
                        </a:rPr>
                        <a:t>7.</a:t>
                      </a:r>
                      <a:endParaRPr lang="es-ES" sz="2000" dirty="0">
                        <a:latin typeface="KG Behind These Hazel Eyes" panose="02000506000000020004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596253">
                <a:tc>
                  <a:txBody>
                    <a:bodyPr/>
                    <a:lstStyle/>
                    <a:p>
                      <a:r>
                        <a:rPr lang="es-ES" sz="2000" dirty="0" smtClean="0">
                          <a:latin typeface="KG Behind These Hazel Eyes" panose="02000506000000020004" pitchFamily="2" charset="0"/>
                        </a:rPr>
                        <a:t>3.</a:t>
                      </a:r>
                      <a:endParaRPr lang="es-ES" sz="2000" dirty="0">
                        <a:latin typeface="KG Behind These Hazel Eyes" panose="02000506000000020004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ES" sz="2000">
                        <a:latin typeface="KG Behind These Hazel Eyes" panose="02000506000000020004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sz="2000" dirty="0" smtClean="0">
                          <a:latin typeface="KG Behind These Hazel Eyes" panose="02000506000000020004" pitchFamily="2" charset="0"/>
                        </a:rPr>
                        <a:t>8.</a:t>
                      </a:r>
                      <a:endParaRPr lang="es-ES" sz="2000" dirty="0">
                        <a:latin typeface="KG Behind These Hazel Eyes" panose="02000506000000020004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596253">
                <a:tc>
                  <a:txBody>
                    <a:bodyPr/>
                    <a:lstStyle/>
                    <a:p>
                      <a:r>
                        <a:rPr lang="es-ES" sz="2000" dirty="0" smtClean="0">
                          <a:latin typeface="KG Behind These Hazel Eyes" panose="02000506000000020004" pitchFamily="2" charset="0"/>
                        </a:rPr>
                        <a:t>4.</a:t>
                      </a:r>
                      <a:endParaRPr lang="es-ES" sz="2000" dirty="0">
                        <a:latin typeface="KG Behind These Hazel Eyes" panose="02000506000000020004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ES" sz="2000" dirty="0">
                        <a:latin typeface="KG Behind These Hazel Eyes" panose="02000506000000020004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sz="2000" dirty="0" smtClean="0">
                          <a:latin typeface="KG Behind These Hazel Eyes" panose="02000506000000020004" pitchFamily="2" charset="0"/>
                        </a:rPr>
                        <a:t>9.</a:t>
                      </a:r>
                      <a:endParaRPr lang="es-ES" sz="2000" dirty="0">
                        <a:latin typeface="KG Behind These Hazel Eyes" panose="02000506000000020004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</a:tr>
              <a:tr h="596253">
                <a:tc>
                  <a:txBody>
                    <a:bodyPr/>
                    <a:lstStyle/>
                    <a:p>
                      <a:r>
                        <a:rPr lang="es-ES" sz="2000" dirty="0" smtClean="0">
                          <a:latin typeface="KG Behind These Hazel Eyes" panose="02000506000000020004" pitchFamily="2" charset="0"/>
                        </a:rPr>
                        <a:t>5.</a:t>
                      </a:r>
                      <a:endParaRPr lang="es-ES" sz="2000" dirty="0">
                        <a:latin typeface="KG Behind These Hazel Eyes" panose="02000506000000020004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ES" sz="2000" dirty="0">
                        <a:latin typeface="KG Behind These Hazel Eyes" panose="02000506000000020004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sz="2000" dirty="0" smtClean="0">
                          <a:latin typeface="KG Behind These Hazel Eyes" panose="02000506000000020004" pitchFamily="2" charset="0"/>
                        </a:rPr>
                        <a:t>10.</a:t>
                      </a:r>
                      <a:endParaRPr lang="es-ES" sz="2000" dirty="0">
                        <a:latin typeface="KG Behind These Hazel Eyes" panose="02000506000000020004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" name="Imagen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9736" y="1887042"/>
            <a:ext cx="1169669" cy="879374"/>
          </a:xfrm>
          <a:prstGeom prst="rect">
            <a:avLst/>
          </a:prstGeom>
        </p:spPr>
      </p:pic>
      <p:pic>
        <p:nvPicPr>
          <p:cNvPr id="43" name="Imagen 4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57140" y="3728186"/>
            <a:ext cx="2218768" cy="1620395"/>
          </a:xfrm>
          <a:prstGeom prst="rect">
            <a:avLst/>
          </a:prstGeom>
        </p:spPr>
      </p:pic>
      <p:grpSp>
        <p:nvGrpSpPr>
          <p:cNvPr id="44" name="Grupo 43"/>
          <p:cNvGrpSpPr/>
          <p:nvPr/>
        </p:nvGrpSpPr>
        <p:grpSpPr>
          <a:xfrm>
            <a:off x="4470112" y="1825987"/>
            <a:ext cx="1386090" cy="983191"/>
            <a:chOff x="4470112" y="1852076"/>
            <a:chExt cx="1386090" cy="983191"/>
          </a:xfrm>
        </p:grpSpPr>
        <p:pic>
          <p:nvPicPr>
            <p:cNvPr id="68" name="Imagen 67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4470112" y="1852076"/>
              <a:ext cx="1386090" cy="983191"/>
            </a:xfrm>
            <a:prstGeom prst="rect">
              <a:avLst/>
            </a:prstGeom>
          </p:spPr>
        </p:pic>
        <p:sp>
          <p:nvSpPr>
            <p:cNvPr id="73" name="Rectángulo 72"/>
            <p:cNvSpPr/>
            <p:nvPr/>
          </p:nvSpPr>
          <p:spPr>
            <a:xfrm>
              <a:off x="4748128" y="1881349"/>
              <a:ext cx="914033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s-ES" sz="5400" b="0" cap="none" spc="0" dirty="0" err="1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Massallera" panose="02000000000000000000" pitchFamily="2" charset="0"/>
                </a:rPr>
                <a:t>co</a:t>
              </a:r>
              <a:endParaRPr lang="es-E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ssallera" panose="02000000000000000000" pitchFamily="2" charset="0"/>
              </a:endParaRPr>
            </a:p>
          </p:txBody>
        </p:sp>
      </p:grpSp>
      <p:sp>
        <p:nvSpPr>
          <p:cNvPr id="46" name="CuadroTexto 45"/>
          <p:cNvSpPr txBox="1"/>
          <p:nvPr/>
        </p:nvSpPr>
        <p:spPr>
          <a:xfrm>
            <a:off x="401335" y="3917178"/>
            <a:ext cx="13383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dirty="0">
                <a:latin typeface="KG Behind These Hazel Eyes" panose="02000506000000020004" pitchFamily="2" charset="0"/>
              </a:rPr>
              <a:t>Total</a:t>
            </a:r>
            <a:r>
              <a:rPr lang="es-ES" dirty="0" smtClean="0"/>
              <a:t> </a:t>
            </a:r>
            <a:r>
              <a:rPr lang="es-ES" sz="1600" dirty="0">
                <a:latin typeface="KG Behind These Hazel Eyes" panose="02000506000000020004" pitchFamily="2" charset="0"/>
              </a:rPr>
              <a:t>puntos</a:t>
            </a:r>
          </a:p>
        </p:txBody>
      </p:sp>
      <p:pic>
        <p:nvPicPr>
          <p:cNvPr id="48" name="Imagen 4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8325" y="1724777"/>
            <a:ext cx="1244850" cy="1084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090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Imagen 4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562952" y="-1524002"/>
            <a:ext cx="6780098" cy="9906002"/>
          </a:xfrm>
          <a:prstGeom prst="rect">
            <a:avLst/>
          </a:prstGeom>
        </p:spPr>
      </p:pic>
      <p:grpSp>
        <p:nvGrpSpPr>
          <p:cNvPr id="63" name="Grupo 62"/>
          <p:cNvGrpSpPr/>
          <p:nvPr/>
        </p:nvGrpSpPr>
        <p:grpSpPr>
          <a:xfrm>
            <a:off x="540208" y="499313"/>
            <a:ext cx="8825583" cy="369332"/>
            <a:chOff x="547017" y="6030975"/>
            <a:chExt cx="8825583" cy="369332"/>
          </a:xfrm>
        </p:grpSpPr>
        <p:sp>
          <p:nvSpPr>
            <p:cNvPr id="56" name="CuadroTexto 55"/>
            <p:cNvSpPr txBox="1"/>
            <p:nvPr/>
          </p:nvSpPr>
          <p:spPr>
            <a:xfrm>
              <a:off x="547017" y="6030975"/>
              <a:ext cx="12674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dirty="0" smtClean="0">
                  <a:latin typeface="KG Behind These Hazel Eyes" panose="02000506000000020004" pitchFamily="2" charset="0"/>
                </a:rPr>
                <a:t>Nombre:</a:t>
              </a:r>
              <a:endParaRPr lang="es-ES" dirty="0">
                <a:latin typeface="KG Behind These Hazel Eyes" panose="02000506000000020004" pitchFamily="2" charset="0"/>
              </a:endParaRPr>
            </a:p>
          </p:txBody>
        </p:sp>
        <p:cxnSp>
          <p:nvCxnSpPr>
            <p:cNvPr id="58" name="Conector recto 57"/>
            <p:cNvCxnSpPr/>
            <p:nvPr/>
          </p:nvCxnSpPr>
          <p:spPr>
            <a:xfrm flipV="1">
              <a:off x="1722807" y="6297752"/>
              <a:ext cx="4526433" cy="254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CuadroTexto 59"/>
            <p:cNvSpPr txBox="1"/>
            <p:nvPr/>
          </p:nvSpPr>
          <p:spPr>
            <a:xfrm>
              <a:off x="6249240" y="6030975"/>
              <a:ext cx="102422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dirty="0" smtClean="0">
                  <a:latin typeface="KG Behind These Hazel Eyes" panose="02000506000000020004" pitchFamily="2" charset="0"/>
                </a:rPr>
                <a:t>Fecha:</a:t>
              </a:r>
              <a:endParaRPr lang="es-ES" dirty="0">
                <a:latin typeface="KG Behind These Hazel Eyes" panose="02000506000000020004" pitchFamily="2" charset="0"/>
              </a:endParaRPr>
            </a:p>
          </p:txBody>
        </p:sp>
        <p:cxnSp>
          <p:nvCxnSpPr>
            <p:cNvPr id="62" name="Conector recto 61"/>
            <p:cNvCxnSpPr/>
            <p:nvPr/>
          </p:nvCxnSpPr>
          <p:spPr>
            <a:xfrm>
              <a:off x="7148938" y="6297752"/>
              <a:ext cx="222366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7" name="Imagen 5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357" y="2866867"/>
            <a:ext cx="964776" cy="482388"/>
          </a:xfrm>
          <a:prstGeom prst="rect">
            <a:avLst/>
          </a:prstGeom>
        </p:spPr>
      </p:pic>
      <p:pic>
        <p:nvPicPr>
          <p:cNvPr id="59" name="Imagen 5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0450" y="6051594"/>
            <a:ext cx="762001" cy="774291"/>
          </a:xfrm>
          <a:prstGeom prst="rect">
            <a:avLst/>
          </a:prstGeom>
        </p:spPr>
      </p:pic>
      <p:sp>
        <p:nvSpPr>
          <p:cNvPr id="61" name="CuadroTexto 60"/>
          <p:cNvSpPr txBox="1"/>
          <p:nvPr/>
        </p:nvSpPr>
        <p:spPr>
          <a:xfrm>
            <a:off x="459121" y="879307"/>
            <a:ext cx="909474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1200" dirty="0" smtClean="0">
                <a:latin typeface="KG Behind These Hazel Eyes" panose="02000506000000020004" pitchFamily="2" charset="0"/>
              </a:rPr>
              <a:t>Observa la Sílaba y escribe  10 palabras que contengan está sílaba sin importar la posición donde se encuentra.   </a:t>
            </a:r>
            <a:r>
              <a:rPr lang="es-ES" sz="1600" dirty="0" smtClean="0">
                <a:latin typeface="KG Behind These Hazel Eyes" panose="02000506000000020004" pitchFamily="2" charset="0"/>
              </a:rPr>
              <a:t>Repetidas= 25 puntos   - Sin repetir= 50 Puntos – Incorrecta= 0</a:t>
            </a:r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0705843"/>
              </p:ext>
            </p:extLst>
          </p:nvPr>
        </p:nvGraphicFramePr>
        <p:xfrm>
          <a:off x="2021791" y="2816015"/>
          <a:ext cx="7344000" cy="357751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36000"/>
                <a:gridCol w="936000"/>
                <a:gridCol w="2736000"/>
                <a:gridCol w="936000"/>
              </a:tblGrid>
              <a:tr h="596253">
                <a:tc>
                  <a:txBody>
                    <a:bodyPr/>
                    <a:lstStyle/>
                    <a:p>
                      <a:pPr algn="ctr"/>
                      <a:r>
                        <a:rPr lang="es-ES" sz="1600" kern="1200" dirty="0" smtClean="0">
                          <a:solidFill>
                            <a:schemeClr val="tx1"/>
                          </a:solidFill>
                          <a:latin typeface="KG Behind These Hazel Eyes" panose="02000506000000020004" pitchFamily="2" charset="0"/>
                          <a:ea typeface="+mn-ea"/>
                          <a:cs typeface="+mn-cs"/>
                        </a:rPr>
                        <a:t>Palabra</a:t>
                      </a:r>
                      <a:endParaRPr lang="es-ES" sz="1600" kern="1200" dirty="0">
                        <a:solidFill>
                          <a:schemeClr val="tx1"/>
                        </a:solidFill>
                        <a:latin typeface="KG Behind These Hazel Eyes" panose="02000506000000020004" pitchFamily="2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kern="1200" dirty="0" smtClean="0">
                          <a:solidFill>
                            <a:schemeClr val="tx1"/>
                          </a:solidFill>
                          <a:latin typeface="KG Behind These Hazel Eyes" panose="02000506000000020004" pitchFamily="2" charset="0"/>
                          <a:ea typeface="+mn-ea"/>
                          <a:cs typeface="+mn-cs"/>
                        </a:rPr>
                        <a:t>Puntos</a:t>
                      </a:r>
                      <a:endParaRPr lang="es-ES" sz="1600" kern="1200" dirty="0">
                        <a:solidFill>
                          <a:schemeClr val="tx1"/>
                        </a:solidFill>
                        <a:latin typeface="KG Behind These Hazel Eyes" panose="02000506000000020004" pitchFamily="2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kern="1200" dirty="0" smtClean="0">
                          <a:solidFill>
                            <a:schemeClr val="tx1"/>
                          </a:solidFill>
                          <a:latin typeface="KG Behind These Hazel Eyes" panose="02000506000000020004" pitchFamily="2" charset="0"/>
                          <a:ea typeface="+mn-ea"/>
                          <a:cs typeface="+mn-cs"/>
                        </a:rPr>
                        <a:t>Palabra</a:t>
                      </a:r>
                      <a:endParaRPr lang="es-ES" sz="1600" kern="1200" dirty="0">
                        <a:solidFill>
                          <a:schemeClr val="tx1"/>
                        </a:solidFill>
                        <a:latin typeface="KG Behind These Hazel Eyes" panose="02000506000000020004" pitchFamily="2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kern="1200" dirty="0" smtClean="0">
                          <a:solidFill>
                            <a:schemeClr val="tx1"/>
                          </a:solidFill>
                          <a:latin typeface="KG Behind These Hazel Eyes" panose="02000506000000020004" pitchFamily="2" charset="0"/>
                          <a:ea typeface="+mn-ea"/>
                          <a:cs typeface="+mn-cs"/>
                        </a:rPr>
                        <a:t>Puntos</a:t>
                      </a:r>
                      <a:endParaRPr lang="es-ES" sz="1600" kern="1200" dirty="0">
                        <a:solidFill>
                          <a:schemeClr val="tx1"/>
                        </a:solidFill>
                        <a:latin typeface="KG Behind These Hazel Eyes" panose="02000506000000020004" pitchFamily="2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596253">
                <a:tc>
                  <a:txBody>
                    <a:bodyPr/>
                    <a:lstStyle/>
                    <a:p>
                      <a:r>
                        <a:rPr lang="es-ES" sz="2000" dirty="0" smtClean="0">
                          <a:latin typeface="KG Behind These Hazel Eyes" panose="02000506000000020004" pitchFamily="2" charset="0"/>
                        </a:rPr>
                        <a:t>1.</a:t>
                      </a:r>
                      <a:endParaRPr lang="es-ES" sz="2000" dirty="0">
                        <a:latin typeface="KG Behind These Hazel Eyes" panose="02000506000000020004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ES" sz="2000">
                        <a:latin typeface="KG Behind These Hazel Eyes" panose="02000506000000020004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sz="2000" dirty="0" smtClean="0">
                          <a:latin typeface="KG Behind These Hazel Eyes" panose="02000506000000020004" pitchFamily="2" charset="0"/>
                        </a:rPr>
                        <a:t>6.</a:t>
                      </a:r>
                      <a:endParaRPr lang="es-ES" sz="2000" dirty="0">
                        <a:latin typeface="KG Behind These Hazel Eyes" panose="02000506000000020004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</a:tr>
              <a:tr h="596253">
                <a:tc>
                  <a:txBody>
                    <a:bodyPr/>
                    <a:lstStyle/>
                    <a:p>
                      <a:r>
                        <a:rPr lang="es-ES" sz="2000" dirty="0" smtClean="0">
                          <a:latin typeface="KG Behind These Hazel Eyes" panose="02000506000000020004" pitchFamily="2" charset="0"/>
                        </a:rPr>
                        <a:t>2.</a:t>
                      </a:r>
                      <a:endParaRPr lang="es-ES" sz="2000" dirty="0">
                        <a:latin typeface="KG Behind These Hazel Eyes" panose="02000506000000020004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ES" sz="2000">
                        <a:latin typeface="KG Behind These Hazel Eyes" panose="02000506000000020004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sz="2000" dirty="0" smtClean="0">
                          <a:latin typeface="KG Behind These Hazel Eyes" panose="02000506000000020004" pitchFamily="2" charset="0"/>
                        </a:rPr>
                        <a:t>7.</a:t>
                      </a:r>
                      <a:endParaRPr lang="es-ES" sz="2000" dirty="0">
                        <a:latin typeface="KG Behind These Hazel Eyes" panose="02000506000000020004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596253">
                <a:tc>
                  <a:txBody>
                    <a:bodyPr/>
                    <a:lstStyle/>
                    <a:p>
                      <a:r>
                        <a:rPr lang="es-ES" sz="2000" dirty="0" smtClean="0">
                          <a:latin typeface="KG Behind These Hazel Eyes" panose="02000506000000020004" pitchFamily="2" charset="0"/>
                        </a:rPr>
                        <a:t>3.</a:t>
                      </a:r>
                      <a:endParaRPr lang="es-ES" sz="2000" dirty="0">
                        <a:latin typeface="KG Behind These Hazel Eyes" panose="02000506000000020004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ES" sz="2000">
                        <a:latin typeface="KG Behind These Hazel Eyes" panose="02000506000000020004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sz="2000" dirty="0" smtClean="0">
                          <a:latin typeface="KG Behind These Hazel Eyes" panose="02000506000000020004" pitchFamily="2" charset="0"/>
                        </a:rPr>
                        <a:t>8.</a:t>
                      </a:r>
                      <a:endParaRPr lang="es-ES" sz="2000" dirty="0">
                        <a:latin typeface="KG Behind These Hazel Eyes" panose="02000506000000020004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596253">
                <a:tc>
                  <a:txBody>
                    <a:bodyPr/>
                    <a:lstStyle/>
                    <a:p>
                      <a:r>
                        <a:rPr lang="es-ES" sz="2000" dirty="0" smtClean="0">
                          <a:latin typeface="KG Behind These Hazel Eyes" panose="02000506000000020004" pitchFamily="2" charset="0"/>
                        </a:rPr>
                        <a:t>4.</a:t>
                      </a:r>
                      <a:endParaRPr lang="es-ES" sz="2000" dirty="0">
                        <a:latin typeface="KG Behind These Hazel Eyes" panose="02000506000000020004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ES" sz="2000" dirty="0">
                        <a:latin typeface="KG Behind These Hazel Eyes" panose="02000506000000020004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sz="2000" dirty="0" smtClean="0">
                          <a:latin typeface="KG Behind These Hazel Eyes" panose="02000506000000020004" pitchFamily="2" charset="0"/>
                        </a:rPr>
                        <a:t>9.</a:t>
                      </a:r>
                      <a:endParaRPr lang="es-ES" sz="2000" dirty="0">
                        <a:latin typeface="KG Behind These Hazel Eyes" panose="02000506000000020004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</a:tr>
              <a:tr h="596253">
                <a:tc>
                  <a:txBody>
                    <a:bodyPr/>
                    <a:lstStyle/>
                    <a:p>
                      <a:r>
                        <a:rPr lang="es-ES" sz="2000" dirty="0" smtClean="0">
                          <a:latin typeface="KG Behind These Hazel Eyes" panose="02000506000000020004" pitchFamily="2" charset="0"/>
                        </a:rPr>
                        <a:t>5.</a:t>
                      </a:r>
                      <a:endParaRPr lang="es-ES" sz="2000" dirty="0">
                        <a:latin typeface="KG Behind These Hazel Eyes" panose="02000506000000020004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ES" sz="2000" dirty="0">
                        <a:latin typeface="KG Behind These Hazel Eyes" panose="02000506000000020004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sz="2000" dirty="0" smtClean="0">
                          <a:latin typeface="KG Behind These Hazel Eyes" panose="02000506000000020004" pitchFamily="2" charset="0"/>
                        </a:rPr>
                        <a:t>10.</a:t>
                      </a:r>
                      <a:endParaRPr lang="es-ES" sz="2000" dirty="0">
                        <a:latin typeface="KG Behind These Hazel Eyes" panose="02000506000000020004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" name="Imagen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001781" y="1714675"/>
            <a:ext cx="1148669" cy="1101303"/>
          </a:xfrm>
          <a:prstGeom prst="rect">
            <a:avLst/>
          </a:prstGeom>
        </p:spPr>
      </p:pic>
      <p:pic>
        <p:nvPicPr>
          <p:cNvPr id="43" name="Imagen 4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57140" y="3728186"/>
            <a:ext cx="2218768" cy="1620395"/>
          </a:xfrm>
          <a:prstGeom prst="rect">
            <a:avLst/>
          </a:prstGeom>
        </p:spPr>
      </p:pic>
      <p:grpSp>
        <p:nvGrpSpPr>
          <p:cNvPr id="44" name="Grupo 43"/>
          <p:cNvGrpSpPr/>
          <p:nvPr/>
        </p:nvGrpSpPr>
        <p:grpSpPr>
          <a:xfrm>
            <a:off x="4907644" y="1816517"/>
            <a:ext cx="1418444" cy="983191"/>
            <a:chOff x="4470112" y="1852076"/>
            <a:chExt cx="1418444" cy="983191"/>
          </a:xfrm>
        </p:grpSpPr>
        <p:pic>
          <p:nvPicPr>
            <p:cNvPr id="68" name="Imagen 67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4470112" y="1852076"/>
              <a:ext cx="1386090" cy="983191"/>
            </a:xfrm>
            <a:prstGeom prst="rect">
              <a:avLst/>
            </a:prstGeom>
          </p:spPr>
        </p:pic>
        <p:sp>
          <p:nvSpPr>
            <p:cNvPr id="73" name="Rectángulo 72"/>
            <p:cNvSpPr/>
            <p:nvPr/>
          </p:nvSpPr>
          <p:spPr>
            <a:xfrm>
              <a:off x="4479196" y="1979087"/>
              <a:ext cx="1409360" cy="83099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s-ES" sz="4800" dirty="0" err="1" smtClean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Massallera" panose="02000000000000000000" pitchFamily="2" charset="0"/>
                </a:rPr>
                <a:t>ma</a:t>
              </a:r>
              <a:endParaRPr lang="es-ES" sz="4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ssallera" panose="02000000000000000000" pitchFamily="2" charset="0"/>
              </a:endParaRPr>
            </a:p>
          </p:txBody>
        </p:sp>
      </p:grpSp>
      <p:sp>
        <p:nvSpPr>
          <p:cNvPr id="46" name="CuadroTexto 45"/>
          <p:cNvSpPr txBox="1"/>
          <p:nvPr/>
        </p:nvSpPr>
        <p:spPr>
          <a:xfrm>
            <a:off x="401335" y="3917178"/>
            <a:ext cx="13383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dirty="0">
                <a:latin typeface="KG Behind These Hazel Eyes" panose="02000506000000020004" pitchFamily="2" charset="0"/>
              </a:rPr>
              <a:t>Total</a:t>
            </a:r>
            <a:r>
              <a:rPr lang="es-ES" dirty="0" smtClean="0"/>
              <a:t> </a:t>
            </a:r>
            <a:r>
              <a:rPr lang="es-ES" sz="1600" dirty="0">
                <a:latin typeface="KG Behind These Hazel Eyes" panose="02000506000000020004" pitchFamily="2" charset="0"/>
              </a:rPr>
              <a:t>puntos</a:t>
            </a:r>
          </a:p>
        </p:txBody>
      </p:sp>
      <p:pic>
        <p:nvPicPr>
          <p:cNvPr id="48" name="Imagen 4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206914" y="1821216"/>
            <a:ext cx="1093381" cy="986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899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Imagen 4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562952" y="-1524002"/>
            <a:ext cx="6780098" cy="9906002"/>
          </a:xfrm>
          <a:prstGeom prst="rect">
            <a:avLst/>
          </a:prstGeom>
        </p:spPr>
      </p:pic>
      <p:grpSp>
        <p:nvGrpSpPr>
          <p:cNvPr id="63" name="Grupo 62"/>
          <p:cNvGrpSpPr/>
          <p:nvPr/>
        </p:nvGrpSpPr>
        <p:grpSpPr>
          <a:xfrm>
            <a:off x="540208" y="499313"/>
            <a:ext cx="8825583" cy="369332"/>
            <a:chOff x="547017" y="6030975"/>
            <a:chExt cx="8825583" cy="369332"/>
          </a:xfrm>
        </p:grpSpPr>
        <p:sp>
          <p:nvSpPr>
            <p:cNvPr id="56" name="CuadroTexto 55"/>
            <p:cNvSpPr txBox="1"/>
            <p:nvPr/>
          </p:nvSpPr>
          <p:spPr>
            <a:xfrm>
              <a:off x="547017" y="6030975"/>
              <a:ext cx="12674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dirty="0" smtClean="0">
                  <a:latin typeface="KG Behind These Hazel Eyes" panose="02000506000000020004" pitchFamily="2" charset="0"/>
                </a:rPr>
                <a:t>Nombre:</a:t>
              </a:r>
              <a:endParaRPr lang="es-ES" dirty="0">
                <a:latin typeface="KG Behind These Hazel Eyes" panose="02000506000000020004" pitchFamily="2" charset="0"/>
              </a:endParaRPr>
            </a:p>
          </p:txBody>
        </p:sp>
        <p:cxnSp>
          <p:nvCxnSpPr>
            <p:cNvPr id="58" name="Conector recto 57"/>
            <p:cNvCxnSpPr/>
            <p:nvPr/>
          </p:nvCxnSpPr>
          <p:spPr>
            <a:xfrm flipV="1">
              <a:off x="1722807" y="6297752"/>
              <a:ext cx="4526433" cy="254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CuadroTexto 59"/>
            <p:cNvSpPr txBox="1"/>
            <p:nvPr/>
          </p:nvSpPr>
          <p:spPr>
            <a:xfrm>
              <a:off x="6249240" y="6030975"/>
              <a:ext cx="102422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dirty="0" smtClean="0">
                  <a:latin typeface="KG Behind These Hazel Eyes" panose="02000506000000020004" pitchFamily="2" charset="0"/>
                </a:rPr>
                <a:t>Fecha:</a:t>
              </a:r>
              <a:endParaRPr lang="es-ES" dirty="0">
                <a:latin typeface="KG Behind These Hazel Eyes" panose="02000506000000020004" pitchFamily="2" charset="0"/>
              </a:endParaRPr>
            </a:p>
          </p:txBody>
        </p:sp>
        <p:cxnSp>
          <p:nvCxnSpPr>
            <p:cNvPr id="62" name="Conector recto 61"/>
            <p:cNvCxnSpPr/>
            <p:nvPr/>
          </p:nvCxnSpPr>
          <p:spPr>
            <a:xfrm>
              <a:off x="7148938" y="6297752"/>
              <a:ext cx="222366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7" name="Imagen 5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357" y="2866867"/>
            <a:ext cx="964776" cy="482388"/>
          </a:xfrm>
          <a:prstGeom prst="rect">
            <a:avLst/>
          </a:prstGeom>
        </p:spPr>
      </p:pic>
      <p:pic>
        <p:nvPicPr>
          <p:cNvPr id="59" name="Imagen 5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0450" y="6051594"/>
            <a:ext cx="762001" cy="774291"/>
          </a:xfrm>
          <a:prstGeom prst="rect">
            <a:avLst/>
          </a:prstGeom>
        </p:spPr>
      </p:pic>
      <p:sp>
        <p:nvSpPr>
          <p:cNvPr id="61" name="CuadroTexto 60"/>
          <p:cNvSpPr txBox="1"/>
          <p:nvPr/>
        </p:nvSpPr>
        <p:spPr>
          <a:xfrm>
            <a:off x="459121" y="879307"/>
            <a:ext cx="909474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1200" dirty="0" smtClean="0">
                <a:latin typeface="KG Behind These Hazel Eyes" panose="02000506000000020004" pitchFamily="2" charset="0"/>
              </a:rPr>
              <a:t>Observa la Sílaba y escribe  10 palabras que contengan está sílaba sin importar la posición donde se encuentra.   </a:t>
            </a:r>
            <a:r>
              <a:rPr lang="es-ES" sz="1600" dirty="0" smtClean="0">
                <a:latin typeface="KG Behind These Hazel Eyes" panose="02000506000000020004" pitchFamily="2" charset="0"/>
              </a:rPr>
              <a:t>Repetidas= 25 puntos   - Sin repetir= 50 Puntos – Incorrecta= 0</a:t>
            </a:r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0705843"/>
              </p:ext>
            </p:extLst>
          </p:nvPr>
        </p:nvGraphicFramePr>
        <p:xfrm>
          <a:off x="2021791" y="2816015"/>
          <a:ext cx="7344000" cy="357751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36000"/>
                <a:gridCol w="936000"/>
                <a:gridCol w="2736000"/>
                <a:gridCol w="936000"/>
              </a:tblGrid>
              <a:tr h="596253">
                <a:tc>
                  <a:txBody>
                    <a:bodyPr/>
                    <a:lstStyle/>
                    <a:p>
                      <a:pPr algn="ctr"/>
                      <a:r>
                        <a:rPr lang="es-ES" sz="1600" kern="1200" dirty="0" smtClean="0">
                          <a:solidFill>
                            <a:schemeClr val="tx1"/>
                          </a:solidFill>
                          <a:latin typeface="KG Behind These Hazel Eyes" panose="02000506000000020004" pitchFamily="2" charset="0"/>
                          <a:ea typeface="+mn-ea"/>
                          <a:cs typeface="+mn-cs"/>
                        </a:rPr>
                        <a:t>Palabra</a:t>
                      </a:r>
                      <a:endParaRPr lang="es-ES" sz="1600" kern="1200" dirty="0">
                        <a:solidFill>
                          <a:schemeClr val="tx1"/>
                        </a:solidFill>
                        <a:latin typeface="KG Behind These Hazel Eyes" panose="02000506000000020004" pitchFamily="2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kern="1200" dirty="0" smtClean="0">
                          <a:solidFill>
                            <a:schemeClr val="tx1"/>
                          </a:solidFill>
                          <a:latin typeface="KG Behind These Hazel Eyes" panose="02000506000000020004" pitchFamily="2" charset="0"/>
                          <a:ea typeface="+mn-ea"/>
                          <a:cs typeface="+mn-cs"/>
                        </a:rPr>
                        <a:t>Puntos</a:t>
                      </a:r>
                      <a:endParaRPr lang="es-ES" sz="1600" kern="1200" dirty="0">
                        <a:solidFill>
                          <a:schemeClr val="tx1"/>
                        </a:solidFill>
                        <a:latin typeface="KG Behind These Hazel Eyes" panose="02000506000000020004" pitchFamily="2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kern="1200" dirty="0" smtClean="0">
                          <a:solidFill>
                            <a:schemeClr val="tx1"/>
                          </a:solidFill>
                          <a:latin typeface="KG Behind These Hazel Eyes" panose="02000506000000020004" pitchFamily="2" charset="0"/>
                          <a:ea typeface="+mn-ea"/>
                          <a:cs typeface="+mn-cs"/>
                        </a:rPr>
                        <a:t>Palabra</a:t>
                      </a:r>
                      <a:endParaRPr lang="es-ES" sz="1600" kern="1200" dirty="0">
                        <a:solidFill>
                          <a:schemeClr val="tx1"/>
                        </a:solidFill>
                        <a:latin typeface="KG Behind These Hazel Eyes" panose="02000506000000020004" pitchFamily="2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kern="1200" dirty="0" smtClean="0">
                          <a:solidFill>
                            <a:schemeClr val="tx1"/>
                          </a:solidFill>
                          <a:latin typeface="KG Behind These Hazel Eyes" panose="02000506000000020004" pitchFamily="2" charset="0"/>
                          <a:ea typeface="+mn-ea"/>
                          <a:cs typeface="+mn-cs"/>
                        </a:rPr>
                        <a:t>Puntos</a:t>
                      </a:r>
                      <a:endParaRPr lang="es-ES" sz="1600" kern="1200" dirty="0">
                        <a:solidFill>
                          <a:schemeClr val="tx1"/>
                        </a:solidFill>
                        <a:latin typeface="KG Behind These Hazel Eyes" panose="02000506000000020004" pitchFamily="2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596253">
                <a:tc>
                  <a:txBody>
                    <a:bodyPr/>
                    <a:lstStyle/>
                    <a:p>
                      <a:r>
                        <a:rPr lang="es-ES" sz="2000" dirty="0" smtClean="0">
                          <a:latin typeface="KG Behind These Hazel Eyes" panose="02000506000000020004" pitchFamily="2" charset="0"/>
                        </a:rPr>
                        <a:t>1.</a:t>
                      </a:r>
                      <a:endParaRPr lang="es-ES" sz="2000" dirty="0">
                        <a:latin typeface="KG Behind These Hazel Eyes" panose="02000506000000020004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ES" sz="2000">
                        <a:latin typeface="KG Behind These Hazel Eyes" panose="02000506000000020004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sz="2000" dirty="0" smtClean="0">
                          <a:latin typeface="KG Behind These Hazel Eyes" panose="02000506000000020004" pitchFamily="2" charset="0"/>
                        </a:rPr>
                        <a:t>6.</a:t>
                      </a:r>
                      <a:endParaRPr lang="es-ES" sz="2000" dirty="0">
                        <a:latin typeface="KG Behind These Hazel Eyes" panose="02000506000000020004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</a:tr>
              <a:tr h="596253">
                <a:tc>
                  <a:txBody>
                    <a:bodyPr/>
                    <a:lstStyle/>
                    <a:p>
                      <a:r>
                        <a:rPr lang="es-ES" sz="2000" dirty="0" smtClean="0">
                          <a:latin typeface="KG Behind These Hazel Eyes" panose="02000506000000020004" pitchFamily="2" charset="0"/>
                        </a:rPr>
                        <a:t>2.</a:t>
                      </a:r>
                      <a:endParaRPr lang="es-ES" sz="2000" dirty="0">
                        <a:latin typeface="KG Behind These Hazel Eyes" panose="02000506000000020004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ES" sz="2000">
                        <a:latin typeface="KG Behind These Hazel Eyes" panose="02000506000000020004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sz="2000" dirty="0" smtClean="0">
                          <a:latin typeface="KG Behind These Hazel Eyes" panose="02000506000000020004" pitchFamily="2" charset="0"/>
                        </a:rPr>
                        <a:t>7.</a:t>
                      </a:r>
                      <a:endParaRPr lang="es-ES" sz="2000" dirty="0">
                        <a:latin typeface="KG Behind These Hazel Eyes" panose="02000506000000020004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596253">
                <a:tc>
                  <a:txBody>
                    <a:bodyPr/>
                    <a:lstStyle/>
                    <a:p>
                      <a:r>
                        <a:rPr lang="es-ES" sz="2000" dirty="0" smtClean="0">
                          <a:latin typeface="KG Behind These Hazel Eyes" panose="02000506000000020004" pitchFamily="2" charset="0"/>
                        </a:rPr>
                        <a:t>3.</a:t>
                      </a:r>
                      <a:endParaRPr lang="es-ES" sz="2000" dirty="0">
                        <a:latin typeface="KG Behind These Hazel Eyes" panose="02000506000000020004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ES" sz="2000">
                        <a:latin typeface="KG Behind These Hazel Eyes" panose="02000506000000020004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sz="2000" dirty="0" smtClean="0">
                          <a:latin typeface="KG Behind These Hazel Eyes" panose="02000506000000020004" pitchFamily="2" charset="0"/>
                        </a:rPr>
                        <a:t>8.</a:t>
                      </a:r>
                      <a:endParaRPr lang="es-ES" sz="2000" dirty="0">
                        <a:latin typeface="KG Behind These Hazel Eyes" panose="02000506000000020004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596253">
                <a:tc>
                  <a:txBody>
                    <a:bodyPr/>
                    <a:lstStyle/>
                    <a:p>
                      <a:r>
                        <a:rPr lang="es-ES" sz="2000" dirty="0" smtClean="0">
                          <a:latin typeface="KG Behind These Hazel Eyes" panose="02000506000000020004" pitchFamily="2" charset="0"/>
                        </a:rPr>
                        <a:t>4.</a:t>
                      </a:r>
                      <a:endParaRPr lang="es-ES" sz="2000" dirty="0">
                        <a:latin typeface="KG Behind These Hazel Eyes" panose="02000506000000020004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ES" sz="2000" dirty="0">
                        <a:latin typeface="KG Behind These Hazel Eyes" panose="02000506000000020004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sz="2000" dirty="0" smtClean="0">
                          <a:latin typeface="KG Behind These Hazel Eyes" panose="02000506000000020004" pitchFamily="2" charset="0"/>
                        </a:rPr>
                        <a:t>9.</a:t>
                      </a:r>
                      <a:endParaRPr lang="es-ES" sz="2000" dirty="0">
                        <a:latin typeface="KG Behind These Hazel Eyes" panose="02000506000000020004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</a:tr>
              <a:tr h="596253">
                <a:tc>
                  <a:txBody>
                    <a:bodyPr/>
                    <a:lstStyle/>
                    <a:p>
                      <a:r>
                        <a:rPr lang="es-ES" sz="2000" dirty="0" smtClean="0">
                          <a:latin typeface="KG Behind These Hazel Eyes" panose="02000506000000020004" pitchFamily="2" charset="0"/>
                        </a:rPr>
                        <a:t>5.</a:t>
                      </a:r>
                      <a:endParaRPr lang="es-ES" sz="2000" dirty="0">
                        <a:latin typeface="KG Behind These Hazel Eyes" panose="02000506000000020004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ES" sz="2000" dirty="0">
                        <a:latin typeface="KG Behind These Hazel Eyes" panose="02000506000000020004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sz="2000" dirty="0" smtClean="0">
                          <a:latin typeface="KG Behind These Hazel Eyes" panose="02000506000000020004" pitchFamily="2" charset="0"/>
                        </a:rPr>
                        <a:t>10.</a:t>
                      </a:r>
                      <a:endParaRPr lang="es-ES" sz="2000" dirty="0">
                        <a:latin typeface="KG Behind These Hazel Eyes" panose="02000506000000020004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" name="Imagen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838326" y="1969971"/>
            <a:ext cx="1527465" cy="846044"/>
          </a:xfrm>
          <a:prstGeom prst="rect">
            <a:avLst/>
          </a:prstGeom>
        </p:spPr>
      </p:pic>
      <p:pic>
        <p:nvPicPr>
          <p:cNvPr id="43" name="Imagen 4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57140" y="3728186"/>
            <a:ext cx="2218768" cy="1620395"/>
          </a:xfrm>
          <a:prstGeom prst="rect">
            <a:avLst/>
          </a:prstGeom>
        </p:spPr>
      </p:pic>
      <p:grpSp>
        <p:nvGrpSpPr>
          <p:cNvPr id="44" name="Grupo 43"/>
          <p:cNvGrpSpPr/>
          <p:nvPr/>
        </p:nvGrpSpPr>
        <p:grpSpPr>
          <a:xfrm>
            <a:off x="4907644" y="1816517"/>
            <a:ext cx="1386090" cy="983191"/>
            <a:chOff x="4470112" y="1852076"/>
            <a:chExt cx="1386090" cy="983191"/>
          </a:xfrm>
        </p:grpSpPr>
        <p:pic>
          <p:nvPicPr>
            <p:cNvPr id="68" name="Imagen 67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4470112" y="1852076"/>
              <a:ext cx="1386090" cy="983191"/>
            </a:xfrm>
            <a:prstGeom prst="rect">
              <a:avLst/>
            </a:prstGeom>
          </p:spPr>
        </p:pic>
        <p:sp>
          <p:nvSpPr>
            <p:cNvPr id="73" name="Rectángulo 72"/>
            <p:cNvSpPr/>
            <p:nvPr/>
          </p:nvSpPr>
          <p:spPr>
            <a:xfrm>
              <a:off x="4513660" y="1979087"/>
              <a:ext cx="1340432" cy="83099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s-ES" sz="4800" dirty="0" smtClean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Massallera" panose="02000000000000000000" pitchFamily="2" charset="0"/>
                </a:rPr>
                <a:t>me</a:t>
              </a:r>
              <a:endParaRPr lang="es-ES" sz="4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ssallera" panose="02000000000000000000" pitchFamily="2" charset="0"/>
              </a:endParaRPr>
            </a:p>
          </p:txBody>
        </p:sp>
      </p:grpSp>
      <p:sp>
        <p:nvSpPr>
          <p:cNvPr id="46" name="CuadroTexto 45"/>
          <p:cNvSpPr txBox="1"/>
          <p:nvPr/>
        </p:nvSpPr>
        <p:spPr>
          <a:xfrm>
            <a:off x="401335" y="3917178"/>
            <a:ext cx="13383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dirty="0">
                <a:latin typeface="KG Behind These Hazel Eyes" panose="02000506000000020004" pitchFamily="2" charset="0"/>
              </a:rPr>
              <a:t>Total</a:t>
            </a:r>
            <a:r>
              <a:rPr lang="es-ES" dirty="0" smtClean="0"/>
              <a:t> </a:t>
            </a:r>
            <a:r>
              <a:rPr lang="es-ES" sz="1600" dirty="0">
                <a:latin typeface="KG Behind These Hazel Eyes" panose="02000506000000020004" pitchFamily="2" charset="0"/>
              </a:rPr>
              <a:t>puntos</a:t>
            </a:r>
          </a:p>
        </p:txBody>
      </p:sp>
      <p:pic>
        <p:nvPicPr>
          <p:cNvPr id="48" name="Imagen 4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021791" y="2098556"/>
            <a:ext cx="1827319" cy="710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527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Imagen 4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562952" y="-1524002"/>
            <a:ext cx="6780098" cy="9906002"/>
          </a:xfrm>
          <a:prstGeom prst="rect">
            <a:avLst/>
          </a:prstGeom>
        </p:spPr>
      </p:pic>
      <p:grpSp>
        <p:nvGrpSpPr>
          <p:cNvPr id="63" name="Grupo 62"/>
          <p:cNvGrpSpPr/>
          <p:nvPr/>
        </p:nvGrpSpPr>
        <p:grpSpPr>
          <a:xfrm>
            <a:off x="540208" y="499313"/>
            <a:ext cx="8825583" cy="369332"/>
            <a:chOff x="547017" y="6030975"/>
            <a:chExt cx="8825583" cy="369332"/>
          </a:xfrm>
        </p:grpSpPr>
        <p:sp>
          <p:nvSpPr>
            <p:cNvPr id="56" name="CuadroTexto 55"/>
            <p:cNvSpPr txBox="1"/>
            <p:nvPr/>
          </p:nvSpPr>
          <p:spPr>
            <a:xfrm>
              <a:off x="547017" y="6030975"/>
              <a:ext cx="12674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dirty="0" smtClean="0">
                  <a:latin typeface="KG Behind These Hazel Eyes" panose="02000506000000020004" pitchFamily="2" charset="0"/>
                </a:rPr>
                <a:t>Nombre:</a:t>
              </a:r>
              <a:endParaRPr lang="es-ES" dirty="0">
                <a:latin typeface="KG Behind These Hazel Eyes" panose="02000506000000020004" pitchFamily="2" charset="0"/>
              </a:endParaRPr>
            </a:p>
          </p:txBody>
        </p:sp>
        <p:cxnSp>
          <p:nvCxnSpPr>
            <p:cNvPr id="58" name="Conector recto 57"/>
            <p:cNvCxnSpPr/>
            <p:nvPr/>
          </p:nvCxnSpPr>
          <p:spPr>
            <a:xfrm flipV="1">
              <a:off x="1722807" y="6297752"/>
              <a:ext cx="4526433" cy="254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CuadroTexto 59"/>
            <p:cNvSpPr txBox="1"/>
            <p:nvPr/>
          </p:nvSpPr>
          <p:spPr>
            <a:xfrm>
              <a:off x="6249240" y="6030975"/>
              <a:ext cx="102422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dirty="0" smtClean="0">
                  <a:latin typeface="KG Behind These Hazel Eyes" panose="02000506000000020004" pitchFamily="2" charset="0"/>
                </a:rPr>
                <a:t>Fecha:</a:t>
              </a:r>
              <a:endParaRPr lang="es-ES" dirty="0">
                <a:latin typeface="KG Behind These Hazel Eyes" panose="02000506000000020004" pitchFamily="2" charset="0"/>
              </a:endParaRPr>
            </a:p>
          </p:txBody>
        </p:sp>
        <p:cxnSp>
          <p:nvCxnSpPr>
            <p:cNvPr id="62" name="Conector recto 61"/>
            <p:cNvCxnSpPr/>
            <p:nvPr/>
          </p:nvCxnSpPr>
          <p:spPr>
            <a:xfrm>
              <a:off x="7148938" y="6297752"/>
              <a:ext cx="222366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7" name="Imagen 5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357" y="2866867"/>
            <a:ext cx="964776" cy="482388"/>
          </a:xfrm>
          <a:prstGeom prst="rect">
            <a:avLst/>
          </a:prstGeom>
        </p:spPr>
      </p:pic>
      <p:pic>
        <p:nvPicPr>
          <p:cNvPr id="59" name="Imagen 5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0450" y="6051594"/>
            <a:ext cx="762001" cy="774291"/>
          </a:xfrm>
          <a:prstGeom prst="rect">
            <a:avLst/>
          </a:prstGeom>
        </p:spPr>
      </p:pic>
      <p:sp>
        <p:nvSpPr>
          <p:cNvPr id="61" name="CuadroTexto 60"/>
          <p:cNvSpPr txBox="1"/>
          <p:nvPr/>
        </p:nvSpPr>
        <p:spPr>
          <a:xfrm>
            <a:off x="459121" y="879307"/>
            <a:ext cx="909474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1200" dirty="0" smtClean="0">
                <a:latin typeface="KG Behind These Hazel Eyes" panose="02000506000000020004" pitchFamily="2" charset="0"/>
              </a:rPr>
              <a:t>Observa la Sílaba y escribe  10 palabras que contengan está sílaba sin importar la posición donde se encuentra.   </a:t>
            </a:r>
            <a:r>
              <a:rPr lang="es-ES" sz="1600" dirty="0" smtClean="0">
                <a:latin typeface="KG Behind These Hazel Eyes" panose="02000506000000020004" pitchFamily="2" charset="0"/>
              </a:rPr>
              <a:t>Repetidas= 25 puntos   - Sin repetir= 50 Puntos – Incorrecta= 0</a:t>
            </a:r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0705843"/>
              </p:ext>
            </p:extLst>
          </p:nvPr>
        </p:nvGraphicFramePr>
        <p:xfrm>
          <a:off x="2021791" y="2816015"/>
          <a:ext cx="7344000" cy="357751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36000"/>
                <a:gridCol w="936000"/>
                <a:gridCol w="2736000"/>
                <a:gridCol w="936000"/>
              </a:tblGrid>
              <a:tr h="596253">
                <a:tc>
                  <a:txBody>
                    <a:bodyPr/>
                    <a:lstStyle/>
                    <a:p>
                      <a:pPr algn="ctr"/>
                      <a:r>
                        <a:rPr lang="es-ES" sz="1600" kern="1200" dirty="0" smtClean="0">
                          <a:solidFill>
                            <a:schemeClr val="tx1"/>
                          </a:solidFill>
                          <a:latin typeface="KG Behind These Hazel Eyes" panose="02000506000000020004" pitchFamily="2" charset="0"/>
                          <a:ea typeface="+mn-ea"/>
                          <a:cs typeface="+mn-cs"/>
                        </a:rPr>
                        <a:t>Palabra</a:t>
                      </a:r>
                      <a:endParaRPr lang="es-ES" sz="1600" kern="1200" dirty="0">
                        <a:solidFill>
                          <a:schemeClr val="tx1"/>
                        </a:solidFill>
                        <a:latin typeface="KG Behind These Hazel Eyes" panose="02000506000000020004" pitchFamily="2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kern="1200" dirty="0" smtClean="0">
                          <a:solidFill>
                            <a:schemeClr val="tx1"/>
                          </a:solidFill>
                          <a:latin typeface="KG Behind These Hazel Eyes" panose="02000506000000020004" pitchFamily="2" charset="0"/>
                          <a:ea typeface="+mn-ea"/>
                          <a:cs typeface="+mn-cs"/>
                        </a:rPr>
                        <a:t>Puntos</a:t>
                      </a:r>
                      <a:endParaRPr lang="es-ES" sz="1600" kern="1200" dirty="0">
                        <a:solidFill>
                          <a:schemeClr val="tx1"/>
                        </a:solidFill>
                        <a:latin typeface="KG Behind These Hazel Eyes" panose="02000506000000020004" pitchFamily="2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kern="1200" dirty="0" smtClean="0">
                          <a:solidFill>
                            <a:schemeClr val="tx1"/>
                          </a:solidFill>
                          <a:latin typeface="KG Behind These Hazel Eyes" panose="02000506000000020004" pitchFamily="2" charset="0"/>
                          <a:ea typeface="+mn-ea"/>
                          <a:cs typeface="+mn-cs"/>
                        </a:rPr>
                        <a:t>Palabra</a:t>
                      </a:r>
                      <a:endParaRPr lang="es-ES" sz="1600" kern="1200" dirty="0">
                        <a:solidFill>
                          <a:schemeClr val="tx1"/>
                        </a:solidFill>
                        <a:latin typeface="KG Behind These Hazel Eyes" panose="02000506000000020004" pitchFamily="2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kern="1200" dirty="0" smtClean="0">
                          <a:solidFill>
                            <a:schemeClr val="tx1"/>
                          </a:solidFill>
                          <a:latin typeface="KG Behind These Hazel Eyes" panose="02000506000000020004" pitchFamily="2" charset="0"/>
                          <a:ea typeface="+mn-ea"/>
                          <a:cs typeface="+mn-cs"/>
                        </a:rPr>
                        <a:t>Puntos</a:t>
                      </a:r>
                      <a:endParaRPr lang="es-ES" sz="1600" kern="1200" dirty="0">
                        <a:solidFill>
                          <a:schemeClr val="tx1"/>
                        </a:solidFill>
                        <a:latin typeface="KG Behind These Hazel Eyes" panose="02000506000000020004" pitchFamily="2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596253">
                <a:tc>
                  <a:txBody>
                    <a:bodyPr/>
                    <a:lstStyle/>
                    <a:p>
                      <a:r>
                        <a:rPr lang="es-ES" sz="2000" dirty="0" smtClean="0">
                          <a:latin typeface="KG Behind These Hazel Eyes" panose="02000506000000020004" pitchFamily="2" charset="0"/>
                        </a:rPr>
                        <a:t>1.</a:t>
                      </a:r>
                      <a:endParaRPr lang="es-ES" sz="2000" dirty="0">
                        <a:latin typeface="KG Behind These Hazel Eyes" panose="02000506000000020004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ES" sz="2000">
                        <a:latin typeface="KG Behind These Hazel Eyes" panose="02000506000000020004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sz="2000" dirty="0" smtClean="0">
                          <a:latin typeface="KG Behind These Hazel Eyes" panose="02000506000000020004" pitchFamily="2" charset="0"/>
                        </a:rPr>
                        <a:t>6.</a:t>
                      </a:r>
                      <a:endParaRPr lang="es-ES" sz="2000" dirty="0">
                        <a:latin typeface="KG Behind These Hazel Eyes" panose="02000506000000020004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</a:tr>
              <a:tr h="596253">
                <a:tc>
                  <a:txBody>
                    <a:bodyPr/>
                    <a:lstStyle/>
                    <a:p>
                      <a:r>
                        <a:rPr lang="es-ES" sz="2000" dirty="0" smtClean="0">
                          <a:latin typeface="KG Behind These Hazel Eyes" panose="02000506000000020004" pitchFamily="2" charset="0"/>
                        </a:rPr>
                        <a:t>2.</a:t>
                      </a:r>
                      <a:endParaRPr lang="es-ES" sz="2000" dirty="0">
                        <a:latin typeface="KG Behind These Hazel Eyes" panose="02000506000000020004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ES" sz="2000">
                        <a:latin typeface="KG Behind These Hazel Eyes" panose="02000506000000020004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sz="2000" dirty="0" smtClean="0">
                          <a:latin typeface="KG Behind These Hazel Eyes" panose="02000506000000020004" pitchFamily="2" charset="0"/>
                        </a:rPr>
                        <a:t>7.</a:t>
                      </a:r>
                      <a:endParaRPr lang="es-ES" sz="2000" dirty="0">
                        <a:latin typeface="KG Behind These Hazel Eyes" panose="02000506000000020004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596253">
                <a:tc>
                  <a:txBody>
                    <a:bodyPr/>
                    <a:lstStyle/>
                    <a:p>
                      <a:r>
                        <a:rPr lang="es-ES" sz="2000" dirty="0" smtClean="0">
                          <a:latin typeface="KG Behind These Hazel Eyes" panose="02000506000000020004" pitchFamily="2" charset="0"/>
                        </a:rPr>
                        <a:t>3.</a:t>
                      </a:r>
                      <a:endParaRPr lang="es-ES" sz="2000" dirty="0">
                        <a:latin typeface="KG Behind These Hazel Eyes" panose="02000506000000020004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ES" sz="2000">
                        <a:latin typeface="KG Behind These Hazel Eyes" panose="02000506000000020004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sz="2000" dirty="0" smtClean="0">
                          <a:latin typeface="KG Behind These Hazel Eyes" panose="02000506000000020004" pitchFamily="2" charset="0"/>
                        </a:rPr>
                        <a:t>8.</a:t>
                      </a:r>
                      <a:endParaRPr lang="es-ES" sz="2000" dirty="0">
                        <a:latin typeface="KG Behind These Hazel Eyes" panose="02000506000000020004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596253">
                <a:tc>
                  <a:txBody>
                    <a:bodyPr/>
                    <a:lstStyle/>
                    <a:p>
                      <a:r>
                        <a:rPr lang="es-ES" sz="2000" dirty="0" smtClean="0">
                          <a:latin typeface="KG Behind These Hazel Eyes" panose="02000506000000020004" pitchFamily="2" charset="0"/>
                        </a:rPr>
                        <a:t>4.</a:t>
                      </a:r>
                      <a:endParaRPr lang="es-ES" sz="2000" dirty="0">
                        <a:latin typeface="KG Behind These Hazel Eyes" panose="02000506000000020004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ES" sz="2000" dirty="0">
                        <a:latin typeface="KG Behind These Hazel Eyes" panose="02000506000000020004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sz="2000" dirty="0" smtClean="0">
                          <a:latin typeface="KG Behind These Hazel Eyes" panose="02000506000000020004" pitchFamily="2" charset="0"/>
                        </a:rPr>
                        <a:t>9.</a:t>
                      </a:r>
                      <a:endParaRPr lang="es-ES" sz="2000" dirty="0">
                        <a:latin typeface="KG Behind These Hazel Eyes" panose="02000506000000020004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</a:tr>
              <a:tr h="596253">
                <a:tc>
                  <a:txBody>
                    <a:bodyPr/>
                    <a:lstStyle/>
                    <a:p>
                      <a:r>
                        <a:rPr lang="es-ES" sz="2000" dirty="0" smtClean="0">
                          <a:latin typeface="KG Behind These Hazel Eyes" panose="02000506000000020004" pitchFamily="2" charset="0"/>
                        </a:rPr>
                        <a:t>5.</a:t>
                      </a:r>
                      <a:endParaRPr lang="es-ES" sz="2000" dirty="0">
                        <a:latin typeface="KG Behind These Hazel Eyes" panose="02000506000000020004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ES" sz="2000" dirty="0">
                        <a:latin typeface="KG Behind These Hazel Eyes" panose="02000506000000020004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sz="2000" dirty="0" smtClean="0">
                          <a:latin typeface="KG Behind These Hazel Eyes" panose="02000506000000020004" pitchFamily="2" charset="0"/>
                        </a:rPr>
                        <a:t>10.</a:t>
                      </a:r>
                      <a:endParaRPr lang="es-ES" sz="2000" dirty="0">
                        <a:latin typeface="KG Behind These Hazel Eyes" panose="02000506000000020004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" name="Imagen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4425" y="2115332"/>
            <a:ext cx="1527465" cy="717181"/>
          </a:xfrm>
          <a:prstGeom prst="rect">
            <a:avLst/>
          </a:prstGeom>
        </p:spPr>
      </p:pic>
      <p:pic>
        <p:nvPicPr>
          <p:cNvPr id="43" name="Imagen 4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57140" y="3728186"/>
            <a:ext cx="2218768" cy="1620395"/>
          </a:xfrm>
          <a:prstGeom prst="rect">
            <a:avLst/>
          </a:prstGeom>
        </p:spPr>
      </p:pic>
      <p:grpSp>
        <p:nvGrpSpPr>
          <p:cNvPr id="44" name="Grupo 43"/>
          <p:cNvGrpSpPr/>
          <p:nvPr/>
        </p:nvGrpSpPr>
        <p:grpSpPr>
          <a:xfrm>
            <a:off x="4907644" y="1816517"/>
            <a:ext cx="1386090" cy="983191"/>
            <a:chOff x="4470112" y="1852076"/>
            <a:chExt cx="1386090" cy="983191"/>
          </a:xfrm>
        </p:grpSpPr>
        <p:pic>
          <p:nvPicPr>
            <p:cNvPr id="68" name="Imagen 67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4470112" y="1852076"/>
              <a:ext cx="1386090" cy="983191"/>
            </a:xfrm>
            <a:prstGeom prst="rect">
              <a:avLst/>
            </a:prstGeom>
          </p:spPr>
        </p:pic>
        <p:sp>
          <p:nvSpPr>
            <p:cNvPr id="73" name="Rectángulo 72"/>
            <p:cNvSpPr/>
            <p:nvPr/>
          </p:nvSpPr>
          <p:spPr>
            <a:xfrm>
              <a:off x="4585795" y="1979087"/>
              <a:ext cx="1196161" cy="83099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s-ES" sz="4800" dirty="0" smtClean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Massallera" panose="02000000000000000000" pitchFamily="2" charset="0"/>
                </a:rPr>
                <a:t>na</a:t>
              </a:r>
              <a:endParaRPr lang="es-ES" sz="4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ssallera" panose="02000000000000000000" pitchFamily="2" charset="0"/>
              </a:endParaRPr>
            </a:p>
          </p:txBody>
        </p:sp>
      </p:grpSp>
      <p:sp>
        <p:nvSpPr>
          <p:cNvPr id="46" name="CuadroTexto 45"/>
          <p:cNvSpPr txBox="1"/>
          <p:nvPr/>
        </p:nvSpPr>
        <p:spPr>
          <a:xfrm>
            <a:off x="401335" y="3917178"/>
            <a:ext cx="13383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dirty="0">
                <a:latin typeface="KG Behind These Hazel Eyes" panose="02000506000000020004" pitchFamily="2" charset="0"/>
              </a:rPr>
              <a:t>Total</a:t>
            </a:r>
            <a:r>
              <a:rPr lang="es-ES" dirty="0" smtClean="0"/>
              <a:t> </a:t>
            </a:r>
            <a:r>
              <a:rPr lang="es-ES" sz="1600" dirty="0">
                <a:latin typeface="KG Behind These Hazel Eyes" panose="02000506000000020004" pitchFamily="2" charset="0"/>
              </a:rPr>
              <a:t>puntos</a:t>
            </a:r>
          </a:p>
        </p:txBody>
      </p:sp>
      <p:pic>
        <p:nvPicPr>
          <p:cNvPr id="48" name="Imagen 4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285997" y="1701692"/>
            <a:ext cx="1150956" cy="1174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652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860</TotalTime>
  <Words>512</Words>
  <Application>Microsoft Office PowerPoint</Application>
  <PresentationFormat>A4 (210 x 297 mm)</PresentationFormat>
  <Paragraphs>152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KG Behind These Hazel Eyes</vt:lpstr>
      <vt:lpstr>Massallera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Antonio Ciudad Real Núñez</dc:creator>
  <cp:lastModifiedBy>Antonio Ciudad Real Núñez</cp:lastModifiedBy>
  <cp:revision>53</cp:revision>
  <dcterms:created xsi:type="dcterms:W3CDTF">2017-06-29T16:23:49Z</dcterms:created>
  <dcterms:modified xsi:type="dcterms:W3CDTF">2017-12-14T09:58:40Z</dcterms:modified>
</cp:coreProperties>
</file>