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80" r:id="rId2"/>
    <p:sldId id="638" r:id="rId3"/>
    <p:sldId id="639" r:id="rId4"/>
    <p:sldId id="640" r:id="rId5"/>
    <p:sldId id="641" r:id="rId6"/>
    <p:sldId id="642" r:id="rId7"/>
    <p:sldId id="643" r:id="rId8"/>
    <p:sldId id="625" r:id="rId9"/>
    <p:sldId id="626" r:id="rId10"/>
    <p:sldId id="627" r:id="rId11"/>
    <p:sldId id="628" r:id="rId12"/>
    <p:sldId id="629" r:id="rId13"/>
    <p:sldId id="630" r:id="rId14"/>
    <p:sldId id="631" r:id="rId15"/>
    <p:sldId id="632" r:id="rId16"/>
    <p:sldId id="644" r:id="rId17"/>
    <p:sldId id="645" r:id="rId18"/>
    <p:sldId id="646" r:id="rId19"/>
    <p:sldId id="647" r:id="rId20"/>
    <p:sldId id="648" r:id="rId21"/>
    <p:sldId id="649" r:id="rId22"/>
    <p:sldId id="650" r:id="rId23"/>
    <p:sldId id="651" r:id="rId24"/>
    <p:sldId id="652" r:id="rId25"/>
    <p:sldId id="653" r:id="rId26"/>
    <p:sldId id="654" r:id="rId27"/>
    <p:sldId id="655" r:id="rId28"/>
    <p:sldId id="656" r:id="rId29"/>
    <p:sldId id="410" r:id="rId30"/>
    <p:sldId id="657" r:id="rId31"/>
    <p:sldId id="658" r:id="rId32"/>
    <p:sldId id="659" r:id="rId33"/>
    <p:sldId id="661" r:id="rId34"/>
    <p:sldId id="662" r:id="rId35"/>
    <p:sldId id="660" r:id="rId36"/>
    <p:sldId id="546" r:id="rId37"/>
    <p:sldId id="547" r:id="rId38"/>
    <p:sldId id="548" r:id="rId39"/>
    <p:sldId id="549" r:id="rId40"/>
    <p:sldId id="550" r:id="rId41"/>
    <p:sldId id="551" r:id="rId42"/>
    <p:sldId id="552" r:id="rId43"/>
    <p:sldId id="424" r:id="rId44"/>
    <p:sldId id="663" r:id="rId45"/>
    <p:sldId id="664" r:id="rId46"/>
    <p:sldId id="665" r:id="rId47"/>
    <p:sldId id="666" r:id="rId48"/>
    <p:sldId id="667" r:id="rId49"/>
    <p:sldId id="668" r:id="rId50"/>
    <p:sldId id="533" r:id="rId51"/>
    <p:sldId id="534" r:id="rId52"/>
    <p:sldId id="535" r:id="rId53"/>
    <p:sldId id="536" r:id="rId54"/>
    <p:sldId id="438" r:id="rId55"/>
    <p:sldId id="669" r:id="rId56"/>
    <p:sldId id="670" r:id="rId57"/>
    <p:sldId id="671" r:id="rId58"/>
    <p:sldId id="672" r:id="rId59"/>
    <p:sldId id="673" r:id="rId60"/>
    <p:sldId id="674" r:id="rId61"/>
    <p:sldId id="538" r:id="rId62"/>
    <p:sldId id="539" r:id="rId63"/>
    <p:sldId id="540" r:id="rId64"/>
    <p:sldId id="541" r:id="rId65"/>
    <p:sldId id="542" r:id="rId66"/>
    <p:sldId id="543" r:id="rId67"/>
    <p:sldId id="544" r:id="rId68"/>
    <p:sldId id="454" r:id="rId69"/>
    <p:sldId id="455" r:id="rId70"/>
    <p:sldId id="456" r:id="rId71"/>
    <p:sldId id="457" r:id="rId72"/>
    <p:sldId id="458" r:id="rId73"/>
    <p:sldId id="459" r:id="rId74"/>
    <p:sldId id="460" r:id="rId75"/>
    <p:sldId id="461" r:id="rId76"/>
    <p:sldId id="462" r:id="rId77"/>
    <p:sldId id="463" r:id="rId78"/>
    <p:sldId id="464" r:id="rId79"/>
    <p:sldId id="465" r:id="rId80"/>
    <p:sldId id="466" r:id="rId81"/>
    <p:sldId id="467" r:id="rId82"/>
    <p:sldId id="468" r:id="rId83"/>
    <p:sldId id="469" r:id="rId84"/>
    <p:sldId id="470" r:id="rId85"/>
    <p:sldId id="484" r:id="rId86"/>
    <p:sldId id="685" r:id="rId87"/>
    <p:sldId id="686" r:id="rId88"/>
    <p:sldId id="687" r:id="rId89"/>
    <p:sldId id="688" r:id="rId90"/>
    <p:sldId id="689" r:id="rId91"/>
    <p:sldId id="690" r:id="rId92"/>
    <p:sldId id="691" r:id="rId93"/>
    <p:sldId id="477" r:id="rId94"/>
    <p:sldId id="677" r:id="rId95"/>
    <p:sldId id="678" r:id="rId96"/>
    <p:sldId id="679" r:id="rId97"/>
    <p:sldId id="680" r:id="rId98"/>
    <p:sldId id="681" r:id="rId99"/>
    <p:sldId id="682" r:id="rId100"/>
    <p:sldId id="683" r:id="rId101"/>
    <p:sldId id="684" r:id="rId102"/>
    <p:sldId id="485" r:id="rId103"/>
  </p:sldIdLst>
  <p:sldSz cx="6858000" cy="9144000" type="letter"/>
  <p:notesSz cx="6858000" cy="9144000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FF66CC"/>
    <a:srgbClr val="00CC00"/>
    <a:srgbClr val="F7B7C0"/>
    <a:srgbClr val="FF5D5D"/>
    <a:srgbClr val="FF9797"/>
    <a:srgbClr val="F07C8D"/>
    <a:srgbClr val="FF3333"/>
    <a:srgbClr val="9966FF"/>
    <a:srgbClr val="99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2833802-FEF1-4C79-8D5D-14CF1EAF98D9}" styleName="Estilo claro 2 - Acent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12C8C85-51F0-491E-9774-3900AFEF0FD7}" styleName="Estilo claro 2 - Acento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93296810-A885-4BE3-A3E7-6D5BEEA58F35}" styleName="Estilo medio 2 - Énfasis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7292A2E-F333-43FB-9621-5CBBE7FDCDCB}" styleName="Estilo claro 2 - Acento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69012ECD-51FC-41F1-AA8D-1B2483CD663E}" styleName="Estilo claro 2 - Acento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5FD0F851-EC5A-4D38-B0AD-8093EC10F338}" styleName="Estilo claro 1 - Acento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1E171933-4619-4E11-9A3F-F7608DF75F80}" styleName="Estilo medio 1 - Énfasis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BDBED569-4797-4DF1-A0F4-6AAB3CD982D8}" styleName="Estilo claro 3 - Acento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ED083AE6-46FA-4A59-8FB0-9F97EB10719F}" styleName="Estilo claro 3 - Acento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0A15C55-8517-42AA-B614-E9B94910E393}" styleName="Estilo medio 2 - Énfasis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5DA37D80-6434-44D0-A028-1B22A696006F}" styleName="Estilo claro 3 - Acento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A111915-BE36-4E01-A7E5-04B1672EAD32}" styleName="Estilo claro 2 - Acento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7DF18680-E054-41AD-8BC1-D1AEF772440D}" styleName="Estilo medio 2 - Énfasis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327F97BB-C833-4FB7-BDE5-3F7075034690}" styleName="Estilo temático 2 - Énfasis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FABFCF23-3B69-468F-B69F-88F6DE6A72F2}" styleName="Estilo medio 1 - Énfasis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3C2FFA5D-87B4-456A-9821-1D502468CF0F}" styleName="Estilo temático 1 - Énfasis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2838BEF-8BB2-4498-84A7-C5851F593DF1}" styleName="Estilo medio 4 - Énfasis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649" autoAdjust="0"/>
    <p:restoredTop sz="94660"/>
  </p:normalViewPr>
  <p:slideViewPr>
    <p:cSldViewPr snapToGrid="0">
      <p:cViewPr varScale="1">
        <p:scale>
          <a:sx n="51" d="100"/>
          <a:sy n="51" d="100"/>
        </p:scale>
        <p:origin x="2532" y="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07" Type="http://schemas.openxmlformats.org/officeDocument/2006/relationships/tableStyles" Target="tableStyles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496484"/>
            <a:ext cx="5829300" cy="3183467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4802717"/>
            <a:ext cx="5143500" cy="2207683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s-ES" smtClean="0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440095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280638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486834"/>
            <a:ext cx="1478756" cy="7749117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486834"/>
            <a:ext cx="4350544" cy="7749117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293472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3982755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279653"/>
            <a:ext cx="5915025" cy="3803649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119286"/>
            <a:ext cx="5915025" cy="200024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4885039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434167"/>
            <a:ext cx="2914650" cy="5801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434167"/>
            <a:ext cx="2914650" cy="5801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1703596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486836"/>
            <a:ext cx="5915025" cy="1767417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241551"/>
            <a:ext cx="2901255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340100"/>
            <a:ext cx="2901255" cy="4912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241551"/>
            <a:ext cx="2915543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340100"/>
            <a:ext cx="2915543" cy="4912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6851744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5507120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8137079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316569"/>
            <a:ext cx="3471863" cy="649816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8448816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316569"/>
            <a:ext cx="3471863" cy="6498167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s-ES" smtClean="0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6607178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486836"/>
            <a:ext cx="5915025" cy="176741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434167"/>
            <a:ext cx="5915025" cy="5801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4EC7EE-4F08-4CB8-B905-A9762002AEDB}" type="datetimeFigureOut">
              <a:rPr lang="es-MX" smtClean="0"/>
              <a:t>05/09/2016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8475136"/>
            <a:ext cx="2314575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90410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png"/><Relationship Id="rId4" Type="http://schemas.openxmlformats.org/officeDocument/2006/relationships/image" Target="../media/image1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0.png"/><Relationship Id="rId4" Type="http://schemas.openxmlformats.org/officeDocument/2006/relationships/image" Target="../media/image1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image" Target="../media/image2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24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31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9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6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9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9000" r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32613"/>
            <a:ext cx="685800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237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2590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4628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0259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057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725645" y="497167"/>
            <a:ext cx="364715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Resultados de evaluación </a:t>
            </a:r>
          </a:p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diagnóstica</a:t>
            </a:r>
            <a:endParaRPr lang="es-ES" sz="2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0241786"/>
              </p:ext>
            </p:extLst>
          </p:nvPr>
        </p:nvGraphicFramePr>
        <p:xfrm>
          <a:off x="168361" y="1311194"/>
          <a:ext cx="6411868" cy="7031200"/>
        </p:xfrm>
        <a:graphic>
          <a:graphicData uri="http://schemas.openxmlformats.org/drawingml/2006/table">
            <a:tbl>
              <a:tblPr firstRow="1" firstCol="1" bandRow="1">
                <a:tableStyleId>{FABFCF23-3B69-468F-B69F-88F6DE6A72F2}</a:tableStyleId>
              </a:tblPr>
              <a:tblGrid>
                <a:gridCol w="428741"/>
                <a:gridCol w="3335020"/>
                <a:gridCol w="378301"/>
                <a:gridCol w="378301"/>
                <a:gridCol w="378301"/>
                <a:gridCol w="378301"/>
                <a:gridCol w="378301"/>
                <a:gridCol w="378301"/>
                <a:gridCol w="378301"/>
              </a:tblGrid>
              <a:tr h="1651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400" dirty="0">
                          <a:effectLst/>
                          <a:latin typeface="KG Primary Penmanship 2" panose="02000506000000020003" pitchFamily="2" charset="0"/>
                        </a:rPr>
                        <a:t>No</a:t>
                      </a:r>
                      <a:r>
                        <a:rPr lang="es-MX" sz="1400" dirty="0" smtClean="0">
                          <a:effectLst/>
                          <a:latin typeface="KG Primary Penmanship 2" panose="02000506000000020003" pitchFamily="2" charset="0"/>
                        </a:rPr>
                        <a:t>.|</a:t>
                      </a:r>
                      <a:endParaRPr lang="es-MX" sz="28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400" dirty="0">
                          <a:effectLst/>
                          <a:latin typeface="KG Primary Penmanship 2" panose="02000506000000020003" pitchFamily="2" charset="0"/>
                        </a:rPr>
                        <a:t>Nombre</a:t>
                      </a:r>
                      <a:endParaRPr lang="es-MX" sz="28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28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28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-93993"/>
            <a:ext cx="6858001" cy="12070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734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336654" y="501491"/>
            <a:ext cx="3558988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7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Acuerdos</a:t>
            </a:r>
            <a:endParaRPr lang="es-ES" sz="72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4543" y="7936992"/>
            <a:ext cx="2510725" cy="1108904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02" y="6897233"/>
            <a:ext cx="2101303" cy="2079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8542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74597" y="778512"/>
            <a:ext cx="5389617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Reunión con padres </a:t>
            </a:r>
            <a:r>
              <a:rPr lang="es-ES" sz="3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y madres</a:t>
            </a:r>
            <a:endParaRPr lang="es-ES" sz="3200" b="1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1553" y="7904563"/>
            <a:ext cx="2510725" cy="1108904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97" y="7001919"/>
            <a:ext cx="1875615" cy="1974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6749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224781" y="603504"/>
            <a:ext cx="499444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8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Asistencia de Padres de familia</a:t>
            </a:r>
            <a:endParaRPr lang="es-ES" sz="28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648477"/>
              </p:ext>
            </p:extLst>
          </p:nvPr>
        </p:nvGraphicFramePr>
        <p:xfrm>
          <a:off x="183867" y="1332488"/>
          <a:ext cx="6356782" cy="7083154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480279"/>
                <a:gridCol w="2892496"/>
                <a:gridCol w="2984007"/>
              </a:tblGrid>
              <a:tr h="29483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No.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Nombre del(la)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alumno(a)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Firma del padre, madre o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tutor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 dirty="0">
                          <a:effectLst/>
                        </a:rPr>
                        <a:t>				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090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660422"/>
            <a:ext cx="6858000" cy="3711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588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sp>
        <p:nvSpPr>
          <p:cNvPr id="2" name="CuadroTexto 1"/>
          <p:cNvSpPr txBox="1"/>
          <p:nvPr/>
        </p:nvSpPr>
        <p:spPr>
          <a:xfrm>
            <a:off x="870686" y="6516650"/>
            <a:ext cx="52166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 smtClean="0">
                <a:latin typeface="Beautiful Every Time" panose="02000000000000000000" pitchFamily="2" charset="0"/>
              </a:rPr>
              <a:t>Valor a trabajar</a:t>
            </a:r>
          </a:p>
          <a:p>
            <a:pPr algn="ctr"/>
            <a:r>
              <a:rPr lang="es-ES" sz="6000" b="1" dirty="0" smtClean="0">
                <a:latin typeface="Beautiful Every Time" panose="02000000000000000000" pitchFamily="2" charset="0"/>
              </a:rPr>
              <a:t>humildad</a:t>
            </a:r>
            <a:endParaRPr lang="es-ES" sz="3600" b="1" dirty="0"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8033725"/>
              </p:ext>
            </p:extLst>
          </p:nvPr>
        </p:nvGraphicFramePr>
        <p:xfrm>
          <a:off x="466647" y="1243459"/>
          <a:ext cx="5915023" cy="4889542"/>
        </p:xfrm>
        <a:graphic>
          <a:graphicData uri="http://schemas.openxmlformats.org/drawingml/2006/table">
            <a:tbl>
              <a:tblPr firstRow="1" firstCol="1" bandRow="1" bandCol="1">
                <a:tableStyleId>{5C22544A-7EE6-4342-B048-85BDC9FD1C3A}</a:tableStyleId>
              </a:tblPr>
              <a:tblGrid>
                <a:gridCol w="844875"/>
                <a:gridCol w="844875"/>
                <a:gridCol w="844875"/>
                <a:gridCol w="844875"/>
                <a:gridCol w="844875"/>
                <a:gridCol w="845324"/>
                <a:gridCol w="845324"/>
              </a:tblGrid>
              <a:tr h="2352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Domingo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Lunes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Martes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Miércoles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Jueves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Viernes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Sábado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7030A0"/>
                    </a:solidFill>
                  </a:tcPr>
                </a:tc>
              </a:tr>
              <a:tr h="6895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Yom Kipur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Día de Colón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bg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es-ES" sz="2800" kern="1200" dirty="0">
                        <a:solidFill>
                          <a:schemeClr val="bg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bg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30</a:t>
                      </a:r>
                      <a:endParaRPr lang="es-ES" sz="2800" kern="1200" dirty="0">
                        <a:solidFill>
                          <a:schemeClr val="bg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9999FF"/>
                    </a:solidFill>
                  </a:tcPr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2728" y="5458961"/>
            <a:ext cx="4562863" cy="3685039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3061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4995227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5688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9908715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843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3418347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232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0000"/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4243099"/>
              </p:ext>
            </p:extLst>
          </p:nvPr>
        </p:nvGraphicFramePr>
        <p:xfrm>
          <a:off x="466647" y="1613287"/>
          <a:ext cx="5915023" cy="3843840"/>
        </p:xfrm>
        <a:graphic>
          <a:graphicData uri="http://schemas.openxmlformats.org/drawingml/2006/table">
            <a:tbl>
              <a:tblPr firstRow="1" firstCol="1" bandRow="1" bandCol="1">
                <a:tableStyleId>{5C22544A-7EE6-4342-B048-85BDC9FD1C3A}</a:tableStyleId>
              </a:tblPr>
              <a:tblGrid>
                <a:gridCol w="844875"/>
                <a:gridCol w="844875"/>
                <a:gridCol w="844875"/>
                <a:gridCol w="844875"/>
                <a:gridCol w="844875"/>
                <a:gridCol w="845324"/>
                <a:gridCol w="845324"/>
              </a:tblGrid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Domingo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Lunes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Martes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Miércoles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Jueves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Viernes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Sábado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6"/>
                    </a:solidFill>
                  </a:tcPr>
                </a:tc>
              </a:tr>
              <a:tr h="72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72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72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72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72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30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s-ES" sz="2800" dirty="0" smtClean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31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19" name="Imagen 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461" y="5458961"/>
            <a:ext cx="6230319" cy="3685039"/>
          </a:xfrm>
          <a:prstGeom prst="rect">
            <a:avLst/>
          </a:prstGeom>
        </p:spPr>
      </p:pic>
      <p:sp>
        <p:nvSpPr>
          <p:cNvPr id="2" name="CuadroTexto 1"/>
          <p:cNvSpPr txBox="1"/>
          <p:nvPr/>
        </p:nvSpPr>
        <p:spPr>
          <a:xfrm>
            <a:off x="870686" y="6516650"/>
            <a:ext cx="52166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 smtClean="0">
                <a:latin typeface="Beautiful Every Time" panose="02000000000000000000" pitchFamily="2" charset="0"/>
              </a:rPr>
              <a:t>Valor a trabajar</a:t>
            </a:r>
          </a:p>
          <a:p>
            <a:pPr algn="ctr"/>
            <a:r>
              <a:rPr lang="es-ES" sz="6000" b="1" dirty="0" smtClean="0">
                <a:latin typeface="Beautiful Every Time" panose="02000000000000000000" pitchFamily="2" charset="0"/>
              </a:rPr>
              <a:t>responsabilidad</a:t>
            </a:r>
            <a:endParaRPr lang="es-ES" sz="3600" b="1" dirty="0">
              <a:latin typeface="Beautiful Every Time" panose="02000000000000000000" pitchFamily="2" charset="0"/>
            </a:endParaRP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541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7589496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9205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01785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628404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Observaciones</a:t>
                      </a:r>
                      <a:r>
                        <a:rPr lang="es-MX" sz="1900" b="1" baseline="0" dirty="0" smtClean="0">
                          <a:effectLst/>
                          <a:latin typeface="Kristen ITC" panose="03050502040202030202" pitchFamily="66" charset="0"/>
                        </a:rPr>
                        <a:t> del mes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69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68361" y="707494"/>
            <a:ext cx="541366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Consejo Técnico Escolar</a:t>
            </a:r>
            <a:endParaRPr lang="es-ES" sz="40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8" name="Imagen 7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454297">
            <a:off x="5057639" y="288947"/>
            <a:ext cx="2324746" cy="1544979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824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7648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7797383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4749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725645" y="497167"/>
            <a:ext cx="364715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Resultados de evaluación </a:t>
            </a:r>
          </a:p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diagnóstica</a:t>
            </a:r>
            <a:endParaRPr lang="es-ES" sz="2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8" name="Tabla 7"/>
          <p:cNvGraphicFramePr>
            <a:graphicFrameLocks noGrp="1"/>
          </p:cNvGraphicFramePr>
          <p:nvPr>
            <p:extLst/>
          </p:nvPr>
        </p:nvGraphicFramePr>
        <p:xfrm>
          <a:off x="235118" y="1424821"/>
          <a:ext cx="6411868" cy="7092160"/>
        </p:xfrm>
        <a:graphic>
          <a:graphicData uri="http://schemas.openxmlformats.org/drawingml/2006/table">
            <a:tbl>
              <a:tblPr firstRow="1" firstCol="1" bandRow="1">
                <a:tableStyleId>{FABFCF23-3B69-468F-B69F-88F6DE6A72F2}</a:tableStyleId>
              </a:tblPr>
              <a:tblGrid>
                <a:gridCol w="428741"/>
                <a:gridCol w="3335020"/>
                <a:gridCol w="378301"/>
                <a:gridCol w="378301"/>
                <a:gridCol w="378301"/>
                <a:gridCol w="378301"/>
                <a:gridCol w="378301"/>
                <a:gridCol w="378301"/>
                <a:gridCol w="378301"/>
              </a:tblGrid>
              <a:tr h="1651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</a:t>
                      </a:r>
                      <a:r>
                        <a:rPr lang="es-MX" sz="900" dirty="0" smtClean="0">
                          <a:effectLst/>
                        </a:rPr>
                        <a:t>.|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>
                          <a:effectLst/>
                          <a:latin typeface="KG Primary Penmanship 2" panose="02000506000000020003" pitchFamily="2" charset="0"/>
                        </a:rPr>
                        <a:t>Nombre</a:t>
                      </a: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966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7114" y="-168986"/>
            <a:ext cx="2324746" cy="1544979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8460071"/>
            <a:ext cx="1263612" cy="6839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905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/>
          <p:cNvPicPr>
            <a:picLocks noChangeAspect="1"/>
          </p:cNvPicPr>
          <p:nvPr/>
        </p:nvPicPr>
        <p:blipFill>
          <a:blip r:embed="rId2">
            <a:duotone>
              <a:prstClr val="black"/>
              <a:srgbClr val="9900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4449" y="0"/>
            <a:ext cx="2324746" cy="154497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336654" y="501491"/>
            <a:ext cx="3558988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7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Acuerdos</a:t>
            </a:r>
            <a:endParaRPr lang="es-ES" sz="72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4" name="Imagen 13"/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0310" y="7797382"/>
            <a:ext cx="2487978" cy="1346618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02" y="6897233"/>
            <a:ext cx="2101303" cy="2079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139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74597" y="778512"/>
            <a:ext cx="5389617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Reunión con padres </a:t>
            </a:r>
            <a:r>
              <a:rPr lang="es-ES" sz="3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y madres</a:t>
            </a:r>
            <a:endParaRPr lang="es-ES" sz="3200" b="1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97" y="7001919"/>
            <a:ext cx="1875615" cy="1974332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986664">
            <a:off x="5002083" y="6022"/>
            <a:ext cx="2324746" cy="1544979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5812" y="7768007"/>
            <a:ext cx="2487978" cy="134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079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224781" y="603504"/>
            <a:ext cx="499444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8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Asistencia de Padres de familia</a:t>
            </a:r>
            <a:endParaRPr lang="es-ES" sz="28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183867" y="1332488"/>
          <a:ext cx="6356782" cy="703216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No.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Nombre del(la)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alumno(a)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Firma del padre, madre o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tutor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 dirty="0">
                          <a:effectLst/>
                        </a:rPr>
                        <a:t>				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</a:tbl>
          </a:graphicData>
        </a:graphic>
      </p:graphicFrame>
      <p:pic>
        <p:nvPicPr>
          <p:cNvPr id="8" name="Imagen 7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7936992"/>
            <a:ext cx="6858001" cy="120700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28854">
            <a:off x="4876241" y="-168986"/>
            <a:ext cx="2324746" cy="1544979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37" y="8174863"/>
            <a:ext cx="1790555" cy="969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6298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r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72162"/>
            <a:ext cx="6858000" cy="3068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5887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9090809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251361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Observaciones del mes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5086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975" y="4716863"/>
            <a:ext cx="4562863" cy="3685039"/>
          </a:xfrm>
          <a:prstGeom prst="rect">
            <a:avLst/>
          </a:prstGeom>
        </p:spPr>
      </p:pic>
      <p:sp>
        <p:nvSpPr>
          <p:cNvPr id="2" name="CuadroTexto 1"/>
          <p:cNvSpPr txBox="1"/>
          <p:nvPr/>
        </p:nvSpPr>
        <p:spPr>
          <a:xfrm>
            <a:off x="820659" y="6090145"/>
            <a:ext cx="52166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 smtClean="0">
                <a:latin typeface="Beautiful Every Time" panose="02000000000000000000" pitchFamily="2" charset="0"/>
              </a:rPr>
              <a:t>Valor a trabajar</a:t>
            </a:r>
          </a:p>
          <a:p>
            <a:pPr algn="ctr"/>
            <a:r>
              <a:rPr lang="es-ES" sz="6000" b="1" dirty="0" smtClean="0">
                <a:latin typeface="Beautiful Every Time" panose="02000000000000000000" pitchFamily="2" charset="0"/>
              </a:rPr>
              <a:t>paz</a:t>
            </a:r>
            <a:endParaRPr lang="es-ES" sz="3600" b="1" dirty="0">
              <a:latin typeface="Beautiful Every Time" panose="02000000000000000000" pitchFamily="2" charset="0"/>
            </a:endParaRPr>
          </a:p>
        </p:txBody>
      </p:sp>
      <p:pic>
        <p:nvPicPr>
          <p:cNvPr id="16" name="Imagen 15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aphicFrame>
        <p:nvGraphicFramePr>
          <p:cNvPr id="23" name="Tab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6526287"/>
              </p:ext>
            </p:extLst>
          </p:nvPr>
        </p:nvGraphicFramePr>
        <p:xfrm>
          <a:off x="466648" y="1321308"/>
          <a:ext cx="5915023" cy="3691579"/>
        </p:xfrm>
        <a:graphic>
          <a:graphicData uri="http://schemas.openxmlformats.org/drawingml/2006/table">
            <a:tbl>
              <a:tblPr firstRow="1" firstCol="1" bandRow="1" bandCol="1">
                <a:tableStyleId>{5C22544A-7EE6-4342-B048-85BDC9FD1C3A}</a:tableStyleId>
              </a:tblPr>
              <a:tblGrid>
                <a:gridCol w="844875"/>
                <a:gridCol w="844875"/>
                <a:gridCol w="844875"/>
                <a:gridCol w="844875"/>
                <a:gridCol w="844875"/>
                <a:gridCol w="845324"/>
                <a:gridCol w="845324"/>
              </a:tblGrid>
              <a:tr h="18450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KG Primary Penmanship 2" panose="02000506000000020003" pitchFamily="2" charset="0"/>
                        </a:rPr>
                        <a:t>Domingo</a:t>
                      </a:r>
                      <a:endParaRPr lang="es-ES" sz="1600" b="1" dirty="0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KG Primary Penmanship 2" panose="02000506000000020003" pitchFamily="2" charset="0"/>
                        </a:rPr>
                        <a:t>Lunes</a:t>
                      </a:r>
                      <a:endParaRPr lang="es-ES" sz="1600" b="1" dirty="0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dirty="0" err="1">
                          <a:effectLst/>
                          <a:latin typeface="KG Primary Penmanship 2" panose="02000506000000020003" pitchFamily="2" charset="0"/>
                        </a:rPr>
                        <a:t>Martes</a:t>
                      </a:r>
                      <a:endParaRPr lang="es-ES" sz="1600" b="1" dirty="0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  <a:latin typeface="KG Primary Penmanship 2" panose="02000506000000020003" pitchFamily="2" charset="0"/>
                        </a:rPr>
                        <a:t>Miércoles</a:t>
                      </a:r>
                      <a:endParaRPr lang="es-ES" sz="1600" b="1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  <a:latin typeface="KG Primary Penmanship 2" panose="02000506000000020003" pitchFamily="2" charset="0"/>
                        </a:rPr>
                        <a:t>Jueves</a:t>
                      </a:r>
                      <a:endParaRPr lang="es-ES" sz="1600" b="1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KG Primary Penmanship 2" panose="02000506000000020003" pitchFamily="2" charset="0"/>
                        </a:rPr>
                        <a:t>Viernes</a:t>
                      </a:r>
                      <a:endParaRPr lang="es-ES" sz="1600" b="1" dirty="0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dirty="0" err="1">
                          <a:effectLst/>
                          <a:latin typeface="KG Primary Penmanship 2" panose="02000506000000020003" pitchFamily="2" charset="0"/>
                        </a:rPr>
                        <a:t>Sábado</a:t>
                      </a:r>
                      <a:endParaRPr lang="es-ES" sz="1600" b="1" dirty="0"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6895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3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4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es-ES" sz="8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es-ES" sz="8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es-ES" sz="8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6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7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8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9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10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11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12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13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14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15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16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17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18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19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20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21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22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23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24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25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26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27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81883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28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29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30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31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8" name="Imagen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-86009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677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6448018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-86009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0585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9746205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-86009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65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-86009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913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-86009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853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51361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Observaciones del mes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22" name="Imagen 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-86009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2051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68361" y="707494"/>
            <a:ext cx="541366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Consejo Técnico Escolar</a:t>
            </a:r>
            <a:endParaRPr lang="es-ES" sz="40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146466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41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146466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014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7776690"/>
            <a:ext cx="2889538" cy="129306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146466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4920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725645" y="497167"/>
            <a:ext cx="364715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Resultados de evaluación </a:t>
            </a:r>
          </a:p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diagnóstica</a:t>
            </a:r>
            <a:endParaRPr lang="es-ES" sz="2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235118" y="1424821"/>
          <a:ext cx="6411868" cy="6833080"/>
        </p:xfrm>
        <a:graphic>
          <a:graphicData uri="http://schemas.openxmlformats.org/drawingml/2006/table">
            <a:tbl>
              <a:tblPr firstRow="1" firstCol="1" bandRow="1">
                <a:tableStyleId>{FABFCF23-3B69-468F-B69F-88F6DE6A72F2}</a:tableStyleId>
              </a:tblPr>
              <a:tblGrid>
                <a:gridCol w="428741"/>
                <a:gridCol w="3335020"/>
                <a:gridCol w="378301"/>
                <a:gridCol w="378301"/>
                <a:gridCol w="378301"/>
                <a:gridCol w="378301"/>
                <a:gridCol w="378301"/>
                <a:gridCol w="378301"/>
                <a:gridCol w="378301"/>
              </a:tblGrid>
              <a:tr h="1651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</a:t>
                      </a:r>
                      <a:r>
                        <a:rPr lang="es-MX" sz="900" dirty="0" smtClean="0">
                          <a:effectLst/>
                        </a:rPr>
                        <a:t>.|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8163813"/>
            <a:ext cx="2024460" cy="905946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146466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172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0558618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0775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336654" y="501491"/>
            <a:ext cx="3558988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7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Acuerdos</a:t>
            </a:r>
            <a:endParaRPr lang="es-ES" sz="72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873" y="7850931"/>
            <a:ext cx="2889538" cy="1293069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146466"/>
            <a:ext cx="1412295" cy="1453319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02" y="6897233"/>
            <a:ext cx="2101303" cy="2079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194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74597" y="778512"/>
            <a:ext cx="5389617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Reunión con padres </a:t>
            </a:r>
            <a:r>
              <a:rPr lang="es-ES" sz="3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y madres</a:t>
            </a:r>
            <a:endParaRPr lang="es-ES" sz="3200" b="1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9398" y="7893961"/>
            <a:ext cx="2889538" cy="1293069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704" y="146466"/>
            <a:ext cx="1412295" cy="1453319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97" y="7001919"/>
            <a:ext cx="1875615" cy="1974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7572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224781" y="603504"/>
            <a:ext cx="499444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8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Asistencia de Padres de familia</a:t>
            </a:r>
            <a:endParaRPr lang="es-ES" sz="28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03" y="8087522"/>
            <a:ext cx="2194941" cy="98223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64" y="0"/>
            <a:ext cx="1412295" cy="1453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2981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r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95097"/>
            <a:ext cx="6858000" cy="26489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4390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n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2728" y="5458961"/>
            <a:ext cx="4562863" cy="3685039"/>
          </a:xfrm>
          <a:prstGeom prst="rect">
            <a:avLst/>
          </a:prstGeom>
        </p:spPr>
      </p:pic>
      <p:sp>
        <p:nvSpPr>
          <p:cNvPr id="2" name="CuadroTexto 1"/>
          <p:cNvSpPr txBox="1"/>
          <p:nvPr/>
        </p:nvSpPr>
        <p:spPr>
          <a:xfrm>
            <a:off x="870686" y="6516650"/>
            <a:ext cx="52166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 smtClean="0">
                <a:latin typeface="Beautiful Every Time" panose="02000000000000000000" pitchFamily="2" charset="0"/>
              </a:rPr>
              <a:t>Valor a trabajar</a:t>
            </a:r>
          </a:p>
          <a:p>
            <a:pPr algn="ctr"/>
            <a:r>
              <a:rPr lang="es-ES" sz="6000" b="1" dirty="0" smtClean="0">
                <a:latin typeface="Beautiful Every Time" panose="02000000000000000000" pitchFamily="2" charset="0"/>
              </a:rPr>
              <a:t>generosidad</a:t>
            </a:r>
            <a:endParaRPr lang="es-ES" sz="3600" b="1" dirty="0"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7779054"/>
              </p:ext>
            </p:extLst>
          </p:nvPr>
        </p:nvGraphicFramePr>
        <p:xfrm>
          <a:off x="466647" y="2178768"/>
          <a:ext cx="5915023" cy="3691579"/>
        </p:xfrm>
        <a:graphic>
          <a:graphicData uri="http://schemas.openxmlformats.org/drawingml/2006/table">
            <a:tbl>
              <a:tblPr firstRow="1" firstCol="1" bandRow="1" bandCol="1">
                <a:tableStyleId>{5C22544A-7EE6-4342-B048-85BDC9FD1C3A}</a:tableStyleId>
              </a:tblPr>
              <a:tblGrid>
                <a:gridCol w="844875"/>
                <a:gridCol w="844875"/>
                <a:gridCol w="844875"/>
                <a:gridCol w="844875"/>
                <a:gridCol w="844875"/>
                <a:gridCol w="845324"/>
                <a:gridCol w="845324"/>
              </a:tblGrid>
              <a:tr h="2352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Domingo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Lunes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Martes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Miércoles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Jueves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Viernes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Sábado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</a:tr>
              <a:tr h="6895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es-ES" sz="8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es-ES" sz="8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es-ES" sz="8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3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4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6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7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8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9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10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11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12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13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14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15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16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17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18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19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20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21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22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23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24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</a:tr>
              <a:tr h="81883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25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26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27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28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29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>
                          <a:effectLst/>
                        </a:rPr>
                        <a:t> </a:t>
                      </a:r>
                      <a:endParaRPr lang="es-ES" sz="6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30</a:t>
                      </a:r>
                      <a:endParaRPr lang="es-ES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800">
                          <a:effectLst/>
                        </a:rPr>
                        <a:t> </a:t>
                      </a:r>
                      <a:endParaRPr lang="es-ES" sz="80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s-ES" sz="20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600" dirty="0">
                          <a:effectLst/>
                        </a:rPr>
                        <a:t> </a:t>
                      </a:r>
                      <a:endParaRPr lang="es-ES" sz="6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626" marR="51626" marT="0" marB="0">
                    <a:solidFill>
                      <a:srgbClr val="FF66CC"/>
                    </a:solidFill>
                  </a:tcPr>
                </a:tc>
              </a:tr>
            </a:tbl>
          </a:graphicData>
        </a:graphic>
      </p:graphicFrame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3519" y="99780"/>
            <a:ext cx="1536250" cy="1666387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9837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377042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Observaciones del mes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3519" y="99780"/>
            <a:ext cx="1536250" cy="166638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4869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3519" y="99780"/>
            <a:ext cx="1536250" cy="166638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85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3519" y="99780"/>
            <a:ext cx="1536250" cy="166638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2743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3519" y="99780"/>
            <a:ext cx="1536250" cy="166638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6912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3519" y="99780"/>
            <a:ext cx="1536250" cy="166638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2318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2955764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924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725645" y="497167"/>
            <a:ext cx="364715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Resultados de evaluación </a:t>
            </a:r>
          </a:p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diagnóstica</a:t>
            </a:r>
            <a:endParaRPr lang="es-ES" sz="2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0068223"/>
              </p:ext>
            </p:extLst>
          </p:nvPr>
        </p:nvGraphicFramePr>
        <p:xfrm>
          <a:off x="235118" y="1424821"/>
          <a:ext cx="6411868" cy="7092160"/>
        </p:xfrm>
        <a:graphic>
          <a:graphicData uri="http://schemas.openxmlformats.org/drawingml/2006/table">
            <a:tbl>
              <a:tblPr firstRow="1" firstCol="1" bandRow="1">
                <a:tableStyleId>{FABFCF23-3B69-468F-B69F-88F6DE6A72F2}</a:tableStyleId>
              </a:tblPr>
              <a:tblGrid>
                <a:gridCol w="428741"/>
                <a:gridCol w="3335020"/>
                <a:gridCol w="378301"/>
                <a:gridCol w="378301"/>
                <a:gridCol w="378301"/>
                <a:gridCol w="378301"/>
                <a:gridCol w="378301"/>
                <a:gridCol w="378301"/>
                <a:gridCol w="378301"/>
              </a:tblGrid>
              <a:tr h="1651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</a:t>
                      </a:r>
                      <a:r>
                        <a:rPr lang="es-MX" sz="900" dirty="0" smtClean="0">
                          <a:effectLst/>
                        </a:rPr>
                        <a:t>.|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>
                          <a:effectLst/>
                          <a:latin typeface="KG Primary Penmanship 2" panose="02000506000000020003" pitchFamily="2" charset="0"/>
                        </a:rPr>
                        <a:t>Nombre</a:t>
                      </a: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966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</a:tr>
            </a:tbl>
          </a:graphicData>
        </a:graphic>
      </p:graphicFrame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948835">
            <a:off x="4847058" y="-55202"/>
            <a:ext cx="1536250" cy="166638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86204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171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336654" y="501491"/>
            <a:ext cx="3558988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7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Acuerdos</a:t>
            </a:r>
            <a:endParaRPr lang="es-ES" sz="72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" name="Imagen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02" y="6897233"/>
            <a:ext cx="2101303" cy="207951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948835">
            <a:off x="4847058" y="-55202"/>
            <a:ext cx="1536250" cy="166638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2549" y="8018955"/>
            <a:ext cx="2479729" cy="957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06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948835">
            <a:off x="5161808" y="-54682"/>
            <a:ext cx="1536250" cy="166638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2549" y="8185632"/>
            <a:ext cx="2479729" cy="957796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74597" y="778512"/>
            <a:ext cx="5389617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Reunión con padres </a:t>
            </a:r>
            <a:r>
              <a:rPr lang="es-ES" sz="3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y madres</a:t>
            </a:r>
            <a:endParaRPr lang="es-ES" sz="3200" b="1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97" y="7001919"/>
            <a:ext cx="1875615" cy="1974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6177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24781" y="603504"/>
            <a:ext cx="499444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8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Asistencia de Padres de familia</a:t>
            </a:r>
            <a:endParaRPr lang="es-ES" sz="28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7" name="Tab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251384"/>
              </p:ext>
            </p:extLst>
          </p:nvPr>
        </p:nvGraphicFramePr>
        <p:xfrm>
          <a:off x="183867" y="1332488"/>
          <a:ext cx="6356782" cy="703216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No.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Nombre del(la)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alumno(a)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Firma del padre, madre o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tutor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D5D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 dirty="0">
                          <a:effectLst/>
                        </a:rPr>
                        <a:t>				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B7C0"/>
                    </a:solidFill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948835">
            <a:off x="4988069" y="-229690"/>
            <a:ext cx="1536250" cy="1666387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781" y="8347832"/>
            <a:ext cx="2061275" cy="796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59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r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26355"/>
            <a:ext cx="6858000" cy="4017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092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714041"/>
              </p:ext>
            </p:extLst>
          </p:nvPr>
        </p:nvGraphicFramePr>
        <p:xfrm>
          <a:off x="466647" y="1243459"/>
          <a:ext cx="5915023" cy="4889542"/>
        </p:xfrm>
        <a:graphic>
          <a:graphicData uri="http://schemas.openxmlformats.org/drawingml/2006/table">
            <a:tbl>
              <a:tblPr firstRow="1" firstCol="1" bandRow="1" bandCol="1">
                <a:tableStyleId>{5C22544A-7EE6-4342-B048-85BDC9FD1C3A}</a:tableStyleId>
              </a:tblPr>
              <a:tblGrid>
                <a:gridCol w="844875"/>
                <a:gridCol w="844875"/>
                <a:gridCol w="844875"/>
                <a:gridCol w="844875"/>
                <a:gridCol w="844875"/>
                <a:gridCol w="845324"/>
                <a:gridCol w="845324"/>
              </a:tblGrid>
              <a:tr h="2352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Domingo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Lunes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Martes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Miércoles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Jueves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Viernes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kern="1200" dirty="0" err="1">
                          <a:solidFill>
                            <a:schemeClr val="lt1"/>
                          </a:solidFill>
                          <a:effectLst/>
                          <a:latin typeface="KG Primary Penmanship 2" panose="02000506000000020003" pitchFamily="2" charset="0"/>
                          <a:ea typeface="+mn-ea"/>
                          <a:cs typeface="+mn-cs"/>
                        </a:rPr>
                        <a:t>Sábado</a:t>
                      </a:r>
                      <a:endParaRPr lang="es-ES" sz="1600" b="1" kern="1200" dirty="0">
                        <a:solidFill>
                          <a:schemeClr val="lt1"/>
                        </a:solidFill>
                        <a:effectLst/>
                        <a:latin typeface="KG Primary Penmanship 2" panose="02000506000000020003" pitchFamily="2" charset="0"/>
                        <a:ea typeface="+mn-ea"/>
                        <a:cs typeface="+mn-cs"/>
                      </a:endParaRPr>
                    </a:p>
                  </a:txBody>
                  <a:tcPr marL="51626" marR="51626" marT="0" marB="0">
                    <a:solidFill>
                      <a:schemeClr val="accent4"/>
                    </a:solidFill>
                  </a:tcPr>
                </a:tc>
              </a:tr>
              <a:tr h="6895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es-ES" sz="280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es-ES" sz="2800" dirty="0"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900" dirty="0">
                          <a:solidFill>
                            <a:srgbClr val="4F81BD"/>
                          </a:solidFill>
                          <a:effectLst/>
                          <a:latin typeface="Cambria" panose="020405030504060302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900" dirty="0">
                        <a:solidFill>
                          <a:srgbClr val="4F81BD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bg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es-ES" sz="2800" kern="1200" dirty="0">
                        <a:solidFill>
                          <a:schemeClr val="bg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dk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</a:tr>
              <a:tr h="646451"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r>
                        <a:rPr lang="es-ES" sz="2800" kern="1200" dirty="0" smtClean="0">
                          <a:solidFill>
                            <a:schemeClr val="bg1"/>
                          </a:solidFill>
                          <a:effectLst/>
                          <a:latin typeface="Palatino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30</a:t>
                      </a:r>
                      <a:endParaRPr lang="es-ES" sz="2800" kern="1200" dirty="0">
                        <a:solidFill>
                          <a:schemeClr val="bg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0" hangingPunct="1">
                        <a:spcAft>
                          <a:spcPts val="0"/>
                        </a:spcAft>
                      </a:pPr>
                      <a:endParaRPr lang="es-ES" sz="2800" kern="1200" dirty="0">
                        <a:solidFill>
                          <a:schemeClr val="dk1"/>
                        </a:solidFill>
                        <a:effectLst/>
                        <a:latin typeface="Palatino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73025" marR="73025" marT="0" marB="0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2728" y="5458961"/>
            <a:ext cx="4562863" cy="3685039"/>
          </a:xfrm>
          <a:prstGeom prst="rect">
            <a:avLst/>
          </a:prstGeom>
        </p:spPr>
      </p:pic>
      <p:sp>
        <p:nvSpPr>
          <p:cNvPr id="2" name="CuadroTexto 1"/>
          <p:cNvSpPr txBox="1"/>
          <p:nvPr/>
        </p:nvSpPr>
        <p:spPr>
          <a:xfrm>
            <a:off x="870686" y="6516650"/>
            <a:ext cx="52166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 smtClean="0">
                <a:latin typeface="Beautiful Every Time" panose="02000000000000000000" pitchFamily="2" charset="0"/>
              </a:rPr>
              <a:t>Valor a trabajar</a:t>
            </a:r>
          </a:p>
          <a:p>
            <a:pPr algn="ctr"/>
            <a:r>
              <a:rPr lang="es-ES" sz="6000" b="1" dirty="0" smtClean="0">
                <a:latin typeface="Beautiful Every Time" panose="02000000000000000000" pitchFamily="2" charset="0"/>
              </a:rPr>
              <a:t>amistad</a:t>
            </a:r>
            <a:endParaRPr lang="es-ES" sz="3600" b="1" dirty="0">
              <a:latin typeface="Beautiful Every Time" panose="02000000000000000000" pitchFamily="2" charset="0"/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5708" y="-30997"/>
            <a:ext cx="1071863" cy="130185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299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5708" y="-30997"/>
            <a:ext cx="1071863" cy="13018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6498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5708" y="-30997"/>
            <a:ext cx="1071863" cy="13018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1587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5708" y="-30997"/>
            <a:ext cx="1071863" cy="13018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437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graphicFrame>
        <p:nvGraphicFramePr>
          <p:cNvPr id="2" name="Tabla 1"/>
          <p:cNvGraphicFramePr>
            <a:graphicFrameLocks noGrp="1"/>
          </p:cNvGraphicFramePr>
          <p:nvPr>
            <p:extLst/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5708" y="-30997"/>
            <a:ext cx="1071863" cy="13018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509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6285788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22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5708" y="-30997"/>
            <a:ext cx="1071863" cy="13018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7755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02723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Observaciones del mes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285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68361" y="707494"/>
            <a:ext cx="541366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Consejo Técnico Escolar</a:t>
            </a:r>
            <a:endParaRPr lang="es-ES" sz="40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-14927"/>
            <a:ext cx="6857143" cy="914285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022" y="185585"/>
            <a:ext cx="1071863" cy="130185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64651"/>
            <a:ext cx="2354508" cy="137934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" y="774858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5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" y="774858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742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" y="774858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024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725645" y="497167"/>
            <a:ext cx="364715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Resultados de evaluación </a:t>
            </a:r>
          </a:p>
          <a:p>
            <a:pPr algn="ctr"/>
            <a:r>
              <a:rPr lang="es-ES" sz="2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diagnóstica</a:t>
            </a:r>
            <a:endParaRPr lang="es-ES" sz="2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graphicFrame>
        <p:nvGraphicFramePr>
          <p:cNvPr id="7" name="Tab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3657077"/>
              </p:ext>
            </p:extLst>
          </p:nvPr>
        </p:nvGraphicFramePr>
        <p:xfrm>
          <a:off x="235118" y="1424821"/>
          <a:ext cx="6411868" cy="7092160"/>
        </p:xfrm>
        <a:graphic>
          <a:graphicData uri="http://schemas.openxmlformats.org/drawingml/2006/table">
            <a:tbl>
              <a:tblPr firstRow="1" firstCol="1" bandRow="1">
                <a:tableStyleId>{FABFCF23-3B69-468F-B69F-88F6DE6A72F2}</a:tableStyleId>
              </a:tblPr>
              <a:tblGrid>
                <a:gridCol w="428741"/>
                <a:gridCol w="3335020"/>
                <a:gridCol w="378301"/>
                <a:gridCol w="378301"/>
                <a:gridCol w="378301"/>
                <a:gridCol w="378301"/>
                <a:gridCol w="378301"/>
                <a:gridCol w="378301"/>
                <a:gridCol w="378301"/>
              </a:tblGrid>
              <a:tr h="1651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</a:t>
                      </a:r>
                      <a:r>
                        <a:rPr lang="es-MX" sz="900" dirty="0" smtClean="0">
                          <a:effectLst/>
                        </a:rPr>
                        <a:t>.|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>
                          <a:effectLst/>
                          <a:latin typeface="KG Primary Penmanship 2" panose="02000506000000020003" pitchFamily="2" charset="0"/>
                        </a:rPr>
                        <a:t>Nombre</a:t>
                      </a: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3200" b="1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966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99FF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999FF"/>
                    </a:solidFill>
                  </a:tcPr>
                </a:tc>
              </a:tr>
            </a:tbl>
          </a:graphicData>
        </a:graphic>
      </p:graphicFrame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897" y="8454215"/>
            <a:ext cx="1177442" cy="689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459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336654" y="501491"/>
            <a:ext cx="3558988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7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Acuerdos</a:t>
            </a:r>
            <a:endParaRPr lang="es-ES" sz="72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" name="Imagen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02" y="6897233"/>
            <a:ext cx="2101303" cy="207951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5487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998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74597" y="778512"/>
            <a:ext cx="5389617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Reunión con padres </a:t>
            </a:r>
            <a:r>
              <a:rPr lang="es-ES" sz="32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y madres</a:t>
            </a:r>
            <a:endParaRPr lang="es-ES" sz="3200" b="1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/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97" y="7001919"/>
            <a:ext cx="1875615" cy="1974332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9473" y="7764651"/>
            <a:ext cx="2354508" cy="1379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5439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" y="-30997"/>
            <a:ext cx="6857143" cy="9142857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24781" y="603504"/>
            <a:ext cx="499444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28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Asistencia de Padres de familia</a:t>
            </a:r>
            <a:endParaRPr lang="es-ES" sz="28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2451" y="169515"/>
            <a:ext cx="1071863" cy="130185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" y="8356430"/>
            <a:ext cx="1316927" cy="771500"/>
          </a:xfrm>
          <a:prstGeom prst="rect">
            <a:avLst/>
          </a:prstGeom>
        </p:spPr>
      </p:pic>
      <p:graphicFrame>
        <p:nvGraphicFramePr>
          <p:cNvPr id="7" name="Tabla 6"/>
          <p:cNvGraphicFramePr>
            <a:graphicFrameLocks noGrp="1"/>
          </p:cNvGraphicFramePr>
          <p:nvPr>
            <p:extLst/>
          </p:nvPr>
        </p:nvGraphicFramePr>
        <p:xfrm>
          <a:off x="183867" y="1332488"/>
          <a:ext cx="6356782" cy="703216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No.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Nombre del(la)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alumno(a)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600" dirty="0" smtClean="0">
                          <a:effectLst/>
                          <a:latin typeface="KG Primary Penmanship 2" panose="02000506000000020003" pitchFamily="2" charset="0"/>
                        </a:rPr>
                        <a:t>Firma del padre, madre o</a:t>
                      </a:r>
                      <a:r>
                        <a:rPr lang="es-MX" sz="1600" baseline="0" dirty="0" smtClean="0">
                          <a:effectLst/>
                          <a:latin typeface="KG Primary Penmanship 2" panose="02000506000000020003" pitchFamily="2" charset="0"/>
                        </a:rPr>
                        <a:t> tutor</a:t>
                      </a:r>
                      <a:endParaRPr lang="es-MX" sz="2800" dirty="0">
                        <a:solidFill>
                          <a:srgbClr val="493930"/>
                        </a:solidFill>
                        <a:effectLst/>
                        <a:latin typeface="KG Primary Penmanship 2" panose="02000506000000020003" pitchFamily="2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 dirty="0">
                          <a:effectLst/>
                        </a:rPr>
                        <a:t>				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>
                    <a:solidFill>
                      <a:srgbClr val="99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8671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25344"/>
            <a:ext cx="52943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Beautiful Every Time" panose="02000000000000000000" pitchFamily="2" charset="0"/>
              </a:rPr>
              <a:t>Registro </a:t>
            </a:r>
          </a:p>
          <a:p>
            <a:pPr algn="ctr"/>
            <a:r>
              <a:rPr lang="es-MX" sz="6600" b="1" dirty="0" smtClean="0">
                <a:latin typeface="Beautiful Every Time" panose="02000000000000000000" pitchFamily="2" charset="0"/>
              </a:rPr>
              <a:t>de tareas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4786" y="3598072"/>
            <a:ext cx="2989007" cy="5220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614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6141854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I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951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  <p:graphicFrame>
        <p:nvGraphicFramePr>
          <p:cNvPr id="15" name="Tab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9925720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</a:t>
                      </a:r>
                      <a:r>
                        <a:rPr lang="es-MX" sz="1900" b="1" dirty="0" smtClean="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035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748676"/>
              </p:ext>
            </p:extLst>
          </p:nvPr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13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7791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837600" y="501491"/>
            <a:ext cx="255711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Bimestre I</a:t>
            </a:r>
            <a:endParaRPr lang="es-ES" sz="4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smtClean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 smtClean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4603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4731702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II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11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1283040"/>
              </p:ext>
            </p:extLst>
          </p:nvPr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13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  <p:pic>
        <p:nvPicPr>
          <p:cNvPr id="15" name="Imagen 1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7834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803136" y="501491"/>
            <a:ext cx="262604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Bimestre II</a:t>
            </a:r>
            <a:endParaRPr lang="es-ES" sz="4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2572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7741743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III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  <p:pic>
        <p:nvPicPr>
          <p:cNvPr id="15" name="Imagen 1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388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9806368"/>
              </p:ext>
            </p:extLst>
          </p:nvPr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13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1306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768672" y="501491"/>
            <a:ext cx="269496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Bimestre III</a:t>
            </a:r>
            <a:endParaRPr lang="es-ES" sz="44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9047097"/>
              </p:ext>
            </p:extLst>
          </p:nvPr>
        </p:nvGraphicFramePr>
        <p:xfrm>
          <a:off x="237751" y="1463034"/>
          <a:ext cx="6382504" cy="6586309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dirty="0" smtClean="0">
                          <a:effectLst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12" name="Imagen 11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8129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435134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IV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 dirty="0">
                          <a:effectLst/>
                        </a:rPr>
                        <a:t>Asignatura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44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624427"/>
              </p:ext>
            </p:extLst>
          </p:nvPr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13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1146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168361" y="707494"/>
            <a:ext cx="541366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Consejo Técnico Escolar</a:t>
            </a:r>
            <a:endParaRPr lang="es-ES" sz="4000" b="1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786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8376130"/>
              </p:ext>
            </p:extLst>
          </p:nvPr>
        </p:nvGraphicFramePr>
        <p:xfrm>
          <a:off x="237751" y="1463034"/>
          <a:ext cx="6382504" cy="6586309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dirty="0" smtClean="0">
                          <a:effectLst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82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4516359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V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1848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1801771"/>
              </p:ext>
            </p:extLst>
          </p:nvPr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9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465464"/>
              </p:ext>
            </p:extLst>
          </p:nvPr>
        </p:nvGraphicFramePr>
        <p:xfrm>
          <a:off x="237751" y="1463034"/>
          <a:ext cx="6382504" cy="6586309"/>
        </p:xfrm>
        <a:graphic>
          <a:graphicData uri="http://schemas.openxmlformats.org/drawingml/2006/table">
            <a:tbl>
              <a:tblPr firstRow="1" firstCol="1" bandRow="1">
                <a:tableStyleId>{BDBED569-4797-4DF1-A0F4-6AAB3CD982D8}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dirty="0" smtClean="0">
                          <a:effectLst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>
                          <a:effectLst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dirty="0">
                          <a:effectLst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19.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29.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31.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32.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33.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34.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35.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36.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37.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38.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39.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dirty="0" smtClean="0">
                          <a:effectLst/>
                        </a:rPr>
                        <a:t>40.</a:t>
                      </a:r>
                      <a:r>
                        <a:rPr lang="es-MX" sz="900" dirty="0">
                          <a:effectLst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757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25344"/>
            <a:ext cx="529437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Beautiful Every Time" panose="02000000000000000000" pitchFamily="2" charset="0"/>
              </a:rPr>
              <a:t>Registro </a:t>
            </a:r>
          </a:p>
          <a:p>
            <a:pPr algn="ctr"/>
            <a:r>
              <a:rPr lang="es-MX" sz="6000" b="1" dirty="0" smtClean="0">
                <a:latin typeface="Beautiful Every Time" panose="02000000000000000000" pitchFamily="2" charset="0"/>
              </a:rPr>
              <a:t>de incidencias</a:t>
            </a:r>
          </a:p>
          <a:p>
            <a:pPr algn="ctr"/>
            <a:endParaRPr lang="es-MX" b="1" dirty="0" smtClean="0">
              <a:latin typeface="Beautiful Every Time" panose="02000000000000000000" pitchFamily="2" charset="0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2048" y="4360720"/>
            <a:ext cx="3639268" cy="4008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395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5621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2782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6798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162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798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a 11"/>
          <p:cNvGraphicFramePr>
            <a:graphicFrameLocks noGrp="1"/>
          </p:cNvGraphicFramePr>
          <p:nvPr>
            <p:extLst/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09489"/>
            <a:ext cx="2510725" cy="1108904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7939">
            <a:off x="6059794" y="-51834"/>
            <a:ext cx="624081" cy="2103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048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114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6511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" y="571"/>
            <a:ext cx="6857143" cy="9142857"/>
          </a:xfrm>
          <a:prstGeom prst="rect">
            <a:avLst/>
          </a:prstGeom>
        </p:spPr>
      </p:pic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308963"/>
              </p:ext>
            </p:extLst>
          </p:nvPr>
        </p:nvGraphicFramePr>
        <p:xfrm>
          <a:off x="501364" y="4585334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83883"/>
              </p:ext>
            </p:extLst>
          </p:nvPr>
        </p:nvGraphicFramePr>
        <p:xfrm>
          <a:off x="492715" y="850243"/>
          <a:ext cx="5785485" cy="36347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5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Fecha: _______/_______/_______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Alumno: ______________________________________________________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Asunto: ___________________________________________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OBSERVACIONES/ACUERDOS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 smtClean="0">
                          <a:effectLst/>
                          <a:latin typeface="KG Primary Penmanship 2" panose="02000506000000020003" pitchFamily="2" charset="0"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 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FIRMA DEL PADRE, MADRE O TUTOR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400" b="1" dirty="0">
                          <a:effectLst/>
                          <a:latin typeface="KG Primary Penmanship 2" panose="02000506000000020003" pitchFamily="2" charset="0"/>
                        </a:rPr>
                        <a:t>________________________________</a:t>
                      </a:r>
                      <a:endParaRPr lang="es-MX" sz="1800" b="1" dirty="0">
                        <a:effectLst/>
                        <a:latin typeface="KG Primary Penmanship 2" panose="02000506000000020003" pitchFamily="2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1" name="Imagen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4" y="0"/>
            <a:ext cx="1093548" cy="102793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729" y="7650601"/>
            <a:ext cx="1591032" cy="149339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65" y="0"/>
            <a:ext cx="1093548" cy="1027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8098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25344"/>
            <a:ext cx="5294377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Beautiful Every Time" panose="02000000000000000000" pitchFamily="2" charset="0"/>
              </a:rPr>
              <a:t>Otros</a:t>
            </a:r>
          </a:p>
          <a:p>
            <a:pPr algn="ctr"/>
            <a:r>
              <a:rPr lang="es-MX" sz="6600" b="1" dirty="0" smtClean="0">
                <a:latin typeface="Beautiful Every Time" panose="02000000000000000000" pitchFamily="2" charset="0"/>
              </a:rPr>
              <a:t>registros</a:t>
            </a:r>
          </a:p>
          <a:p>
            <a:pPr algn="ctr"/>
            <a:endParaRPr lang="es-MX" sz="1600" b="1" dirty="0" smtClean="0">
              <a:latin typeface="Kristen ITC" panose="03050502040202030202" pitchFamily="66" charset="0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0180" y="3706560"/>
            <a:ext cx="2798219" cy="46315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828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9417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132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1218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730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3491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0" y="603503"/>
            <a:ext cx="55891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eautiful Every Time" panose="02000000000000000000" pitchFamily="2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eautiful Every Time" panose="02000000000000000000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959" y="-76136"/>
            <a:ext cx="1446041" cy="135927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80" y="7936992"/>
            <a:ext cx="1263001" cy="1185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9873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1201</TotalTime>
  <Words>2631</Words>
  <Application>Microsoft Office PowerPoint</Application>
  <PresentationFormat>Carta (216 x 279 mm)</PresentationFormat>
  <Paragraphs>17391</Paragraphs>
  <Slides>102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9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102</vt:i4>
      </vt:variant>
    </vt:vector>
  </HeadingPairs>
  <TitlesOfParts>
    <vt:vector size="112" baseType="lpstr">
      <vt:lpstr>Arial</vt:lpstr>
      <vt:lpstr>Beautiful Every Time</vt:lpstr>
      <vt:lpstr>Calibri</vt:lpstr>
      <vt:lpstr>Calibri Light</vt:lpstr>
      <vt:lpstr>Cambria</vt:lpstr>
      <vt:lpstr>KG Primary Penmanship 2</vt:lpstr>
      <vt:lpstr>Kristen ITC</vt:lpstr>
      <vt:lpstr>Palatino</vt:lpstr>
      <vt:lpstr>Times New Roman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Hewlett-Packard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Laura Becerril</dc:creator>
  <cp:lastModifiedBy>Antonio Ciudad Real Núñez</cp:lastModifiedBy>
  <cp:revision>151</cp:revision>
  <dcterms:created xsi:type="dcterms:W3CDTF">2015-08-06T21:45:22Z</dcterms:created>
  <dcterms:modified xsi:type="dcterms:W3CDTF">2016-09-05T14:49:37Z</dcterms:modified>
</cp:coreProperties>
</file>