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  <p:sldId id="561" r:id="rId3"/>
    <p:sldId id="513" r:id="rId4"/>
    <p:sldId id="562" r:id="rId5"/>
    <p:sldId id="563" r:id="rId6"/>
    <p:sldId id="564" r:id="rId7"/>
    <p:sldId id="565" r:id="rId8"/>
    <p:sldId id="514" r:id="rId9"/>
    <p:sldId id="515" r:id="rId10"/>
    <p:sldId id="516" r:id="rId11"/>
    <p:sldId id="517" r:id="rId12"/>
    <p:sldId id="518" r:id="rId13"/>
    <p:sldId id="519" r:id="rId14"/>
    <p:sldId id="520" r:id="rId15"/>
    <p:sldId id="304" r:id="rId16"/>
    <p:sldId id="566" r:id="rId17"/>
    <p:sldId id="521" r:id="rId18"/>
    <p:sldId id="567" r:id="rId19"/>
    <p:sldId id="569" r:id="rId20"/>
    <p:sldId id="570" r:id="rId21"/>
    <p:sldId id="568" r:id="rId22"/>
    <p:sldId id="522" r:id="rId23"/>
    <p:sldId id="523" r:id="rId24"/>
    <p:sldId id="524" r:id="rId25"/>
    <p:sldId id="525" r:id="rId26"/>
    <p:sldId id="526" r:id="rId27"/>
    <p:sldId id="527" r:id="rId28"/>
    <p:sldId id="528" r:id="rId29"/>
    <p:sldId id="333" r:id="rId30"/>
    <p:sldId id="595" r:id="rId31"/>
    <p:sldId id="571" r:id="rId32"/>
    <p:sldId id="596" r:id="rId33"/>
    <p:sldId id="597" r:id="rId34"/>
    <p:sldId id="598" r:id="rId35"/>
    <p:sldId id="599" r:id="rId36"/>
    <p:sldId id="572" r:id="rId37"/>
    <p:sldId id="573" r:id="rId38"/>
    <p:sldId id="574" r:id="rId39"/>
    <p:sldId id="575" r:id="rId40"/>
    <p:sldId id="576" r:id="rId41"/>
    <p:sldId id="577" r:id="rId42"/>
    <p:sldId id="578" r:id="rId43"/>
    <p:sldId id="349" r:id="rId44"/>
    <p:sldId id="600" r:id="rId45"/>
    <p:sldId id="579" r:id="rId46"/>
    <p:sldId id="604" r:id="rId47"/>
    <p:sldId id="603" r:id="rId48"/>
    <p:sldId id="602" r:id="rId49"/>
    <p:sldId id="601" r:id="rId50"/>
    <p:sldId id="605" r:id="rId51"/>
    <p:sldId id="580" r:id="rId52"/>
    <p:sldId id="581" r:id="rId53"/>
    <p:sldId id="582" r:id="rId54"/>
    <p:sldId id="583" r:id="rId55"/>
    <p:sldId id="584" r:id="rId56"/>
    <p:sldId id="585" r:id="rId57"/>
    <p:sldId id="586" r:id="rId58"/>
    <p:sldId id="367" r:id="rId59"/>
    <p:sldId id="633" r:id="rId60"/>
    <p:sldId id="615" r:id="rId61"/>
    <p:sldId id="636" r:id="rId62"/>
    <p:sldId id="637" r:id="rId63"/>
    <p:sldId id="635" r:id="rId64"/>
    <p:sldId id="634" r:id="rId65"/>
    <p:sldId id="616" r:id="rId66"/>
    <p:sldId id="617" r:id="rId67"/>
    <p:sldId id="618" r:id="rId68"/>
    <p:sldId id="619" r:id="rId69"/>
    <p:sldId id="620" r:id="rId70"/>
    <p:sldId id="621" r:id="rId71"/>
    <p:sldId id="622" r:id="rId72"/>
  </p:sldIdLst>
  <p:sldSz cx="6858000" cy="9144000" type="letter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CC"/>
    <a:srgbClr val="00CC00"/>
    <a:srgbClr val="F7B7C0"/>
    <a:srgbClr val="FF5D5D"/>
    <a:srgbClr val="FF9797"/>
    <a:srgbClr val="F07C8D"/>
    <a:srgbClr val="FF3333"/>
    <a:srgbClr val="9966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Estilo claro 3 - Acento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49" autoAdjust="0"/>
    <p:restoredTop sz="94660"/>
  </p:normalViewPr>
  <p:slideViewPr>
    <p:cSldViewPr snapToGrid="0">
      <p:cViewPr varScale="1">
        <p:scale>
          <a:sx n="51" d="100"/>
          <a:sy n="51" d="100"/>
        </p:scale>
        <p:origin x="253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C7EE-4F08-4CB8-B905-A9762002AEDB}" type="datetimeFigureOut">
              <a:rPr lang="es-MX" smtClean="0"/>
              <a:t>05/09/2016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FFD8-069B-4300-9362-5F97113FC0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009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C7EE-4F08-4CB8-B905-A9762002AEDB}" type="datetimeFigureOut">
              <a:rPr lang="es-MX" smtClean="0"/>
              <a:t>05/09/2016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FFD8-069B-4300-9362-5F97113FC0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8063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C7EE-4F08-4CB8-B905-A9762002AEDB}" type="datetimeFigureOut">
              <a:rPr lang="es-MX" smtClean="0"/>
              <a:t>05/09/2016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FFD8-069B-4300-9362-5F97113FC0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9347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C7EE-4F08-4CB8-B905-A9762002AEDB}" type="datetimeFigureOut">
              <a:rPr lang="es-MX" smtClean="0"/>
              <a:t>05/09/2016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FFD8-069B-4300-9362-5F97113FC0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8275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C7EE-4F08-4CB8-B905-A9762002AEDB}" type="datetimeFigureOut">
              <a:rPr lang="es-MX" smtClean="0"/>
              <a:t>05/09/2016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FFD8-069B-4300-9362-5F97113FC0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88503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C7EE-4F08-4CB8-B905-A9762002AEDB}" type="datetimeFigureOut">
              <a:rPr lang="es-MX" smtClean="0"/>
              <a:t>05/09/2016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FFD8-069B-4300-9362-5F97113FC0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0359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C7EE-4F08-4CB8-B905-A9762002AEDB}" type="datetimeFigureOut">
              <a:rPr lang="es-MX" smtClean="0"/>
              <a:t>05/09/2016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FFD8-069B-4300-9362-5F97113FC0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5174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C7EE-4F08-4CB8-B905-A9762002AEDB}" type="datetimeFigureOut">
              <a:rPr lang="es-MX" smtClean="0"/>
              <a:t>05/09/2016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FFD8-069B-4300-9362-5F97113FC0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0712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C7EE-4F08-4CB8-B905-A9762002AEDB}" type="datetimeFigureOut">
              <a:rPr lang="es-MX" smtClean="0"/>
              <a:t>05/09/2016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FFD8-069B-4300-9362-5F97113FC0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3707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C7EE-4F08-4CB8-B905-A9762002AEDB}" type="datetimeFigureOut">
              <a:rPr lang="es-MX" smtClean="0"/>
              <a:t>05/09/2016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FFD8-069B-4300-9362-5F97113FC0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488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EC7EE-4F08-4CB8-B905-A9762002AEDB}" type="datetimeFigureOut">
              <a:rPr lang="es-MX" smtClean="0"/>
              <a:t>05/09/2016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CFFD8-069B-4300-9362-5F97113FC0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071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EC7EE-4F08-4CB8-B905-A9762002AEDB}" type="datetimeFigureOut">
              <a:rPr lang="es-MX" smtClean="0"/>
              <a:t>05/09/2016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CFFD8-069B-4300-9362-5F97113FC0C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041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91" y="5952793"/>
            <a:ext cx="6711709" cy="305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7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a 11"/>
          <p:cNvGraphicFramePr>
            <a:graphicFrameLocks noGrp="1"/>
          </p:cNvGraphicFramePr>
          <p:nvPr>
            <p:extLst/>
          </p:nvPr>
        </p:nvGraphicFramePr>
        <p:xfrm>
          <a:off x="290459" y="1242182"/>
          <a:ext cx="6277077" cy="6366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-70540"/>
            <a:ext cx="1786128" cy="15309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73443"/>
            <a:ext cx="2568893" cy="117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725645" y="497167"/>
            <a:ext cx="36471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Resultados de evaluación </a:t>
            </a:r>
          </a:p>
          <a:p>
            <a:pPr algn="ctr"/>
            <a:r>
              <a:rPr lang="es-ES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diagnóstica</a:t>
            </a:r>
            <a:endParaRPr lang="es-ES" sz="24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-70540"/>
            <a:ext cx="1786128" cy="1530967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279597"/>
              </p:ext>
            </p:extLst>
          </p:nvPr>
        </p:nvGraphicFramePr>
        <p:xfrm>
          <a:off x="235118" y="1424821"/>
          <a:ext cx="6411868" cy="709216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28741"/>
                <a:gridCol w="3335020"/>
                <a:gridCol w="378301"/>
                <a:gridCol w="378301"/>
                <a:gridCol w="378301"/>
                <a:gridCol w="378301"/>
                <a:gridCol w="378301"/>
                <a:gridCol w="378301"/>
                <a:gridCol w="378301"/>
              </a:tblGrid>
              <a:tr h="165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No</a:t>
                      </a:r>
                      <a:r>
                        <a:rPr lang="es-MX" sz="900" dirty="0" smtClean="0">
                          <a:effectLst/>
                        </a:rPr>
                        <a:t>.|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KG Primary Penmanship 2" panose="02000506000000020003" pitchFamily="2" charset="0"/>
                        </a:rPr>
                        <a:t>Nombre</a:t>
                      </a:r>
                      <a:endParaRPr lang="es-MX" sz="32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32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3200" b="1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32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32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32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32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32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966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228600" lvl="0" indent="-228600" algn="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40.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999FF"/>
                    </a:solidFill>
                  </a:tcPr>
                </a:tc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494347"/>
            <a:ext cx="1425845" cy="64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8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336654" y="501491"/>
            <a:ext cx="35589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7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Acuerdos</a:t>
            </a:r>
            <a:endParaRPr lang="es-ES" sz="72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/>
          </p:nvPr>
        </p:nvGraphicFramePr>
        <p:xfrm>
          <a:off x="290459" y="1687952"/>
          <a:ext cx="6277077" cy="6366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-70540"/>
            <a:ext cx="1786128" cy="153096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852" y="7936992"/>
            <a:ext cx="2568893" cy="117068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51"/>
            <a:ext cx="6858001" cy="12070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-34089"/>
            <a:ext cx="1786128" cy="153096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2" y="6897233"/>
            <a:ext cx="2101303" cy="20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9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74597" y="778512"/>
            <a:ext cx="53896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Reunión con padres </a:t>
            </a:r>
            <a:r>
              <a:rPr lang="es-E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y madres</a:t>
            </a:r>
            <a:endParaRPr lang="es-E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/>
          </p:nvPr>
        </p:nvGraphicFramePr>
        <p:xfrm>
          <a:off x="290459" y="1687952"/>
          <a:ext cx="6277077" cy="6366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-70540"/>
            <a:ext cx="1786128" cy="153096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043" y="7989085"/>
            <a:ext cx="2568893" cy="117068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7" y="7001919"/>
            <a:ext cx="1875615" cy="19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1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224781" y="603504"/>
            <a:ext cx="4994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Asistencia de Padres de familia</a:t>
            </a:r>
            <a:endParaRPr lang="es-ES" sz="28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185085"/>
              </p:ext>
            </p:extLst>
          </p:nvPr>
        </p:nvGraphicFramePr>
        <p:xfrm>
          <a:off x="183867" y="1332488"/>
          <a:ext cx="6356782" cy="703216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480279"/>
                <a:gridCol w="2892496"/>
                <a:gridCol w="2984007"/>
              </a:tblGrid>
              <a:tr h="1866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KG Primary Penmanship 2" panose="02000506000000020003" pitchFamily="2" charset="0"/>
                        </a:rPr>
                        <a:t>No.</a:t>
                      </a:r>
                      <a:endParaRPr lang="es-MX" sz="2800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KG Primary Penmanship 2" panose="02000506000000020003" pitchFamily="2" charset="0"/>
                        </a:rPr>
                        <a:t>Nombre del(la)</a:t>
                      </a:r>
                      <a:r>
                        <a:rPr lang="es-MX" sz="1600" baseline="0" dirty="0" smtClean="0">
                          <a:effectLst/>
                          <a:latin typeface="KG Primary Penmanship 2" panose="02000506000000020003" pitchFamily="2" charset="0"/>
                        </a:rPr>
                        <a:t> alumno(a)</a:t>
                      </a:r>
                      <a:endParaRPr lang="es-MX" sz="2800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KG Primary Penmanship 2" panose="02000506000000020003" pitchFamily="2" charset="0"/>
                        </a:rPr>
                        <a:t>Firma del padre, madre o</a:t>
                      </a:r>
                      <a:r>
                        <a:rPr lang="es-MX" sz="1600" baseline="0" dirty="0" smtClean="0">
                          <a:effectLst/>
                          <a:latin typeface="KG Primary Penmanship 2" panose="02000506000000020003" pitchFamily="2" charset="0"/>
                        </a:rPr>
                        <a:t> tutor</a:t>
                      </a:r>
                      <a:endParaRPr lang="es-MX" sz="2800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228600" lvl="0" indent="-228600" algn="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61975" algn="l"/>
                          <a:tab pos="1289050" algn="ctr"/>
                        </a:tabLst>
                      </a:pPr>
                      <a:r>
                        <a:rPr lang="es-MX" sz="900" dirty="0">
                          <a:effectLst/>
                        </a:rPr>
                        <a:t>				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40.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99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-70540"/>
            <a:ext cx="1786128" cy="153096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8290746"/>
            <a:ext cx="1872343" cy="85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1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9280"/>
            <a:ext cx="685800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2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330112"/>
              </p:ext>
            </p:extLst>
          </p:nvPr>
        </p:nvGraphicFramePr>
        <p:xfrm>
          <a:off x="466647" y="1243459"/>
          <a:ext cx="5915023" cy="489204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844875"/>
                <a:gridCol w="844875"/>
                <a:gridCol w="844875"/>
                <a:gridCol w="844875"/>
                <a:gridCol w="844875"/>
                <a:gridCol w="845324"/>
                <a:gridCol w="845324"/>
              </a:tblGrid>
              <a:tr h="235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Domingo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Lunes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Martes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Miércoles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Jueves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Viernes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Sábado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6895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2800" dirty="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S" sz="2800" dirty="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464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S" sz="2800" dirty="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S" sz="2800" dirty="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464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464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ES" sz="2800" dirty="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464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ES" sz="2800" dirty="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s-ES" sz="2800" dirty="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2800" dirty="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2800" dirty="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28" y="5458961"/>
            <a:ext cx="4562863" cy="368503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76" y="73152"/>
            <a:ext cx="2139637" cy="85674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30164"/>
            <a:ext cx="2395728" cy="121383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70686" y="6516650"/>
            <a:ext cx="5216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Beautiful Every Time" panose="02000000000000000000" pitchFamily="2" charset="0"/>
              </a:rPr>
              <a:t>Valor a trabajar</a:t>
            </a:r>
          </a:p>
          <a:p>
            <a:pPr algn="ctr"/>
            <a:r>
              <a:rPr lang="es-ES" sz="6000" b="1" dirty="0" smtClean="0">
                <a:latin typeface="Beautiful Every Time" panose="02000000000000000000" pitchFamily="2" charset="0"/>
              </a:rPr>
              <a:t>perdón</a:t>
            </a:r>
            <a:endParaRPr lang="es-ES" sz="3600" b="1" dirty="0">
              <a:latin typeface="Beautiful Every Time" panose="02000000000000000000" pitchFamily="2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0" y="0"/>
            <a:ext cx="1566895" cy="494354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192215" y="8737072"/>
            <a:ext cx="6420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HelloDataHead" panose="02000603000000000000" pitchFamily="2" charset="0"/>
                <a:ea typeface="HelloDataHead" panose="02000603000000000000" pitchFamily="2" charset="0"/>
              </a:rPr>
              <a:t>http://www.imageneseducativas.com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35" y="7860013"/>
            <a:ext cx="1908075" cy="95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430166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Miércoles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Jueves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3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Viernes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4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76" y="73152"/>
            <a:ext cx="2139637" cy="85674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30164"/>
            <a:ext cx="2395728" cy="121383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0" y="0"/>
            <a:ext cx="1566895" cy="494354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192215" y="8737072"/>
            <a:ext cx="6420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HelloDataHead" panose="02000603000000000000" pitchFamily="2" charset="0"/>
                <a:ea typeface="HelloDataHead" panose="02000603000000000000" pitchFamily="2" charset="0"/>
              </a:rPr>
              <a:t>http://www.imageneseducativas.com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35" y="7860013"/>
            <a:ext cx="1908075" cy="95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77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077997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Lunes 7</a:t>
                      </a:r>
                      <a:endParaRPr lang="es-MX" sz="1500" b="1" dirty="0" smtClean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8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Miércoles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9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Jueves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10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Viernes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11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76" y="73152"/>
            <a:ext cx="2139637" cy="85674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30164"/>
            <a:ext cx="2395728" cy="121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5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085657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Lunes 14</a:t>
                      </a:r>
                      <a:endParaRPr lang="es-MX" sz="1500" b="1" dirty="0" smtClean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15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Miércoles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16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Jueves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17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Viernes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18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76" y="73152"/>
            <a:ext cx="2139637" cy="85674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30164"/>
            <a:ext cx="2395728" cy="12138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0" y="0"/>
            <a:ext cx="1566895" cy="49435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92215" y="8737072"/>
            <a:ext cx="6420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HelloDataHead" panose="02000603000000000000" pitchFamily="2" charset="0"/>
                <a:ea typeface="HelloDataHead" panose="02000603000000000000" pitchFamily="2" charset="0"/>
              </a:rPr>
              <a:t>http://www.imageneseducativas.com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35" y="7860013"/>
            <a:ext cx="1908075" cy="95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70686" y="6516650"/>
            <a:ext cx="5216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Beautiful Every Time" panose="02000000000000000000" pitchFamily="2" charset="0"/>
              </a:rPr>
              <a:t>Valor a trabajar</a:t>
            </a:r>
          </a:p>
          <a:p>
            <a:pPr algn="ctr"/>
            <a:r>
              <a:rPr lang="es-ES" sz="6000" b="1" dirty="0" smtClean="0">
                <a:latin typeface="Beautiful Every Time" panose="02000000000000000000" pitchFamily="2" charset="0"/>
              </a:rPr>
              <a:t>fortaleza</a:t>
            </a:r>
            <a:endParaRPr lang="es-ES" sz="3600" b="1" dirty="0">
              <a:latin typeface="Beautiful Every Time" panose="02000000000000000000" pitchFamily="2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037349"/>
              </p:ext>
            </p:extLst>
          </p:nvPr>
        </p:nvGraphicFramePr>
        <p:xfrm>
          <a:off x="466647" y="1243459"/>
          <a:ext cx="5915023" cy="488954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844875"/>
                <a:gridCol w="844875"/>
                <a:gridCol w="844875"/>
                <a:gridCol w="844875"/>
                <a:gridCol w="844875"/>
                <a:gridCol w="845324"/>
                <a:gridCol w="845324"/>
              </a:tblGrid>
              <a:tr h="235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Domingo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Lunes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Martes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Miércoles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Jueves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Viernes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Sábado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rgbClr val="7030A0"/>
                    </a:solidFill>
                  </a:tcPr>
                </a:tc>
              </a:tr>
              <a:tr h="6895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</a:tr>
              <a:tr h="6464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Yom Kipur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</a:tr>
              <a:tr h="6464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Día de Colón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S" sz="2800" dirty="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</a:tr>
              <a:tr h="6464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ES" sz="2800" dirty="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ES" sz="280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s-ES" sz="2800" dirty="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ES" sz="2800" dirty="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S" sz="2800" dirty="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s-ES" sz="2800" dirty="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ES" sz="2800" dirty="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</a:tr>
              <a:tr h="646451"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es-ES" sz="2800" kern="1200" dirty="0" smtClean="0">
                          <a:solidFill>
                            <a:schemeClr val="bg1"/>
                          </a:solidFill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S" sz="2800" kern="1200" dirty="0">
                        <a:solidFill>
                          <a:schemeClr val="bg1"/>
                        </a:solidFill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ES" sz="2800" kern="1200" dirty="0">
                        <a:solidFill>
                          <a:schemeClr val="dk1"/>
                        </a:solidFill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S" sz="2800" kern="1200" dirty="0">
                        <a:solidFill>
                          <a:schemeClr val="dk1"/>
                        </a:solidFill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s-ES" sz="2800" kern="1200" dirty="0">
                        <a:solidFill>
                          <a:schemeClr val="dk1"/>
                        </a:solidFill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ES" sz="2800" kern="1200" dirty="0">
                        <a:solidFill>
                          <a:schemeClr val="dk1"/>
                        </a:solidFill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s-ES" sz="2800" kern="1200" dirty="0">
                        <a:solidFill>
                          <a:schemeClr val="dk1"/>
                        </a:solidFill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s-ES" sz="2800" kern="1200" dirty="0">
                        <a:solidFill>
                          <a:schemeClr val="dk1"/>
                        </a:solidFill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</a:tr>
              <a:tr h="646451"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es-ES" sz="2800" kern="1200" dirty="0" smtClean="0">
                          <a:solidFill>
                            <a:schemeClr val="bg1"/>
                          </a:solidFill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ES" sz="2800" kern="1200" dirty="0">
                        <a:solidFill>
                          <a:schemeClr val="bg1"/>
                        </a:solidFill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spcAft>
                          <a:spcPts val="0"/>
                        </a:spcAft>
                      </a:pPr>
                      <a:r>
                        <a:rPr lang="es-ES" sz="2800" kern="1200" dirty="0" smtClean="0">
                          <a:solidFill>
                            <a:schemeClr val="dk1"/>
                          </a:solidFill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s-ES" sz="2800" kern="1200" dirty="0">
                        <a:solidFill>
                          <a:schemeClr val="dk1"/>
                        </a:solidFill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spcAft>
                          <a:spcPts val="0"/>
                        </a:spcAft>
                      </a:pPr>
                      <a:endParaRPr lang="es-ES" sz="2800" kern="1200" dirty="0">
                        <a:solidFill>
                          <a:schemeClr val="dk1"/>
                        </a:solidFill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spcAft>
                          <a:spcPts val="0"/>
                        </a:spcAft>
                      </a:pPr>
                      <a:endParaRPr lang="es-ES" sz="2800" kern="1200" dirty="0">
                        <a:solidFill>
                          <a:schemeClr val="dk1"/>
                        </a:solidFill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spcAft>
                          <a:spcPts val="0"/>
                        </a:spcAft>
                      </a:pPr>
                      <a:endParaRPr lang="es-ES" sz="2800" kern="1200" dirty="0">
                        <a:solidFill>
                          <a:schemeClr val="dk1"/>
                        </a:solidFill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spcAft>
                          <a:spcPts val="0"/>
                        </a:spcAft>
                      </a:pPr>
                      <a:endParaRPr lang="es-ES" sz="2800" kern="1200" dirty="0">
                        <a:solidFill>
                          <a:schemeClr val="dk1"/>
                        </a:solidFill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spcAft>
                          <a:spcPts val="0"/>
                        </a:spcAft>
                      </a:pPr>
                      <a:endParaRPr lang="es-ES" sz="2800" kern="1200" dirty="0">
                        <a:solidFill>
                          <a:schemeClr val="dk1"/>
                        </a:solidFill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9999FF"/>
                    </a:solidFill>
                  </a:tcPr>
                </a:tc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6992"/>
            <a:ext cx="2568893" cy="117068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-70540"/>
            <a:ext cx="1786128" cy="153096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28" y="5458961"/>
            <a:ext cx="4562863" cy="368503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73443"/>
            <a:ext cx="2568893" cy="117068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0" y="0"/>
            <a:ext cx="1566895" cy="494354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192215" y="8737072"/>
            <a:ext cx="6420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HelloDataHead" panose="02000603000000000000" pitchFamily="2" charset="0"/>
                <a:ea typeface="HelloDataHead" panose="02000603000000000000" pitchFamily="2" charset="0"/>
              </a:rPr>
              <a:t>http://www.imageneseducativas.com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99" y="379680"/>
            <a:ext cx="1908075" cy="95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2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076922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Lunes 21</a:t>
                      </a: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22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Miércoles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23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Jueves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24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Viernes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25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76" y="73152"/>
            <a:ext cx="2139637" cy="85674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30164"/>
            <a:ext cx="2395728" cy="121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9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551975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Lunes 28</a:t>
                      </a:r>
                      <a:endParaRPr lang="es-MX" sz="1500" b="1" dirty="0" smtClean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29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Miércoles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30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513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Observaciones del mes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76" y="73152"/>
            <a:ext cx="2139637" cy="85674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30164"/>
            <a:ext cx="2395728" cy="121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0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68361" y="707494"/>
            <a:ext cx="54136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Consejo Técnico Escolar</a:t>
            </a:r>
            <a:endParaRPr lang="es-ES" sz="40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/>
          </p:nvPr>
        </p:nvGraphicFramePr>
        <p:xfrm>
          <a:off x="290459" y="1638532"/>
          <a:ext cx="6277077" cy="5935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76" y="73152"/>
            <a:ext cx="2139637" cy="85674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30164"/>
            <a:ext cx="2395728" cy="121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7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a 11"/>
          <p:cNvGraphicFramePr>
            <a:graphicFrameLocks noGrp="1"/>
          </p:cNvGraphicFramePr>
          <p:nvPr>
            <p:extLst/>
          </p:nvPr>
        </p:nvGraphicFramePr>
        <p:xfrm>
          <a:off x="290459" y="1242182"/>
          <a:ext cx="6277077" cy="6366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76" y="73152"/>
            <a:ext cx="2139637" cy="8567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30164"/>
            <a:ext cx="2395728" cy="121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5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a 11"/>
          <p:cNvGraphicFramePr>
            <a:graphicFrameLocks noGrp="1"/>
          </p:cNvGraphicFramePr>
          <p:nvPr>
            <p:extLst/>
          </p:nvPr>
        </p:nvGraphicFramePr>
        <p:xfrm>
          <a:off x="290459" y="1242182"/>
          <a:ext cx="6277077" cy="6366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76" y="73152"/>
            <a:ext cx="2139637" cy="8567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930164"/>
            <a:ext cx="2395728" cy="12138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0" y="0"/>
            <a:ext cx="1566895" cy="49435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92215" y="8737072"/>
            <a:ext cx="6420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HelloDataHead" panose="02000603000000000000" pitchFamily="2" charset="0"/>
                <a:ea typeface="HelloDataHead" panose="02000603000000000000" pitchFamily="2" charset="0"/>
              </a:rPr>
              <a:t>http://www.imageneseducativas.com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35" y="7860013"/>
            <a:ext cx="1908075" cy="95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7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725645" y="497167"/>
            <a:ext cx="36471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Resultados de evaluación </a:t>
            </a:r>
          </a:p>
          <a:p>
            <a:pPr algn="ctr"/>
            <a:r>
              <a:rPr lang="es-ES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diagnóstica</a:t>
            </a:r>
            <a:endParaRPr lang="es-ES" sz="24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76" y="73152"/>
            <a:ext cx="2139637" cy="856746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609446"/>
              </p:ext>
            </p:extLst>
          </p:nvPr>
        </p:nvGraphicFramePr>
        <p:xfrm>
          <a:off x="235118" y="1424821"/>
          <a:ext cx="6411868" cy="709216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28741"/>
                <a:gridCol w="3335020"/>
                <a:gridCol w="378301"/>
                <a:gridCol w="378301"/>
                <a:gridCol w="378301"/>
                <a:gridCol w="378301"/>
                <a:gridCol w="378301"/>
                <a:gridCol w="378301"/>
                <a:gridCol w="378301"/>
              </a:tblGrid>
              <a:tr h="3729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No</a:t>
                      </a:r>
                      <a:r>
                        <a:rPr lang="es-MX" sz="900" dirty="0" smtClean="0">
                          <a:effectLst/>
                        </a:rPr>
                        <a:t>.|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KG Primary Penmanship 2" panose="02000506000000020003" pitchFamily="2" charset="0"/>
                        </a:rPr>
                        <a:t>Nombre</a:t>
                      </a:r>
                      <a:endParaRPr lang="es-MX" sz="32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32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3200" b="1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32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32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32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32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32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228600" lvl="0" indent="-228600" algn="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40.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42" y="8460215"/>
            <a:ext cx="1349575" cy="68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9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336654" y="501491"/>
            <a:ext cx="35589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7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Acuerdos</a:t>
            </a:r>
            <a:endParaRPr lang="es-ES" sz="72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/>
          </p:nvPr>
        </p:nvGraphicFramePr>
        <p:xfrm>
          <a:off x="290459" y="1687952"/>
          <a:ext cx="6277077" cy="6366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76" y="73152"/>
            <a:ext cx="2139637" cy="85674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819" y="7824886"/>
            <a:ext cx="2395728" cy="121383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2" y="6897233"/>
            <a:ext cx="2101303" cy="20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9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74597" y="778512"/>
            <a:ext cx="53896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Reunión con padres </a:t>
            </a:r>
            <a:r>
              <a:rPr lang="es-E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y madres</a:t>
            </a:r>
            <a:endParaRPr lang="es-E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/>
          </p:nvPr>
        </p:nvGraphicFramePr>
        <p:xfrm>
          <a:off x="290459" y="1687952"/>
          <a:ext cx="6277077" cy="6366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7989085"/>
            <a:ext cx="6858001" cy="12070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76" y="73152"/>
            <a:ext cx="2139637" cy="85674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22" y="7780713"/>
            <a:ext cx="2395728" cy="12138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7" y="7001919"/>
            <a:ext cx="1875615" cy="19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8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224781" y="603504"/>
            <a:ext cx="4994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Asistencia de Padres de familia</a:t>
            </a:r>
            <a:endParaRPr lang="es-ES" sz="28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76" y="73152"/>
            <a:ext cx="2139637" cy="85674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81" y="8448173"/>
            <a:ext cx="1373342" cy="695827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753068"/>
              </p:ext>
            </p:extLst>
          </p:nvPr>
        </p:nvGraphicFramePr>
        <p:xfrm>
          <a:off x="183867" y="1332488"/>
          <a:ext cx="6356782" cy="7095874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480279"/>
                <a:gridCol w="2892496"/>
                <a:gridCol w="2984007"/>
              </a:tblGrid>
              <a:tr h="1866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KG Primary Penmanship 2" panose="02000506000000020003" pitchFamily="2" charset="0"/>
                        </a:rPr>
                        <a:t>No.</a:t>
                      </a:r>
                      <a:endParaRPr lang="es-MX" sz="2800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KG Primary Penmanship 2" panose="02000506000000020003" pitchFamily="2" charset="0"/>
                        </a:rPr>
                        <a:t>Nombre del(la)</a:t>
                      </a:r>
                      <a:r>
                        <a:rPr lang="es-MX" sz="1600" baseline="0" dirty="0" smtClean="0">
                          <a:effectLst/>
                          <a:latin typeface="KG Primary Penmanship 2" panose="02000506000000020003" pitchFamily="2" charset="0"/>
                        </a:rPr>
                        <a:t> alumno(a)</a:t>
                      </a:r>
                      <a:endParaRPr lang="es-MX" sz="2800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KG Primary Penmanship 2" panose="02000506000000020003" pitchFamily="2" charset="0"/>
                        </a:rPr>
                        <a:t>Firma del padre, madre o</a:t>
                      </a:r>
                      <a:r>
                        <a:rPr lang="es-MX" sz="1600" baseline="0" dirty="0" smtClean="0">
                          <a:effectLst/>
                          <a:latin typeface="KG Primary Penmanship 2" panose="02000506000000020003" pitchFamily="2" charset="0"/>
                        </a:rPr>
                        <a:t> tutor</a:t>
                      </a:r>
                      <a:endParaRPr lang="es-MX" sz="2800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233422">
                <a:tc>
                  <a:txBody>
                    <a:bodyPr/>
                    <a:lstStyle/>
                    <a:p>
                      <a:pPr marL="228600" lvl="0" indent="-228600" algn="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61975" algn="l"/>
                          <a:tab pos="1289050" algn="ctr"/>
                        </a:tabLst>
                      </a:pPr>
                      <a:r>
                        <a:rPr lang="es-MX" sz="900" dirty="0">
                          <a:effectLst/>
                        </a:rPr>
                        <a:t>				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40.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405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7" y="6211818"/>
            <a:ext cx="6400813" cy="293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1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180075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Lunes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3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4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Miércoles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5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Jueves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6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Viernes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7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-70540"/>
            <a:ext cx="1786128" cy="153096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73443"/>
            <a:ext cx="2568893" cy="117068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0" y="0"/>
            <a:ext cx="1566895" cy="49435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92215" y="8737072"/>
            <a:ext cx="6420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HelloDataHead" panose="02000603000000000000" pitchFamily="2" charset="0"/>
                <a:ea typeface="HelloDataHead" panose="02000603000000000000" pitchFamily="2" charset="0"/>
              </a:rPr>
              <a:t>http://www.imageneseducativas.com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35" y="7860013"/>
            <a:ext cx="1908075" cy="95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673355"/>
              </p:ext>
            </p:extLst>
          </p:nvPr>
        </p:nvGraphicFramePr>
        <p:xfrm>
          <a:off x="466647" y="1243459"/>
          <a:ext cx="5915023" cy="40992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844875"/>
                <a:gridCol w="844875"/>
                <a:gridCol w="844875"/>
                <a:gridCol w="844875"/>
                <a:gridCol w="844875"/>
                <a:gridCol w="845324"/>
                <a:gridCol w="845324"/>
              </a:tblGrid>
              <a:tr h="235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Domingo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Lunes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Martes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Miércoles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Jueves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Viernes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Sábado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rgbClr val="FF0000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2800" dirty="0" smtClean="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 smtClean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 smtClean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2800" dirty="0" smtClean="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 smtClean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 smtClean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 smtClean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 smtClean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S" sz="2800" dirty="0" smtClean="0">
                        <a:effectLst/>
                        <a:latin typeface="Palatino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 smtClean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 smtClean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 smtClean="0">
                          <a:solidFill>
                            <a:srgbClr val="4F81BD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E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3333"/>
                    </a:solidFill>
                  </a:tcPr>
                </a:tc>
              </a:tr>
            </a:tbl>
          </a:graphicData>
        </a:graphic>
      </p:graphicFrame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28" y="5458961"/>
            <a:ext cx="4562863" cy="368503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70686" y="6516650"/>
            <a:ext cx="5216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Beautiful Every Time" panose="02000000000000000000" pitchFamily="2" charset="0"/>
              </a:rPr>
              <a:t>Valor a trabajar</a:t>
            </a:r>
          </a:p>
          <a:p>
            <a:pPr algn="ctr"/>
            <a:r>
              <a:rPr lang="es-ES" sz="6000" b="1" dirty="0" smtClean="0">
                <a:latin typeface="Beautiful Every Time" panose="02000000000000000000" pitchFamily="2" charset="0"/>
              </a:rPr>
              <a:t>justicia</a:t>
            </a:r>
            <a:endParaRPr lang="es-ES" sz="3600" b="1" dirty="0">
              <a:latin typeface="Beautiful Every Time" panose="02000000000000000000" pitchFamily="2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3" y="8062407"/>
            <a:ext cx="2413248" cy="110549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06" y="64973"/>
            <a:ext cx="1268975" cy="11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4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70119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37704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Observaciones del mes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Jueves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Viernes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3" y="8062407"/>
            <a:ext cx="2413248" cy="11054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06" y="64973"/>
            <a:ext cx="1268975" cy="11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3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251463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Lunes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5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6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Miércoles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7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Jueves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8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Viernes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9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3" y="8062407"/>
            <a:ext cx="2413248" cy="11054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06" y="64973"/>
            <a:ext cx="1268975" cy="11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8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584864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Lunes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12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13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Miércoles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14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Jueves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15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Viernes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16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3" y="8062407"/>
            <a:ext cx="2413248" cy="11054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06" y="64973"/>
            <a:ext cx="1268975" cy="11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296378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Lunes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19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20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Miércoles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21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Jueves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22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Viernes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23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3" y="8062407"/>
            <a:ext cx="2413248" cy="11054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06" y="64973"/>
            <a:ext cx="1268975" cy="11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8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560335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Lunes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26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27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Miércoles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28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Jueves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29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Viernes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30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3" y="8062407"/>
            <a:ext cx="2413248" cy="11054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06" y="64973"/>
            <a:ext cx="1268975" cy="11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6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68361" y="707494"/>
            <a:ext cx="54136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Consejo Técnico Escolar</a:t>
            </a:r>
            <a:endParaRPr lang="es-ES" sz="40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/>
          </p:nvPr>
        </p:nvGraphicFramePr>
        <p:xfrm>
          <a:off x="290459" y="1638532"/>
          <a:ext cx="6277077" cy="5935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3" y="8062407"/>
            <a:ext cx="2413248" cy="11054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06" y="64973"/>
            <a:ext cx="1268975" cy="11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a 11"/>
          <p:cNvGraphicFramePr>
            <a:graphicFrameLocks noGrp="1"/>
          </p:cNvGraphicFramePr>
          <p:nvPr>
            <p:extLst/>
          </p:nvPr>
        </p:nvGraphicFramePr>
        <p:xfrm>
          <a:off x="290459" y="1242182"/>
          <a:ext cx="6277077" cy="6366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3" y="8062407"/>
            <a:ext cx="2413248" cy="11054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06" y="64973"/>
            <a:ext cx="1268975" cy="11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3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a 11"/>
          <p:cNvGraphicFramePr>
            <a:graphicFrameLocks noGrp="1"/>
          </p:cNvGraphicFramePr>
          <p:nvPr>
            <p:extLst/>
          </p:nvPr>
        </p:nvGraphicFramePr>
        <p:xfrm>
          <a:off x="290459" y="1242182"/>
          <a:ext cx="6277077" cy="6366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3" y="8062407"/>
            <a:ext cx="2413248" cy="110549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06" y="64973"/>
            <a:ext cx="1268975" cy="11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6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725645" y="497167"/>
            <a:ext cx="36471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Resultados de evaluación </a:t>
            </a:r>
          </a:p>
          <a:p>
            <a:pPr algn="ctr"/>
            <a:r>
              <a:rPr lang="es-ES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diagnóstica</a:t>
            </a:r>
            <a:endParaRPr lang="es-ES" sz="24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3" y="8418000"/>
            <a:ext cx="1637005" cy="749904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069965"/>
              </p:ext>
            </p:extLst>
          </p:nvPr>
        </p:nvGraphicFramePr>
        <p:xfrm>
          <a:off x="173125" y="1328164"/>
          <a:ext cx="6411868" cy="709216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28741"/>
                <a:gridCol w="3335020"/>
                <a:gridCol w="378301"/>
                <a:gridCol w="378301"/>
                <a:gridCol w="378301"/>
                <a:gridCol w="378301"/>
                <a:gridCol w="378301"/>
                <a:gridCol w="378301"/>
                <a:gridCol w="378301"/>
              </a:tblGrid>
              <a:tr h="3729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No</a:t>
                      </a:r>
                      <a:r>
                        <a:rPr lang="es-MX" sz="900" dirty="0" smtClean="0">
                          <a:effectLst/>
                        </a:rPr>
                        <a:t>.|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dirty="0">
                          <a:effectLst/>
                          <a:latin typeface="KG Primary Penmanship 2" panose="02000506000000020003" pitchFamily="2" charset="0"/>
                        </a:rPr>
                        <a:t>Nombre</a:t>
                      </a:r>
                      <a:endParaRPr lang="es-MX" sz="32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32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3200" b="1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32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32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32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32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333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32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3333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228600" lvl="0" indent="-228600" algn="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40.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5D5D"/>
                    </a:solidFill>
                  </a:tcPr>
                </a:tc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06" y="64973"/>
            <a:ext cx="1268975" cy="11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0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701711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Lunes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10</a:t>
                      </a: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11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Miércoles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12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Jueves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13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Viernes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14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-70540"/>
            <a:ext cx="1786128" cy="153096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73443"/>
            <a:ext cx="2568893" cy="117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1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336654" y="501491"/>
            <a:ext cx="35589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7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Acuerdos</a:t>
            </a:r>
            <a:endParaRPr lang="es-ES" sz="72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/>
          </p:nvPr>
        </p:nvGraphicFramePr>
        <p:xfrm>
          <a:off x="290459" y="1687952"/>
          <a:ext cx="6277077" cy="6366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733" y="7879055"/>
            <a:ext cx="2413248" cy="110549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2" y="6897233"/>
            <a:ext cx="2101303" cy="207951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06" y="64973"/>
            <a:ext cx="1268975" cy="11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5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74597" y="778512"/>
            <a:ext cx="53896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Reunión con padres </a:t>
            </a:r>
            <a:r>
              <a:rPr lang="es-E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y madres</a:t>
            </a:r>
            <a:endParaRPr lang="es-E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/>
          </p:nvPr>
        </p:nvGraphicFramePr>
        <p:xfrm>
          <a:off x="290459" y="1687952"/>
          <a:ext cx="6277077" cy="6366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365" y="7989085"/>
            <a:ext cx="2413248" cy="110549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7" y="7001919"/>
            <a:ext cx="1875615" cy="197433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06" y="64973"/>
            <a:ext cx="1268975" cy="114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5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224781" y="603504"/>
            <a:ext cx="4994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Asistencia de Padres de familia</a:t>
            </a:r>
            <a:endParaRPr lang="es-ES" sz="28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436661"/>
              </p:ext>
            </p:extLst>
          </p:nvPr>
        </p:nvGraphicFramePr>
        <p:xfrm>
          <a:off x="183867" y="1332488"/>
          <a:ext cx="6356782" cy="703216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480279"/>
                <a:gridCol w="2892496"/>
                <a:gridCol w="2984007"/>
              </a:tblGrid>
              <a:tr h="1866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KG Primary Penmanship 2" panose="02000506000000020003" pitchFamily="2" charset="0"/>
                        </a:rPr>
                        <a:t>No.</a:t>
                      </a:r>
                      <a:endParaRPr lang="es-MX" sz="2800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KG Primary Penmanship 2" panose="02000506000000020003" pitchFamily="2" charset="0"/>
                        </a:rPr>
                        <a:t>Nombre del(la)</a:t>
                      </a:r>
                      <a:r>
                        <a:rPr lang="es-MX" sz="1600" baseline="0" dirty="0" smtClean="0">
                          <a:effectLst/>
                          <a:latin typeface="KG Primary Penmanship 2" panose="02000506000000020003" pitchFamily="2" charset="0"/>
                        </a:rPr>
                        <a:t> alumno(a)</a:t>
                      </a:r>
                      <a:endParaRPr lang="es-MX" sz="2800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KG Primary Penmanship 2" panose="02000506000000020003" pitchFamily="2" charset="0"/>
                        </a:rPr>
                        <a:t>Firma del padre, madre o</a:t>
                      </a:r>
                      <a:r>
                        <a:rPr lang="es-MX" sz="1600" baseline="0" dirty="0" smtClean="0">
                          <a:effectLst/>
                          <a:latin typeface="KG Primary Penmanship 2" panose="02000506000000020003" pitchFamily="2" charset="0"/>
                        </a:rPr>
                        <a:t> tutor</a:t>
                      </a:r>
                      <a:endParaRPr lang="es-MX" sz="2800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228600" lvl="0" indent="-228600" algn="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61975" algn="l"/>
                          <a:tab pos="1289050" algn="ctr"/>
                        </a:tabLst>
                      </a:pPr>
                      <a:r>
                        <a:rPr lang="es-MX" sz="900" dirty="0">
                          <a:effectLst/>
                        </a:rPr>
                        <a:t>				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40.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006" y="64973"/>
            <a:ext cx="1268975" cy="114203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3" y="8325704"/>
            <a:ext cx="1838483" cy="84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4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7950"/>
            <a:ext cx="68580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2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930412"/>
              </p:ext>
            </p:extLst>
          </p:nvPr>
        </p:nvGraphicFramePr>
        <p:xfrm>
          <a:off x="466647" y="1363850"/>
          <a:ext cx="5915023" cy="384384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844875"/>
                <a:gridCol w="844875"/>
                <a:gridCol w="844875"/>
                <a:gridCol w="844875"/>
                <a:gridCol w="844875"/>
                <a:gridCol w="845324"/>
                <a:gridCol w="845324"/>
              </a:tblGrid>
              <a:tr h="1508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Domingo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Lunes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Martes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Miércoles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Jueves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Viernes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Sábado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chemeClr val="tx2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28" y="5458961"/>
            <a:ext cx="4562863" cy="368503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70686" y="6516650"/>
            <a:ext cx="5216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Beautiful Every Time" panose="02000000000000000000" pitchFamily="2" charset="0"/>
              </a:rPr>
              <a:t>Valor a trabajar</a:t>
            </a:r>
          </a:p>
          <a:p>
            <a:pPr algn="ctr"/>
            <a:r>
              <a:rPr lang="es-ES" sz="6000" b="1" dirty="0" smtClean="0">
                <a:latin typeface="Beautiful Every Time" panose="02000000000000000000" pitchFamily="2" charset="0"/>
              </a:rPr>
              <a:t>diálogo</a:t>
            </a:r>
            <a:endParaRPr lang="es-ES" sz="3600" b="1" dirty="0">
              <a:latin typeface="Beautiful Every Time" panose="02000000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88" y="101359"/>
            <a:ext cx="1591056" cy="110564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1" y="7936992"/>
            <a:ext cx="3081723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5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Lunes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26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27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Miércoles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28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Jueves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29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Viernes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30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88" y="101359"/>
            <a:ext cx="1591056" cy="11056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1" y="7936992"/>
            <a:ext cx="3081723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5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53543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Lunes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3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Miércoles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4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Jueves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5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Viernes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6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88" y="101359"/>
            <a:ext cx="1591056" cy="11056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1" y="7936992"/>
            <a:ext cx="3081723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9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994490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Lunes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9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10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Miércoles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11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Jueves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12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Viernes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13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88" y="101359"/>
            <a:ext cx="1591056" cy="11056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1" y="7936992"/>
            <a:ext cx="3081723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6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444766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Lunes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16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17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Miércoles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18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Jueves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19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Viernes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20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88" y="101359"/>
            <a:ext cx="1591056" cy="11056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1" y="7936992"/>
            <a:ext cx="3081723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693461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Lunes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23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24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Miércoles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25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Jueves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26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Viernes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27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88" y="101359"/>
            <a:ext cx="1591056" cy="11056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1" y="7936992"/>
            <a:ext cx="3081723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1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366060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Lunes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17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18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Miércoles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19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Jueves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20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Viernes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21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-70540"/>
            <a:ext cx="1786128" cy="153096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73443"/>
            <a:ext cx="2568893" cy="117068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0" y="0"/>
            <a:ext cx="1566895" cy="49435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192215" y="8737072"/>
            <a:ext cx="6420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HelloDataHead" panose="02000603000000000000" pitchFamily="2" charset="0"/>
                <a:ea typeface="HelloDataHead" panose="02000603000000000000" pitchFamily="2" charset="0"/>
              </a:rPr>
              <a:t>http://www.imageneseducativas.com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35" y="7860013"/>
            <a:ext cx="1908075" cy="95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5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718147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Lunes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30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31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704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Observaciones del mes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88" y="101359"/>
            <a:ext cx="1591056" cy="11056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1" y="7936992"/>
            <a:ext cx="3081723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68361" y="707494"/>
            <a:ext cx="54136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Consejo Técnico Escolar</a:t>
            </a:r>
            <a:endParaRPr lang="es-ES" sz="40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/>
          </p:nvPr>
        </p:nvGraphicFramePr>
        <p:xfrm>
          <a:off x="290459" y="1638532"/>
          <a:ext cx="6277077" cy="5935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943" y="571577"/>
            <a:ext cx="1591056" cy="110564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1" y="7936992"/>
            <a:ext cx="3081723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5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a 11"/>
          <p:cNvGraphicFramePr>
            <a:graphicFrameLocks noGrp="1"/>
          </p:cNvGraphicFramePr>
          <p:nvPr>
            <p:extLst/>
          </p:nvPr>
        </p:nvGraphicFramePr>
        <p:xfrm>
          <a:off x="290459" y="1242182"/>
          <a:ext cx="6277077" cy="6366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88" y="101359"/>
            <a:ext cx="1591056" cy="11056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1" y="7936992"/>
            <a:ext cx="3081723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a 11"/>
          <p:cNvGraphicFramePr>
            <a:graphicFrameLocks noGrp="1"/>
          </p:cNvGraphicFramePr>
          <p:nvPr>
            <p:extLst/>
          </p:nvPr>
        </p:nvGraphicFramePr>
        <p:xfrm>
          <a:off x="290459" y="1242182"/>
          <a:ext cx="6277077" cy="6366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88" y="101359"/>
            <a:ext cx="1591056" cy="11056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1" y="7936992"/>
            <a:ext cx="3081723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0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725645" y="497167"/>
            <a:ext cx="36471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Resultados de evaluación </a:t>
            </a:r>
          </a:p>
          <a:p>
            <a:pPr algn="ctr"/>
            <a:r>
              <a:rPr lang="es-ES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diagnóstica</a:t>
            </a:r>
            <a:endParaRPr lang="es-ES" sz="24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88" y="101359"/>
            <a:ext cx="1591056" cy="1105649"/>
          </a:xfrm>
          <a:prstGeom prst="rect">
            <a:avLst/>
          </a:prstGeom>
        </p:spPr>
      </p:pic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422815"/>
              </p:ext>
            </p:extLst>
          </p:nvPr>
        </p:nvGraphicFramePr>
        <p:xfrm>
          <a:off x="168361" y="1311194"/>
          <a:ext cx="6411868" cy="703120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28741"/>
                <a:gridCol w="3335020"/>
                <a:gridCol w="378301"/>
                <a:gridCol w="378301"/>
                <a:gridCol w="378301"/>
                <a:gridCol w="378301"/>
                <a:gridCol w="378301"/>
                <a:gridCol w="378301"/>
                <a:gridCol w="378301"/>
              </a:tblGrid>
              <a:tr h="165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KG Primary Penmanship 2" panose="02000506000000020003" pitchFamily="2" charset="0"/>
                        </a:rPr>
                        <a:t>No</a:t>
                      </a:r>
                      <a:r>
                        <a:rPr lang="es-MX" sz="1400" dirty="0" smtClean="0">
                          <a:effectLst/>
                          <a:latin typeface="KG Primary Penmanship 2" panose="02000506000000020003" pitchFamily="2" charset="0"/>
                        </a:rPr>
                        <a:t>.|</a:t>
                      </a:r>
                      <a:endParaRPr lang="es-MX" sz="28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KG Primary Penmanship 2" panose="02000506000000020003" pitchFamily="2" charset="0"/>
                        </a:rPr>
                        <a:t>Nombre</a:t>
                      </a:r>
                      <a:endParaRPr lang="es-MX" sz="28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28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28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solidFill>
                      <a:schemeClr val="accent1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228600" lvl="0" indent="-228600" algn="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40.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/>
                </a:tc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0" y="8175050"/>
            <a:ext cx="2473912" cy="96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8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336654" y="501491"/>
            <a:ext cx="35589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7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Acuerdos</a:t>
            </a:r>
            <a:endParaRPr lang="es-ES" sz="72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/>
          </p:nvPr>
        </p:nvGraphicFramePr>
        <p:xfrm>
          <a:off x="290459" y="1687952"/>
          <a:ext cx="6277077" cy="6366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88" y="101359"/>
            <a:ext cx="1591056" cy="110564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276" y="7936992"/>
            <a:ext cx="3081723" cy="120700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2" y="6897233"/>
            <a:ext cx="2101303" cy="20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9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74597" y="778512"/>
            <a:ext cx="53896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Reunión con padres </a:t>
            </a:r>
            <a:r>
              <a:rPr lang="es-E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y madres</a:t>
            </a:r>
            <a:endParaRPr lang="es-E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/>
          </p:nvPr>
        </p:nvGraphicFramePr>
        <p:xfrm>
          <a:off x="290459" y="1687952"/>
          <a:ext cx="6277077" cy="6366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44" y="141414"/>
            <a:ext cx="1275820" cy="88658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276" y="8017216"/>
            <a:ext cx="3081723" cy="12070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7" y="7001919"/>
            <a:ext cx="1875615" cy="19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2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224781" y="603504"/>
            <a:ext cx="4994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Asistencia de Padres de familia</a:t>
            </a:r>
            <a:endParaRPr lang="es-ES" sz="28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029260"/>
              </p:ext>
            </p:extLst>
          </p:nvPr>
        </p:nvGraphicFramePr>
        <p:xfrm>
          <a:off x="183867" y="1379349"/>
          <a:ext cx="6356782" cy="703216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480279"/>
                <a:gridCol w="2892496"/>
                <a:gridCol w="2984007"/>
              </a:tblGrid>
              <a:tr h="1969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KG Primary Penmanship 2" panose="02000506000000020003" pitchFamily="2" charset="0"/>
                        </a:rPr>
                        <a:t>No.</a:t>
                      </a:r>
                      <a:endParaRPr lang="es-MX" sz="2800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KG Primary Penmanship 2" panose="02000506000000020003" pitchFamily="2" charset="0"/>
                        </a:rPr>
                        <a:t>Nombre del(la)</a:t>
                      </a:r>
                      <a:r>
                        <a:rPr lang="es-MX" sz="1600" baseline="0" dirty="0" smtClean="0">
                          <a:effectLst/>
                          <a:latin typeface="KG Primary Penmanship 2" panose="02000506000000020003" pitchFamily="2" charset="0"/>
                        </a:rPr>
                        <a:t> alumno(a)</a:t>
                      </a:r>
                      <a:endParaRPr lang="es-MX" sz="2800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KG Primary Penmanship 2" panose="02000506000000020003" pitchFamily="2" charset="0"/>
                        </a:rPr>
                        <a:t>Firma del padre, madre o</a:t>
                      </a:r>
                      <a:r>
                        <a:rPr lang="es-MX" sz="1600" baseline="0" dirty="0" smtClean="0">
                          <a:effectLst/>
                          <a:latin typeface="KG Primary Penmanship 2" panose="02000506000000020003" pitchFamily="2" charset="0"/>
                        </a:rPr>
                        <a:t> tutor</a:t>
                      </a:r>
                      <a:endParaRPr lang="es-MX" sz="2800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228600" lvl="0" indent="-228600" algn="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61975" algn="l"/>
                          <a:tab pos="1289050" algn="ctr"/>
                        </a:tabLst>
                      </a:pPr>
                      <a:r>
                        <a:rPr lang="es-MX" sz="900" dirty="0">
                          <a:effectLst/>
                        </a:rPr>
                        <a:t>				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40.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/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207" y="175517"/>
            <a:ext cx="1368810" cy="95120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1" y="8302524"/>
            <a:ext cx="2148447" cy="84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2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5118"/>
            <a:ext cx="6858000" cy="248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326299"/>
              </p:ext>
            </p:extLst>
          </p:nvPr>
        </p:nvGraphicFramePr>
        <p:xfrm>
          <a:off x="466647" y="1394847"/>
          <a:ext cx="5915023" cy="384384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844875"/>
                <a:gridCol w="844875"/>
                <a:gridCol w="844875"/>
                <a:gridCol w="844875"/>
                <a:gridCol w="844875"/>
                <a:gridCol w="845324"/>
                <a:gridCol w="845324"/>
              </a:tblGrid>
              <a:tr h="924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Domingo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Lunes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Martes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Miércoles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Jueves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Viernes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200" dirty="0" err="1">
                          <a:solidFill>
                            <a:schemeClr val="lt1"/>
                          </a:solidFill>
                          <a:effectLst/>
                          <a:latin typeface="KG Primary Penmanship 2" panose="02000506000000020003" pitchFamily="2" charset="0"/>
                          <a:ea typeface="+mn-ea"/>
                          <a:cs typeface="+mn-cs"/>
                        </a:rPr>
                        <a:t>Sábado</a:t>
                      </a:r>
                      <a:endParaRPr lang="es-ES" sz="1600" b="1" kern="1200" dirty="0">
                        <a:solidFill>
                          <a:schemeClr val="lt1"/>
                        </a:solidFill>
                        <a:effectLst/>
                        <a:latin typeface="KG Primary Penmanship 2" panose="02000506000000020003" pitchFamily="2" charset="0"/>
                        <a:ea typeface="+mn-ea"/>
                        <a:cs typeface="+mn-cs"/>
                      </a:endParaRPr>
                    </a:p>
                  </a:txBody>
                  <a:tcPr marL="51626" marR="51626" marT="0" marB="0">
                    <a:solidFill>
                      <a:srgbClr val="FF5D5D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</a:tr>
              <a:tr h="72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800" dirty="0" smtClean="0">
                          <a:effectLst/>
                          <a:latin typeface="Palatino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900" dirty="0">
                        <a:solidFill>
                          <a:srgbClr val="4F81BD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solidFill>
                      <a:srgbClr val="FF9797"/>
                    </a:solidFill>
                  </a:tcPr>
                </a:tc>
              </a:tr>
            </a:tbl>
          </a:graphicData>
        </a:graphic>
      </p:graphicFrame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28" y="5458961"/>
            <a:ext cx="4562863" cy="368503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70686" y="6516650"/>
            <a:ext cx="5216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Beautiful Every Time" panose="02000000000000000000" pitchFamily="2" charset="0"/>
              </a:rPr>
              <a:t>Valor a trabajar</a:t>
            </a:r>
          </a:p>
          <a:p>
            <a:pPr algn="ctr"/>
            <a:r>
              <a:rPr lang="es-ES" sz="6000" b="1" dirty="0" smtClean="0">
                <a:latin typeface="Beautiful Every Time" panose="02000000000000000000" pitchFamily="2" charset="0"/>
              </a:rPr>
              <a:t>amor</a:t>
            </a:r>
            <a:endParaRPr lang="es-ES" sz="3600" b="1" dirty="0">
              <a:latin typeface="Beautiful Every Time" panose="02000000000000000000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86" y="131161"/>
            <a:ext cx="1480380" cy="123083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9696"/>
            <a:ext cx="2712204" cy="9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7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426313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Lunes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24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25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Miércoles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26</a:t>
                      </a: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Jueves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27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Viernes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28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-70540"/>
            <a:ext cx="1786128" cy="153096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73443"/>
            <a:ext cx="2568893" cy="117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4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090809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2513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Observaciones del mes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Miércoles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Jueves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Viernes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3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86" y="131161"/>
            <a:ext cx="1480380" cy="12308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9696"/>
            <a:ext cx="2712204" cy="9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1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558618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Lunes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6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7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Miércoles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8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Jueves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9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Viernes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10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86" y="131161"/>
            <a:ext cx="1480380" cy="123083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9696"/>
            <a:ext cx="2712204" cy="9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2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955764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Lunes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13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14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Miércoles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15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Jueves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16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Viernes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17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86" y="131161"/>
            <a:ext cx="1480380" cy="123083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9696"/>
            <a:ext cx="2712204" cy="9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0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285788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Lunes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20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21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Miércoles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22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Jueves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23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Viernes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24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86" y="131161"/>
            <a:ext cx="1480380" cy="123083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9696"/>
            <a:ext cx="2712204" cy="9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9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392943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Lunes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27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Martes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28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704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Observaciones del mes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86" y="131161"/>
            <a:ext cx="1480380" cy="123083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9696"/>
            <a:ext cx="2712204" cy="9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68361" y="707494"/>
            <a:ext cx="54136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Consejo Técnico Escolar</a:t>
            </a:r>
            <a:endParaRPr lang="es-ES" sz="40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/>
          </p:nvPr>
        </p:nvGraphicFramePr>
        <p:xfrm>
          <a:off x="290459" y="1638532"/>
          <a:ext cx="6277077" cy="5935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86" y="131161"/>
            <a:ext cx="1480380" cy="123083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9696"/>
            <a:ext cx="2712204" cy="9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8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a 11"/>
          <p:cNvGraphicFramePr>
            <a:graphicFrameLocks noGrp="1"/>
          </p:cNvGraphicFramePr>
          <p:nvPr>
            <p:extLst/>
          </p:nvPr>
        </p:nvGraphicFramePr>
        <p:xfrm>
          <a:off x="290459" y="1242182"/>
          <a:ext cx="6277077" cy="6366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86" y="131161"/>
            <a:ext cx="1480380" cy="12308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9696"/>
            <a:ext cx="2712204" cy="9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a 11"/>
          <p:cNvGraphicFramePr>
            <a:graphicFrameLocks noGrp="1"/>
          </p:cNvGraphicFramePr>
          <p:nvPr>
            <p:extLst/>
          </p:nvPr>
        </p:nvGraphicFramePr>
        <p:xfrm>
          <a:off x="290459" y="1242182"/>
          <a:ext cx="6277077" cy="6366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86" y="131161"/>
            <a:ext cx="1480380" cy="12308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9696"/>
            <a:ext cx="2712204" cy="9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7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725645" y="497167"/>
            <a:ext cx="36471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Resultados de evaluación </a:t>
            </a:r>
          </a:p>
          <a:p>
            <a:pPr algn="ctr"/>
            <a:r>
              <a:rPr lang="es-ES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diagnóstica</a:t>
            </a:r>
            <a:endParaRPr lang="es-ES" sz="24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872804"/>
              </p:ext>
            </p:extLst>
          </p:nvPr>
        </p:nvGraphicFramePr>
        <p:xfrm>
          <a:off x="168361" y="1311194"/>
          <a:ext cx="6411868" cy="7031200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428741"/>
                <a:gridCol w="3335020"/>
                <a:gridCol w="378301"/>
                <a:gridCol w="378301"/>
                <a:gridCol w="378301"/>
                <a:gridCol w="378301"/>
                <a:gridCol w="378301"/>
                <a:gridCol w="378301"/>
                <a:gridCol w="378301"/>
              </a:tblGrid>
              <a:tr h="165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KG Primary Penmanship 2" panose="02000506000000020003" pitchFamily="2" charset="0"/>
                        </a:rPr>
                        <a:t>No</a:t>
                      </a:r>
                      <a:r>
                        <a:rPr lang="es-MX" sz="1400" dirty="0" smtClean="0">
                          <a:effectLst/>
                          <a:latin typeface="KG Primary Penmanship 2" panose="02000506000000020003" pitchFamily="2" charset="0"/>
                        </a:rPr>
                        <a:t>.|</a:t>
                      </a:r>
                      <a:endParaRPr lang="es-MX" sz="28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400" dirty="0">
                          <a:effectLst/>
                          <a:latin typeface="KG Primary Penmanship 2" panose="02000506000000020003" pitchFamily="2" charset="0"/>
                        </a:rPr>
                        <a:t>Nombre</a:t>
                      </a:r>
                      <a:endParaRPr lang="es-MX" sz="28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28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2800" b="1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228600" lvl="0" indent="-228600" algn="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511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40.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684" marR="6368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86" y="131161"/>
            <a:ext cx="1480380" cy="12308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9696"/>
            <a:ext cx="2712204" cy="9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2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336654" y="501491"/>
            <a:ext cx="35589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7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Acuerdos</a:t>
            </a:r>
            <a:endParaRPr lang="es-ES" sz="72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/>
          </p:nvPr>
        </p:nvGraphicFramePr>
        <p:xfrm>
          <a:off x="290459" y="1687952"/>
          <a:ext cx="6277077" cy="6366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86" y="131161"/>
            <a:ext cx="1480380" cy="12308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84" y="8048344"/>
            <a:ext cx="2712204" cy="98430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2" y="6897233"/>
            <a:ext cx="2101303" cy="20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2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878504"/>
              </p:ext>
            </p:extLst>
          </p:nvPr>
        </p:nvGraphicFramePr>
        <p:xfrm>
          <a:off x="656775" y="1330101"/>
          <a:ext cx="5654840" cy="62840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54840"/>
              </a:tblGrid>
              <a:tr h="12568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Lunes </a:t>
                      </a: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31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effectLst/>
                        <a:latin typeface="Kristen ITC" panose="03050502040202030202" pitchFamily="66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>
                          <a:effectLst/>
                          <a:latin typeface="Kristen ITC" panose="03050502040202030202" pitchFamily="66" charset="0"/>
                        </a:rPr>
                        <a:t> 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0272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1153795" algn="l"/>
                          <a:tab pos="2895600" algn="ctr"/>
                        </a:tabLst>
                      </a:pPr>
                      <a:r>
                        <a:rPr lang="es-MX" sz="1900" b="1" dirty="0" smtClean="0">
                          <a:effectLst/>
                          <a:latin typeface="Kristen ITC" panose="03050502040202030202" pitchFamily="66" charset="0"/>
                        </a:rPr>
                        <a:t>Observaciones</a:t>
                      </a:r>
                      <a:r>
                        <a:rPr lang="es-MX" sz="1900" b="1" baseline="0" dirty="0" smtClean="0">
                          <a:effectLst/>
                          <a:latin typeface="Kristen ITC" panose="03050502040202030202" pitchFamily="66" charset="0"/>
                        </a:rPr>
                        <a:t> del mes</a:t>
                      </a:r>
                      <a:endParaRPr lang="es-MX" sz="1500" b="1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276" marR="6527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-70540"/>
            <a:ext cx="1786128" cy="153096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73443"/>
            <a:ext cx="2568893" cy="117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2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74597" y="778512"/>
            <a:ext cx="53896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Reunión con padres </a:t>
            </a:r>
            <a:r>
              <a:rPr lang="es-E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y madres</a:t>
            </a:r>
            <a:endParaRPr lang="es-E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/>
          </p:nvPr>
        </p:nvGraphicFramePr>
        <p:xfrm>
          <a:off x="290459" y="1687952"/>
          <a:ext cx="6277077" cy="6366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86" y="131161"/>
            <a:ext cx="1480380" cy="12308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594" y="8159696"/>
            <a:ext cx="2712204" cy="9843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7" y="7001919"/>
            <a:ext cx="1875615" cy="19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4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224781" y="603504"/>
            <a:ext cx="499444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Asistencia de Padres de familia</a:t>
            </a:r>
            <a:endParaRPr lang="es-ES" sz="28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517905"/>
              </p:ext>
            </p:extLst>
          </p:nvPr>
        </p:nvGraphicFramePr>
        <p:xfrm>
          <a:off x="183867" y="1332488"/>
          <a:ext cx="6356782" cy="703216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480279"/>
                <a:gridCol w="2892496"/>
                <a:gridCol w="2984007"/>
              </a:tblGrid>
              <a:tr h="1866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KG Primary Penmanship 2" panose="02000506000000020003" pitchFamily="2" charset="0"/>
                        </a:rPr>
                        <a:t>No.</a:t>
                      </a:r>
                      <a:endParaRPr lang="es-MX" sz="2800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KG Primary Penmanship 2" panose="02000506000000020003" pitchFamily="2" charset="0"/>
                        </a:rPr>
                        <a:t>Nombre del(la)</a:t>
                      </a:r>
                      <a:r>
                        <a:rPr lang="es-MX" sz="1600" baseline="0" dirty="0" smtClean="0">
                          <a:effectLst/>
                          <a:latin typeface="KG Primary Penmanship 2" panose="02000506000000020003" pitchFamily="2" charset="0"/>
                        </a:rPr>
                        <a:t> alumno(a)</a:t>
                      </a:r>
                      <a:endParaRPr lang="es-MX" sz="2800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600" dirty="0" smtClean="0">
                          <a:effectLst/>
                          <a:latin typeface="KG Primary Penmanship 2" panose="02000506000000020003" pitchFamily="2" charset="0"/>
                        </a:rPr>
                        <a:t>Firma del padre, madre o</a:t>
                      </a:r>
                      <a:r>
                        <a:rPr lang="es-MX" sz="1600" baseline="0" dirty="0" smtClean="0">
                          <a:effectLst/>
                          <a:latin typeface="KG Primary Penmanship 2" panose="02000506000000020003" pitchFamily="2" charset="0"/>
                        </a:rPr>
                        <a:t> tutor</a:t>
                      </a:r>
                      <a:endParaRPr lang="es-MX" sz="2800" dirty="0">
                        <a:solidFill>
                          <a:srgbClr val="493930"/>
                        </a:solidFill>
                        <a:effectLst/>
                        <a:latin typeface="KG Primary Penmanship 2" panose="02000506000000020003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D5D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228600" lvl="0" indent="-228600" algn="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561975" algn="l"/>
                          <a:tab pos="1289050" algn="ctr"/>
                        </a:tabLst>
                      </a:pPr>
                      <a:r>
                        <a:rPr lang="es-MX" sz="900" dirty="0">
                          <a:effectLst/>
                        </a:rPr>
                        <a:t>				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19.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29.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31.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32.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33.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34.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35.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36.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37.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38.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39.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  <a:tr h="16970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s-MX" sz="900" dirty="0" smtClean="0">
                          <a:effectLst/>
                        </a:rPr>
                        <a:t>40.</a:t>
                      </a: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b="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5D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9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493930"/>
                        </a:solidFill>
                        <a:effectLst/>
                        <a:latin typeface="Kristen ITC" panose="03050502040202030202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29" marR="6352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7C0"/>
                    </a:solidFill>
                  </a:tcPr>
                </a:tc>
              </a:tr>
            </a:tbl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7936992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6858001" cy="12070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86" y="131161"/>
            <a:ext cx="1480380" cy="12308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59696"/>
            <a:ext cx="2712204" cy="9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1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68361" y="707494"/>
            <a:ext cx="54136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autiful Every Time" panose="02000000000000000000" pitchFamily="2" charset="0"/>
              </a:rPr>
              <a:t>Consejo Técnico Escolar</a:t>
            </a:r>
            <a:endParaRPr lang="es-ES" sz="40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autiful Every Time" panose="02000000000000000000" pitchFamily="2" charset="0"/>
            </a:endParaRPr>
          </a:p>
        </p:txBody>
      </p:sp>
      <p:graphicFrame>
        <p:nvGraphicFramePr>
          <p:cNvPr id="12" name="Tabla 11"/>
          <p:cNvGraphicFramePr>
            <a:graphicFrameLocks noGrp="1"/>
          </p:cNvGraphicFramePr>
          <p:nvPr>
            <p:extLst/>
          </p:nvPr>
        </p:nvGraphicFramePr>
        <p:xfrm>
          <a:off x="290459" y="1638532"/>
          <a:ext cx="6277077" cy="5935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95676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-70540"/>
            <a:ext cx="1786128" cy="153096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73443"/>
            <a:ext cx="2568893" cy="117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0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a 11"/>
          <p:cNvGraphicFramePr>
            <a:graphicFrameLocks noGrp="1"/>
          </p:cNvGraphicFramePr>
          <p:nvPr>
            <p:extLst/>
          </p:nvPr>
        </p:nvGraphicFramePr>
        <p:xfrm>
          <a:off x="290459" y="1242182"/>
          <a:ext cx="6277077" cy="63666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77077"/>
              </a:tblGrid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4444"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936992"/>
            <a:ext cx="6858001" cy="120700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900CC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1" cy="12070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9" y="-70540"/>
            <a:ext cx="1786128" cy="15309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73443"/>
            <a:ext cx="2568893" cy="117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1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1202</TotalTime>
  <Words>1424</Words>
  <Application>Microsoft Office PowerPoint</Application>
  <PresentationFormat>Carta (216 x 279 mm)</PresentationFormat>
  <Paragraphs>3322</Paragraphs>
  <Slides>71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71</vt:i4>
      </vt:variant>
    </vt:vector>
  </HeadingPairs>
  <TitlesOfParts>
    <vt:vector size="82" baseType="lpstr">
      <vt:lpstr>Arial</vt:lpstr>
      <vt:lpstr>Beautiful Every Time</vt:lpstr>
      <vt:lpstr>Calibri</vt:lpstr>
      <vt:lpstr>Calibri Light</vt:lpstr>
      <vt:lpstr>Cambria</vt:lpstr>
      <vt:lpstr>HelloDataHead</vt:lpstr>
      <vt:lpstr>KG Primary Penmanship 2</vt:lpstr>
      <vt:lpstr>Kristen ITC</vt:lpstr>
      <vt:lpstr>Palatino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Laura Becerril</dc:creator>
  <cp:lastModifiedBy>Antonio Ciudad Real Núñez</cp:lastModifiedBy>
  <cp:revision>151</cp:revision>
  <dcterms:created xsi:type="dcterms:W3CDTF">2015-08-06T21:45:22Z</dcterms:created>
  <dcterms:modified xsi:type="dcterms:W3CDTF">2016-09-05T14:48:54Z</dcterms:modified>
</cp:coreProperties>
</file>