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486" r:id="rId4"/>
    <p:sldId id="261" r:id="rId5"/>
    <p:sldId id="487" r:id="rId6"/>
    <p:sldId id="264" r:id="rId7"/>
    <p:sldId id="488" r:id="rId8"/>
    <p:sldId id="489" r:id="rId9"/>
    <p:sldId id="490" r:id="rId10"/>
    <p:sldId id="491" r:id="rId11"/>
    <p:sldId id="492" r:id="rId12"/>
    <p:sldId id="495" r:id="rId13"/>
    <p:sldId id="494" r:id="rId14"/>
    <p:sldId id="493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496" r:id="rId25"/>
    <p:sldId id="497" r:id="rId26"/>
    <p:sldId id="282" r:id="rId27"/>
    <p:sldId id="283" r:id="rId28"/>
    <p:sldId id="284" r:id="rId29"/>
    <p:sldId id="285" r:id="rId30"/>
    <p:sldId id="287" r:id="rId31"/>
    <p:sldId id="498" r:id="rId32"/>
    <p:sldId id="288" r:id="rId33"/>
    <p:sldId id="289" r:id="rId34"/>
    <p:sldId id="499" r:id="rId35"/>
    <p:sldId id="500" r:id="rId36"/>
    <p:sldId id="501" r:id="rId37"/>
    <p:sldId id="510" r:id="rId38"/>
    <p:sldId id="512" r:id="rId39"/>
    <p:sldId id="511" r:id="rId40"/>
    <p:sldId id="503" r:id="rId41"/>
    <p:sldId id="504" r:id="rId42"/>
    <p:sldId id="505" r:id="rId43"/>
    <p:sldId id="506" r:id="rId44"/>
    <p:sldId id="507" r:id="rId45"/>
    <p:sldId id="508" r:id="rId46"/>
    <p:sldId id="509" r:id="rId47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CC"/>
    <a:srgbClr val="00CC00"/>
    <a:srgbClr val="F7B7C0"/>
    <a:srgbClr val="FF5D5D"/>
    <a:srgbClr val="FF9797"/>
    <a:srgbClr val="F07C8D"/>
    <a:srgbClr val="FF3333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49" autoAdjust="0"/>
    <p:restoredTop sz="94660"/>
  </p:normalViewPr>
  <p:slideViewPr>
    <p:cSldViewPr snapToGrid="0">
      <p:cViewPr varScale="1">
        <p:scale>
          <a:sx n="51" d="100"/>
          <a:sy n="51" d="100"/>
        </p:scale>
        <p:origin x="25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00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806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934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827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50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35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17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71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70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88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07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C7EE-4F08-4CB8-B905-A9762002AEDB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FFD8-069B-4300-9362-5F97113FC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41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2798064"/>
            <a:ext cx="6858000" cy="142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2" y="1856661"/>
            <a:ext cx="5294377" cy="329589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32102" y="2553778"/>
            <a:ext cx="52943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latin typeface="Berlin Sans FB" panose="020E0602020502020306" pitchFamily="34" charset="0"/>
              </a:rPr>
              <a:t>Agenda Escolar</a:t>
            </a:r>
          </a:p>
          <a:p>
            <a:pPr algn="ctr"/>
            <a:r>
              <a:rPr lang="es-MX" sz="4000" dirty="0" smtClean="0">
                <a:latin typeface="Berlin Sans FB" panose="020E0602020502020306" pitchFamily="34" charset="0"/>
              </a:rPr>
              <a:t>2016-2017</a:t>
            </a:r>
          </a:p>
          <a:p>
            <a:pPr algn="ctr"/>
            <a:endParaRPr lang="es-MX" sz="1100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sz="2000" b="1" dirty="0" smtClean="0">
                <a:latin typeface="HelloPoppinTags" panose="02000603000000000000" pitchFamily="2" charset="0"/>
                <a:ea typeface="HelloPoppinTags" panose="02000603000000000000" pitchFamily="2" charset="0"/>
              </a:rPr>
              <a:t>Profesor/as____________________</a:t>
            </a:r>
            <a:endParaRPr lang="es-MX" sz="2000" b="1" dirty="0">
              <a:latin typeface="HelloPoppinTags" panose="02000603000000000000" pitchFamily="2" charset="0"/>
              <a:ea typeface="HelloPoppinTag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1277226" y="7936566"/>
            <a:ext cx="4303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PADRES Y MADRES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197"/>
            <a:ext cx="1781430" cy="8973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42532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659880" y="7936566"/>
            <a:ext cx="55382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PERSONAL DEL CENTRO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" y="56126"/>
            <a:ext cx="2971807" cy="7288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1" name="CuadroTexto 30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36523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659880" y="7936566"/>
            <a:ext cx="55382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PERSONAL DEL CENTRO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" y="56126"/>
            <a:ext cx="2971807" cy="7288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41814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659880" y="7936566"/>
            <a:ext cx="55382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PERSONAL DEL CENTRO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" y="56126"/>
            <a:ext cx="2971807" cy="7288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23054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659880" y="7936566"/>
            <a:ext cx="55382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PERSONAL DEL CENTRO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" y="56126"/>
            <a:ext cx="2971807" cy="7288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6266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2104662" y="507311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Cumpleaños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99275"/>
              </p:ext>
            </p:extLst>
          </p:nvPr>
        </p:nvGraphicFramePr>
        <p:xfrm>
          <a:off x="241060" y="1430641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Enero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07541"/>
              </p:ext>
            </p:extLst>
          </p:nvPr>
        </p:nvGraphicFramePr>
        <p:xfrm>
          <a:off x="2423515" y="1430641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Febrero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49261"/>
              </p:ext>
            </p:extLst>
          </p:nvPr>
        </p:nvGraphicFramePr>
        <p:xfrm>
          <a:off x="4602972" y="1430641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Kristen ITC" panose="03050502040202030202" pitchFamily="66" charset="0"/>
                        </a:rPr>
                        <a:t>Marzo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133307"/>
              </p:ext>
            </p:extLst>
          </p:nvPr>
        </p:nvGraphicFramePr>
        <p:xfrm>
          <a:off x="247156" y="3027793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Abril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42288"/>
              </p:ext>
            </p:extLst>
          </p:nvPr>
        </p:nvGraphicFramePr>
        <p:xfrm>
          <a:off x="2421973" y="3033889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Mayo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44517"/>
              </p:ext>
            </p:extLst>
          </p:nvPr>
        </p:nvGraphicFramePr>
        <p:xfrm>
          <a:off x="4602972" y="3033889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Junio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60291"/>
              </p:ext>
            </p:extLst>
          </p:nvPr>
        </p:nvGraphicFramePr>
        <p:xfrm>
          <a:off x="2421973" y="4606657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Agosto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71439"/>
              </p:ext>
            </p:extLst>
          </p:nvPr>
        </p:nvGraphicFramePr>
        <p:xfrm>
          <a:off x="4602972" y="4624945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chemeClr val="bg1"/>
                          </a:solidFill>
                          <a:latin typeface="Kristen ITC" panose="03050502040202030202" pitchFamily="66" charset="0"/>
                        </a:rPr>
                        <a:t>Septiembre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CC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32297"/>
              </p:ext>
            </p:extLst>
          </p:nvPr>
        </p:nvGraphicFramePr>
        <p:xfrm>
          <a:off x="227413" y="6271041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Octubre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14987"/>
              </p:ext>
            </p:extLst>
          </p:nvPr>
        </p:nvGraphicFramePr>
        <p:xfrm>
          <a:off x="2421973" y="6274760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Noviembre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37990"/>
              </p:ext>
            </p:extLst>
          </p:nvPr>
        </p:nvGraphicFramePr>
        <p:xfrm>
          <a:off x="4602972" y="6271041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Diciembre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7" y="202785"/>
            <a:ext cx="1243586" cy="11160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0" y="7825176"/>
            <a:ext cx="3273555" cy="1136196"/>
          </a:xfrm>
          <a:prstGeom prst="rect">
            <a:avLst/>
          </a:prstGeom>
        </p:spPr>
      </p:pic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83796"/>
              </p:ext>
            </p:extLst>
          </p:nvPr>
        </p:nvGraphicFramePr>
        <p:xfrm>
          <a:off x="253252" y="4606657"/>
          <a:ext cx="2057400" cy="1483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latin typeface="Kristen ITC" panose="03050502040202030202" pitchFamily="66" charset="0"/>
                        </a:rPr>
                        <a:t>Julio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94" y="40590"/>
            <a:ext cx="1233949" cy="131005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5080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958419" y="745343"/>
            <a:ext cx="3150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Comisiones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81849"/>
              </p:ext>
            </p:extLst>
          </p:nvPr>
        </p:nvGraphicFramePr>
        <p:xfrm>
          <a:off x="164592" y="1430641"/>
          <a:ext cx="6635382" cy="61325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11794"/>
                <a:gridCol w="2211794"/>
                <a:gridCol w="2211794"/>
              </a:tblGrid>
              <a:tr h="51104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Comisión</a:t>
                      </a:r>
                      <a:endParaRPr lang="es-MX" sz="200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Responsable</a:t>
                      </a:r>
                      <a:endParaRPr lang="es-MX" sz="200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Fecha</a:t>
                      </a:r>
                      <a:endParaRPr lang="es-MX" sz="2000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  <a:tr h="511048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5" y="56126"/>
            <a:ext cx="2971807" cy="7288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8203" flipV="1">
            <a:off x="5140957" y="503919"/>
            <a:ext cx="1421402" cy="4968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38" y="7514910"/>
            <a:ext cx="2551183" cy="155865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4319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955517" y="1207008"/>
            <a:ext cx="4542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Periódico Mural</a:t>
            </a:r>
            <a:endParaRPr lang="es-ES" sz="5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05202"/>
              </p:ext>
            </p:extLst>
          </p:nvPr>
        </p:nvGraphicFramePr>
        <p:xfrm>
          <a:off x="393581" y="2677110"/>
          <a:ext cx="6280644" cy="594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4794"/>
                <a:gridCol w="4515850"/>
              </a:tblGrid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Mes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Responsable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Agosto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Septiembre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Octubre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Noviembre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Diciembre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Enero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Febrero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Marzo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Abril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Mayo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Junio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61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latin typeface="KG Primary Penmanship 2" panose="02000506000000020003" pitchFamily="2" charset="0"/>
                        </a:rPr>
                        <a:t>Julio</a:t>
                      </a:r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955519" cy="239573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39569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936271" y="507311"/>
            <a:ext cx="5195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Estadística anual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34123"/>
              </p:ext>
            </p:extLst>
          </p:nvPr>
        </p:nvGraphicFramePr>
        <p:xfrm>
          <a:off x="142300" y="1430641"/>
          <a:ext cx="6516632" cy="553708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208634"/>
                <a:gridCol w="402647"/>
                <a:gridCol w="403341"/>
                <a:gridCol w="403341"/>
                <a:gridCol w="356134"/>
                <a:gridCol w="356134"/>
                <a:gridCol w="316564"/>
                <a:gridCol w="356134"/>
                <a:gridCol w="356134"/>
                <a:gridCol w="378350"/>
                <a:gridCol w="379044"/>
                <a:gridCol w="379044"/>
                <a:gridCol w="379044"/>
                <a:gridCol w="842087"/>
              </a:tblGrid>
              <a:tr h="3845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Resumen estadístico del mes de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Inscripción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Altas en el mes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Bajas en el mes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Existencia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Días Hábiles 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2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H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M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T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H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M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T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H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M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T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H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M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T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Agosto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Septiembre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Octubre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Noviembre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Diciembre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Enero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Febrero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Marzo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Abril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Mayo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Junio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Julio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TOTAL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6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79" y="7114032"/>
            <a:ext cx="1728437" cy="199339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23801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18398" y="603504"/>
            <a:ext cx="60211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utiful Every Time" panose="02000000000000000000" pitchFamily="2" charset="0"/>
              </a:rPr>
              <a:t>Ficha de Preinscripción</a:t>
            </a:r>
            <a:endParaRPr lang="es-ES" sz="4800" b="1" cap="none" spc="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15366"/>
              </p:ext>
            </p:extLst>
          </p:nvPr>
        </p:nvGraphicFramePr>
        <p:xfrm>
          <a:off x="202917" y="1263070"/>
          <a:ext cx="6454677" cy="729494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80279"/>
                <a:gridCol w="2892496"/>
                <a:gridCol w="1091558"/>
                <a:gridCol w="1990344"/>
              </a:tblGrid>
              <a:tr h="1885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No.</a:t>
                      </a:r>
                      <a:endParaRPr lang="es-MX" sz="24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Nombre</a:t>
                      </a:r>
                      <a:endParaRPr lang="es-MX" sz="24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Fecha de </a:t>
                      </a:r>
                      <a:r>
                        <a:rPr lang="es-MX" sz="1400" dirty="0" err="1">
                          <a:effectLst/>
                        </a:rPr>
                        <a:t>NaC</a:t>
                      </a:r>
                      <a:r>
                        <a:rPr lang="es-MX" sz="1400" dirty="0">
                          <a:effectLst/>
                        </a:rPr>
                        <a:t>.</a:t>
                      </a:r>
                      <a:endParaRPr lang="es-MX" sz="24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CURP</a:t>
                      </a:r>
                      <a:endParaRPr lang="es-MX" sz="24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228600" lvl="0" indent="-228600" algn="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24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24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MX" sz="2400" b="1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MX" sz="24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1975" algn="l"/>
                          <a:tab pos="1289050" algn="ctr"/>
                        </a:tabLst>
                      </a:pPr>
                      <a:r>
                        <a:rPr lang="es-MX" sz="900">
                          <a:effectLst/>
                        </a:rPr>
                        <a:t>				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  <a:tr h="1714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/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27631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29056" y="2084934"/>
            <a:ext cx="5321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Profesora: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Escuela: 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2400" b="1" dirty="0" smtClean="0">
              <a:effectLst/>
              <a:latin typeface="Kristen ITC" panose="03050502040202030202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3" y="164602"/>
            <a:ext cx="1446041" cy="13592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" y="171135"/>
            <a:ext cx="2038916" cy="19137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" y="5164710"/>
            <a:ext cx="2453641" cy="378871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" y="-69798"/>
            <a:ext cx="1566895" cy="49435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25" y="7648303"/>
            <a:ext cx="2610236" cy="1305118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2771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75675" y="603504"/>
            <a:ext cx="5306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Horario de clases</a:t>
            </a:r>
            <a:endParaRPr lang="es-E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70243"/>
              </p:ext>
            </p:extLst>
          </p:nvPr>
        </p:nvGraphicFramePr>
        <p:xfrm>
          <a:off x="114298" y="1549400"/>
          <a:ext cx="6515100" cy="431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KG Primary Penmanship 2" panose="02000506000000020003" pitchFamily="2" charset="0"/>
                        </a:rPr>
                        <a:t>Hora</a:t>
                      </a:r>
                      <a:endParaRPr lang="es-MX" sz="20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KG Primary Penmanship 2" panose="02000506000000020003" pitchFamily="2" charset="0"/>
                        </a:rPr>
                        <a:t>Lunes</a:t>
                      </a:r>
                      <a:endParaRPr lang="es-MX" sz="20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KG Primary Penmanship 2" panose="02000506000000020003" pitchFamily="2" charset="0"/>
                        </a:rPr>
                        <a:t>Martes</a:t>
                      </a:r>
                      <a:endParaRPr lang="es-MX" sz="20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KG Primary Penmanship 2" panose="02000506000000020003" pitchFamily="2" charset="0"/>
                        </a:rPr>
                        <a:t>Miércoles</a:t>
                      </a:r>
                      <a:endParaRPr lang="es-MX" sz="20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KG Primary Penmanship 2" panose="02000506000000020003" pitchFamily="2" charset="0"/>
                        </a:rPr>
                        <a:t>Jueves</a:t>
                      </a:r>
                      <a:endParaRPr lang="es-MX" sz="20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latin typeface="KG Primary Penmanship 2" panose="02000506000000020003" pitchFamily="2" charset="0"/>
                        </a:rPr>
                        <a:t>Viernes</a:t>
                      </a:r>
                      <a:endParaRPr lang="es-MX" sz="2000" dirty="0">
                        <a:latin typeface="KG Primary Penmanship 2" panose="02000506000000020003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latin typeface="Kristen ITC" panose="03050502040202030202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0" y="6080540"/>
            <a:ext cx="2143116" cy="21762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32663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5040"/>
            <a:ext cx="68580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15822" y="6665496"/>
            <a:ext cx="5216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Beautiful Every Time" panose="02000000000000000000" pitchFamily="2" charset="0"/>
              </a:rPr>
              <a:t>Valor a trabajar</a:t>
            </a:r>
          </a:p>
          <a:p>
            <a:pPr algn="ctr"/>
            <a:r>
              <a:rPr lang="es-ES" sz="6000" b="1" dirty="0" smtClean="0">
                <a:latin typeface="Beautiful Every Time" panose="02000000000000000000" pitchFamily="2" charset="0"/>
              </a:rPr>
              <a:t>libertad</a:t>
            </a:r>
            <a:endParaRPr lang="es-ES" sz="3600" b="1" dirty="0">
              <a:latin typeface="Beautiful Every Time" panose="020000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59" y="636942"/>
            <a:ext cx="3146612" cy="142646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8" y="5458961"/>
            <a:ext cx="4562863" cy="3685039"/>
          </a:xfrm>
          <a:prstGeom prst="rect">
            <a:avLst/>
          </a:prstGeom>
        </p:spPr>
      </p:pic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2083"/>
              </p:ext>
            </p:extLst>
          </p:nvPr>
        </p:nvGraphicFramePr>
        <p:xfrm>
          <a:off x="529401" y="2063406"/>
          <a:ext cx="5915023" cy="36915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44875"/>
                <a:gridCol w="844875"/>
                <a:gridCol w="844875"/>
                <a:gridCol w="844875"/>
                <a:gridCol w="844875"/>
                <a:gridCol w="845324"/>
                <a:gridCol w="845324"/>
              </a:tblGrid>
              <a:tr h="1845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G Primary Penmanship 2" panose="02000506000000020003" pitchFamily="2" charset="0"/>
                        </a:rPr>
                        <a:t>Domingo</a:t>
                      </a:r>
                      <a:endParaRPr lang="es-ES" sz="1600" b="1" dirty="0"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G Primary Penmanship 2" panose="02000506000000020003" pitchFamily="2" charset="0"/>
                        </a:rPr>
                        <a:t>Lunes</a:t>
                      </a:r>
                      <a:endParaRPr lang="es-ES" sz="1600" b="1" dirty="0"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KG Primary Penmanship 2" panose="02000506000000020003" pitchFamily="2" charset="0"/>
                        </a:rPr>
                        <a:t>Martes</a:t>
                      </a:r>
                      <a:endParaRPr lang="es-ES" sz="1600" b="1" dirty="0"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G Primary Penmanship 2" panose="02000506000000020003" pitchFamily="2" charset="0"/>
                        </a:rPr>
                        <a:t>Miércoles</a:t>
                      </a:r>
                      <a:endParaRPr lang="es-ES" sz="1600" b="1"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G Primary Penmanship 2" panose="02000506000000020003" pitchFamily="2" charset="0"/>
                        </a:rPr>
                        <a:t>Jueves</a:t>
                      </a:r>
                      <a:endParaRPr lang="es-ES" sz="1600" b="1"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G Primary Penmanship 2" panose="02000506000000020003" pitchFamily="2" charset="0"/>
                        </a:rPr>
                        <a:t>Viernes</a:t>
                      </a:r>
                      <a:endParaRPr lang="es-ES" sz="1600" b="1" dirty="0"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KG Primary Penmanship 2" panose="02000506000000020003" pitchFamily="2" charset="0"/>
                        </a:rPr>
                        <a:t>Sábado</a:t>
                      </a:r>
                      <a:endParaRPr lang="es-ES" sz="1600" b="1" dirty="0"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8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8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4" y="8063477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00954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Lunes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15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Martes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16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Miércoles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17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Jueves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18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Viernes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19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3" y="-104186"/>
            <a:ext cx="1401226" cy="14153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9" y="7936992"/>
            <a:ext cx="2128007" cy="9646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256696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Lunes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22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Martes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23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Miércoles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24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Jueves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25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Viernes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26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3" y="-104186"/>
            <a:ext cx="1401226" cy="14153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9" y="7936992"/>
            <a:ext cx="2128007" cy="9646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01355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Lunes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29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Martes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30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Miércoles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31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513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Observaciones del mes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3" y="-104186"/>
            <a:ext cx="1401226" cy="141538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9" y="7936992"/>
            <a:ext cx="2128007" cy="9646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1" y="7936992"/>
            <a:ext cx="2128007" cy="96469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1" y="7936992"/>
            <a:ext cx="2128007" cy="96469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68361" y="707494"/>
            <a:ext cx="5413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Consejo Técnico Escolar</a:t>
            </a:r>
            <a:endParaRPr lang="es-ES" sz="4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262148"/>
              </p:ext>
            </p:extLst>
          </p:nvPr>
        </p:nvGraphicFramePr>
        <p:xfrm>
          <a:off x="290459" y="1638532"/>
          <a:ext cx="6277077" cy="5935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50808"/>
              </p:ext>
            </p:extLst>
          </p:nvPr>
        </p:nvGraphicFramePr>
        <p:xfrm>
          <a:off x="290459" y="124218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1" y="7936992"/>
            <a:ext cx="2128007" cy="9646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650808"/>
              </p:ext>
            </p:extLst>
          </p:nvPr>
        </p:nvGraphicFramePr>
        <p:xfrm>
          <a:off x="290459" y="124218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1" y="7936992"/>
            <a:ext cx="2128007" cy="9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25645" y="497167"/>
            <a:ext cx="36471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Resultados de evaluación </a:t>
            </a:r>
          </a:p>
          <a:p>
            <a:pPr algn="ctr"/>
            <a:r>
              <a:rPr lang="es-E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diagnóstica</a:t>
            </a:r>
            <a:endParaRPr lang="es-ES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43382"/>
              </p:ext>
            </p:extLst>
          </p:nvPr>
        </p:nvGraphicFramePr>
        <p:xfrm>
          <a:off x="168361" y="1311194"/>
          <a:ext cx="6411868" cy="703120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28741"/>
                <a:gridCol w="3335020"/>
                <a:gridCol w="378301"/>
                <a:gridCol w="378301"/>
                <a:gridCol w="378301"/>
                <a:gridCol w="378301"/>
                <a:gridCol w="378301"/>
                <a:gridCol w="378301"/>
                <a:gridCol w="378301"/>
              </a:tblGrid>
              <a:tr h="165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KG Primary Penmanship 2" panose="02000506000000020003" pitchFamily="2" charset="0"/>
                        </a:rPr>
                        <a:t>No</a:t>
                      </a:r>
                      <a:r>
                        <a:rPr lang="es-MX" sz="1400" dirty="0" smtClean="0">
                          <a:effectLst/>
                          <a:latin typeface="KG Primary Penmanship 2" panose="02000506000000020003" pitchFamily="2" charset="0"/>
                        </a:rPr>
                        <a:t>.|</a:t>
                      </a:r>
                      <a:endParaRPr lang="es-MX" sz="28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KG Primary Penmanship 2" panose="02000506000000020003" pitchFamily="2" charset="0"/>
                        </a:rPr>
                        <a:t>Nombre</a:t>
                      </a:r>
                      <a:endParaRPr lang="es-MX" sz="28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28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solidFill>
                      <a:schemeClr val="accent1"/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228600" lvl="0" indent="-228600" algn="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/>
                </a:tc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1" y="8179304"/>
            <a:ext cx="2128007" cy="9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810768" y="1779934"/>
            <a:ext cx="5321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del Profesor: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Escuela: 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Número telefónico: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3200" b="1" dirty="0" smtClean="0">
                <a:effectLst/>
                <a:latin typeface="KG Primary Penmanship 2" panose="0200050600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Correo Electrónico:</a:t>
            </a: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2400" b="1" dirty="0" smtClean="0">
              <a:effectLst/>
              <a:latin typeface="Kristen ITC" panose="03050502040202030202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3" y="164602"/>
            <a:ext cx="1446041" cy="13592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" y="171135"/>
            <a:ext cx="2038916" cy="19137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2" y="4227291"/>
            <a:ext cx="2226567" cy="49167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" y="-69798"/>
            <a:ext cx="1566895" cy="4943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25" y="7648303"/>
            <a:ext cx="2610236" cy="130511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704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336654" y="501491"/>
            <a:ext cx="35589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Acuerdos</a:t>
            </a:r>
            <a:endParaRPr lang="es-ES" sz="7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21870"/>
              </p:ext>
            </p:extLst>
          </p:nvPr>
        </p:nvGraphicFramePr>
        <p:xfrm>
          <a:off x="290459" y="168795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2" y="6897233"/>
            <a:ext cx="2101303" cy="207951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71" y="8058148"/>
            <a:ext cx="2128007" cy="9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74597" y="778512"/>
            <a:ext cx="5389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Reunión con padres </a:t>
            </a:r>
            <a:r>
              <a:rPr lang="es-E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y madres</a:t>
            </a:r>
            <a:endParaRPr lang="es-E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21870"/>
              </p:ext>
            </p:extLst>
          </p:nvPr>
        </p:nvGraphicFramePr>
        <p:xfrm>
          <a:off x="290459" y="168795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7" y="7001919"/>
            <a:ext cx="1875615" cy="19743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71" y="8058148"/>
            <a:ext cx="2128007" cy="9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1" cy="12070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75" y="-104186"/>
            <a:ext cx="1401226" cy="14153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1" y="8383683"/>
            <a:ext cx="1677171" cy="76031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24781" y="603504"/>
            <a:ext cx="4994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Asistencia de Padres de familia</a:t>
            </a:r>
            <a:endParaRPr lang="es-ES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25361"/>
              </p:ext>
            </p:extLst>
          </p:nvPr>
        </p:nvGraphicFramePr>
        <p:xfrm>
          <a:off x="183867" y="1332488"/>
          <a:ext cx="6356782" cy="697499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80279"/>
                <a:gridCol w="2892496"/>
                <a:gridCol w="2984007"/>
              </a:tblGrid>
              <a:tr h="186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No.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Nombre del(la)</a:t>
                      </a:r>
                      <a:r>
                        <a:rPr lang="es-MX" sz="1000" baseline="0" dirty="0" smtClean="0">
                          <a:effectLst/>
                        </a:rPr>
                        <a:t> alumno(a)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</a:rPr>
                        <a:t>Firma del padre, madre o</a:t>
                      </a:r>
                      <a:r>
                        <a:rPr lang="es-MX" sz="1000" baseline="0" dirty="0" smtClean="0">
                          <a:effectLst/>
                        </a:rPr>
                        <a:t> tutor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228600" lvl="0" indent="-228600" algn="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1975" algn="l"/>
                          <a:tab pos="1289050" algn="ctr"/>
                        </a:tabLst>
                      </a:pPr>
                      <a:r>
                        <a:rPr lang="es-MX" sz="900">
                          <a:effectLst/>
                        </a:rPr>
                        <a:t>				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/>
                </a:tc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4765"/>
            <a:ext cx="6858000" cy="33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8" y="5458961"/>
            <a:ext cx="4562863" cy="36850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70686" y="6516650"/>
            <a:ext cx="5216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Beautiful Every Time" panose="02000000000000000000" pitchFamily="2" charset="0"/>
              </a:rPr>
              <a:t>Valor a trabajar</a:t>
            </a:r>
          </a:p>
          <a:p>
            <a:pPr algn="ctr"/>
            <a:r>
              <a:rPr lang="es-ES" sz="6000" b="1" dirty="0" smtClean="0">
                <a:latin typeface="Beautiful Every Time" panose="02000000000000000000" pitchFamily="2" charset="0"/>
              </a:rPr>
              <a:t>generosidad</a:t>
            </a:r>
            <a:endParaRPr lang="es-ES" sz="3600" b="1" dirty="0">
              <a:latin typeface="Beautiful Every Time" panose="02000000000000000000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15" y="734542"/>
            <a:ext cx="2761488" cy="1330117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42579"/>
              </p:ext>
            </p:extLst>
          </p:nvPr>
        </p:nvGraphicFramePr>
        <p:xfrm>
          <a:off x="466647" y="2178768"/>
          <a:ext cx="5915023" cy="36915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44875"/>
                <a:gridCol w="844875"/>
                <a:gridCol w="844875"/>
                <a:gridCol w="844875"/>
                <a:gridCol w="844875"/>
                <a:gridCol w="845324"/>
                <a:gridCol w="845324"/>
              </a:tblGrid>
              <a:tr h="235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KG Primary Penmanship 2" panose="02000506000000020003" pitchFamily="2" charset="0"/>
                          <a:ea typeface="+mn-ea"/>
                          <a:cs typeface="+mn-cs"/>
                        </a:rPr>
                        <a:t>Domingo</a:t>
                      </a:r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KG Primary Penmanship 2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KG Primary Penmanship 2" panose="02000506000000020003" pitchFamily="2" charset="0"/>
                          <a:ea typeface="+mn-ea"/>
                          <a:cs typeface="+mn-cs"/>
                        </a:rPr>
                        <a:t>Lunes</a:t>
                      </a:r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KG Primary Penmanship 2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KG Primary Penmanship 2" panose="02000506000000020003" pitchFamily="2" charset="0"/>
                          <a:ea typeface="+mn-ea"/>
                          <a:cs typeface="+mn-cs"/>
                        </a:rPr>
                        <a:t>Martes</a:t>
                      </a:r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KG Primary Penmanship 2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KG Primary Penmanship 2" panose="02000506000000020003" pitchFamily="2" charset="0"/>
                          <a:ea typeface="+mn-ea"/>
                          <a:cs typeface="+mn-cs"/>
                        </a:rPr>
                        <a:t>Miércoles</a:t>
                      </a:r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KG Primary Penmanship 2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KG Primary Penmanship 2" panose="02000506000000020003" pitchFamily="2" charset="0"/>
                          <a:ea typeface="+mn-ea"/>
                          <a:cs typeface="+mn-cs"/>
                        </a:rPr>
                        <a:t>Jueves</a:t>
                      </a:r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KG Primary Penmanship 2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KG Primary Penmanship 2" panose="02000506000000020003" pitchFamily="2" charset="0"/>
                          <a:ea typeface="+mn-ea"/>
                          <a:cs typeface="+mn-cs"/>
                        </a:rPr>
                        <a:t>Viernes</a:t>
                      </a:r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KG Primary Penmanship 2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KG Primary Penmanship 2" panose="02000506000000020003" pitchFamily="2" charset="0"/>
                          <a:ea typeface="+mn-ea"/>
                          <a:cs typeface="+mn-cs"/>
                        </a:rPr>
                        <a:t>Sábado</a:t>
                      </a:r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KG Primary Penmanship 2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8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</a:tr>
              <a:tr h="646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</a:tr>
              <a:tr h="818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s-ES" sz="60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s-ES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s-ES" sz="600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26" marR="51626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" y="7934672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66195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3770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Observaciones del mes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Jueves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Viernes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16118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Lunes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5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Martes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6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Miércoles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7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Jueves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8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Viernes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9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76117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Lunes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12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Martes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13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Miércoles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14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Jueves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15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Viernes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16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78957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Lunes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19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Martes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20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Miércoles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21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Jueves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22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Viernes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23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482535"/>
              </p:ext>
            </p:extLst>
          </p:nvPr>
        </p:nvGraphicFramePr>
        <p:xfrm>
          <a:off x="656775" y="1330101"/>
          <a:ext cx="5654840" cy="6284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54840"/>
              </a:tblGrid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Lunes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26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Martes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27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Miércoles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28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Jueves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29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56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Viernes </a:t>
                      </a:r>
                      <a:r>
                        <a:rPr lang="es-MX" sz="1900" b="1" dirty="0" smtClean="0">
                          <a:effectLst/>
                          <a:latin typeface="Kristen ITC" panose="03050502040202030202" pitchFamily="66" charset="0"/>
                        </a:rPr>
                        <a:t>30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effectLst/>
                        <a:latin typeface="Kristen ITC" panose="03050502040202030202" pitchFamily="66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153795" algn="l"/>
                          <a:tab pos="2895600" algn="ctr"/>
                        </a:tabLst>
                      </a:pPr>
                      <a:r>
                        <a:rPr lang="es-MX" sz="1900" b="1" dirty="0">
                          <a:effectLst/>
                          <a:latin typeface="Kristen ITC" panose="03050502040202030202" pitchFamily="66" charset="0"/>
                        </a:rPr>
                        <a:t> 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6" marR="652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454150" y="924847"/>
            <a:ext cx="59496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4800" b="1" dirty="0" smtClean="0">
                <a:effectLst/>
                <a:latin typeface="HelloPoppinTags" panose="02000603000000000000" pitchFamily="2" charset="0"/>
                <a:ea typeface="HelloPoppinTags" panose="02000603000000000000" pitchFamily="2" charset="0"/>
                <a:cs typeface="Times New Roman" panose="02020603050405020304" pitchFamily="18" charset="0"/>
              </a:rPr>
              <a:t>CALENDARIO ESCOLAR</a:t>
            </a:r>
          </a:p>
          <a:p>
            <a:pPr algn="ctr">
              <a:spcAft>
                <a:spcPts val="0"/>
              </a:spcAft>
            </a:pPr>
            <a:r>
              <a:rPr lang="es-MX" sz="4800" b="1" dirty="0" smtClean="0">
                <a:latin typeface="HelloPoppinTags" panose="02000603000000000000" pitchFamily="2" charset="0"/>
                <a:ea typeface="HelloPoppinTags" panose="02000603000000000000" pitchFamily="2" charset="0"/>
                <a:cs typeface="Times New Roman" panose="02020603050405020304" pitchFamily="18" charset="0"/>
              </a:rPr>
              <a:t>2016-2017</a:t>
            </a:r>
            <a:endParaRPr lang="es-MX" sz="4800" b="1" dirty="0" smtClean="0">
              <a:effectLst/>
              <a:latin typeface="HelloPoppinTags" panose="02000603000000000000" pitchFamily="2" charset="0"/>
              <a:ea typeface="HelloPoppinTags" panose="02000603000000000000" pitchFamily="2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3200" b="1" dirty="0" smtClean="0">
              <a:effectLst/>
              <a:latin typeface="KG Primary Penmanship 2" panose="0200050600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MX" sz="2400" b="1" dirty="0" smtClean="0">
              <a:effectLst/>
              <a:latin typeface="Kristen ITC" panose="03050502040202030202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/>
          <a:stretch/>
        </p:blipFill>
        <p:spPr>
          <a:xfrm>
            <a:off x="0" y="3291840"/>
            <a:ext cx="6858000" cy="40147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" y="-69798"/>
            <a:ext cx="1566895" cy="4943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25" y="7648303"/>
            <a:ext cx="2610236" cy="130511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4174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68361" y="707494"/>
            <a:ext cx="54136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Consejo Técnico Escolar</a:t>
            </a:r>
            <a:endParaRPr lang="es-ES" sz="40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290459" y="1638532"/>
          <a:ext cx="6277077" cy="5935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67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290459" y="124218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290459" y="124218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" y="8028432"/>
            <a:ext cx="2151482" cy="103629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725645" y="497167"/>
            <a:ext cx="36471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Resultados de evaluación </a:t>
            </a:r>
          </a:p>
          <a:p>
            <a:pPr algn="ctr"/>
            <a:r>
              <a:rPr lang="es-E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diagnóstica</a:t>
            </a:r>
            <a:endParaRPr lang="es-ES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571294"/>
              </p:ext>
            </p:extLst>
          </p:nvPr>
        </p:nvGraphicFramePr>
        <p:xfrm>
          <a:off x="235118" y="1424821"/>
          <a:ext cx="6411868" cy="709216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28741"/>
                <a:gridCol w="3335020"/>
                <a:gridCol w="378301"/>
                <a:gridCol w="378301"/>
                <a:gridCol w="378301"/>
                <a:gridCol w="378301"/>
                <a:gridCol w="378301"/>
                <a:gridCol w="378301"/>
                <a:gridCol w="378301"/>
              </a:tblGrid>
              <a:tr h="165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No</a:t>
                      </a:r>
                      <a:r>
                        <a:rPr lang="es-MX" sz="900" dirty="0" smtClean="0">
                          <a:effectLst/>
                        </a:rPr>
                        <a:t>.|</a:t>
                      </a:r>
                      <a:endParaRPr lang="es-MX" sz="1500" b="1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KG Primary Penmanship 2" panose="02000506000000020003" pitchFamily="2" charset="0"/>
                        </a:rPr>
                        <a:t>Nombre</a:t>
                      </a:r>
                      <a:endParaRPr lang="es-MX" sz="32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3200" b="1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228600" lvl="0" indent="-228600" algn="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511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2" y="8424728"/>
            <a:ext cx="1493298" cy="71927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0" y="0"/>
            <a:ext cx="1566895" cy="494354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35" y="7860013"/>
            <a:ext cx="1908075" cy="9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336654" y="501491"/>
            <a:ext cx="35589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Acuerdos</a:t>
            </a:r>
            <a:endParaRPr lang="es-ES" sz="72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90459" y="168795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59" y="8107703"/>
            <a:ext cx="2151482" cy="10362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2" y="6897233"/>
            <a:ext cx="2101303" cy="20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74597" y="778512"/>
            <a:ext cx="53896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Reunión con padres </a:t>
            </a:r>
            <a:r>
              <a:rPr lang="es-E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y madres</a:t>
            </a:r>
            <a:endParaRPr lang="es-E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/>
          </p:nvPr>
        </p:nvGraphicFramePr>
        <p:xfrm>
          <a:off x="290459" y="1687952"/>
          <a:ext cx="6277077" cy="6366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7077"/>
              </a:tblGrid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44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17" y="8229910"/>
            <a:ext cx="2151482" cy="103629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7" y="7001919"/>
            <a:ext cx="1875615" cy="19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24781" y="603504"/>
            <a:ext cx="49944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Asistencia de Padres de familia</a:t>
            </a:r>
            <a:endParaRPr lang="es-ES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autiful Every Time" panose="02000000000000000000" pitchFamily="2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01672"/>
              </p:ext>
            </p:extLst>
          </p:nvPr>
        </p:nvGraphicFramePr>
        <p:xfrm>
          <a:off x="183867" y="1332488"/>
          <a:ext cx="6356782" cy="70016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80279"/>
                <a:gridCol w="2892496"/>
                <a:gridCol w="2984007"/>
              </a:tblGrid>
              <a:tr h="186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KG Primary Penmanship 2" panose="02000506000000020003" pitchFamily="2" charset="0"/>
                        </a:rPr>
                        <a:t>No.</a:t>
                      </a:r>
                      <a:endParaRPr lang="es-MX" sz="2400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KG Primary Penmanship 2" panose="02000506000000020003" pitchFamily="2" charset="0"/>
                        </a:rPr>
                        <a:t>Nombre del(la)</a:t>
                      </a:r>
                      <a:r>
                        <a:rPr lang="es-MX" sz="1400" baseline="0" dirty="0" smtClean="0">
                          <a:effectLst/>
                          <a:latin typeface="KG Primary Penmanship 2" panose="02000506000000020003" pitchFamily="2" charset="0"/>
                        </a:rPr>
                        <a:t> alumno(a)</a:t>
                      </a:r>
                      <a:endParaRPr lang="es-MX" sz="2400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KG Primary Penmanship 2" panose="02000506000000020003" pitchFamily="2" charset="0"/>
                        </a:rPr>
                        <a:t>Firma del padre, madre o</a:t>
                      </a:r>
                      <a:r>
                        <a:rPr lang="es-MX" sz="1400" baseline="0" dirty="0" smtClean="0">
                          <a:effectLst/>
                          <a:latin typeface="KG Primary Penmanship 2" panose="02000506000000020003" pitchFamily="2" charset="0"/>
                        </a:rPr>
                        <a:t> tutor</a:t>
                      </a:r>
                      <a:endParaRPr lang="es-MX" sz="2400" dirty="0">
                        <a:solidFill>
                          <a:srgbClr val="493930"/>
                        </a:solidFill>
                        <a:effectLst/>
                        <a:latin typeface="KG Primary Penmanship 2" panose="02000506000000020003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228600" lvl="0" indent="-228600" algn="r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561975" algn="l"/>
                          <a:tab pos="1289050" algn="ctr"/>
                        </a:tabLst>
                      </a:pPr>
                      <a:r>
                        <a:rPr lang="es-MX" sz="900">
                          <a:effectLst/>
                        </a:rPr>
                        <a:t>				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19.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29.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31.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32.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33.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34.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35.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36.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37.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38.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39.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 </a:t>
                      </a:r>
                      <a:endParaRPr lang="es-MX" sz="150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970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dirty="0" smtClean="0">
                          <a:effectLst/>
                        </a:rPr>
                        <a:t>40.</a:t>
                      </a: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b="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1500" dirty="0">
                        <a:solidFill>
                          <a:srgbClr val="493930"/>
                        </a:solidFill>
                        <a:effectLst/>
                        <a:latin typeface="Kristen ITC" panose="03050502040202030202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29" marR="6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1" y="8331266"/>
            <a:ext cx="1687337" cy="81273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4" y="94462"/>
            <a:ext cx="1195586" cy="11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9726" y="1146277"/>
            <a:ext cx="9137447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5400000">
            <a:off x="3768880" y="6186470"/>
            <a:ext cx="47914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4800" b="1" dirty="0" smtClean="0">
                <a:effectLst/>
                <a:latin typeface="HelloPoppinTags" panose="02000603000000000000" pitchFamily="2" charset="0"/>
                <a:ea typeface="HelloPoppinTags" panose="02000603000000000000" pitchFamily="2" charset="0"/>
                <a:cs typeface="Times New Roman" panose="02020603050405020304" pitchFamily="18" charset="0"/>
              </a:rPr>
              <a:t>PANIFICADOR 2017</a:t>
            </a:r>
            <a:endParaRPr lang="es-MX" sz="2400" b="1" dirty="0" smtClean="0">
              <a:effectLst/>
              <a:latin typeface="Kristen ITC" panose="03050502040202030202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1277226" y="7936566"/>
            <a:ext cx="4303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PADRES Y MADRES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197"/>
            <a:ext cx="1781430" cy="897395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67" name="CuadroTexto 66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34946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1277226" y="7936566"/>
            <a:ext cx="4303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PADRES Y MADRES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197"/>
            <a:ext cx="1781430" cy="8973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3958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1277226" y="7936566"/>
            <a:ext cx="4303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PADRES Y MADRES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197"/>
            <a:ext cx="1781430" cy="8973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33446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n 5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858001" cy="1207008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432839"/>
              </p:ext>
            </p:extLst>
          </p:nvPr>
        </p:nvGraphicFramePr>
        <p:xfrm>
          <a:off x="117683" y="1368941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1963883"/>
            <a:ext cx="409511" cy="371126"/>
          </a:xfrm>
          <a:prstGeom prst="rect">
            <a:avLst/>
          </a:prstGeom>
        </p:spPr>
      </p:pic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28884"/>
              </p:ext>
            </p:extLst>
          </p:nvPr>
        </p:nvGraphicFramePr>
        <p:xfrm>
          <a:off x="96996" y="3106465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2493"/>
              </p:ext>
            </p:extLst>
          </p:nvPr>
        </p:nvGraphicFramePr>
        <p:xfrm>
          <a:off x="135972" y="4750323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36641"/>
              </p:ext>
            </p:extLst>
          </p:nvPr>
        </p:nvGraphicFramePr>
        <p:xfrm>
          <a:off x="150093" y="6372926"/>
          <a:ext cx="6664002" cy="147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4002"/>
              </a:tblGrid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</a:tr>
              <a:tr h="49321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42" name="Imagen 4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1371311"/>
            <a:ext cx="432000" cy="432000"/>
          </a:xfrm>
          <a:prstGeom prst="rect">
            <a:avLst/>
          </a:prstGeom>
        </p:spPr>
      </p:pic>
      <p:pic>
        <p:nvPicPr>
          <p:cNvPr id="43" name="Imagen 4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1872443"/>
            <a:ext cx="504000" cy="468000"/>
          </a:xfrm>
          <a:prstGeom prst="rect">
            <a:avLst/>
          </a:prstGeom>
        </p:spPr>
      </p:pic>
      <p:pic>
        <p:nvPicPr>
          <p:cNvPr id="44" name="Imagen 4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2348076"/>
            <a:ext cx="468000" cy="468000"/>
          </a:xfrm>
          <a:prstGeom prst="rect">
            <a:avLst/>
          </a:prstGeom>
        </p:spPr>
      </p:pic>
      <p:pic>
        <p:nvPicPr>
          <p:cNvPr id="45" name="Imagen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3684496"/>
            <a:ext cx="409511" cy="371126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3091924"/>
            <a:ext cx="432000" cy="432000"/>
          </a:xfrm>
          <a:prstGeom prst="rect">
            <a:avLst/>
          </a:prstGeom>
        </p:spPr>
      </p:pic>
      <p:pic>
        <p:nvPicPr>
          <p:cNvPr id="47" name="Imagen 4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3593056"/>
            <a:ext cx="504000" cy="468000"/>
          </a:xfrm>
          <a:prstGeom prst="rect">
            <a:avLst/>
          </a:prstGeom>
        </p:spPr>
      </p:pic>
      <p:pic>
        <p:nvPicPr>
          <p:cNvPr id="48" name="Imagen 4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4068689"/>
            <a:ext cx="468000" cy="468000"/>
          </a:xfrm>
          <a:prstGeom prst="rect">
            <a:avLst/>
          </a:prstGeom>
        </p:spPr>
      </p:pic>
      <p:pic>
        <p:nvPicPr>
          <p:cNvPr id="49" name="Imagen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5345898"/>
            <a:ext cx="409511" cy="371126"/>
          </a:xfrm>
          <a:prstGeom prst="rect">
            <a:avLst/>
          </a:prstGeom>
        </p:spPr>
      </p:pic>
      <p:pic>
        <p:nvPicPr>
          <p:cNvPr id="50" name="Imagen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4753326"/>
            <a:ext cx="432000" cy="432000"/>
          </a:xfrm>
          <a:prstGeom prst="rect">
            <a:avLst/>
          </a:prstGeom>
        </p:spPr>
      </p:pic>
      <p:pic>
        <p:nvPicPr>
          <p:cNvPr id="51" name="Imagen 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5254458"/>
            <a:ext cx="504000" cy="468000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730091"/>
            <a:ext cx="468000" cy="468000"/>
          </a:xfrm>
          <a:prstGeom prst="rect">
            <a:avLst/>
          </a:prstGeom>
        </p:spPr>
      </p:pic>
      <p:pic>
        <p:nvPicPr>
          <p:cNvPr id="53" name="Imagen 5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97" y="7010446"/>
            <a:ext cx="409511" cy="371126"/>
          </a:xfrm>
          <a:prstGeom prst="rect">
            <a:avLst/>
          </a:prstGeom>
        </p:spPr>
      </p:pic>
      <p:pic>
        <p:nvPicPr>
          <p:cNvPr id="54" name="Imagen 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5" y="6417874"/>
            <a:ext cx="432000" cy="432000"/>
          </a:xfrm>
          <a:prstGeom prst="rect">
            <a:avLst/>
          </a:prstGeom>
        </p:spPr>
      </p:pic>
      <p:pic>
        <p:nvPicPr>
          <p:cNvPr id="55" name="Imagen 5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5" y="6919006"/>
            <a:ext cx="504000" cy="468000"/>
          </a:xfrm>
          <a:prstGeom prst="rect">
            <a:avLst/>
          </a:prstGeom>
        </p:spPr>
      </p:pic>
      <p:pic>
        <p:nvPicPr>
          <p:cNvPr id="56" name="Imagen 5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7394639"/>
            <a:ext cx="468000" cy="4680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90" y="279308"/>
            <a:ext cx="1524003" cy="1524003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7936992"/>
            <a:ext cx="6858001" cy="1207008"/>
          </a:xfrm>
          <a:prstGeom prst="rect">
            <a:avLst/>
          </a:prstGeom>
        </p:spPr>
      </p:pic>
      <p:sp>
        <p:nvSpPr>
          <p:cNvPr id="60" name="Rectángulo 59"/>
          <p:cNvSpPr/>
          <p:nvPr/>
        </p:nvSpPr>
        <p:spPr>
          <a:xfrm>
            <a:off x="653930" y="738790"/>
            <a:ext cx="5143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Directorio Telefónico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1277226" y="7936566"/>
            <a:ext cx="43035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autiful Every Time" panose="02000000000000000000" pitchFamily="2" charset="0"/>
              </a:rPr>
              <a:t>PADRES Y MADRES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0" y="5197"/>
            <a:ext cx="1781430" cy="89739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1" y="5197"/>
            <a:ext cx="1566895" cy="49435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192215" y="8737072"/>
            <a:ext cx="6420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HelloDataHead" panose="02000603000000000000" pitchFamily="2" charset="0"/>
                <a:ea typeface="HelloDataHead" panose="02000603000000000000" pitchFamily="2" charset="0"/>
              </a:rPr>
              <a:t>http://www.imageneseducativas.com</a:t>
            </a:r>
          </a:p>
        </p:txBody>
      </p:sp>
    </p:spTree>
    <p:extLst>
      <p:ext uri="{BB962C8B-B14F-4D97-AF65-F5344CB8AC3E}">
        <p14:creationId xmlns:p14="http://schemas.microsoft.com/office/powerpoint/2010/main" val="12170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873</Words>
  <Application>Microsoft Office PowerPoint</Application>
  <PresentationFormat>Carta (216 x 279 mm)</PresentationFormat>
  <Paragraphs>1895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9" baseType="lpstr">
      <vt:lpstr>Arial</vt:lpstr>
      <vt:lpstr>Beautiful Every Time</vt:lpstr>
      <vt:lpstr>Berlin Sans FB</vt:lpstr>
      <vt:lpstr>Brush Script MT</vt:lpstr>
      <vt:lpstr>Calibri</vt:lpstr>
      <vt:lpstr>Calibri Light</vt:lpstr>
      <vt:lpstr>Cambria</vt:lpstr>
      <vt:lpstr>HelloDataHead</vt:lpstr>
      <vt:lpstr>HelloPoppinTags</vt:lpstr>
      <vt:lpstr>KG Primary Penmanship 2</vt:lpstr>
      <vt:lpstr>Kristen ITC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Becerril</dc:creator>
  <cp:lastModifiedBy>Antonio Ciudad Real Núñez</cp:lastModifiedBy>
  <cp:revision>151</cp:revision>
  <dcterms:created xsi:type="dcterms:W3CDTF">2015-08-06T21:45:22Z</dcterms:created>
  <dcterms:modified xsi:type="dcterms:W3CDTF">2016-09-05T14:47:10Z</dcterms:modified>
</cp:coreProperties>
</file>