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</p:sldIdLst>
  <p:sldSz cx="6858000" cy="9906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878" y="-84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929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3997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911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1503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3576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47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158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529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460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63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0870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71524-709B-4719-B9F3-6C576CDBFEB8}" type="datetimeFigureOut">
              <a:rPr lang="es-ES" smtClean="0"/>
              <a:t>14/10/2015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53F0D-314B-41BF-9C11-02ED5C8772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572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imageneseducativas.com/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imageneseducativas.com/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imageneseducativas.com/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imageneseducativas.com/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200472" y="1121366"/>
            <a:ext cx="65175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latin typeface="Boo" panose="020B0603050302020204" pitchFamily="34" charset="0"/>
              </a:rPr>
              <a:t>Nombre</a:t>
            </a:r>
            <a:r>
              <a:rPr lang="es-ES_tradnl" dirty="0" smtClean="0">
                <a:latin typeface="Boo" panose="020B0603050302020204" pitchFamily="34" charset="0"/>
              </a:rPr>
              <a:t>:                     </a:t>
            </a:r>
            <a:r>
              <a:rPr lang="es-ES_tradnl" b="1" dirty="0" smtClean="0">
                <a:latin typeface="Boo" panose="020B0603050302020204" pitchFamily="34" charset="0"/>
              </a:rPr>
              <a:t>Fecha</a:t>
            </a:r>
            <a:endParaRPr lang="es-ES_tradnl" dirty="0">
              <a:latin typeface="Boo" panose="020B06030503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338591"/>
            <a:ext cx="2104846" cy="570611"/>
          </a:xfrm>
          <a:prstGeom prst="rect">
            <a:avLst/>
          </a:prstGeom>
        </p:spPr>
      </p:pic>
      <p:sp>
        <p:nvSpPr>
          <p:cNvPr id="9" name="Forma libre 8"/>
          <p:cNvSpPr/>
          <p:nvPr/>
        </p:nvSpPr>
        <p:spPr>
          <a:xfrm>
            <a:off x="1394460" y="1348740"/>
            <a:ext cx="3238500" cy="7620"/>
          </a:xfrm>
          <a:custGeom>
            <a:avLst/>
            <a:gdLst>
              <a:gd name="connsiteX0" fmla="*/ 0 w 3238500"/>
              <a:gd name="connsiteY0" fmla="*/ 0 h 7620"/>
              <a:gd name="connsiteX1" fmla="*/ 3238500 w 3238500"/>
              <a:gd name="connsiteY1" fmla="*/ 7620 h 7620"/>
              <a:gd name="connsiteX2" fmla="*/ 3238500 w 3238500"/>
              <a:gd name="connsiteY2" fmla="*/ 762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0" h="7620">
                <a:moveTo>
                  <a:pt x="0" y="0"/>
                </a:moveTo>
                <a:lnTo>
                  <a:pt x="3238500" y="7620"/>
                </a:lnTo>
                <a:lnTo>
                  <a:pt x="3238500" y="76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998937" y="1341120"/>
            <a:ext cx="791045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Flavor And Frames Two" panose="02000000000000000000" pitchFamily="2" charset="0"/>
              </a:rPr>
              <a:t>W</a:t>
            </a:r>
            <a:endParaRPr lang="es-ES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Flavor And Frames Two" panose="02000000000000000000" pitchFamily="2" charset="0"/>
            </a:endParaRPr>
          </a:p>
        </p:txBody>
      </p:sp>
      <p:sp>
        <p:nvSpPr>
          <p:cNvPr id="11" name="Forma libre 10"/>
          <p:cNvSpPr/>
          <p:nvPr/>
        </p:nvSpPr>
        <p:spPr>
          <a:xfrm>
            <a:off x="5418000" y="1341120"/>
            <a:ext cx="1080000" cy="7620"/>
          </a:xfrm>
          <a:custGeom>
            <a:avLst/>
            <a:gdLst>
              <a:gd name="connsiteX0" fmla="*/ 0 w 3238500"/>
              <a:gd name="connsiteY0" fmla="*/ 0 h 7620"/>
              <a:gd name="connsiteX1" fmla="*/ 3238500 w 3238500"/>
              <a:gd name="connsiteY1" fmla="*/ 7620 h 7620"/>
              <a:gd name="connsiteX2" fmla="*/ 3238500 w 3238500"/>
              <a:gd name="connsiteY2" fmla="*/ 762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0" h="7620">
                <a:moveTo>
                  <a:pt x="0" y="0"/>
                </a:moveTo>
                <a:lnTo>
                  <a:pt x="3238500" y="7620"/>
                </a:lnTo>
                <a:lnTo>
                  <a:pt x="3238500" y="76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2020594" y="2138305"/>
            <a:ext cx="22996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econd Chances Sketch" panose="02000000000000000000" pitchFamily="2" charset="0"/>
              </a:rPr>
              <a:t>Número del día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Second Chances Sketch" panose="02000000000000000000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262113" y="395737"/>
            <a:ext cx="30483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WhY YoU GoTtA Be So MeAn" panose="02000506000000020004" pitchFamily="2" charset="0"/>
              </a:rPr>
              <a:t>Ficha del día: conciencia matemática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WhY YoU GoTtA Be So MeAn" panose="02000506000000020004" pitchFamily="2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626955" y="1385530"/>
            <a:ext cx="791045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Flavor And Frames Two" panose="02000000000000000000" pitchFamily="2" charset="0"/>
              </a:rPr>
              <a:t>W</a:t>
            </a:r>
            <a:endParaRPr lang="es-ES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Flavor And Frames Two" panose="02000000000000000000" pitchFamily="2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243773" y="1490698"/>
            <a:ext cx="155741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Par o impar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529119" y="3276748"/>
            <a:ext cx="298671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Colorea decenas y unidades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</p:txBody>
      </p:sp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074828"/>
              </p:ext>
            </p:extLst>
          </p:nvPr>
        </p:nvGraphicFramePr>
        <p:xfrm>
          <a:off x="3812740" y="3630749"/>
          <a:ext cx="909026" cy="1520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4513"/>
                <a:gridCol w="454513"/>
              </a:tblGrid>
              <a:tr h="30414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125519"/>
              </p:ext>
            </p:extLst>
          </p:nvPr>
        </p:nvGraphicFramePr>
        <p:xfrm>
          <a:off x="5606808" y="3644472"/>
          <a:ext cx="909026" cy="1520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4513"/>
                <a:gridCol w="454513"/>
              </a:tblGrid>
              <a:tr h="30414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Rectángulo 19"/>
          <p:cNvSpPr/>
          <p:nvPr/>
        </p:nvSpPr>
        <p:spPr>
          <a:xfrm>
            <a:off x="3170396" y="3907359"/>
            <a:ext cx="5148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econd Chances Sketch" panose="02000000000000000000" pitchFamily="2" charset="0"/>
              </a:rPr>
              <a:t>D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Second Chances Sketch" panose="02000000000000000000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923954" y="3907359"/>
            <a:ext cx="4732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econd Chances Sketch" panose="02000000000000000000" pitchFamily="2" charset="0"/>
              </a:rPr>
              <a:t>U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Second Chances Sketch" panose="02000000000000000000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01996" y="3615302"/>
            <a:ext cx="245612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Suma 1 _______________</a:t>
            </a:r>
          </a:p>
          <a:p>
            <a:pPr algn="ctr">
              <a:lnSpc>
                <a:spcPct val="150000"/>
              </a:lnSpc>
            </a:pPr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Resta 1 _______________</a:t>
            </a:r>
          </a:p>
          <a:p>
            <a:pPr algn="ctr">
              <a:lnSpc>
                <a:spcPct val="150000"/>
              </a:lnSpc>
            </a:pPr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Suma 5_______________</a:t>
            </a:r>
          </a:p>
          <a:p>
            <a:pPr algn="ctr">
              <a:lnSpc>
                <a:spcPct val="150000"/>
              </a:lnSpc>
            </a:pPr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Resta 5_______________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00119" y="7402844"/>
            <a:ext cx="6857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el número de forma ampliada</a:t>
            </a:r>
          </a:p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_____________________+_________________________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-1162" y="5551375"/>
            <a:ext cx="6857999" cy="13388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________es mayor que ____________ y menor que________</a:t>
            </a:r>
          </a:p>
          <a:p>
            <a:pPr algn="ctr">
              <a:lnSpc>
                <a:spcPct val="150000"/>
              </a:lnSpc>
            </a:pPr>
            <a:endParaRPr lang="es-ES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 es divisible por________________________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-61559" y="8377150"/>
            <a:ext cx="6857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Nombra y escribe el número </a:t>
            </a:r>
          </a:p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______________________________________________</a:t>
            </a: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08" y="2482445"/>
            <a:ext cx="577974" cy="1224845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76" y="1952835"/>
            <a:ext cx="445824" cy="1011799"/>
          </a:xfrm>
          <a:prstGeom prst="rect">
            <a:avLst/>
          </a:prstGeom>
        </p:spPr>
      </p:pic>
      <p:sp>
        <p:nvSpPr>
          <p:cNvPr id="30" name="18 CuadroTexto"/>
          <p:cNvSpPr txBox="1"/>
          <p:nvPr/>
        </p:nvSpPr>
        <p:spPr>
          <a:xfrm>
            <a:off x="1342544" y="9415639"/>
            <a:ext cx="4667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solidFill>
                  <a:schemeClr val="tx2"/>
                </a:solidFill>
                <a:latin typeface="KG Miss Kindergarten" panose="02000000000000000000" pitchFamily="2" charset="0"/>
                <a:hlinkClick r:id="rId5"/>
              </a:rPr>
              <a:t>http://www.imageneseducativas.com</a:t>
            </a:r>
            <a:endParaRPr lang="es-ES_tradnl" sz="1600" dirty="0">
              <a:solidFill>
                <a:schemeClr val="tx2"/>
              </a:solidFill>
              <a:latin typeface="KG Miss Kindergarten" panose="02000000000000000000" pitchFamily="2" charset="0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9" y="6941179"/>
            <a:ext cx="1347325" cy="42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1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200472" y="1121366"/>
            <a:ext cx="65175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latin typeface="Boo" panose="020B0603050302020204" pitchFamily="34" charset="0"/>
              </a:rPr>
              <a:t>Nombre</a:t>
            </a:r>
            <a:r>
              <a:rPr lang="es-ES_tradnl" dirty="0" smtClean="0">
                <a:latin typeface="Boo" panose="020B0603050302020204" pitchFamily="34" charset="0"/>
              </a:rPr>
              <a:t>:                     </a:t>
            </a:r>
            <a:r>
              <a:rPr lang="es-ES_tradnl" b="1" dirty="0" smtClean="0">
                <a:latin typeface="Boo" panose="020B0603050302020204" pitchFamily="34" charset="0"/>
              </a:rPr>
              <a:t>Fecha</a:t>
            </a:r>
            <a:endParaRPr lang="es-ES_tradnl" dirty="0">
              <a:latin typeface="Boo" panose="020B06030503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338591"/>
            <a:ext cx="2104846" cy="570611"/>
          </a:xfrm>
          <a:prstGeom prst="rect">
            <a:avLst/>
          </a:prstGeom>
        </p:spPr>
      </p:pic>
      <p:sp>
        <p:nvSpPr>
          <p:cNvPr id="9" name="Forma libre 8"/>
          <p:cNvSpPr/>
          <p:nvPr/>
        </p:nvSpPr>
        <p:spPr>
          <a:xfrm>
            <a:off x="1394460" y="1348740"/>
            <a:ext cx="3238500" cy="7620"/>
          </a:xfrm>
          <a:custGeom>
            <a:avLst/>
            <a:gdLst>
              <a:gd name="connsiteX0" fmla="*/ 0 w 3238500"/>
              <a:gd name="connsiteY0" fmla="*/ 0 h 7620"/>
              <a:gd name="connsiteX1" fmla="*/ 3238500 w 3238500"/>
              <a:gd name="connsiteY1" fmla="*/ 7620 h 7620"/>
              <a:gd name="connsiteX2" fmla="*/ 3238500 w 3238500"/>
              <a:gd name="connsiteY2" fmla="*/ 762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0" h="7620">
                <a:moveTo>
                  <a:pt x="0" y="0"/>
                </a:moveTo>
                <a:lnTo>
                  <a:pt x="3238500" y="7620"/>
                </a:lnTo>
                <a:lnTo>
                  <a:pt x="3238500" y="76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998937" y="1341120"/>
            <a:ext cx="791045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Flavor And Frames Two" panose="02000000000000000000" pitchFamily="2" charset="0"/>
              </a:rPr>
              <a:t>W</a:t>
            </a:r>
            <a:endParaRPr lang="es-ES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Flavor And Frames Two" panose="02000000000000000000" pitchFamily="2" charset="0"/>
            </a:endParaRPr>
          </a:p>
        </p:txBody>
      </p:sp>
      <p:sp>
        <p:nvSpPr>
          <p:cNvPr id="11" name="Forma libre 10"/>
          <p:cNvSpPr/>
          <p:nvPr/>
        </p:nvSpPr>
        <p:spPr>
          <a:xfrm>
            <a:off x="5418000" y="1341120"/>
            <a:ext cx="1080000" cy="7620"/>
          </a:xfrm>
          <a:custGeom>
            <a:avLst/>
            <a:gdLst>
              <a:gd name="connsiteX0" fmla="*/ 0 w 3238500"/>
              <a:gd name="connsiteY0" fmla="*/ 0 h 7620"/>
              <a:gd name="connsiteX1" fmla="*/ 3238500 w 3238500"/>
              <a:gd name="connsiteY1" fmla="*/ 7620 h 7620"/>
              <a:gd name="connsiteX2" fmla="*/ 3238500 w 3238500"/>
              <a:gd name="connsiteY2" fmla="*/ 762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0" h="7620">
                <a:moveTo>
                  <a:pt x="0" y="0"/>
                </a:moveTo>
                <a:lnTo>
                  <a:pt x="3238500" y="7620"/>
                </a:lnTo>
                <a:lnTo>
                  <a:pt x="3238500" y="76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2020594" y="2138305"/>
            <a:ext cx="22996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econd Chances Sketch" panose="02000000000000000000" pitchFamily="2" charset="0"/>
              </a:rPr>
              <a:t>Número del día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Second Chances Sketch" panose="02000000000000000000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262113" y="395737"/>
            <a:ext cx="30483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WhY YoU GoTtA Be So MeAn" panose="02000506000000020004" pitchFamily="2" charset="0"/>
              </a:rPr>
              <a:t>Ficha del día: conciencia matemática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WhY YoU GoTtA Be So MeAn" panose="02000506000000020004" pitchFamily="2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626955" y="1385530"/>
            <a:ext cx="791045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Flavor And Frames Two" panose="02000000000000000000" pitchFamily="2" charset="0"/>
              </a:rPr>
              <a:t>W</a:t>
            </a:r>
            <a:endParaRPr lang="es-ES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Flavor And Frames Two" panose="02000000000000000000" pitchFamily="2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243773" y="1490698"/>
            <a:ext cx="155741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Par o impar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529119" y="3276748"/>
            <a:ext cx="298671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Colorea decenas y unidades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</p:txBody>
      </p:sp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074828"/>
              </p:ext>
            </p:extLst>
          </p:nvPr>
        </p:nvGraphicFramePr>
        <p:xfrm>
          <a:off x="3812740" y="3630749"/>
          <a:ext cx="909026" cy="1520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4513"/>
                <a:gridCol w="454513"/>
              </a:tblGrid>
              <a:tr h="30414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125519"/>
              </p:ext>
            </p:extLst>
          </p:nvPr>
        </p:nvGraphicFramePr>
        <p:xfrm>
          <a:off x="5606808" y="3644472"/>
          <a:ext cx="909026" cy="1520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4513"/>
                <a:gridCol w="454513"/>
              </a:tblGrid>
              <a:tr h="30414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149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Rectángulo 19"/>
          <p:cNvSpPr/>
          <p:nvPr/>
        </p:nvSpPr>
        <p:spPr>
          <a:xfrm>
            <a:off x="3170396" y="3907359"/>
            <a:ext cx="5148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econd Chances Sketch" panose="02000000000000000000" pitchFamily="2" charset="0"/>
              </a:rPr>
              <a:t>D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Second Chances Sketch" panose="02000000000000000000" pitchFamily="2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4923954" y="3907359"/>
            <a:ext cx="4732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econd Chances Sketch" panose="02000000000000000000" pitchFamily="2" charset="0"/>
              </a:rPr>
              <a:t>U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Second Chances Sketch" panose="02000000000000000000" pitchFamily="2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201996" y="3615302"/>
            <a:ext cx="245612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Suma 1 _______________</a:t>
            </a:r>
          </a:p>
          <a:p>
            <a:pPr algn="ctr">
              <a:lnSpc>
                <a:spcPct val="150000"/>
              </a:lnSpc>
            </a:pPr>
            <a:r>
              <a:rPr lang="es-E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Resta 1 _______________</a:t>
            </a:r>
          </a:p>
          <a:p>
            <a:pPr algn="ctr">
              <a:lnSpc>
                <a:spcPct val="150000"/>
              </a:lnSpc>
            </a:pPr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Suma 5_______________</a:t>
            </a:r>
          </a:p>
          <a:p>
            <a:pPr algn="ctr">
              <a:lnSpc>
                <a:spcPct val="150000"/>
              </a:lnSpc>
            </a:pPr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Resta 5_______________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00119" y="7402844"/>
            <a:ext cx="6857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el número de forma ampliada</a:t>
            </a:r>
          </a:p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_____________________+_________________________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-1162" y="5551375"/>
            <a:ext cx="6857999" cy="13388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________es mayor que ____________ y menor que________</a:t>
            </a:r>
          </a:p>
          <a:p>
            <a:pPr algn="ctr">
              <a:lnSpc>
                <a:spcPct val="150000"/>
              </a:lnSpc>
            </a:pPr>
            <a:endParaRPr lang="es-ES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 es divisible por________________________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-61559" y="8377150"/>
            <a:ext cx="6857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Nombra y escribe el número </a:t>
            </a:r>
          </a:p>
          <a:p>
            <a:pPr algn="ctr">
              <a:lnSpc>
                <a:spcPct val="15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______________________________________________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76" y="1952835"/>
            <a:ext cx="445824" cy="101179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108" y="2664092"/>
            <a:ext cx="569139" cy="1132394"/>
          </a:xfrm>
          <a:prstGeom prst="rect">
            <a:avLst/>
          </a:prstGeom>
        </p:spPr>
      </p:pic>
      <p:sp>
        <p:nvSpPr>
          <p:cNvPr id="28" name="18 CuadroTexto"/>
          <p:cNvSpPr txBox="1"/>
          <p:nvPr/>
        </p:nvSpPr>
        <p:spPr>
          <a:xfrm>
            <a:off x="1342544" y="9415639"/>
            <a:ext cx="4667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solidFill>
                  <a:schemeClr val="tx2"/>
                </a:solidFill>
                <a:latin typeface="KG Miss Kindergarten" panose="02000000000000000000" pitchFamily="2" charset="0"/>
                <a:hlinkClick r:id="rId5"/>
              </a:rPr>
              <a:t>http://www.imageneseducativas.com</a:t>
            </a:r>
            <a:endParaRPr lang="es-ES_tradnl" sz="1600" dirty="0">
              <a:solidFill>
                <a:schemeClr val="tx2"/>
              </a:solidFill>
              <a:latin typeface="KG Miss Kindergarten" panose="02000000000000000000" pitchFamily="2" charset="0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9" y="6941179"/>
            <a:ext cx="1347325" cy="42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338591"/>
            <a:ext cx="2104846" cy="57061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245667" y="395737"/>
            <a:ext cx="30812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WhY YoU GoTtA Be So MeAn" panose="02000506000000020004" pitchFamily="2" charset="0"/>
              </a:rPr>
              <a:t>Ficha del día: conciencia lingüística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WhY YoU GoTtA Be So MeAn" panose="02000506000000020004" pitchFamily="2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82505" y="1496122"/>
            <a:ext cx="791045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Flavor And Frames Two" panose="02000000000000000000" pitchFamily="2" charset="0"/>
              </a:rPr>
              <a:t>W</a:t>
            </a:r>
            <a:endParaRPr lang="es-ES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Flavor And Frames Two" panose="02000000000000000000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238022" y="1490698"/>
            <a:ext cx="22894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econd Chances Sketch" panose="02000000000000000000" pitchFamily="2" charset="0"/>
              </a:rPr>
              <a:t>Palabra del día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Second Chances Sketch" panose="02000000000000000000" pitchFamily="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59221" y="1271627"/>
            <a:ext cx="260473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Flavor And Frames Two" panose="02000000000000000000" pitchFamily="2" charset="0"/>
              </a:rPr>
              <a:t>u</a:t>
            </a:r>
            <a:endParaRPr lang="es-ES" sz="1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Flavor And Frames Two" panose="02000000000000000000" pitchFamily="2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35086" y="1785007"/>
            <a:ext cx="386118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Busca su significado en el diccionario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55815" y="3422922"/>
            <a:ext cx="646691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Descompón la palabra en sílabas</a:t>
            </a:r>
          </a:p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_________________________________________________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45308" y="6819356"/>
            <a:ext cx="646691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un sinónimo y un antónimo </a:t>
            </a:r>
            <a:endParaRPr lang="es-E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 y ____________________________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00472" y="5634485"/>
            <a:ext cx="646692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2 palabras que terminen por la misma sílaba</a:t>
            </a:r>
            <a:endParaRPr lang="es-E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 y _______________________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00472" y="7830590"/>
            <a:ext cx="632695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2 frases que tengan sentido ________________________________________________________________________________________________________________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62701" y="4607793"/>
            <a:ext cx="646692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2 palabras que empiecen por la misma sílaba</a:t>
            </a:r>
            <a:endParaRPr lang="es-E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 y _______________________</a:t>
            </a:r>
          </a:p>
        </p:txBody>
      </p:sp>
      <p:sp>
        <p:nvSpPr>
          <p:cNvPr id="17" name="10 Rectángulo"/>
          <p:cNvSpPr/>
          <p:nvPr/>
        </p:nvSpPr>
        <p:spPr>
          <a:xfrm>
            <a:off x="200472" y="1121366"/>
            <a:ext cx="65175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latin typeface="Boo" panose="020B0603050302020204" pitchFamily="34" charset="0"/>
              </a:rPr>
              <a:t>Nombre</a:t>
            </a:r>
            <a:r>
              <a:rPr lang="es-ES_tradnl" dirty="0" smtClean="0">
                <a:latin typeface="Boo" panose="020B0603050302020204" pitchFamily="34" charset="0"/>
              </a:rPr>
              <a:t>:                     </a:t>
            </a:r>
            <a:r>
              <a:rPr lang="es-ES_tradnl" b="1" dirty="0" smtClean="0">
                <a:latin typeface="Boo" panose="020B0603050302020204" pitchFamily="34" charset="0"/>
              </a:rPr>
              <a:t>Fecha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8" name="Forma libre 17"/>
          <p:cNvSpPr/>
          <p:nvPr/>
        </p:nvSpPr>
        <p:spPr>
          <a:xfrm>
            <a:off x="1394460" y="1348740"/>
            <a:ext cx="3238500" cy="7620"/>
          </a:xfrm>
          <a:custGeom>
            <a:avLst/>
            <a:gdLst>
              <a:gd name="connsiteX0" fmla="*/ 0 w 3238500"/>
              <a:gd name="connsiteY0" fmla="*/ 0 h 7620"/>
              <a:gd name="connsiteX1" fmla="*/ 3238500 w 3238500"/>
              <a:gd name="connsiteY1" fmla="*/ 7620 h 7620"/>
              <a:gd name="connsiteX2" fmla="*/ 3238500 w 3238500"/>
              <a:gd name="connsiteY2" fmla="*/ 762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0" h="7620">
                <a:moveTo>
                  <a:pt x="0" y="0"/>
                </a:moveTo>
                <a:lnTo>
                  <a:pt x="3238500" y="7620"/>
                </a:lnTo>
                <a:lnTo>
                  <a:pt x="3238500" y="76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orma libre 18"/>
          <p:cNvSpPr/>
          <p:nvPr/>
        </p:nvSpPr>
        <p:spPr>
          <a:xfrm>
            <a:off x="5418000" y="1341120"/>
            <a:ext cx="1080000" cy="7620"/>
          </a:xfrm>
          <a:custGeom>
            <a:avLst/>
            <a:gdLst>
              <a:gd name="connsiteX0" fmla="*/ 0 w 3238500"/>
              <a:gd name="connsiteY0" fmla="*/ 0 h 7620"/>
              <a:gd name="connsiteX1" fmla="*/ 3238500 w 3238500"/>
              <a:gd name="connsiteY1" fmla="*/ 7620 h 7620"/>
              <a:gd name="connsiteX2" fmla="*/ 3238500 w 3238500"/>
              <a:gd name="connsiteY2" fmla="*/ 762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0" h="7620">
                <a:moveTo>
                  <a:pt x="0" y="0"/>
                </a:moveTo>
                <a:lnTo>
                  <a:pt x="3238500" y="7620"/>
                </a:lnTo>
                <a:lnTo>
                  <a:pt x="3238500" y="76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403" y="2236212"/>
            <a:ext cx="445824" cy="101179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82" y="3017374"/>
            <a:ext cx="569139" cy="1132394"/>
          </a:xfrm>
          <a:prstGeom prst="rect">
            <a:avLst/>
          </a:prstGeom>
        </p:spPr>
      </p:pic>
      <p:sp>
        <p:nvSpPr>
          <p:cNvPr id="23" name="18 CuadroTexto"/>
          <p:cNvSpPr txBox="1"/>
          <p:nvPr/>
        </p:nvSpPr>
        <p:spPr>
          <a:xfrm>
            <a:off x="1342544" y="9415639"/>
            <a:ext cx="4667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solidFill>
                  <a:schemeClr val="tx2"/>
                </a:solidFill>
                <a:latin typeface="KG Miss Kindergarten" panose="02000000000000000000" pitchFamily="2" charset="0"/>
                <a:hlinkClick r:id="rId5"/>
              </a:rPr>
              <a:t>http://www.imageneseducativas.com</a:t>
            </a:r>
            <a:endParaRPr lang="es-ES_tradnl" sz="1600" dirty="0">
              <a:solidFill>
                <a:schemeClr val="tx2"/>
              </a:solidFill>
              <a:latin typeface="KG Miss Kindergarten" panose="02000000000000000000" pitchFamily="2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9" y="6941179"/>
            <a:ext cx="1347325" cy="42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9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338591"/>
            <a:ext cx="2104846" cy="57061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245667" y="395737"/>
            <a:ext cx="30812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WhY YoU GoTtA Be So MeAn" panose="02000506000000020004" pitchFamily="2" charset="0"/>
              </a:rPr>
              <a:t>Ficha del día: conciencia lingüística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WhY YoU GoTtA Be So MeAn" panose="02000506000000020004" pitchFamily="2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82505" y="1496122"/>
            <a:ext cx="791045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Flavor And Frames Two" panose="02000000000000000000" pitchFamily="2" charset="0"/>
              </a:rPr>
              <a:t>W</a:t>
            </a:r>
            <a:endParaRPr lang="es-ES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Flavor And Frames Two" panose="02000000000000000000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238022" y="1490698"/>
            <a:ext cx="22894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Second Chances Sketch" panose="02000000000000000000" pitchFamily="2" charset="0"/>
              </a:rPr>
              <a:t>Palabra del día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Second Chances Sketch" panose="02000000000000000000" pitchFamily="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59221" y="1271627"/>
            <a:ext cx="260473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Flavor And Frames Two" panose="02000000000000000000" pitchFamily="2" charset="0"/>
              </a:rPr>
              <a:t>u</a:t>
            </a:r>
            <a:endParaRPr lang="es-ES" sz="1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Flavor And Frames Two" panose="02000000000000000000" pitchFamily="2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29476" y="1785007"/>
            <a:ext cx="387240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Busca su significado en el diccionario</a:t>
            </a:r>
            <a:endParaRPr lang="es-E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55815" y="3422922"/>
            <a:ext cx="646691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Descompón la palabra en sílabas</a:t>
            </a:r>
          </a:p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_________________________________________________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45308" y="6819356"/>
            <a:ext cx="646691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un sinónimo y un antónimo </a:t>
            </a:r>
            <a:endParaRPr lang="es-E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 y ____________________________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00472" y="5634485"/>
            <a:ext cx="646692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2 palabras que terminen por la misma sílaba</a:t>
            </a:r>
            <a:endParaRPr lang="es-E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 y _______________________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00472" y="7830590"/>
            <a:ext cx="632695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2 frases que tengan sentido ________________________________________________________________________________________________________________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62701" y="4607793"/>
            <a:ext cx="646692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Escribe 2 palabras que empiecen por la misma sílaba</a:t>
            </a:r>
            <a:endParaRPr lang="es-E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G Miss Kindergarte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s-E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G Miss Kindergarten" panose="02000000000000000000" pitchFamily="2" charset="0"/>
              </a:rPr>
              <a:t>______________________ y _______________________</a:t>
            </a:r>
          </a:p>
        </p:txBody>
      </p:sp>
      <p:sp>
        <p:nvSpPr>
          <p:cNvPr id="17" name="10 Rectángulo"/>
          <p:cNvSpPr/>
          <p:nvPr/>
        </p:nvSpPr>
        <p:spPr>
          <a:xfrm>
            <a:off x="200472" y="1121366"/>
            <a:ext cx="65175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latin typeface="Boo" panose="020B0603050302020204" pitchFamily="34" charset="0"/>
              </a:rPr>
              <a:t>Nombre</a:t>
            </a:r>
            <a:r>
              <a:rPr lang="es-ES_tradnl" dirty="0" smtClean="0">
                <a:latin typeface="Boo" panose="020B0603050302020204" pitchFamily="34" charset="0"/>
              </a:rPr>
              <a:t>:                     </a:t>
            </a:r>
            <a:r>
              <a:rPr lang="es-ES_tradnl" b="1" dirty="0" smtClean="0">
                <a:latin typeface="Boo" panose="020B0603050302020204" pitchFamily="34" charset="0"/>
              </a:rPr>
              <a:t>Fecha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8" name="Forma libre 17"/>
          <p:cNvSpPr/>
          <p:nvPr/>
        </p:nvSpPr>
        <p:spPr>
          <a:xfrm>
            <a:off x="1394460" y="1348740"/>
            <a:ext cx="3238500" cy="7620"/>
          </a:xfrm>
          <a:custGeom>
            <a:avLst/>
            <a:gdLst>
              <a:gd name="connsiteX0" fmla="*/ 0 w 3238500"/>
              <a:gd name="connsiteY0" fmla="*/ 0 h 7620"/>
              <a:gd name="connsiteX1" fmla="*/ 3238500 w 3238500"/>
              <a:gd name="connsiteY1" fmla="*/ 7620 h 7620"/>
              <a:gd name="connsiteX2" fmla="*/ 3238500 w 3238500"/>
              <a:gd name="connsiteY2" fmla="*/ 762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0" h="7620">
                <a:moveTo>
                  <a:pt x="0" y="0"/>
                </a:moveTo>
                <a:lnTo>
                  <a:pt x="3238500" y="7620"/>
                </a:lnTo>
                <a:lnTo>
                  <a:pt x="3238500" y="76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orma libre 18"/>
          <p:cNvSpPr/>
          <p:nvPr/>
        </p:nvSpPr>
        <p:spPr>
          <a:xfrm>
            <a:off x="5418000" y="1341120"/>
            <a:ext cx="1080000" cy="7620"/>
          </a:xfrm>
          <a:custGeom>
            <a:avLst/>
            <a:gdLst>
              <a:gd name="connsiteX0" fmla="*/ 0 w 3238500"/>
              <a:gd name="connsiteY0" fmla="*/ 0 h 7620"/>
              <a:gd name="connsiteX1" fmla="*/ 3238500 w 3238500"/>
              <a:gd name="connsiteY1" fmla="*/ 7620 h 7620"/>
              <a:gd name="connsiteX2" fmla="*/ 3238500 w 3238500"/>
              <a:gd name="connsiteY2" fmla="*/ 7620 h 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0" h="7620">
                <a:moveTo>
                  <a:pt x="0" y="0"/>
                </a:moveTo>
                <a:lnTo>
                  <a:pt x="3238500" y="7620"/>
                </a:lnTo>
                <a:lnTo>
                  <a:pt x="3238500" y="76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73" y="3106054"/>
            <a:ext cx="564513" cy="119631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403" y="2415937"/>
            <a:ext cx="445824" cy="1011799"/>
          </a:xfrm>
          <a:prstGeom prst="rect">
            <a:avLst/>
          </a:prstGeom>
        </p:spPr>
      </p:pic>
      <p:sp>
        <p:nvSpPr>
          <p:cNvPr id="22" name="18 CuadroTexto"/>
          <p:cNvSpPr txBox="1"/>
          <p:nvPr/>
        </p:nvSpPr>
        <p:spPr>
          <a:xfrm>
            <a:off x="1342544" y="9415639"/>
            <a:ext cx="4667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solidFill>
                  <a:schemeClr val="tx2"/>
                </a:solidFill>
                <a:latin typeface="KG Miss Kindergarten" panose="02000000000000000000" pitchFamily="2" charset="0"/>
                <a:hlinkClick r:id="rId5"/>
              </a:rPr>
              <a:t>http://www.imageneseducativas.com</a:t>
            </a:r>
            <a:endParaRPr lang="es-ES_tradnl" sz="1600" dirty="0">
              <a:solidFill>
                <a:schemeClr val="tx2"/>
              </a:solidFill>
              <a:latin typeface="KG Miss Kindergarten" panose="02000000000000000000" pitchFamily="2" charset="0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9" y="6941179"/>
            <a:ext cx="1347325" cy="42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2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268</Words>
  <Application>Microsoft Office PowerPoint</Application>
  <PresentationFormat>A4 (210 x 297 mm)</PresentationFormat>
  <Paragraphs>74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3" baseType="lpstr">
      <vt:lpstr>Arial</vt:lpstr>
      <vt:lpstr>Boo</vt:lpstr>
      <vt:lpstr>Calibri</vt:lpstr>
      <vt:lpstr>Calibri Light</vt:lpstr>
      <vt:lpstr>KG Flavor And Frames Two</vt:lpstr>
      <vt:lpstr>KG Miss Kindergarten</vt:lpstr>
      <vt:lpstr>KG Second Chances Sketch</vt:lpstr>
      <vt:lpstr>KG WhY YoU GoTtA Be So MeAn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Ciudad Real Núñez</dc:creator>
  <cp:lastModifiedBy>Antonio Ciudad Real Núñez</cp:lastModifiedBy>
  <cp:revision>10</cp:revision>
  <dcterms:created xsi:type="dcterms:W3CDTF">2015-10-14T08:51:31Z</dcterms:created>
  <dcterms:modified xsi:type="dcterms:W3CDTF">2015-10-14T10:10:50Z</dcterms:modified>
</cp:coreProperties>
</file>