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56" r:id="rId2"/>
    <p:sldId id="258" r:id="rId3"/>
    <p:sldId id="261" r:id="rId4"/>
    <p:sldId id="269" r:id="rId5"/>
    <p:sldId id="262" r:id="rId6"/>
    <p:sldId id="264" r:id="rId7"/>
    <p:sldId id="265" r:id="rId8"/>
    <p:sldId id="266" r:id="rId9"/>
    <p:sldId id="267" r:id="rId10"/>
    <p:sldId id="268" r:id="rId11"/>
    <p:sldId id="270" r:id="rId12"/>
    <p:sldId id="271" r:id="rId13"/>
    <p:sldId id="272" r:id="rId14"/>
    <p:sldId id="273" r:id="rId15"/>
    <p:sldId id="274" r:id="rId16"/>
    <p:sldId id="275" r:id="rId17"/>
    <p:sldId id="277" r:id="rId18"/>
    <p:sldId id="278" r:id="rId19"/>
    <p:sldId id="279" r:id="rId20"/>
    <p:sldId id="280" r:id="rId21"/>
    <p:sldId id="281" r:id="rId22"/>
    <p:sldId id="282" r:id="rId23"/>
    <p:sldId id="283" r:id="rId24"/>
    <p:sldId id="284" r:id="rId25"/>
    <p:sldId id="285" r:id="rId26"/>
    <p:sldId id="286" r:id="rId27"/>
    <p:sldId id="287" r:id="rId28"/>
    <p:sldId id="288" r:id="rId29"/>
    <p:sldId id="289" r:id="rId30"/>
    <p:sldId id="290" r:id="rId31"/>
    <p:sldId id="306" r:id="rId32"/>
    <p:sldId id="292" r:id="rId33"/>
    <p:sldId id="293" r:id="rId34"/>
    <p:sldId id="294" r:id="rId35"/>
    <p:sldId id="295" r:id="rId36"/>
    <p:sldId id="296" r:id="rId37"/>
    <p:sldId id="297" r:id="rId38"/>
    <p:sldId id="298" r:id="rId39"/>
    <p:sldId id="299" r:id="rId40"/>
    <p:sldId id="300" r:id="rId41"/>
    <p:sldId id="301" r:id="rId42"/>
    <p:sldId id="302" r:id="rId43"/>
    <p:sldId id="303" r:id="rId44"/>
    <p:sldId id="305" r:id="rId45"/>
    <p:sldId id="291" r:id="rId46"/>
    <p:sldId id="307" r:id="rId47"/>
    <p:sldId id="308" r:id="rId48"/>
    <p:sldId id="309" r:id="rId49"/>
    <p:sldId id="310" r:id="rId50"/>
    <p:sldId id="311" r:id="rId51"/>
    <p:sldId id="312" r:id="rId52"/>
    <p:sldId id="313" r:id="rId53"/>
    <p:sldId id="314" r:id="rId54"/>
    <p:sldId id="318" r:id="rId55"/>
    <p:sldId id="315" r:id="rId56"/>
    <p:sldId id="316" r:id="rId57"/>
    <p:sldId id="317" r:id="rId58"/>
    <p:sldId id="304" r:id="rId59"/>
    <p:sldId id="319" r:id="rId60"/>
    <p:sldId id="335" r:id="rId61"/>
    <p:sldId id="321" r:id="rId62"/>
    <p:sldId id="322" r:id="rId63"/>
    <p:sldId id="323" r:id="rId64"/>
    <p:sldId id="324" r:id="rId65"/>
    <p:sldId id="325" r:id="rId66"/>
    <p:sldId id="326" r:id="rId67"/>
    <p:sldId id="327" r:id="rId68"/>
    <p:sldId id="328" r:id="rId69"/>
    <p:sldId id="330" r:id="rId70"/>
    <p:sldId id="331" r:id="rId71"/>
    <p:sldId id="332" r:id="rId72"/>
    <p:sldId id="333" r:id="rId73"/>
    <p:sldId id="334" r:id="rId74"/>
    <p:sldId id="336" r:id="rId75"/>
    <p:sldId id="337" r:id="rId76"/>
    <p:sldId id="338" r:id="rId77"/>
    <p:sldId id="339" r:id="rId78"/>
    <p:sldId id="340" r:id="rId79"/>
    <p:sldId id="341" r:id="rId80"/>
    <p:sldId id="342" r:id="rId81"/>
    <p:sldId id="343" r:id="rId82"/>
    <p:sldId id="344" r:id="rId83"/>
    <p:sldId id="345" r:id="rId84"/>
    <p:sldId id="346" r:id="rId85"/>
    <p:sldId id="347" r:id="rId86"/>
    <p:sldId id="348" r:id="rId87"/>
    <p:sldId id="349" r:id="rId88"/>
    <p:sldId id="350" r:id="rId89"/>
    <p:sldId id="351" r:id="rId90"/>
    <p:sldId id="352" r:id="rId91"/>
    <p:sldId id="353" r:id="rId92"/>
    <p:sldId id="354" r:id="rId93"/>
    <p:sldId id="355" r:id="rId94"/>
    <p:sldId id="356" r:id="rId95"/>
    <p:sldId id="357" r:id="rId96"/>
    <p:sldId id="358" r:id="rId97"/>
    <p:sldId id="359" r:id="rId98"/>
    <p:sldId id="361" r:id="rId99"/>
    <p:sldId id="362" r:id="rId100"/>
    <p:sldId id="363" r:id="rId101"/>
    <p:sldId id="367" r:id="rId102"/>
    <p:sldId id="365" r:id="rId103"/>
    <p:sldId id="366" r:id="rId104"/>
    <p:sldId id="368" r:id="rId105"/>
    <p:sldId id="369" r:id="rId106"/>
    <p:sldId id="370" r:id="rId107"/>
    <p:sldId id="371" r:id="rId108"/>
    <p:sldId id="372" r:id="rId109"/>
    <p:sldId id="373" r:id="rId110"/>
    <p:sldId id="374" r:id="rId111"/>
    <p:sldId id="375" r:id="rId112"/>
    <p:sldId id="376" r:id="rId113"/>
    <p:sldId id="377" r:id="rId114"/>
    <p:sldId id="378" r:id="rId115"/>
    <p:sldId id="379" r:id="rId116"/>
    <p:sldId id="380" r:id="rId117"/>
    <p:sldId id="381" r:id="rId118"/>
    <p:sldId id="382" r:id="rId119"/>
    <p:sldId id="383" r:id="rId120"/>
    <p:sldId id="384" r:id="rId121"/>
    <p:sldId id="385" r:id="rId122"/>
    <p:sldId id="386" r:id="rId123"/>
    <p:sldId id="387" r:id="rId124"/>
    <p:sldId id="388" r:id="rId125"/>
    <p:sldId id="389" r:id="rId126"/>
    <p:sldId id="390" r:id="rId127"/>
    <p:sldId id="392" r:id="rId128"/>
    <p:sldId id="393" r:id="rId129"/>
    <p:sldId id="394" r:id="rId130"/>
    <p:sldId id="395" r:id="rId131"/>
    <p:sldId id="396" r:id="rId132"/>
    <p:sldId id="397" r:id="rId133"/>
    <p:sldId id="398" r:id="rId134"/>
    <p:sldId id="399" r:id="rId135"/>
    <p:sldId id="400" r:id="rId136"/>
    <p:sldId id="401" r:id="rId137"/>
    <p:sldId id="402" r:id="rId138"/>
    <p:sldId id="403" r:id="rId139"/>
    <p:sldId id="404" r:id="rId140"/>
    <p:sldId id="405" r:id="rId141"/>
    <p:sldId id="409" r:id="rId142"/>
    <p:sldId id="406" r:id="rId143"/>
    <p:sldId id="407" r:id="rId144"/>
    <p:sldId id="408" r:id="rId145"/>
    <p:sldId id="410" r:id="rId146"/>
    <p:sldId id="411" r:id="rId147"/>
    <p:sldId id="412" r:id="rId148"/>
    <p:sldId id="413" r:id="rId149"/>
    <p:sldId id="414" r:id="rId150"/>
    <p:sldId id="415" r:id="rId151"/>
    <p:sldId id="416" r:id="rId152"/>
    <p:sldId id="417" r:id="rId153"/>
    <p:sldId id="418" r:id="rId154"/>
    <p:sldId id="419" r:id="rId155"/>
    <p:sldId id="420" r:id="rId156"/>
    <p:sldId id="421" r:id="rId157"/>
    <p:sldId id="422" r:id="rId158"/>
    <p:sldId id="423" r:id="rId159"/>
    <p:sldId id="424" r:id="rId160"/>
    <p:sldId id="425" r:id="rId161"/>
    <p:sldId id="426" r:id="rId162"/>
    <p:sldId id="427" r:id="rId163"/>
    <p:sldId id="428" r:id="rId164"/>
    <p:sldId id="429" r:id="rId165"/>
    <p:sldId id="430" r:id="rId166"/>
    <p:sldId id="431" r:id="rId167"/>
    <p:sldId id="432" r:id="rId168"/>
    <p:sldId id="433" r:id="rId169"/>
    <p:sldId id="434" r:id="rId170"/>
    <p:sldId id="441" r:id="rId171"/>
    <p:sldId id="435" r:id="rId172"/>
    <p:sldId id="436" r:id="rId173"/>
    <p:sldId id="437" r:id="rId174"/>
    <p:sldId id="438" r:id="rId175"/>
    <p:sldId id="439" r:id="rId176"/>
    <p:sldId id="442" r:id="rId177"/>
    <p:sldId id="443" r:id="rId178"/>
    <p:sldId id="444" r:id="rId179"/>
    <p:sldId id="445" r:id="rId180"/>
    <p:sldId id="446" r:id="rId181"/>
    <p:sldId id="450" r:id="rId182"/>
    <p:sldId id="451" r:id="rId183"/>
    <p:sldId id="452" r:id="rId184"/>
    <p:sldId id="453" r:id="rId185"/>
    <p:sldId id="454" r:id="rId186"/>
    <p:sldId id="455" r:id="rId187"/>
    <p:sldId id="456" r:id="rId188"/>
    <p:sldId id="457" r:id="rId189"/>
    <p:sldId id="458" r:id="rId190"/>
    <p:sldId id="459" r:id="rId191"/>
    <p:sldId id="460" r:id="rId192"/>
    <p:sldId id="461" r:id="rId193"/>
    <p:sldId id="462" r:id="rId194"/>
    <p:sldId id="463" r:id="rId195"/>
    <p:sldId id="464" r:id="rId196"/>
    <p:sldId id="465" r:id="rId197"/>
    <p:sldId id="466" r:id="rId198"/>
    <p:sldId id="467" r:id="rId199"/>
    <p:sldId id="468" r:id="rId200"/>
    <p:sldId id="469" r:id="rId201"/>
    <p:sldId id="470" r:id="rId202"/>
    <p:sldId id="471" r:id="rId203"/>
    <p:sldId id="474" r:id="rId204"/>
    <p:sldId id="475" r:id="rId205"/>
    <p:sldId id="473" r:id="rId206"/>
    <p:sldId id="472" r:id="rId207"/>
    <p:sldId id="476" r:id="rId208"/>
    <p:sldId id="483" r:id="rId209"/>
    <p:sldId id="484" r:id="rId210"/>
    <p:sldId id="477" r:id="rId211"/>
    <p:sldId id="478" r:id="rId212"/>
    <p:sldId id="479" r:id="rId213"/>
    <p:sldId id="480" r:id="rId214"/>
    <p:sldId id="481" r:id="rId215"/>
    <p:sldId id="482" r:id="rId216"/>
    <p:sldId id="485" r:id="rId217"/>
  </p:sldIdLst>
  <p:sldSz cx="6858000" cy="9144000" type="letter"/>
  <p:notesSz cx="6858000" cy="9144000"/>
  <p:defaultTextStyle>
    <a:defPPr>
      <a:defRPr lang="es-MX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66"/>
    <a:srgbClr val="00CC00"/>
    <a:srgbClr val="FF66CC"/>
    <a:srgbClr val="008000"/>
    <a:srgbClr val="CC0066"/>
    <a:srgbClr val="FF99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Sin estilo, cuadrícula de la tabla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72833802-FEF1-4C79-8D5D-14CF1EAF98D9}" styleName="Estilo claro 2 - Acento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912C8C85-51F0-491E-9774-3900AFEF0FD7}" styleName="Estilo claro 2 - Acento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93296810-A885-4BE3-A3E7-6D5BEEA58F35}" styleName="Estilo medio 2 - Énfasis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17292A2E-F333-43FB-9621-5CBBE7FDCDCB}" styleName="Estilo claro 2 - Acento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69012ECD-51FC-41F1-AA8D-1B2483CD663E}" styleName="Estilo claro 2 - Acento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5FD0F851-EC5A-4D38-B0AD-8093EC10F338}" styleName="Estilo claro 1 - Acento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1E171933-4619-4E11-9A3F-F7608DF75F80}" styleName="Estilo medio 1 - Énfasis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BDBED569-4797-4DF1-A0F4-6AAB3CD982D8}" styleName="Estilo claro 3 - Acento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ED083AE6-46FA-4A59-8FB0-9F97EB10719F}" styleName="Estilo claro 3 - Acento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00A15C55-8517-42AA-B614-E9B94910E393}" styleName="Estilo medio 2 - Énfasis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5DA37D80-6434-44D0-A028-1B22A696006F}" styleName="Estilo claro 3 - Acento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F5AB1C69-6EDB-4FF4-983F-18BD219EF322}" styleName="Estilo medio 2 - Énfasis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Sin estilo ni cuadrícula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A111915-BE36-4E01-A7E5-04B1672EAD32}" styleName="Estilo claro 2 - Acento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338" autoAdjust="0"/>
    <p:restoredTop sz="94660"/>
  </p:normalViewPr>
  <p:slideViewPr>
    <p:cSldViewPr snapToGrid="0">
      <p:cViewPr varScale="1">
        <p:scale>
          <a:sx n="53" d="100"/>
          <a:sy n="53" d="100"/>
        </p:scale>
        <p:origin x="2238" y="9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16" Type="http://schemas.openxmlformats.org/officeDocument/2006/relationships/slide" Target="slides/slide215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217" Type="http://schemas.openxmlformats.org/officeDocument/2006/relationships/slide" Target="slides/slide216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8" Type="http://schemas.openxmlformats.org/officeDocument/2006/relationships/presProps" Target="presProps.xml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219" Type="http://schemas.openxmlformats.org/officeDocument/2006/relationships/viewProps" Target="viewProps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0" Type="http://schemas.openxmlformats.org/officeDocument/2006/relationships/theme" Target="theme/theme1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10" Type="http://schemas.openxmlformats.org/officeDocument/2006/relationships/slide" Target="slides/slide209.xml"/><Relationship Id="rId215" Type="http://schemas.openxmlformats.org/officeDocument/2006/relationships/slide" Target="slides/slide214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tableStyles" Target="tableStyles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202" Type="http://schemas.openxmlformats.org/officeDocument/2006/relationships/slide" Target="slides/slide201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14350" y="1496484"/>
            <a:ext cx="5829300" cy="3183467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57250" y="4802717"/>
            <a:ext cx="5143500" cy="2207683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s-ES" smtClean="0"/>
              <a:t>Haga clic para modificar el estilo de subtítulo del patrón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4EC7EE-4F08-4CB8-B905-A9762002AEDB}" type="datetimeFigureOut">
              <a:rPr lang="es-MX" smtClean="0"/>
              <a:t>08/08/2015</a:t>
            </a:fld>
            <a:endParaRPr lang="es-MX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CFFD8-069B-4300-9362-5F97113FC0C4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4400951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4EC7EE-4F08-4CB8-B905-A9762002AEDB}" type="datetimeFigureOut">
              <a:rPr lang="es-MX" smtClean="0"/>
              <a:t>08/08/2015</a:t>
            </a:fld>
            <a:endParaRPr lang="es-MX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CFFD8-069B-4300-9362-5F97113FC0C4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32806384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907757" y="486834"/>
            <a:ext cx="1478756" cy="7749117"/>
          </a:xfrm>
        </p:spPr>
        <p:txBody>
          <a:bodyPr vert="eaVert"/>
          <a:lstStyle/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71488" y="486834"/>
            <a:ext cx="4350544" cy="7749117"/>
          </a:xfrm>
        </p:spPr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4EC7EE-4F08-4CB8-B905-A9762002AEDB}" type="datetimeFigureOut">
              <a:rPr lang="es-MX" smtClean="0"/>
              <a:t>08/08/2015</a:t>
            </a:fld>
            <a:endParaRPr lang="es-MX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CFFD8-069B-4300-9362-5F97113FC0C4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32934721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4EC7EE-4F08-4CB8-B905-A9762002AEDB}" type="datetimeFigureOut">
              <a:rPr lang="es-MX" smtClean="0"/>
              <a:t>08/08/2015</a:t>
            </a:fld>
            <a:endParaRPr lang="es-MX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CFFD8-069B-4300-9362-5F97113FC0C4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39827553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7916" y="2279653"/>
            <a:ext cx="5915025" cy="3803649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67916" y="6119286"/>
            <a:ext cx="5915025" cy="2000249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4EC7EE-4F08-4CB8-B905-A9762002AEDB}" type="datetimeFigureOut">
              <a:rPr lang="es-MX" smtClean="0"/>
              <a:t>08/08/2015</a:t>
            </a:fld>
            <a:endParaRPr lang="es-MX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CFFD8-069B-4300-9362-5F97113FC0C4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48850394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71488" y="2434167"/>
            <a:ext cx="2914650" cy="5801784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471863" y="2434167"/>
            <a:ext cx="2914650" cy="5801784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4EC7EE-4F08-4CB8-B905-A9762002AEDB}" type="datetimeFigureOut">
              <a:rPr lang="es-MX" smtClean="0"/>
              <a:t>08/08/2015</a:t>
            </a:fld>
            <a:endParaRPr lang="es-MX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CFFD8-069B-4300-9362-5F97113FC0C4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1703596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486836"/>
            <a:ext cx="5915025" cy="1767417"/>
          </a:xfr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72381" y="2241551"/>
            <a:ext cx="2901255" cy="1098549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2381" y="3340100"/>
            <a:ext cx="2901255" cy="4912784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471863" y="2241551"/>
            <a:ext cx="2915543" cy="1098549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471863" y="3340100"/>
            <a:ext cx="2915543" cy="4912784"/>
          </a:xfrm>
        </p:spPr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4EC7EE-4F08-4CB8-B905-A9762002AEDB}" type="datetimeFigureOut">
              <a:rPr lang="es-MX" smtClean="0"/>
              <a:t>08/08/2015</a:t>
            </a:fld>
            <a:endParaRPr lang="es-MX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CFFD8-069B-4300-9362-5F97113FC0C4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68517442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4EC7EE-4F08-4CB8-B905-A9762002AEDB}" type="datetimeFigureOut">
              <a:rPr lang="es-MX" smtClean="0"/>
              <a:t>08/08/2015</a:t>
            </a:fld>
            <a:endParaRPr lang="es-MX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CFFD8-069B-4300-9362-5F97113FC0C4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55071200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4EC7EE-4F08-4CB8-B905-A9762002AEDB}" type="datetimeFigureOut">
              <a:rPr lang="es-MX" smtClean="0"/>
              <a:t>08/08/2015</a:t>
            </a:fld>
            <a:endParaRPr lang="es-MX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CFFD8-069B-4300-9362-5F97113FC0C4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81370793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609600"/>
            <a:ext cx="2211884" cy="21336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915543" y="1316569"/>
            <a:ext cx="3471863" cy="6498167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2381" y="2743200"/>
            <a:ext cx="2211884" cy="5082117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4EC7EE-4F08-4CB8-B905-A9762002AEDB}" type="datetimeFigureOut">
              <a:rPr lang="es-MX" smtClean="0"/>
              <a:t>08/08/2015</a:t>
            </a:fld>
            <a:endParaRPr lang="es-MX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CFFD8-069B-4300-9362-5F97113FC0C4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84488166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609600"/>
            <a:ext cx="2211884" cy="21336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915543" y="1316569"/>
            <a:ext cx="3471863" cy="6498167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s-ES" smtClean="0"/>
              <a:t>Haga clic en el icono para agregar una imagen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2381" y="2743200"/>
            <a:ext cx="2211884" cy="5082117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4EC7EE-4F08-4CB8-B905-A9762002AEDB}" type="datetimeFigureOut">
              <a:rPr lang="es-MX" smtClean="0"/>
              <a:t>08/08/2015</a:t>
            </a:fld>
            <a:endParaRPr lang="es-MX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CFFD8-069B-4300-9362-5F97113FC0C4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66071782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71488" y="486836"/>
            <a:ext cx="5915025" cy="176741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 smtClean="0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71488" y="2434167"/>
            <a:ext cx="5915025" cy="580178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71488" y="8475136"/>
            <a:ext cx="1543050" cy="48683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24EC7EE-4F08-4CB8-B905-A9762002AEDB}" type="datetimeFigureOut">
              <a:rPr lang="es-MX" smtClean="0"/>
              <a:t>08/08/2015</a:t>
            </a:fld>
            <a:endParaRPr lang="es-MX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271713" y="8475136"/>
            <a:ext cx="2314575" cy="48683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MX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843463" y="8475136"/>
            <a:ext cx="1543050" cy="48683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3CCFFD8-069B-4300-9362-5F97113FC0C4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4904108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jpeg"/><Relationship Id="rId3" Type="http://schemas.openxmlformats.org/officeDocument/2006/relationships/image" Target="../media/image7.png"/><Relationship Id="rId7" Type="http://schemas.openxmlformats.org/officeDocument/2006/relationships/image" Target="../media/image17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9" Type="http://schemas.openxmlformats.org/officeDocument/2006/relationships/image" Target="../media/image19.gif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58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1.png"/><Relationship Id="rId5" Type="http://schemas.openxmlformats.org/officeDocument/2006/relationships/image" Target="../media/image60.png"/><Relationship Id="rId4" Type="http://schemas.openxmlformats.org/officeDocument/2006/relationships/image" Target="../media/image59.png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62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21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6.png"/><Relationship Id="rId4" Type="http://schemas.openxmlformats.org/officeDocument/2006/relationships/image" Target="../media/image20.png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4.png"/><Relationship Id="rId5" Type="http://schemas.openxmlformats.org/officeDocument/2006/relationships/image" Target="../media/image63.png"/><Relationship Id="rId4" Type="http://schemas.openxmlformats.org/officeDocument/2006/relationships/image" Target="../media/image41.png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65.jp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image" Target="../media/image9.png"/><Relationship Id="rId7" Type="http://schemas.openxmlformats.org/officeDocument/2006/relationships/image" Target="../media/image25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4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5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9.png"/><Relationship Id="rId5" Type="http://schemas.openxmlformats.org/officeDocument/2006/relationships/image" Target="../media/image68.png"/><Relationship Id="rId4" Type="http://schemas.openxmlformats.org/officeDocument/2006/relationships/image" Target="../media/image60.png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70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.png"/><Relationship Id="rId5" Type="http://schemas.openxmlformats.org/officeDocument/2006/relationships/image" Target="../media/image60.png"/><Relationship Id="rId4" Type="http://schemas.openxmlformats.org/officeDocument/2006/relationships/image" Target="../media/image71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28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7.jpe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7" Type="http://schemas.openxmlformats.org/officeDocument/2006/relationships/image" Target="../media/image33.png"/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2.png"/><Relationship Id="rId5" Type="http://schemas.openxmlformats.org/officeDocument/2006/relationships/image" Target="../media/image31.png"/><Relationship Id="rId4" Type="http://schemas.openxmlformats.org/officeDocument/2006/relationships/image" Target="../media/image5.png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72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4.jpeg"/><Relationship Id="rId5" Type="http://schemas.openxmlformats.org/officeDocument/2006/relationships/image" Target="../media/image73.png"/><Relationship Id="rId4" Type="http://schemas.openxmlformats.org/officeDocument/2006/relationships/image" Target="../media/image60.png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34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58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6.png"/><Relationship Id="rId5" Type="http://schemas.openxmlformats.org/officeDocument/2006/relationships/image" Target="../media/image75.jpg"/><Relationship Id="rId4" Type="http://schemas.openxmlformats.org/officeDocument/2006/relationships/image" Target="../media/image60.png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7.png"/><Relationship Id="rId7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10" Type="http://schemas.microsoft.com/office/2007/relationships/hdphoto" Target="../media/hdphoto1.wdp"/><Relationship Id="rId4" Type="http://schemas.openxmlformats.org/officeDocument/2006/relationships/image" Target="../media/image8.png"/><Relationship Id="rId9" Type="http://schemas.openxmlformats.org/officeDocument/2006/relationships/image" Target="../media/image1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58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8.png"/><Relationship Id="rId5" Type="http://schemas.openxmlformats.org/officeDocument/2006/relationships/image" Target="../media/image37.png"/><Relationship Id="rId4" Type="http://schemas.openxmlformats.org/officeDocument/2006/relationships/image" Target="../media/image60.png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58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8.png"/><Relationship Id="rId5" Type="http://schemas.openxmlformats.org/officeDocument/2006/relationships/image" Target="../media/image77.png"/><Relationship Id="rId4" Type="http://schemas.openxmlformats.org/officeDocument/2006/relationships/image" Target="../media/image60.png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1.png"/><Relationship Id="rId4" Type="http://schemas.openxmlformats.org/officeDocument/2006/relationships/image" Target="../media/image80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5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8.png"/><Relationship Id="rId5" Type="http://schemas.openxmlformats.org/officeDocument/2006/relationships/image" Target="../media/image37.png"/><Relationship Id="rId4" Type="http://schemas.openxmlformats.org/officeDocument/2006/relationships/image" Target="../media/image36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14.png"/><Relationship Id="rId4" Type="http://schemas.openxmlformats.org/officeDocument/2006/relationships/image" Target="../media/image8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3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microsoft.com/office/2007/relationships/hdphoto" Target="../media/hdphoto2.wdp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3.png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44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jpeg"/><Relationship Id="rId3" Type="http://schemas.openxmlformats.org/officeDocument/2006/relationships/image" Target="../media/image7.png"/><Relationship Id="rId7" Type="http://schemas.openxmlformats.org/officeDocument/2006/relationships/image" Target="../media/image17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9" Type="http://schemas.openxmlformats.org/officeDocument/2006/relationships/image" Target="../media/image19.gif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g"/><Relationship Id="rId7" Type="http://schemas.openxmlformats.org/officeDocument/2006/relationships/image" Target="../media/image49.png"/><Relationship Id="rId2" Type="http://schemas.openxmlformats.org/officeDocument/2006/relationships/image" Target="../media/image45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4" Type="http://schemas.openxmlformats.org/officeDocument/2006/relationships/image" Target="../media/image5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50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jpeg"/><Relationship Id="rId3" Type="http://schemas.openxmlformats.org/officeDocument/2006/relationships/image" Target="../media/image7.png"/><Relationship Id="rId7" Type="http://schemas.openxmlformats.org/officeDocument/2006/relationships/image" Target="../media/image17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9" Type="http://schemas.openxmlformats.org/officeDocument/2006/relationships/image" Target="../media/image19.gif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jpeg"/><Relationship Id="rId3" Type="http://schemas.openxmlformats.org/officeDocument/2006/relationships/image" Target="../media/image7.png"/><Relationship Id="rId7" Type="http://schemas.openxmlformats.org/officeDocument/2006/relationships/image" Target="../media/image17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9" Type="http://schemas.openxmlformats.org/officeDocument/2006/relationships/image" Target="../media/image19.gif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51.jp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54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jpeg"/><Relationship Id="rId3" Type="http://schemas.openxmlformats.org/officeDocument/2006/relationships/image" Target="../media/image7.png"/><Relationship Id="rId7" Type="http://schemas.openxmlformats.org/officeDocument/2006/relationships/image" Target="../media/image17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9" Type="http://schemas.openxmlformats.org/officeDocument/2006/relationships/image" Target="../media/image19.gif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55.jp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7.png"/><Relationship Id="rId4" Type="http://schemas.openxmlformats.org/officeDocument/2006/relationships/image" Target="../media/image56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54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jpeg"/><Relationship Id="rId3" Type="http://schemas.openxmlformats.org/officeDocument/2006/relationships/image" Target="../media/image7.png"/><Relationship Id="rId7" Type="http://schemas.openxmlformats.org/officeDocument/2006/relationships/image" Target="../media/image17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9" Type="http://schemas.openxmlformats.org/officeDocument/2006/relationships/image" Target="../media/image19.gif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-1155193" y="1155190"/>
            <a:ext cx="9168384" cy="6858001"/>
          </a:xfrm>
          <a:prstGeom prst="rect">
            <a:avLst/>
          </a:prstGeom>
        </p:spPr>
      </p:pic>
      <p:sp>
        <p:nvSpPr>
          <p:cNvPr id="5" name="Rectángulo 4"/>
          <p:cNvSpPr/>
          <p:nvPr/>
        </p:nvSpPr>
        <p:spPr>
          <a:xfrm>
            <a:off x="0" y="7351776"/>
            <a:ext cx="6858000" cy="1816607"/>
          </a:xfrm>
          <a:prstGeom prst="rect">
            <a:avLst/>
          </a:prstGeom>
          <a:solidFill>
            <a:srgbClr val="FF9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>
              <a:solidFill>
                <a:srgbClr val="FF66CC"/>
              </a:solidFill>
            </a:endParaRPr>
          </a:p>
        </p:txBody>
      </p:sp>
      <p:pic>
        <p:nvPicPr>
          <p:cNvPr id="6" name="Imagen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85" y="4292790"/>
            <a:ext cx="2466023" cy="3150426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V="1">
            <a:off x="4810174" y="4047904"/>
            <a:ext cx="2012704" cy="3303872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22885" y="4047904"/>
            <a:ext cx="2100047" cy="3303872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102" y="302181"/>
            <a:ext cx="5294377" cy="3295891"/>
          </a:xfrm>
          <a:prstGeom prst="rect">
            <a:avLst/>
          </a:prstGeom>
        </p:spPr>
      </p:pic>
      <p:sp>
        <p:nvSpPr>
          <p:cNvPr id="16" name="CuadroTexto 15"/>
          <p:cNvSpPr txBox="1"/>
          <p:nvPr/>
        </p:nvSpPr>
        <p:spPr>
          <a:xfrm>
            <a:off x="832102" y="999298"/>
            <a:ext cx="5294377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4000" dirty="0" smtClean="0">
                <a:latin typeface="Berlin Sans FB" panose="020E0602020502020306" pitchFamily="34" charset="0"/>
              </a:rPr>
              <a:t>Agenda Escolar</a:t>
            </a:r>
          </a:p>
          <a:p>
            <a:pPr algn="ctr"/>
            <a:r>
              <a:rPr lang="es-MX" sz="4000" dirty="0" smtClean="0">
                <a:latin typeface="Berlin Sans FB" panose="020E0602020502020306" pitchFamily="34" charset="0"/>
              </a:rPr>
              <a:t>2015-2016</a:t>
            </a:r>
          </a:p>
          <a:p>
            <a:pPr algn="ctr"/>
            <a:endParaRPr lang="es-MX" sz="1100" dirty="0" smtClean="0">
              <a:latin typeface="Berlin Sans FB" panose="020E0602020502020306" pitchFamily="34" charset="0"/>
            </a:endParaRPr>
          </a:p>
          <a:p>
            <a:pPr algn="ctr"/>
            <a:r>
              <a:rPr lang="es-MX" sz="2000" dirty="0" err="1" smtClean="0">
                <a:latin typeface="Berlin Sans FB" panose="020E0602020502020306" pitchFamily="34" charset="0"/>
              </a:rPr>
              <a:t>Profra</a:t>
            </a:r>
            <a:r>
              <a:rPr lang="es-MX" sz="2000" dirty="0" smtClean="0">
                <a:latin typeface="Berlin Sans FB" panose="020E0602020502020306" pitchFamily="34" charset="0"/>
              </a:rPr>
              <a:t>. Ana Laura Torrez Becerril</a:t>
            </a:r>
            <a:endParaRPr lang="es-MX" sz="2000" dirty="0">
              <a:latin typeface="Berlin Sans FB" panose="020E0602020502020306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48588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18704"/>
            <a:ext cx="6858001" cy="1207008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56472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-18288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22719"/>
            <a:ext cx="1168302" cy="1115759"/>
          </a:xfrm>
          <a:prstGeom prst="rect">
            <a:avLst/>
          </a:prstGeom>
        </p:spPr>
      </p:pic>
      <p:graphicFrame>
        <p:nvGraphicFramePr>
          <p:cNvPr id="13" name="Tabla 12"/>
          <p:cNvGraphicFramePr>
            <a:graphicFrameLocks noGrp="1"/>
          </p:cNvGraphicFramePr>
          <p:nvPr/>
        </p:nvGraphicFramePr>
        <p:xfrm>
          <a:off x="117683" y="1368941"/>
          <a:ext cx="6664002" cy="147964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64002"/>
              </a:tblGrid>
              <a:tr h="493214">
                <a:tc>
                  <a:txBody>
                    <a:bodyPr/>
                    <a:lstStyle/>
                    <a:p>
                      <a:endParaRPr lang="es-MX" i="1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19" name="Imagen 18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435" y="1449451"/>
            <a:ext cx="283210" cy="283210"/>
          </a:xfrm>
          <a:prstGeom prst="rect">
            <a:avLst/>
          </a:prstGeom>
        </p:spPr>
      </p:pic>
      <p:pic>
        <p:nvPicPr>
          <p:cNvPr id="21" name="Imagen 20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152" y="1996681"/>
            <a:ext cx="267970" cy="273685"/>
          </a:xfrm>
          <a:prstGeom prst="rect">
            <a:avLst/>
          </a:prstGeom>
        </p:spPr>
      </p:pic>
      <p:pic>
        <p:nvPicPr>
          <p:cNvPr id="22" name="Imagen 21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8985" y="2015096"/>
            <a:ext cx="252095" cy="255270"/>
          </a:xfrm>
          <a:prstGeom prst="rect">
            <a:avLst/>
          </a:prstGeom>
        </p:spPr>
      </p:pic>
      <p:pic>
        <p:nvPicPr>
          <p:cNvPr id="23" name="Imagen 22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005" y="2452957"/>
            <a:ext cx="314960" cy="264160"/>
          </a:xfrm>
          <a:prstGeom prst="rect">
            <a:avLst/>
          </a:prstGeom>
        </p:spPr>
      </p:pic>
      <p:graphicFrame>
        <p:nvGraphicFramePr>
          <p:cNvPr id="24" name="Tabla 23"/>
          <p:cNvGraphicFramePr>
            <a:graphicFrameLocks noGrp="1"/>
          </p:cNvGraphicFramePr>
          <p:nvPr/>
        </p:nvGraphicFramePr>
        <p:xfrm>
          <a:off x="96996" y="3106465"/>
          <a:ext cx="6664002" cy="147964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64002"/>
              </a:tblGrid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25" name="Imagen 24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748" y="3186975"/>
            <a:ext cx="283210" cy="283210"/>
          </a:xfrm>
          <a:prstGeom prst="rect">
            <a:avLst/>
          </a:prstGeom>
        </p:spPr>
      </p:pic>
      <p:pic>
        <p:nvPicPr>
          <p:cNvPr id="26" name="Imagen 25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465" y="3734205"/>
            <a:ext cx="267970" cy="273685"/>
          </a:xfrm>
          <a:prstGeom prst="rect">
            <a:avLst/>
          </a:prstGeom>
        </p:spPr>
      </p:pic>
      <p:pic>
        <p:nvPicPr>
          <p:cNvPr id="27" name="Imagen 26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8298" y="3752620"/>
            <a:ext cx="252095" cy="255270"/>
          </a:xfrm>
          <a:prstGeom prst="rect">
            <a:avLst/>
          </a:prstGeom>
        </p:spPr>
      </p:pic>
      <p:pic>
        <p:nvPicPr>
          <p:cNvPr id="28" name="Imagen 27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318" y="4190481"/>
            <a:ext cx="314960" cy="264160"/>
          </a:xfrm>
          <a:prstGeom prst="rect">
            <a:avLst/>
          </a:prstGeom>
        </p:spPr>
      </p:pic>
      <p:graphicFrame>
        <p:nvGraphicFramePr>
          <p:cNvPr id="29" name="Tabla 28"/>
          <p:cNvGraphicFramePr>
            <a:graphicFrameLocks noGrp="1"/>
          </p:cNvGraphicFramePr>
          <p:nvPr/>
        </p:nvGraphicFramePr>
        <p:xfrm>
          <a:off x="135972" y="4750323"/>
          <a:ext cx="6664002" cy="147964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64002"/>
              </a:tblGrid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30" name="Imagen 29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724" y="4830833"/>
            <a:ext cx="283210" cy="283210"/>
          </a:xfrm>
          <a:prstGeom prst="rect">
            <a:avLst/>
          </a:prstGeom>
        </p:spPr>
      </p:pic>
      <p:pic>
        <p:nvPicPr>
          <p:cNvPr id="31" name="Imagen 30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441" y="5378063"/>
            <a:ext cx="267970" cy="273685"/>
          </a:xfrm>
          <a:prstGeom prst="rect">
            <a:avLst/>
          </a:prstGeom>
        </p:spPr>
      </p:pic>
      <p:pic>
        <p:nvPicPr>
          <p:cNvPr id="32" name="Imagen 31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7274" y="5396478"/>
            <a:ext cx="252095" cy="255270"/>
          </a:xfrm>
          <a:prstGeom prst="rect">
            <a:avLst/>
          </a:prstGeom>
        </p:spPr>
      </p:pic>
      <p:pic>
        <p:nvPicPr>
          <p:cNvPr id="33" name="Imagen 32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294" y="5834339"/>
            <a:ext cx="314960" cy="264160"/>
          </a:xfrm>
          <a:prstGeom prst="rect">
            <a:avLst/>
          </a:prstGeom>
        </p:spPr>
      </p:pic>
      <p:graphicFrame>
        <p:nvGraphicFramePr>
          <p:cNvPr id="34" name="Tabla 33"/>
          <p:cNvGraphicFramePr>
            <a:graphicFrameLocks noGrp="1"/>
          </p:cNvGraphicFramePr>
          <p:nvPr/>
        </p:nvGraphicFramePr>
        <p:xfrm>
          <a:off x="150093" y="6372926"/>
          <a:ext cx="6664002" cy="147964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64002"/>
              </a:tblGrid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35" name="Imagen 34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0093" y="6472078"/>
            <a:ext cx="283210" cy="283210"/>
          </a:xfrm>
          <a:prstGeom prst="rect">
            <a:avLst/>
          </a:prstGeom>
        </p:spPr>
      </p:pic>
      <p:pic>
        <p:nvPicPr>
          <p:cNvPr id="36" name="Imagen 35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810" y="7019308"/>
            <a:ext cx="267970" cy="273685"/>
          </a:xfrm>
          <a:prstGeom prst="rect">
            <a:avLst/>
          </a:prstGeom>
        </p:spPr>
      </p:pic>
      <p:pic>
        <p:nvPicPr>
          <p:cNvPr id="37" name="Imagen 36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0643" y="7037723"/>
            <a:ext cx="252095" cy="255270"/>
          </a:xfrm>
          <a:prstGeom prst="rect">
            <a:avLst/>
          </a:prstGeom>
        </p:spPr>
      </p:pic>
      <p:pic>
        <p:nvPicPr>
          <p:cNvPr id="38" name="Imagen 37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663" y="7475584"/>
            <a:ext cx="314960" cy="2641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58112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60189" y="501491"/>
            <a:ext cx="611193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Asistencia de Padres de familia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183867" y="1332488"/>
          <a:ext cx="6356782" cy="6974999"/>
        </p:xfrm>
        <a:graphic>
          <a:graphicData uri="http://schemas.openxmlformats.org/drawingml/2006/table">
            <a:tbl>
              <a:tblPr firstRow="1" firstCol="1" bandRow="1">
                <a:tableStyleId>{ED083AE6-46FA-4A59-8FB0-9F97EB10719F}</a:tableStyleId>
              </a:tblPr>
              <a:tblGrid>
                <a:gridCol w="480279"/>
                <a:gridCol w="2892496"/>
                <a:gridCol w="2984007"/>
              </a:tblGrid>
              <a:tr h="1866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>
                          <a:effectLst/>
                          <a:latin typeface="Kristen ITC" panose="03050502040202030202" pitchFamily="66" charset="0"/>
                        </a:rPr>
                        <a:t>No.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 smtClean="0">
                          <a:effectLst/>
                          <a:latin typeface="Kristen ITC" panose="03050502040202030202" pitchFamily="66" charset="0"/>
                        </a:rPr>
                        <a:t>Nombre del(la)</a:t>
                      </a:r>
                      <a:r>
                        <a:rPr lang="es-MX" sz="1000" baseline="0" dirty="0" smtClean="0">
                          <a:effectLst/>
                          <a:latin typeface="Kristen ITC" panose="03050502040202030202" pitchFamily="66" charset="0"/>
                        </a:rPr>
                        <a:t> alumno(a)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 smtClean="0">
                          <a:effectLst/>
                          <a:latin typeface="Kristen ITC" panose="03050502040202030202" pitchFamily="66" charset="0"/>
                        </a:rPr>
                        <a:t>Firma del padre, madre o</a:t>
                      </a:r>
                      <a:r>
                        <a:rPr lang="es-MX" sz="1000" baseline="0" dirty="0" smtClean="0">
                          <a:effectLst/>
                          <a:latin typeface="Kristen ITC" panose="03050502040202030202" pitchFamily="66" charset="0"/>
                        </a:rPr>
                        <a:t> tutor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561975" algn="l"/>
                          <a:tab pos="1289050" algn="ctr"/>
                        </a:tabLs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				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79667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n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-1014391" y="986981"/>
            <a:ext cx="8995413" cy="6996432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102" y="302181"/>
            <a:ext cx="5294377" cy="3295891"/>
          </a:xfrm>
          <a:prstGeom prst="rect">
            <a:avLst/>
          </a:prstGeom>
        </p:spPr>
      </p:pic>
      <p:sp>
        <p:nvSpPr>
          <p:cNvPr id="16" name="CuadroTexto 15"/>
          <p:cNvSpPr txBox="1"/>
          <p:nvPr/>
        </p:nvSpPr>
        <p:spPr>
          <a:xfrm>
            <a:off x="832102" y="1422730"/>
            <a:ext cx="5294377" cy="1415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600" b="1" dirty="0" smtClean="0">
                <a:latin typeface="Kristen ITC" panose="03050502040202030202" pitchFamily="66" charset="0"/>
              </a:rPr>
              <a:t>Febrero</a:t>
            </a:r>
          </a:p>
          <a:p>
            <a:pPr algn="ctr"/>
            <a:endParaRPr lang="es-MX" sz="2000" b="1" dirty="0" smtClean="0">
              <a:latin typeface="Kristen ITC" panose="03050502040202030202" pitchFamily="66" charset="0"/>
            </a:endParaRP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6919" y="4150050"/>
            <a:ext cx="3306984" cy="3973862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6896551"/>
            <a:ext cx="6981533" cy="2247449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340" y="3854702"/>
            <a:ext cx="3303950" cy="38739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2174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pic>
        <p:nvPicPr>
          <p:cNvPr id="14" name="Imagen 1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6846" y="1049844"/>
            <a:ext cx="4475991" cy="2786424"/>
          </a:xfrm>
          <a:prstGeom prst="rect">
            <a:avLst/>
          </a:prstGeom>
        </p:spPr>
      </p:pic>
      <p:sp>
        <p:nvSpPr>
          <p:cNvPr id="15" name="CuadroTexto 14"/>
          <p:cNvSpPr txBox="1"/>
          <p:nvPr/>
        </p:nvSpPr>
        <p:spPr>
          <a:xfrm>
            <a:off x="921446" y="1912505"/>
            <a:ext cx="529437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000" b="1" dirty="0" smtClean="0">
                <a:latin typeface="Kristen ITC" panose="03050502040202030202" pitchFamily="66" charset="0"/>
              </a:rPr>
              <a:t>Febrero</a:t>
            </a:r>
          </a:p>
          <a:p>
            <a:pPr algn="ctr"/>
            <a:endParaRPr lang="es-MX" b="1" dirty="0" smtClean="0">
              <a:latin typeface="Kristen ITC" panose="03050502040202030202" pitchFamily="66" charset="0"/>
            </a:endParaRPr>
          </a:p>
        </p:txBody>
      </p:sp>
      <p:sp>
        <p:nvSpPr>
          <p:cNvPr id="10" name="Rectángulo 9"/>
          <p:cNvSpPr/>
          <p:nvPr/>
        </p:nvSpPr>
        <p:spPr>
          <a:xfrm>
            <a:off x="1854134" y="7132228"/>
            <a:ext cx="3429000" cy="984885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spcAft>
                <a:spcPts val="0"/>
              </a:spcAft>
            </a:pPr>
            <a:r>
              <a:rPr lang="en-US" dirty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Valor del </a:t>
            </a:r>
            <a:r>
              <a:rPr lang="en-US" dirty="0" err="1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mes</a:t>
            </a:r>
            <a:r>
              <a:rPr lang="en-US" dirty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s-MX" dirty="0">
              <a:latin typeface="Kristen ITC" panose="03050502040202030202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spcAft>
                <a:spcPts val="0"/>
              </a:spcAft>
            </a:pPr>
            <a:r>
              <a:rPr lang="en-US" sz="4000" b="1" dirty="0" smtClean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Amistad</a:t>
            </a:r>
            <a:endParaRPr lang="es-MX" dirty="0">
              <a:effectLst/>
              <a:latin typeface="Kristen ITC" panose="03050502040202030202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7546010"/>
              </p:ext>
            </p:extLst>
          </p:nvPr>
        </p:nvGraphicFramePr>
        <p:xfrm>
          <a:off x="725540" y="4385323"/>
          <a:ext cx="5663217" cy="1984170"/>
        </p:xfrm>
        <a:graphic>
          <a:graphicData uri="http://schemas.openxmlformats.org/drawingml/2006/table">
            <a:tbl>
              <a:tblPr firstRow="1" firstCol="1" bandRow="1">
                <a:tableStyleId>{912C8C85-51F0-491E-9774-3900AFEF0FD7}</a:tableStyleId>
              </a:tblPr>
              <a:tblGrid>
                <a:gridCol w="809031"/>
                <a:gridCol w="809031"/>
                <a:gridCol w="809031"/>
                <a:gridCol w="809031"/>
                <a:gridCol w="809031"/>
                <a:gridCol w="809031"/>
                <a:gridCol w="809031"/>
              </a:tblGrid>
              <a:tr h="33069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effectLst/>
                          <a:latin typeface="Kristen ITC" panose="03050502040202030202" pitchFamily="66" charset="0"/>
                        </a:rPr>
                        <a:t>D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L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J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V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S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3069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3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3069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7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10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13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3069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14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17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20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3069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21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23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27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3069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28</a:t>
                      </a:r>
                      <a:endParaRPr lang="es-MX" sz="1600" dirty="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pic>
        <p:nvPicPr>
          <p:cNvPr id="9" name="Imagen 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283134" y="6612255"/>
            <a:ext cx="1504252" cy="20009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03913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880435"/>
              </p:ext>
            </p:extLst>
          </p:nvPr>
        </p:nvGraphicFramePr>
        <p:xfrm>
          <a:off x="656775" y="1420386"/>
          <a:ext cx="5694598" cy="6334015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94598"/>
              </a:tblGrid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01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144208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02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03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04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05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84355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0016157"/>
              </p:ext>
            </p:extLst>
          </p:nvPr>
        </p:nvGraphicFramePr>
        <p:xfrm>
          <a:off x="656775" y="1207008"/>
          <a:ext cx="5645171" cy="6309305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45171"/>
              </a:tblGrid>
              <a:tr h="1261861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08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144208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1861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09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1861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10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1861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11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1861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12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243588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9126813"/>
              </p:ext>
            </p:extLst>
          </p:nvPr>
        </p:nvGraphicFramePr>
        <p:xfrm>
          <a:off x="656775" y="1399076"/>
          <a:ext cx="5595744" cy="6355325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595744"/>
              </a:tblGrid>
              <a:tr h="127106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15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144208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06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16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06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17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06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18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06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19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757265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4750593"/>
              </p:ext>
            </p:extLst>
          </p:nvPr>
        </p:nvGraphicFramePr>
        <p:xfrm>
          <a:off x="656775" y="1395671"/>
          <a:ext cx="5694598" cy="635873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94598"/>
              </a:tblGrid>
              <a:tr h="127174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22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144208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74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24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74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24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74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25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74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26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593808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581949"/>
              </p:ext>
            </p:extLst>
          </p:nvPr>
        </p:nvGraphicFramePr>
        <p:xfrm>
          <a:off x="656775" y="1433384"/>
          <a:ext cx="5669884" cy="6321017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69884"/>
              </a:tblGrid>
              <a:tr h="113924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700" b="1">
                          <a:effectLst/>
                          <a:latin typeface="Kristen ITC" panose="03050502040202030202" pitchFamily="66" charset="0"/>
                        </a:rPr>
                        <a:t>Lunes 29</a:t>
                      </a:r>
                      <a:endParaRPr lang="es-MX" sz="14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7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1442085" algn="l"/>
                          <a:tab pos="2895600" algn="ctr"/>
                        </a:tabLst>
                      </a:pPr>
                      <a:r>
                        <a:rPr lang="es-MX" sz="17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7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824" marR="58824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5181774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700" b="1" dirty="0">
                          <a:effectLst/>
                          <a:latin typeface="Kristen ITC" panose="03050502040202030202" pitchFamily="66" charset="0"/>
                        </a:rPr>
                        <a:t>Pendientes del mes</a:t>
                      </a:r>
                      <a:endParaRPr lang="es-MX" sz="14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7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824" marR="58824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95691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334738" y="501491"/>
            <a:ext cx="5562806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5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Consejo Técnico Escolar</a:t>
            </a:r>
            <a:endParaRPr lang="es-ES" sz="5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638532"/>
          <a:ext cx="6277077" cy="59351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239655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741939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upo 30"/>
          <p:cNvGrpSpPr/>
          <p:nvPr/>
        </p:nvGrpSpPr>
        <p:grpSpPr>
          <a:xfrm>
            <a:off x="-1" y="6256472"/>
            <a:ext cx="2421974" cy="2421974"/>
            <a:chOff x="9225" y="7372040"/>
            <a:chExt cx="2421974" cy="2421974"/>
          </a:xfrm>
        </p:grpSpPr>
        <p:pic>
          <p:nvPicPr>
            <p:cNvPr id="32" name="Imagen 3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33" name="Imagen 32" descr="Lemon Drop-001-80.png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pic>
        <p:nvPicPr>
          <p:cNvPr id="1034" name="Picture 10" descr="http://1.bp.blogspot.com/-JPSmgN9ug3o/Tx_La2ci-dI/AAAAAAAAcIY/U6QAfC9t_i0/s1600/dibujosdevelasdecumpleanosparaimprimir7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1613" y="3452342"/>
            <a:ext cx="3414769" cy="30277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2104662" y="507311"/>
            <a:ext cx="2858476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5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Cumpleaños</a:t>
            </a:r>
            <a:endParaRPr lang="es-ES" sz="5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aphicFrame>
        <p:nvGraphicFramePr>
          <p:cNvPr id="10" name="Tabl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4499275"/>
              </p:ext>
            </p:extLst>
          </p:nvPr>
        </p:nvGraphicFramePr>
        <p:xfrm>
          <a:off x="241060" y="1430641"/>
          <a:ext cx="2057400" cy="148336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057400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 sz="1800" dirty="0" smtClean="0">
                          <a:latin typeface="Kristen ITC" panose="03050502040202030202" pitchFamily="66" charset="0"/>
                        </a:rPr>
                        <a:t>Enero</a:t>
                      </a:r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4" name="Tabla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3107541"/>
              </p:ext>
            </p:extLst>
          </p:nvPr>
        </p:nvGraphicFramePr>
        <p:xfrm>
          <a:off x="2423515" y="1430641"/>
          <a:ext cx="2057400" cy="148336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057400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 sz="1800" dirty="0" smtClean="0">
                          <a:latin typeface="Kristen ITC" panose="03050502040202030202" pitchFamily="66" charset="0"/>
                        </a:rPr>
                        <a:t>Febrero</a:t>
                      </a:r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>
                    <a:solidFill>
                      <a:srgbClr val="FF0066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5" name="Tabla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1249261"/>
              </p:ext>
            </p:extLst>
          </p:nvPr>
        </p:nvGraphicFramePr>
        <p:xfrm>
          <a:off x="4602972" y="1430641"/>
          <a:ext cx="2057400" cy="148336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057400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 sz="1800" dirty="0" smtClean="0">
                          <a:solidFill>
                            <a:schemeClr val="bg1"/>
                          </a:solidFill>
                          <a:latin typeface="Kristen ITC" panose="03050502040202030202" pitchFamily="66" charset="0"/>
                        </a:rPr>
                        <a:t>Marzo</a:t>
                      </a:r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6" name="Tabla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0133307"/>
              </p:ext>
            </p:extLst>
          </p:nvPr>
        </p:nvGraphicFramePr>
        <p:xfrm>
          <a:off x="247156" y="3027793"/>
          <a:ext cx="2057400" cy="148336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057400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 sz="1800" dirty="0" smtClean="0">
                          <a:latin typeface="Kristen ITC" panose="03050502040202030202" pitchFamily="66" charset="0"/>
                        </a:rPr>
                        <a:t>Abril</a:t>
                      </a:r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7" name="Tabla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7242288"/>
              </p:ext>
            </p:extLst>
          </p:nvPr>
        </p:nvGraphicFramePr>
        <p:xfrm>
          <a:off x="2421973" y="3033889"/>
          <a:ext cx="2057400" cy="148336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057400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 sz="1800" dirty="0" smtClean="0">
                          <a:latin typeface="Kristen ITC" panose="03050502040202030202" pitchFamily="66" charset="0"/>
                        </a:rPr>
                        <a:t>Mayo</a:t>
                      </a:r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>
                    <a:solidFill>
                      <a:srgbClr val="7030A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8" name="Tabla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4344517"/>
              </p:ext>
            </p:extLst>
          </p:nvPr>
        </p:nvGraphicFramePr>
        <p:xfrm>
          <a:off x="4602972" y="3033889"/>
          <a:ext cx="2057400" cy="148336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057400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 sz="1800" dirty="0" smtClean="0">
                          <a:latin typeface="Kristen ITC" panose="03050502040202030202" pitchFamily="66" charset="0"/>
                        </a:rPr>
                        <a:t>Junio</a:t>
                      </a:r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9" name="Tabla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9471012"/>
              </p:ext>
            </p:extLst>
          </p:nvPr>
        </p:nvGraphicFramePr>
        <p:xfrm>
          <a:off x="253252" y="4606657"/>
          <a:ext cx="2057400" cy="148336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057400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 sz="1800" dirty="0" smtClean="0">
                          <a:latin typeface="Kristen ITC" panose="03050502040202030202" pitchFamily="66" charset="0"/>
                        </a:rPr>
                        <a:t>Julio</a:t>
                      </a:r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>
                    <a:solidFill>
                      <a:srgbClr val="FF00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20" name="Tabla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4760291"/>
              </p:ext>
            </p:extLst>
          </p:nvPr>
        </p:nvGraphicFramePr>
        <p:xfrm>
          <a:off x="2421973" y="4606657"/>
          <a:ext cx="2057400" cy="148336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057400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 sz="1800" dirty="0" smtClean="0">
                          <a:latin typeface="Kristen ITC" panose="03050502040202030202" pitchFamily="66" charset="0"/>
                        </a:rPr>
                        <a:t>Agosto</a:t>
                      </a:r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>
                    <a:solidFill>
                      <a:srgbClr val="92D05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21" name="Tabla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7371439"/>
              </p:ext>
            </p:extLst>
          </p:nvPr>
        </p:nvGraphicFramePr>
        <p:xfrm>
          <a:off x="4602972" y="4624945"/>
          <a:ext cx="2057400" cy="148336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057400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 sz="1800" dirty="0" smtClean="0">
                          <a:solidFill>
                            <a:schemeClr val="bg1"/>
                          </a:solidFill>
                          <a:latin typeface="Kristen ITC" panose="03050502040202030202" pitchFamily="66" charset="0"/>
                        </a:rPr>
                        <a:t>Septiembre</a:t>
                      </a:r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>
                    <a:solidFill>
                      <a:srgbClr val="CC0066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22" name="Tabla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3632297"/>
              </p:ext>
            </p:extLst>
          </p:nvPr>
        </p:nvGraphicFramePr>
        <p:xfrm>
          <a:off x="227413" y="6271041"/>
          <a:ext cx="2057400" cy="148336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057400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 sz="1800" dirty="0" smtClean="0">
                          <a:latin typeface="Kristen ITC" panose="03050502040202030202" pitchFamily="66" charset="0"/>
                        </a:rPr>
                        <a:t>Octubre</a:t>
                      </a:r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>
                    <a:solidFill>
                      <a:srgbClr val="FF0066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23" name="Tabla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7114987"/>
              </p:ext>
            </p:extLst>
          </p:nvPr>
        </p:nvGraphicFramePr>
        <p:xfrm>
          <a:off x="2421973" y="6274760"/>
          <a:ext cx="2057400" cy="148336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057400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 sz="1800" dirty="0" smtClean="0">
                          <a:latin typeface="Kristen ITC" panose="03050502040202030202" pitchFamily="66" charset="0"/>
                        </a:rPr>
                        <a:t>Noviembre</a:t>
                      </a:r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pic>
        <p:nvPicPr>
          <p:cNvPr id="26" name="Imagen 2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906" y="6890801"/>
            <a:ext cx="1203068" cy="2338832"/>
          </a:xfrm>
          <a:prstGeom prst="rect">
            <a:avLst/>
          </a:prstGeom>
        </p:spPr>
      </p:pic>
      <p:graphicFrame>
        <p:nvGraphicFramePr>
          <p:cNvPr id="24" name="Tabla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3537990"/>
              </p:ext>
            </p:extLst>
          </p:nvPr>
        </p:nvGraphicFramePr>
        <p:xfrm>
          <a:off x="4602972" y="6271041"/>
          <a:ext cx="2057400" cy="1483360"/>
        </p:xfrm>
        <a:graphic>
          <a:graphicData uri="http://schemas.openxmlformats.org/drawingml/2006/table">
            <a:tbl>
              <a:tblPr firstRow="1" bandRow="1">
                <a:tableStyleId>{17292A2E-F333-43FB-9621-5CBBE7FDCDCB}</a:tableStyleId>
              </a:tblPr>
              <a:tblGrid>
                <a:gridCol w="2057400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 sz="1800" dirty="0" smtClean="0">
                          <a:latin typeface="Kristen ITC" panose="03050502040202030202" pitchFamily="66" charset="0"/>
                        </a:rPr>
                        <a:t>Diciembre</a:t>
                      </a:r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>
                    <a:solidFill>
                      <a:srgbClr val="0080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MX" sz="1800" dirty="0">
                        <a:solidFill>
                          <a:schemeClr val="tx1"/>
                        </a:solidFill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080734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688795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1061459" y="501491"/>
            <a:ext cx="4109395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Asistencia de Febrero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304921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1043871" y="353423"/>
            <a:ext cx="4266489" cy="1077218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Registro de evaluación</a:t>
            </a:r>
          </a:p>
          <a:p>
            <a:pPr algn="ctr"/>
            <a:r>
              <a:rPr lang="es-ES" b="0" cap="none" spc="0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(Tercer bimestres)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/>
        </p:nvGraphicFramePr>
        <p:xfrm>
          <a:off x="232643" y="1521939"/>
          <a:ext cx="6392710" cy="6323758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621200"/>
                <a:gridCol w="2662094"/>
                <a:gridCol w="388677"/>
                <a:gridCol w="388677"/>
                <a:gridCol w="388677"/>
                <a:gridCol w="388677"/>
                <a:gridCol w="388677"/>
                <a:gridCol w="388677"/>
                <a:gridCol w="388677"/>
                <a:gridCol w="388677"/>
              </a:tblGrid>
              <a:tr h="15423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No.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</a:tr>
              <a:tr h="154238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256462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-4997" y="501491"/>
            <a:ext cx="6242286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8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Reunión con padres de familia</a:t>
            </a:r>
            <a:endParaRPr lang="es-ES" sz="48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0" name="Tabla 9"/>
          <p:cNvGraphicFramePr>
            <a:graphicFrameLocks noGrp="1"/>
          </p:cNvGraphicFramePr>
          <p:nvPr/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70546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2119720" y="501491"/>
            <a:ext cx="1992854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8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Acuerdos</a:t>
            </a:r>
            <a:endParaRPr lang="es-ES" sz="48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0" name="Tabla 9"/>
          <p:cNvGraphicFramePr>
            <a:graphicFrameLocks noGrp="1"/>
          </p:cNvGraphicFramePr>
          <p:nvPr/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257350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60189" y="501491"/>
            <a:ext cx="611193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Asistencia de Padres de familia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183867" y="1332488"/>
          <a:ext cx="6356782" cy="6974999"/>
        </p:xfrm>
        <a:graphic>
          <a:graphicData uri="http://schemas.openxmlformats.org/drawingml/2006/table">
            <a:tbl>
              <a:tblPr firstRow="1" firstCol="1" bandRow="1">
                <a:tableStyleId>{ED083AE6-46FA-4A59-8FB0-9F97EB10719F}</a:tableStyleId>
              </a:tblPr>
              <a:tblGrid>
                <a:gridCol w="480279"/>
                <a:gridCol w="2892496"/>
                <a:gridCol w="2984007"/>
              </a:tblGrid>
              <a:tr h="1866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>
                          <a:effectLst/>
                          <a:latin typeface="Kristen ITC" panose="03050502040202030202" pitchFamily="66" charset="0"/>
                        </a:rPr>
                        <a:t>No.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 smtClean="0">
                          <a:effectLst/>
                          <a:latin typeface="Kristen ITC" panose="03050502040202030202" pitchFamily="66" charset="0"/>
                        </a:rPr>
                        <a:t>Nombre del(la)</a:t>
                      </a:r>
                      <a:r>
                        <a:rPr lang="es-MX" sz="1000" baseline="0" dirty="0" smtClean="0">
                          <a:effectLst/>
                          <a:latin typeface="Kristen ITC" panose="03050502040202030202" pitchFamily="66" charset="0"/>
                        </a:rPr>
                        <a:t> alumno(a)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 smtClean="0">
                          <a:effectLst/>
                          <a:latin typeface="Kristen ITC" panose="03050502040202030202" pitchFamily="66" charset="0"/>
                        </a:rPr>
                        <a:t>Firma del padre, madre o</a:t>
                      </a:r>
                      <a:r>
                        <a:rPr lang="es-MX" sz="1000" baseline="0" dirty="0" smtClean="0">
                          <a:effectLst/>
                          <a:latin typeface="Kristen ITC" panose="03050502040202030202" pitchFamily="66" charset="0"/>
                        </a:rPr>
                        <a:t> tutor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561975" algn="l"/>
                          <a:tab pos="1289050" algn="ctr"/>
                        </a:tabLs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				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828644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086"/>
          <a:stretch/>
        </p:blipFill>
        <p:spPr>
          <a:xfrm rot="5400000">
            <a:off x="-1125157" y="1086705"/>
            <a:ext cx="9094577" cy="6921166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102" y="302181"/>
            <a:ext cx="5294377" cy="3295891"/>
          </a:xfrm>
          <a:prstGeom prst="rect">
            <a:avLst/>
          </a:prstGeom>
        </p:spPr>
      </p:pic>
      <p:sp>
        <p:nvSpPr>
          <p:cNvPr id="16" name="CuadroTexto 15"/>
          <p:cNvSpPr txBox="1"/>
          <p:nvPr/>
        </p:nvSpPr>
        <p:spPr>
          <a:xfrm>
            <a:off x="832102" y="1422730"/>
            <a:ext cx="5294377" cy="1415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600" b="1" dirty="0" smtClean="0">
                <a:latin typeface="Kristen ITC" panose="03050502040202030202" pitchFamily="66" charset="0"/>
              </a:rPr>
              <a:t>Marzo</a:t>
            </a:r>
          </a:p>
          <a:p>
            <a:pPr algn="ctr"/>
            <a:endParaRPr lang="es-MX" sz="2000" b="1" dirty="0" smtClean="0">
              <a:latin typeface="Kristen ITC" panose="03050502040202030202" pitchFamily="66" charset="0"/>
            </a:endParaRPr>
          </a:p>
        </p:txBody>
      </p:sp>
      <p:pic>
        <p:nvPicPr>
          <p:cNvPr id="6" name="Imagen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38452" y="2173410"/>
            <a:ext cx="6921167" cy="6921167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2142" y="3830857"/>
            <a:ext cx="2475970" cy="3881250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6378" y="3900254"/>
            <a:ext cx="2218637" cy="42422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22376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pic>
        <p:nvPicPr>
          <p:cNvPr id="14" name="Imagen 1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6846" y="1049844"/>
            <a:ext cx="4475991" cy="2786424"/>
          </a:xfrm>
          <a:prstGeom prst="rect">
            <a:avLst/>
          </a:prstGeom>
        </p:spPr>
      </p:pic>
      <p:sp>
        <p:nvSpPr>
          <p:cNvPr id="15" name="CuadroTexto 14"/>
          <p:cNvSpPr txBox="1"/>
          <p:nvPr/>
        </p:nvSpPr>
        <p:spPr>
          <a:xfrm>
            <a:off x="921446" y="1912505"/>
            <a:ext cx="529437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000" b="1" dirty="0" smtClean="0">
                <a:latin typeface="Kristen ITC" panose="03050502040202030202" pitchFamily="66" charset="0"/>
              </a:rPr>
              <a:t>Marzo</a:t>
            </a:r>
          </a:p>
          <a:p>
            <a:pPr algn="ctr"/>
            <a:endParaRPr lang="es-MX" b="1" dirty="0" smtClean="0">
              <a:latin typeface="Kristen ITC" panose="03050502040202030202" pitchFamily="66" charset="0"/>
            </a:endParaRPr>
          </a:p>
        </p:txBody>
      </p:sp>
      <p:sp>
        <p:nvSpPr>
          <p:cNvPr id="10" name="Rectángulo 9"/>
          <p:cNvSpPr/>
          <p:nvPr/>
        </p:nvSpPr>
        <p:spPr>
          <a:xfrm>
            <a:off x="1613424" y="7132228"/>
            <a:ext cx="4361688" cy="9848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0"/>
              </a:spcAft>
            </a:pPr>
            <a:r>
              <a:rPr lang="en-US" dirty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Valor del </a:t>
            </a:r>
            <a:r>
              <a:rPr lang="en-US" dirty="0" err="1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mes</a:t>
            </a:r>
            <a:r>
              <a:rPr lang="en-US" dirty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s-MX" dirty="0">
              <a:latin typeface="Kristen ITC" panose="03050502040202030202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spcAft>
                <a:spcPts val="0"/>
              </a:spcAft>
            </a:pPr>
            <a:r>
              <a:rPr lang="en-US" sz="4000" b="1" dirty="0" err="1" smtClean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Responsabilidad</a:t>
            </a:r>
            <a:endParaRPr lang="es-MX" dirty="0">
              <a:effectLst/>
              <a:latin typeface="Kristen ITC" panose="03050502040202030202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4322260"/>
              </p:ext>
            </p:extLst>
          </p:nvPr>
        </p:nvGraphicFramePr>
        <p:xfrm>
          <a:off x="704854" y="4266526"/>
          <a:ext cx="5699974" cy="1959498"/>
        </p:xfrm>
        <a:graphic>
          <a:graphicData uri="http://schemas.openxmlformats.org/drawingml/2006/table">
            <a:tbl>
              <a:tblPr firstRow="1" firstCol="1" bandRow="1">
                <a:tableStyleId>{17292A2E-F333-43FB-9621-5CBBE7FDCDCB}</a:tableStyleId>
              </a:tblPr>
              <a:tblGrid>
                <a:gridCol w="814282"/>
                <a:gridCol w="814282"/>
                <a:gridCol w="814282"/>
                <a:gridCol w="814282"/>
                <a:gridCol w="814282"/>
                <a:gridCol w="814282"/>
                <a:gridCol w="814282"/>
              </a:tblGrid>
              <a:tr h="32658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D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L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J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V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S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2658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3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2658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6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7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10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2658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13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17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2658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20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23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2658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27</a:t>
                      </a:r>
                      <a:endParaRPr lang="es-MX" sz="1600" dirty="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30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31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22083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/>
        </p:nvGraphicFramePr>
        <p:xfrm>
          <a:off x="609868" y="1409511"/>
          <a:ext cx="5743466" cy="634489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43466"/>
              </a:tblGrid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01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02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03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Viernes 04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07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867038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656775" y="1427801"/>
          <a:ext cx="5743466" cy="632660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43466"/>
              </a:tblGrid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08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09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10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Viernes 11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14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884373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2222483" y="507311"/>
            <a:ext cx="262283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5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Comisiones</a:t>
            </a:r>
            <a:endParaRPr lang="es-ES" sz="5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aphicFrame>
        <p:nvGraphicFramePr>
          <p:cNvPr id="10" name="Tabl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438889"/>
              </p:ext>
            </p:extLst>
          </p:nvPr>
        </p:nvGraphicFramePr>
        <p:xfrm>
          <a:off x="164592" y="1430641"/>
          <a:ext cx="6635382" cy="6132576"/>
        </p:xfrm>
        <a:graphic>
          <a:graphicData uri="http://schemas.openxmlformats.org/drawingml/2006/table">
            <a:tbl>
              <a:tblPr firstRow="1" bandRow="1">
                <a:tableStyleId>{ED083AE6-46FA-4A59-8FB0-9F97EB10719F}</a:tableStyleId>
              </a:tblPr>
              <a:tblGrid>
                <a:gridCol w="2211794"/>
                <a:gridCol w="2211794"/>
                <a:gridCol w="2211794"/>
              </a:tblGrid>
              <a:tr h="511048">
                <a:tc>
                  <a:txBody>
                    <a:bodyPr/>
                    <a:lstStyle/>
                    <a:p>
                      <a:pPr algn="ctr"/>
                      <a:r>
                        <a:rPr lang="es-MX" sz="2000" dirty="0" smtClean="0">
                          <a:latin typeface="Kristen ITC" panose="03050502040202030202" pitchFamily="66" charset="0"/>
                        </a:rPr>
                        <a:t>Comisión</a:t>
                      </a:r>
                      <a:endParaRPr lang="es-MX" sz="20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2000" dirty="0" smtClean="0">
                          <a:latin typeface="Kristen ITC" panose="03050502040202030202" pitchFamily="66" charset="0"/>
                        </a:rPr>
                        <a:t>Responsable</a:t>
                      </a:r>
                      <a:endParaRPr lang="es-MX" sz="20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2000" dirty="0" smtClean="0">
                          <a:latin typeface="Kristen ITC" panose="03050502040202030202" pitchFamily="66" charset="0"/>
                        </a:rPr>
                        <a:t>Fecha</a:t>
                      </a:r>
                      <a:endParaRPr lang="es-MX" sz="20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511048"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511048"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511048"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511048"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511048"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511048"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511048"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511048"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511048"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511048"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511048"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pic>
        <p:nvPicPr>
          <p:cNvPr id="12" name="Imagen 1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2660" y="7485747"/>
            <a:ext cx="1938023" cy="16877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19076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/>
        </p:nvGraphicFramePr>
        <p:xfrm>
          <a:off x="656775" y="1409511"/>
          <a:ext cx="5761754" cy="634489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61754"/>
              </a:tblGrid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15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16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17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Viernes 18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21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394784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656775" y="1427801"/>
          <a:ext cx="5688602" cy="632660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88602"/>
              </a:tblGrid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22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23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24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Viernes 25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28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646570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/>
        </p:nvGraphicFramePr>
        <p:xfrm>
          <a:off x="656775" y="1421343"/>
          <a:ext cx="5644577" cy="635209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44577"/>
              </a:tblGrid>
              <a:tr h="1078247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Martes 29</a:t>
                      </a: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8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330" marR="60330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11424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Miércoles 30</a:t>
                      </a: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8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330" marR="60330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21399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 smtClean="0">
                          <a:effectLst/>
                          <a:latin typeface="Kristen ITC" panose="03050502040202030202" pitchFamily="66" charset="0"/>
                        </a:rPr>
                        <a:t>Jueves</a:t>
                      </a:r>
                      <a:r>
                        <a:rPr lang="es-MX" sz="1800" b="1" baseline="0" dirty="0" smtClean="0">
                          <a:effectLst/>
                          <a:latin typeface="Kristen ITC" panose="03050502040202030202" pitchFamily="66" charset="0"/>
                        </a:rPr>
                        <a:t> 31</a:t>
                      </a: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endParaRPr lang="es-MX" sz="1800" b="1" baseline="0" dirty="0" smtClean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endParaRPr lang="es-MX" sz="1800" b="1" baseline="0" dirty="0" smtClean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330" marR="60330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2919163">
                <a:tc>
                  <a:txBody>
                    <a:bodyPr/>
                    <a:lstStyle/>
                    <a:p>
                      <a:pPr marL="0" marR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1153795" algn="l"/>
                          <a:tab pos="2895600" algn="ctr"/>
                        </a:tabLst>
                        <a:defRPr/>
                      </a:pPr>
                      <a:r>
                        <a:rPr lang="es-MX" sz="1800" b="1" baseline="0" dirty="0" smtClean="0">
                          <a:solidFill>
                            <a:schemeClr val="tx1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Pendientes del mes</a:t>
                      </a:r>
                      <a:endParaRPr lang="es-MX" sz="1800" b="1" dirty="0" smtClean="0">
                        <a:solidFill>
                          <a:schemeClr val="tx1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endParaRPr lang="es-MX" sz="1800" b="1" dirty="0">
                        <a:solidFill>
                          <a:schemeClr val="tx1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330" marR="60330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399058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334738" y="501491"/>
            <a:ext cx="5562806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5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Consejo Técnico Escolar</a:t>
            </a:r>
            <a:endParaRPr lang="es-ES" sz="5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638532"/>
          <a:ext cx="6277077" cy="59351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098816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127677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545139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1121058" y="501491"/>
            <a:ext cx="3990196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Asistencia de Marzo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06676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-4997" y="501491"/>
            <a:ext cx="6242286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8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Reunión con padres de familia</a:t>
            </a:r>
            <a:endParaRPr lang="es-ES" sz="48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0" name="Tabla 9"/>
          <p:cNvGraphicFramePr>
            <a:graphicFrameLocks noGrp="1"/>
          </p:cNvGraphicFramePr>
          <p:nvPr/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807672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2119720" y="501491"/>
            <a:ext cx="1992854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8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Acuerdos</a:t>
            </a:r>
            <a:endParaRPr lang="es-ES" sz="48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0" name="Tabla 9"/>
          <p:cNvGraphicFramePr>
            <a:graphicFrameLocks noGrp="1"/>
          </p:cNvGraphicFramePr>
          <p:nvPr/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622455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60189" y="501491"/>
            <a:ext cx="611193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Asistencia de Padres de familia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183867" y="1332488"/>
          <a:ext cx="6356782" cy="6974999"/>
        </p:xfrm>
        <a:graphic>
          <a:graphicData uri="http://schemas.openxmlformats.org/drawingml/2006/table">
            <a:tbl>
              <a:tblPr firstRow="1" firstCol="1" bandRow="1">
                <a:tableStyleId>{ED083AE6-46FA-4A59-8FB0-9F97EB10719F}</a:tableStyleId>
              </a:tblPr>
              <a:tblGrid>
                <a:gridCol w="480279"/>
                <a:gridCol w="2892496"/>
                <a:gridCol w="2984007"/>
              </a:tblGrid>
              <a:tr h="1866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>
                          <a:effectLst/>
                          <a:latin typeface="Kristen ITC" panose="03050502040202030202" pitchFamily="66" charset="0"/>
                        </a:rPr>
                        <a:t>No.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 smtClean="0">
                          <a:effectLst/>
                          <a:latin typeface="Kristen ITC" panose="03050502040202030202" pitchFamily="66" charset="0"/>
                        </a:rPr>
                        <a:t>Nombre del(la)</a:t>
                      </a:r>
                      <a:r>
                        <a:rPr lang="es-MX" sz="1000" baseline="0" dirty="0" smtClean="0">
                          <a:effectLst/>
                          <a:latin typeface="Kristen ITC" panose="03050502040202030202" pitchFamily="66" charset="0"/>
                        </a:rPr>
                        <a:t> alumno(a)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 smtClean="0">
                          <a:effectLst/>
                          <a:latin typeface="Kristen ITC" panose="03050502040202030202" pitchFamily="66" charset="0"/>
                        </a:rPr>
                        <a:t>Firma del padre, madre o</a:t>
                      </a:r>
                      <a:r>
                        <a:rPr lang="es-MX" sz="1000" baseline="0" dirty="0" smtClean="0">
                          <a:effectLst/>
                          <a:latin typeface="Kristen ITC" panose="03050502040202030202" pitchFamily="66" charset="0"/>
                        </a:rPr>
                        <a:t> tutor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561975" algn="l"/>
                          <a:tab pos="1289050" algn="ctr"/>
                        </a:tabLs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				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338345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1572275" y="507311"/>
            <a:ext cx="392325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5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Periódico Mural</a:t>
            </a:r>
            <a:endParaRPr lang="es-ES" sz="5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7084947"/>
              </p:ext>
            </p:extLst>
          </p:nvPr>
        </p:nvGraphicFramePr>
        <p:xfrm>
          <a:off x="320038" y="1621536"/>
          <a:ext cx="6280644" cy="5657093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764794"/>
                <a:gridCol w="4515850"/>
              </a:tblGrid>
              <a:tr h="435161">
                <a:tc>
                  <a:txBody>
                    <a:bodyPr/>
                    <a:lstStyle/>
                    <a:p>
                      <a:pPr algn="ctr"/>
                      <a:r>
                        <a:rPr lang="es-MX" sz="1600" dirty="0" smtClean="0">
                          <a:latin typeface="Kristen ITC" panose="03050502040202030202" pitchFamily="66" charset="0"/>
                        </a:rPr>
                        <a:t>Mes</a:t>
                      </a:r>
                      <a:endParaRPr lang="es-MX" sz="16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600" dirty="0" smtClean="0">
                          <a:latin typeface="Kristen ITC" panose="03050502040202030202" pitchFamily="66" charset="0"/>
                        </a:rPr>
                        <a:t>Responsable</a:t>
                      </a:r>
                      <a:endParaRPr lang="es-MX" sz="16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435161">
                <a:tc>
                  <a:txBody>
                    <a:bodyPr/>
                    <a:lstStyle/>
                    <a:p>
                      <a:pPr algn="ctr"/>
                      <a:r>
                        <a:rPr lang="es-MX" sz="1600" dirty="0" smtClean="0">
                          <a:latin typeface="Kristen ITC" panose="03050502040202030202" pitchFamily="66" charset="0"/>
                        </a:rPr>
                        <a:t>Agosto</a:t>
                      </a:r>
                      <a:endParaRPr lang="es-MX" sz="16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sz="16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435161">
                <a:tc>
                  <a:txBody>
                    <a:bodyPr/>
                    <a:lstStyle/>
                    <a:p>
                      <a:pPr algn="ctr"/>
                      <a:r>
                        <a:rPr lang="es-MX" sz="1600" dirty="0" smtClean="0">
                          <a:latin typeface="Kristen ITC" panose="03050502040202030202" pitchFamily="66" charset="0"/>
                        </a:rPr>
                        <a:t>Septiembre</a:t>
                      </a:r>
                      <a:endParaRPr lang="es-MX" sz="16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sz="16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435161">
                <a:tc>
                  <a:txBody>
                    <a:bodyPr/>
                    <a:lstStyle/>
                    <a:p>
                      <a:pPr algn="ctr"/>
                      <a:r>
                        <a:rPr lang="es-MX" sz="1600" dirty="0" smtClean="0">
                          <a:latin typeface="Kristen ITC" panose="03050502040202030202" pitchFamily="66" charset="0"/>
                        </a:rPr>
                        <a:t>Octubre</a:t>
                      </a:r>
                      <a:endParaRPr lang="es-MX" sz="16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sz="16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435161">
                <a:tc>
                  <a:txBody>
                    <a:bodyPr/>
                    <a:lstStyle/>
                    <a:p>
                      <a:pPr algn="ctr"/>
                      <a:r>
                        <a:rPr lang="es-MX" sz="1600" dirty="0" smtClean="0">
                          <a:latin typeface="Kristen ITC" panose="03050502040202030202" pitchFamily="66" charset="0"/>
                        </a:rPr>
                        <a:t>Noviembre</a:t>
                      </a:r>
                      <a:endParaRPr lang="es-MX" sz="16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sz="16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435161">
                <a:tc>
                  <a:txBody>
                    <a:bodyPr/>
                    <a:lstStyle/>
                    <a:p>
                      <a:pPr algn="ctr"/>
                      <a:r>
                        <a:rPr lang="es-MX" sz="1600" dirty="0" smtClean="0">
                          <a:latin typeface="Kristen ITC" panose="03050502040202030202" pitchFamily="66" charset="0"/>
                        </a:rPr>
                        <a:t>Diciembre</a:t>
                      </a:r>
                      <a:endParaRPr lang="es-MX" sz="16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sz="16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435161">
                <a:tc>
                  <a:txBody>
                    <a:bodyPr/>
                    <a:lstStyle/>
                    <a:p>
                      <a:pPr algn="ctr"/>
                      <a:r>
                        <a:rPr lang="es-MX" sz="1600" dirty="0" smtClean="0">
                          <a:latin typeface="Kristen ITC" panose="03050502040202030202" pitchFamily="66" charset="0"/>
                        </a:rPr>
                        <a:t>Enero</a:t>
                      </a:r>
                      <a:endParaRPr lang="es-MX" sz="16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sz="16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435161">
                <a:tc>
                  <a:txBody>
                    <a:bodyPr/>
                    <a:lstStyle/>
                    <a:p>
                      <a:pPr algn="ctr"/>
                      <a:r>
                        <a:rPr lang="es-MX" sz="1600" dirty="0" smtClean="0">
                          <a:latin typeface="Kristen ITC" panose="03050502040202030202" pitchFamily="66" charset="0"/>
                        </a:rPr>
                        <a:t>Febrero</a:t>
                      </a:r>
                      <a:endParaRPr lang="es-MX" sz="16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sz="16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435161">
                <a:tc>
                  <a:txBody>
                    <a:bodyPr/>
                    <a:lstStyle/>
                    <a:p>
                      <a:pPr algn="ctr"/>
                      <a:r>
                        <a:rPr lang="es-MX" sz="1600" dirty="0" smtClean="0">
                          <a:latin typeface="Kristen ITC" panose="03050502040202030202" pitchFamily="66" charset="0"/>
                        </a:rPr>
                        <a:t>Marzo</a:t>
                      </a:r>
                      <a:endParaRPr lang="es-MX" sz="16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sz="16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435161">
                <a:tc>
                  <a:txBody>
                    <a:bodyPr/>
                    <a:lstStyle/>
                    <a:p>
                      <a:pPr algn="ctr"/>
                      <a:r>
                        <a:rPr lang="es-MX" sz="1600" dirty="0" smtClean="0">
                          <a:latin typeface="Kristen ITC" panose="03050502040202030202" pitchFamily="66" charset="0"/>
                        </a:rPr>
                        <a:t>Abril</a:t>
                      </a:r>
                      <a:endParaRPr lang="es-MX" sz="16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sz="16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435161">
                <a:tc>
                  <a:txBody>
                    <a:bodyPr/>
                    <a:lstStyle/>
                    <a:p>
                      <a:pPr algn="ctr"/>
                      <a:r>
                        <a:rPr lang="es-MX" sz="1600" dirty="0" smtClean="0">
                          <a:latin typeface="Kristen ITC" panose="03050502040202030202" pitchFamily="66" charset="0"/>
                        </a:rPr>
                        <a:t>Mayo</a:t>
                      </a:r>
                      <a:endParaRPr lang="es-MX" sz="16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sz="16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435161">
                <a:tc>
                  <a:txBody>
                    <a:bodyPr/>
                    <a:lstStyle/>
                    <a:p>
                      <a:pPr algn="ctr"/>
                      <a:r>
                        <a:rPr lang="es-MX" sz="1600" dirty="0" smtClean="0">
                          <a:latin typeface="Kristen ITC" panose="03050502040202030202" pitchFamily="66" charset="0"/>
                        </a:rPr>
                        <a:t>Junio</a:t>
                      </a:r>
                      <a:endParaRPr lang="es-MX" sz="16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sz="16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  <a:tr h="435161">
                <a:tc>
                  <a:txBody>
                    <a:bodyPr/>
                    <a:lstStyle/>
                    <a:p>
                      <a:pPr algn="ctr"/>
                      <a:r>
                        <a:rPr lang="es-MX" sz="1600" dirty="0" smtClean="0">
                          <a:latin typeface="Kristen ITC" panose="03050502040202030202" pitchFamily="66" charset="0"/>
                        </a:rPr>
                        <a:t>Julio</a:t>
                      </a:r>
                      <a:endParaRPr lang="es-MX" sz="16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MX" sz="1600" dirty="0">
                        <a:latin typeface="Kristen ITC" panose="03050502040202030202" pitchFamily="66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pic>
        <p:nvPicPr>
          <p:cNvPr id="3" name="Imagen 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92779" y="7242048"/>
            <a:ext cx="2539306" cy="1844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69368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n 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-1177600" y="1177599"/>
            <a:ext cx="9213198" cy="6858000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102" y="302181"/>
            <a:ext cx="5294377" cy="3295891"/>
          </a:xfrm>
          <a:prstGeom prst="rect">
            <a:avLst/>
          </a:prstGeom>
        </p:spPr>
      </p:pic>
      <p:sp>
        <p:nvSpPr>
          <p:cNvPr id="16" name="CuadroTexto 15"/>
          <p:cNvSpPr txBox="1"/>
          <p:nvPr/>
        </p:nvSpPr>
        <p:spPr>
          <a:xfrm>
            <a:off x="832102" y="1422730"/>
            <a:ext cx="5294377" cy="1415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600" b="1" dirty="0" smtClean="0">
                <a:latin typeface="Kristen ITC" panose="03050502040202030202" pitchFamily="66" charset="0"/>
              </a:rPr>
              <a:t>Abril</a:t>
            </a:r>
          </a:p>
          <a:p>
            <a:pPr algn="ctr"/>
            <a:endParaRPr lang="es-MX" sz="2000" b="1" dirty="0" smtClean="0">
              <a:latin typeface="Kristen ITC" panose="03050502040202030202" pitchFamily="66" charset="0"/>
            </a:endParaRPr>
          </a:p>
        </p:txBody>
      </p:sp>
      <p:sp>
        <p:nvSpPr>
          <p:cNvPr id="12" name="Cinta perforada 11"/>
          <p:cNvSpPr/>
          <p:nvPr/>
        </p:nvSpPr>
        <p:spPr>
          <a:xfrm>
            <a:off x="0" y="6474941"/>
            <a:ext cx="6857999" cy="2738257"/>
          </a:xfrm>
          <a:prstGeom prst="flowChartPunchedTap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pic>
        <p:nvPicPr>
          <p:cNvPr id="8" name="Imagen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752" y="3959051"/>
            <a:ext cx="3157538" cy="4466761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1042" y="4241995"/>
            <a:ext cx="2386984" cy="46666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101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pic>
        <p:nvPicPr>
          <p:cNvPr id="14" name="Imagen 1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6846" y="1049844"/>
            <a:ext cx="4475991" cy="2786424"/>
          </a:xfrm>
          <a:prstGeom prst="rect">
            <a:avLst/>
          </a:prstGeom>
        </p:spPr>
      </p:pic>
      <p:sp>
        <p:nvSpPr>
          <p:cNvPr id="15" name="CuadroTexto 14"/>
          <p:cNvSpPr txBox="1"/>
          <p:nvPr/>
        </p:nvSpPr>
        <p:spPr>
          <a:xfrm>
            <a:off x="921446" y="1912505"/>
            <a:ext cx="529437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000" b="1" dirty="0" smtClean="0">
                <a:latin typeface="Kristen ITC" panose="03050502040202030202" pitchFamily="66" charset="0"/>
              </a:rPr>
              <a:t>Abril</a:t>
            </a:r>
          </a:p>
          <a:p>
            <a:pPr algn="ctr"/>
            <a:endParaRPr lang="es-MX" b="1" dirty="0" smtClean="0">
              <a:latin typeface="Kristen ITC" panose="03050502040202030202" pitchFamily="66" charset="0"/>
            </a:endParaRPr>
          </a:p>
        </p:txBody>
      </p:sp>
      <p:sp>
        <p:nvSpPr>
          <p:cNvPr id="10" name="Rectángulo 9"/>
          <p:cNvSpPr/>
          <p:nvPr/>
        </p:nvSpPr>
        <p:spPr>
          <a:xfrm>
            <a:off x="1613424" y="7132228"/>
            <a:ext cx="4361688" cy="9848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0"/>
              </a:spcAft>
            </a:pPr>
            <a:r>
              <a:rPr lang="en-US" dirty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Valor del </a:t>
            </a:r>
            <a:r>
              <a:rPr lang="en-US" dirty="0" err="1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mes</a:t>
            </a:r>
            <a:r>
              <a:rPr lang="en-US" dirty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s-MX" dirty="0">
              <a:latin typeface="Kristen ITC" panose="03050502040202030202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spcAft>
                <a:spcPts val="0"/>
              </a:spcAft>
            </a:pPr>
            <a:r>
              <a:rPr lang="en-US" sz="4000" b="1" dirty="0" err="1" smtClean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Humildad</a:t>
            </a:r>
            <a:endParaRPr lang="es-MX" dirty="0">
              <a:effectLst/>
              <a:latin typeface="Kristen ITC" panose="03050502040202030202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1984920"/>
              </p:ext>
            </p:extLst>
          </p:nvPr>
        </p:nvGraphicFramePr>
        <p:xfrm>
          <a:off x="692495" y="4464483"/>
          <a:ext cx="5724691" cy="1609086"/>
        </p:xfrm>
        <a:graphic>
          <a:graphicData uri="http://schemas.openxmlformats.org/drawingml/2006/table">
            <a:tbl>
              <a:tblPr firstRow="1" firstCol="1" bandRow="1">
                <a:tableStyleId>{17292A2E-F333-43FB-9621-5CBBE7FDCDCB}</a:tableStyleId>
              </a:tblPr>
              <a:tblGrid>
                <a:gridCol w="817813"/>
                <a:gridCol w="817813"/>
                <a:gridCol w="817813"/>
                <a:gridCol w="817813"/>
                <a:gridCol w="817813"/>
                <a:gridCol w="817813"/>
                <a:gridCol w="817813"/>
              </a:tblGrid>
              <a:tr h="268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effectLst/>
                          <a:latin typeface="Kristen ITC" panose="03050502040202030202" pitchFamily="66" charset="0"/>
                        </a:rPr>
                        <a:t>D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L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J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V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S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268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268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3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7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268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10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13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268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17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20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23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268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24</a:t>
                      </a:r>
                      <a:endParaRPr lang="es-MX" sz="1600" dirty="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27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effectLst/>
                          <a:latin typeface="Kristen ITC" panose="03050502040202030202" pitchFamily="66" charset="0"/>
                        </a:rPr>
                        <a:t>30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261220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656775" y="1395671"/>
          <a:ext cx="5669884" cy="635873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69884"/>
              </a:tblGrid>
              <a:tr h="127174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Viernes 01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74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04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74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05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74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06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74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07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031969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/>
        </p:nvGraphicFramePr>
        <p:xfrm>
          <a:off x="656775" y="1420386"/>
          <a:ext cx="5645171" cy="6334015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45171"/>
              </a:tblGrid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Viernes 08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11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12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13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14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594033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854483" y="1445101"/>
          <a:ext cx="5546268" cy="630930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546268"/>
              </a:tblGrid>
              <a:tr h="126186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15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186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18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186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19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186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20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186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21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0312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/>
        </p:nvGraphicFramePr>
        <p:xfrm>
          <a:off x="656775" y="1420386"/>
          <a:ext cx="5576897" cy="6334015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576897"/>
              </a:tblGrid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22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25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26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27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28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038718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656775" y="1395670"/>
          <a:ext cx="5571030" cy="6431891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571030"/>
              </a:tblGrid>
              <a:tr h="114604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2000" b="1">
                          <a:effectLst/>
                          <a:latin typeface="Kristen ITC" panose="03050502040202030202" pitchFamily="66" charset="0"/>
                        </a:rPr>
                        <a:t>Viernes 29</a:t>
                      </a: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20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20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20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20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824" marR="58824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5212691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2000" b="1" dirty="0">
                          <a:effectLst/>
                          <a:latin typeface="Kristen ITC" panose="03050502040202030202" pitchFamily="66" charset="0"/>
                        </a:rPr>
                        <a:t>Pendientes del mes </a:t>
                      </a:r>
                      <a:endParaRPr lang="es-MX" sz="20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824" marR="58824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303291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334738" y="501491"/>
            <a:ext cx="5562806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5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Consejo Técnico Escolar</a:t>
            </a:r>
            <a:endParaRPr lang="es-ES" sz="5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638532"/>
          <a:ext cx="6277077" cy="59351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513252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296356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353725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1437818" y="507311"/>
            <a:ext cx="419217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5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Estadística anual</a:t>
            </a:r>
            <a:endParaRPr lang="es-ES" sz="5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9" name="Tab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6234123"/>
              </p:ext>
            </p:extLst>
          </p:nvPr>
        </p:nvGraphicFramePr>
        <p:xfrm>
          <a:off x="142300" y="1430641"/>
          <a:ext cx="6516632" cy="5537087"/>
        </p:xfrm>
        <a:graphic>
          <a:graphicData uri="http://schemas.openxmlformats.org/drawingml/2006/table">
            <a:tbl>
              <a:tblPr firstRow="1" firstCol="1" bandRow="1">
                <a:tableStyleId>{17292A2E-F333-43FB-9621-5CBBE7FDCDCB}</a:tableStyleId>
              </a:tblPr>
              <a:tblGrid>
                <a:gridCol w="1208634"/>
                <a:gridCol w="402647"/>
                <a:gridCol w="403341"/>
                <a:gridCol w="403341"/>
                <a:gridCol w="356134"/>
                <a:gridCol w="356134"/>
                <a:gridCol w="316564"/>
                <a:gridCol w="356134"/>
                <a:gridCol w="356134"/>
                <a:gridCol w="378350"/>
                <a:gridCol w="379044"/>
                <a:gridCol w="379044"/>
                <a:gridCol w="379044"/>
                <a:gridCol w="842087"/>
              </a:tblGrid>
              <a:tr h="384512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200" dirty="0">
                          <a:solidFill>
                            <a:schemeClr val="tx1"/>
                          </a:solidFill>
                          <a:effectLst/>
                          <a:latin typeface="Kristen ITC" panose="03050502040202030202" pitchFamily="66" charset="0"/>
                        </a:rPr>
                        <a:t>Resumen estadístico del mes de</a:t>
                      </a:r>
                      <a:endParaRPr lang="es-MX" sz="1600" dirty="0">
                        <a:solidFill>
                          <a:schemeClr val="tx1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200" dirty="0">
                          <a:solidFill>
                            <a:schemeClr val="tx1"/>
                          </a:solidFill>
                          <a:effectLst/>
                          <a:latin typeface="Kristen ITC" panose="03050502040202030202" pitchFamily="66" charset="0"/>
                        </a:rPr>
                        <a:t>Inscripción</a:t>
                      </a:r>
                      <a:endParaRPr lang="es-MX" sz="1600" dirty="0">
                        <a:solidFill>
                          <a:schemeClr val="tx1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200" dirty="0">
                          <a:solidFill>
                            <a:schemeClr val="tx1"/>
                          </a:solidFill>
                          <a:effectLst/>
                          <a:latin typeface="Kristen ITC" panose="03050502040202030202" pitchFamily="66" charset="0"/>
                        </a:rPr>
                        <a:t>Altas en el mes</a:t>
                      </a:r>
                      <a:endParaRPr lang="es-MX" sz="1600" dirty="0">
                        <a:solidFill>
                          <a:schemeClr val="tx1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200" dirty="0">
                          <a:solidFill>
                            <a:schemeClr val="tx1"/>
                          </a:solidFill>
                          <a:effectLst/>
                          <a:latin typeface="Kristen ITC" panose="03050502040202030202" pitchFamily="66" charset="0"/>
                        </a:rPr>
                        <a:t>Bajas en el mes</a:t>
                      </a:r>
                      <a:endParaRPr lang="es-MX" sz="1600" dirty="0">
                        <a:solidFill>
                          <a:schemeClr val="tx1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200" dirty="0">
                          <a:solidFill>
                            <a:schemeClr val="tx1"/>
                          </a:solidFill>
                          <a:effectLst/>
                          <a:latin typeface="Kristen ITC" panose="03050502040202030202" pitchFamily="66" charset="0"/>
                        </a:rPr>
                        <a:t>Existencia</a:t>
                      </a:r>
                      <a:endParaRPr lang="es-MX" sz="1600" dirty="0">
                        <a:solidFill>
                          <a:schemeClr val="tx1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200" dirty="0">
                          <a:solidFill>
                            <a:schemeClr val="tx1"/>
                          </a:solidFill>
                          <a:effectLst/>
                          <a:latin typeface="Kristen ITC" panose="03050502040202030202" pitchFamily="66" charset="0"/>
                        </a:rPr>
                        <a:t>Días Hábiles </a:t>
                      </a:r>
                      <a:endParaRPr lang="es-MX" sz="1600" dirty="0">
                        <a:solidFill>
                          <a:schemeClr val="tx1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256"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H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T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H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T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H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T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H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T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</a:tr>
              <a:tr h="381563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Agosto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81563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Septiembre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81563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Octubre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81563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Noviembre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81563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Diciembre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81563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Enero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81563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Febrero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81563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Marzo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81563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Abril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81563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Mayo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81563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Junio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81563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Julio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81563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TOTAL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2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054" marR="68054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10" name="Imagen 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7940" y="7131534"/>
            <a:ext cx="1073948" cy="1946531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60330" y="7154281"/>
            <a:ext cx="1262995" cy="2012465"/>
          </a:xfrm>
          <a:prstGeom prst="rect">
            <a:avLst/>
          </a:prstGeom>
        </p:spPr>
      </p:pic>
      <p:pic>
        <p:nvPicPr>
          <p:cNvPr id="16" name="Imagen 1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7743" y="7197971"/>
            <a:ext cx="1111698" cy="19460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0101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1250998" y="501491"/>
            <a:ext cx="3730317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Asistencia de Abril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849463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1043871" y="353423"/>
            <a:ext cx="4266489" cy="1077218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Registro de evaluación</a:t>
            </a:r>
          </a:p>
          <a:p>
            <a:pPr algn="ctr"/>
            <a:r>
              <a:rPr lang="es-ES" b="0" cap="none" spc="0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(Cuarto bimestres)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/>
        </p:nvGraphicFramePr>
        <p:xfrm>
          <a:off x="232643" y="1521939"/>
          <a:ext cx="6392710" cy="6323758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621200"/>
                <a:gridCol w="2662094"/>
                <a:gridCol w="388677"/>
                <a:gridCol w="388677"/>
                <a:gridCol w="388677"/>
                <a:gridCol w="388677"/>
                <a:gridCol w="388677"/>
                <a:gridCol w="388677"/>
                <a:gridCol w="388677"/>
                <a:gridCol w="388677"/>
              </a:tblGrid>
              <a:tr h="15423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No.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</a:tr>
              <a:tr h="154238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493868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-4997" y="501491"/>
            <a:ext cx="6242286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8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Reunión con padres de familia</a:t>
            </a:r>
            <a:endParaRPr lang="es-ES" sz="48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0" name="Tabla 9"/>
          <p:cNvGraphicFramePr>
            <a:graphicFrameLocks noGrp="1"/>
          </p:cNvGraphicFramePr>
          <p:nvPr/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520587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2119720" y="501491"/>
            <a:ext cx="1992854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8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Acuerdos</a:t>
            </a:r>
            <a:endParaRPr lang="es-ES" sz="48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0" name="Tabla 9"/>
          <p:cNvGraphicFramePr>
            <a:graphicFrameLocks noGrp="1"/>
          </p:cNvGraphicFramePr>
          <p:nvPr/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91352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60189" y="501491"/>
            <a:ext cx="611193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Asistencia de Padres de familia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183867" y="1332488"/>
          <a:ext cx="6356782" cy="6974999"/>
        </p:xfrm>
        <a:graphic>
          <a:graphicData uri="http://schemas.openxmlformats.org/drawingml/2006/table">
            <a:tbl>
              <a:tblPr firstRow="1" firstCol="1" bandRow="1">
                <a:tableStyleId>{ED083AE6-46FA-4A59-8FB0-9F97EB10719F}</a:tableStyleId>
              </a:tblPr>
              <a:tblGrid>
                <a:gridCol w="480279"/>
                <a:gridCol w="2892496"/>
                <a:gridCol w="2984007"/>
              </a:tblGrid>
              <a:tr h="1866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>
                          <a:effectLst/>
                          <a:latin typeface="Kristen ITC" panose="03050502040202030202" pitchFamily="66" charset="0"/>
                        </a:rPr>
                        <a:t>No.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 smtClean="0">
                          <a:effectLst/>
                          <a:latin typeface="Kristen ITC" panose="03050502040202030202" pitchFamily="66" charset="0"/>
                        </a:rPr>
                        <a:t>Nombre del(la)</a:t>
                      </a:r>
                      <a:r>
                        <a:rPr lang="es-MX" sz="1000" baseline="0" dirty="0" smtClean="0">
                          <a:effectLst/>
                          <a:latin typeface="Kristen ITC" panose="03050502040202030202" pitchFamily="66" charset="0"/>
                        </a:rPr>
                        <a:t> alumno(a)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 smtClean="0">
                          <a:effectLst/>
                          <a:latin typeface="Kristen ITC" panose="03050502040202030202" pitchFamily="66" charset="0"/>
                        </a:rPr>
                        <a:t>Firma del padre, madre o</a:t>
                      </a:r>
                      <a:r>
                        <a:rPr lang="es-MX" sz="1000" baseline="0" dirty="0" smtClean="0">
                          <a:effectLst/>
                          <a:latin typeface="Kristen ITC" panose="03050502040202030202" pitchFamily="66" charset="0"/>
                        </a:rPr>
                        <a:t> tutor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561975" algn="l"/>
                          <a:tab pos="1289050" algn="ctr"/>
                        </a:tabLs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				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377435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-1138058" y="1138058"/>
            <a:ext cx="9134115" cy="6858000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102" y="302181"/>
            <a:ext cx="5294377" cy="3295891"/>
          </a:xfrm>
          <a:prstGeom prst="rect">
            <a:avLst/>
          </a:prstGeom>
        </p:spPr>
      </p:pic>
      <p:sp>
        <p:nvSpPr>
          <p:cNvPr id="16" name="CuadroTexto 15"/>
          <p:cNvSpPr txBox="1"/>
          <p:nvPr/>
        </p:nvSpPr>
        <p:spPr>
          <a:xfrm>
            <a:off x="832102" y="1422730"/>
            <a:ext cx="5294377" cy="1415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600" b="1" dirty="0" smtClean="0">
                <a:latin typeface="Kristen ITC" panose="03050502040202030202" pitchFamily="66" charset="0"/>
              </a:rPr>
              <a:t>Mayo</a:t>
            </a:r>
          </a:p>
          <a:p>
            <a:pPr algn="ctr"/>
            <a:endParaRPr lang="es-MX" sz="2000" b="1" dirty="0" smtClean="0">
              <a:latin typeface="Kristen ITC" panose="03050502040202030202" pitchFamily="66" charset="0"/>
            </a:endParaRPr>
          </a:p>
        </p:txBody>
      </p:sp>
      <p:pic>
        <p:nvPicPr>
          <p:cNvPr id="6" name="Imagen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6936318"/>
            <a:ext cx="6858000" cy="2207682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686" y="3959051"/>
            <a:ext cx="2606503" cy="4153219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1876" y="3720291"/>
            <a:ext cx="2524126" cy="43919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5887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pic>
        <p:nvPicPr>
          <p:cNvPr id="14" name="Imagen 1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6846" y="1049844"/>
            <a:ext cx="4475991" cy="2786424"/>
          </a:xfrm>
          <a:prstGeom prst="rect">
            <a:avLst/>
          </a:prstGeom>
        </p:spPr>
      </p:pic>
      <p:sp>
        <p:nvSpPr>
          <p:cNvPr id="15" name="CuadroTexto 14"/>
          <p:cNvSpPr txBox="1"/>
          <p:nvPr/>
        </p:nvSpPr>
        <p:spPr>
          <a:xfrm>
            <a:off x="921446" y="1912505"/>
            <a:ext cx="529437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000" b="1" dirty="0" smtClean="0">
                <a:latin typeface="Kristen ITC" panose="03050502040202030202" pitchFamily="66" charset="0"/>
              </a:rPr>
              <a:t>Mayo</a:t>
            </a:r>
          </a:p>
          <a:p>
            <a:pPr algn="ctr"/>
            <a:endParaRPr lang="es-MX" b="1" dirty="0" smtClean="0">
              <a:latin typeface="Kristen ITC" panose="03050502040202030202" pitchFamily="66" charset="0"/>
            </a:endParaRPr>
          </a:p>
        </p:txBody>
      </p:sp>
      <p:sp>
        <p:nvSpPr>
          <p:cNvPr id="10" name="Rectángulo 9"/>
          <p:cNvSpPr/>
          <p:nvPr/>
        </p:nvSpPr>
        <p:spPr>
          <a:xfrm>
            <a:off x="1613424" y="7132228"/>
            <a:ext cx="4361688" cy="9848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0"/>
              </a:spcAft>
            </a:pPr>
            <a:r>
              <a:rPr lang="en-US" dirty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Valor del </a:t>
            </a:r>
            <a:r>
              <a:rPr lang="en-US" dirty="0" err="1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mes</a:t>
            </a:r>
            <a:r>
              <a:rPr lang="en-US" dirty="0" smtClean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algn="ctr">
              <a:spcAft>
                <a:spcPts val="0"/>
              </a:spcAft>
            </a:pPr>
            <a:r>
              <a:rPr lang="en-US" sz="4000" b="1" dirty="0" smtClean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Paz</a:t>
            </a:r>
            <a:endParaRPr lang="es-MX" dirty="0">
              <a:effectLst/>
              <a:latin typeface="Kristen ITC" panose="03050502040202030202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2260603"/>
              </p:ext>
            </p:extLst>
          </p:nvPr>
        </p:nvGraphicFramePr>
        <p:xfrm>
          <a:off x="656775" y="4357789"/>
          <a:ext cx="5699974" cy="1643118"/>
        </p:xfrm>
        <a:graphic>
          <a:graphicData uri="http://schemas.openxmlformats.org/drawingml/2006/table">
            <a:tbl>
              <a:tblPr firstRow="1" firstCol="1" bandRow="1">
                <a:tableStyleId>{69012ECD-51FC-41F1-AA8D-1B2483CD663E}</a:tableStyleId>
              </a:tblPr>
              <a:tblGrid>
                <a:gridCol w="814282"/>
                <a:gridCol w="814282"/>
                <a:gridCol w="814282"/>
                <a:gridCol w="814282"/>
                <a:gridCol w="814282"/>
                <a:gridCol w="814282"/>
                <a:gridCol w="814282"/>
              </a:tblGrid>
              <a:tr h="27385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D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L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J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V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S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27385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1</a:t>
                      </a:r>
                      <a:endParaRPr lang="es-MX" sz="1600" dirty="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3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7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27385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8</a:t>
                      </a:r>
                      <a:endParaRPr lang="es-MX" sz="1600" dirty="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10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13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27385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15</a:t>
                      </a:r>
                      <a:endParaRPr lang="es-MX" sz="1600" dirty="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17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20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27385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22</a:t>
                      </a:r>
                      <a:endParaRPr lang="es-MX" sz="1600" dirty="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23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27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27385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29</a:t>
                      </a:r>
                      <a:endParaRPr lang="es-MX" sz="1600" dirty="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30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31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47627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/>
        </p:nvGraphicFramePr>
        <p:xfrm>
          <a:off x="656775" y="1207008"/>
          <a:ext cx="5684064" cy="6428255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84064"/>
              </a:tblGrid>
              <a:tr h="1285651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02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5651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03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5651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04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5651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05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5651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06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002905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656775" y="1331416"/>
          <a:ext cx="5714045" cy="6422985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14045"/>
              </a:tblGrid>
              <a:tr h="1284597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09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4597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10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4597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11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4597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12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4597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13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970747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/>
        </p:nvGraphicFramePr>
        <p:xfrm>
          <a:off x="656775" y="1207008"/>
          <a:ext cx="5744025" cy="6415045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44025"/>
              </a:tblGrid>
              <a:tr h="1283009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16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3009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17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3009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18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3009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19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3009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20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085365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320076" y="507311"/>
            <a:ext cx="5476692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5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Ficha de Preinscripción</a:t>
            </a:r>
            <a:endParaRPr lang="es-ES" sz="5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0301288"/>
              </p:ext>
            </p:extLst>
          </p:nvPr>
        </p:nvGraphicFramePr>
        <p:xfrm>
          <a:off x="183867" y="1504842"/>
          <a:ext cx="6454677" cy="6974999"/>
        </p:xfrm>
        <a:graphic>
          <a:graphicData uri="http://schemas.openxmlformats.org/drawingml/2006/table">
            <a:tbl>
              <a:tblPr firstRow="1" firstCol="1" bandRow="1">
                <a:tableStyleId>{ED083AE6-46FA-4A59-8FB0-9F97EB10719F}</a:tableStyleId>
              </a:tblPr>
              <a:tblGrid>
                <a:gridCol w="480279"/>
                <a:gridCol w="2892496"/>
                <a:gridCol w="1091558"/>
                <a:gridCol w="1990344"/>
              </a:tblGrid>
              <a:tr h="1866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>
                          <a:effectLst/>
                          <a:latin typeface="Kristen ITC" panose="03050502040202030202" pitchFamily="66" charset="0"/>
                        </a:rPr>
                        <a:t>No.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>
                          <a:effectLst/>
                          <a:latin typeface="Kristen ITC" panose="03050502040202030202" pitchFamily="66" charset="0"/>
                        </a:rPr>
                        <a:t>Fecha de NaC.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>
                          <a:effectLst/>
                          <a:latin typeface="Kristen ITC" panose="03050502040202030202" pitchFamily="66" charset="0"/>
                        </a:rPr>
                        <a:t>CURP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561975" algn="l"/>
                          <a:tab pos="1289050" algn="ctr"/>
                        </a:tabLs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				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631091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656775" y="1207008"/>
          <a:ext cx="5744025" cy="6437975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44025"/>
              </a:tblGrid>
              <a:tr h="128759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23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759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24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759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25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759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26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759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27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041835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9854884"/>
              </p:ext>
            </p:extLst>
          </p:nvPr>
        </p:nvGraphicFramePr>
        <p:xfrm>
          <a:off x="725292" y="1346406"/>
          <a:ext cx="5716577" cy="6465761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16577"/>
              </a:tblGrid>
              <a:tr h="97855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700" b="1" dirty="0">
                          <a:effectLst/>
                          <a:latin typeface="Kristen ITC" panose="03050502040202030202" pitchFamily="66" charset="0"/>
                        </a:rPr>
                        <a:t>Lunes 30</a:t>
                      </a:r>
                      <a:endParaRPr lang="es-MX" sz="14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7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7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7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824" marR="58824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978553">
                <a:tc>
                  <a:txBody>
                    <a:bodyPr/>
                    <a:lstStyle/>
                    <a:p>
                      <a:pPr marL="0" marR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1153795" algn="l"/>
                          <a:tab pos="2895600" algn="ctr"/>
                        </a:tabLst>
                        <a:defRPr/>
                      </a:pPr>
                      <a:r>
                        <a:rPr lang="es-MX" sz="1700" b="1" dirty="0" smtClean="0">
                          <a:effectLst/>
                          <a:latin typeface="Kristen ITC" panose="03050502040202030202" pitchFamily="66" charset="0"/>
                        </a:rPr>
                        <a:t>Martes 31</a:t>
                      </a: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endParaRPr lang="es-MX" sz="14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824" marR="58824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45088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700" b="1" dirty="0">
                          <a:effectLst/>
                          <a:latin typeface="Kristen ITC" panose="03050502040202030202" pitchFamily="66" charset="0"/>
                        </a:rPr>
                        <a:t>Pendientes del </a:t>
                      </a:r>
                      <a:r>
                        <a:rPr lang="es-MX" sz="1700" b="1" dirty="0" smtClean="0">
                          <a:effectLst/>
                          <a:latin typeface="Kristen ITC" panose="03050502040202030202" pitchFamily="66" charset="0"/>
                        </a:rPr>
                        <a:t>mes</a:t>
                      </a:r>
                      <a:endParaRPr lang="es-MX" sz="1400" b="1" dirty="0">
                        <a:effectLst/>
                        <a:latin typeface="Kristen ITC" panose="03050502040202030202" pitchFamily="66" charset="0"/>
                      </a:endParaRPr>
                    </a:p>
                  </a:txBody>
                  <a:tcPr marL="58824" marR="58824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997364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334738" y="501491"/>
            <a:ext cx="5562806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5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Consejo Técnico Escolar</a:t>
            </a:r>
            <a:endParaRPr lang="es-ES" sz="5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638532"/>
          <a:ext cx="6277077" cy="59351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6907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357085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617464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1182772" y="501491"/>
            <a:ext cx="386676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Asistencia de Mayo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892095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-4997" y="501491"/>
            <a:ext cx="6242286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8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Reunión con padres de familia</a:t>
            </a:r>
            <a:endParaRPr lang="es-ES" sz="48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0" name="Tabla 9"/>
          <p:cNvGraphicFramePr>
            <a:graphicFrameLocks noGrp="1"/>
          </p:cNvGraphicFramePr>
          <p:nvPr/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772075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2119720" y="501491"/>
            <a:ext cx="1992854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8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Acuerdos</a:t>
            </a:r>
            <a:endParaRPr lang="es-ES" sz="48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0" name="Tabla 9"/>
          <p:cNvGraphicFramePr>
            <a:graphicFrameLocks noGrp="1"/>
          </p:cNvGraphicFramePr>
          <p:nvPr/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10596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60189" y="501491"/>
            <a:ext cx="611193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Asistencia de Padres de familia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183867" y="1332488"/>
          <a:ext cx="6356782" cy="6974999"/>
        </p:xfrm>
        <a:graphic>
          <a:graphicData uri="http://schemas.openxmlformats.org/drawingml/2006/table">
            <a:tbl>
              <a:tblPr firstRow="1" firstCol="1" bandRow="1">
                <a:tableStyleId>{ED083AE6-46FA-4A59-8FB0-9F97EB10719F}</a:tableStyleId>
              </a:tblPr>
              <a:tblGrid>
                <a:gridCol w="480279"/>
                <a:gridCol w="2892496"/>
                <a:gridCol w="2984007"/>
              </a:tblGrid>
              <a:tr h="1866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>
                          <a:effectLst/>
                          <a:latin typeface="Kristen ITC" panose="03050502040202030202" pitchFamily="66" charset="0"/>
                        </a:rPr>
                        <a:t>No.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 smtClean="0">
                          <a:effectLst/>
                          <a:latin typeface="Kristen ITC" panose="03050502040202030202" pitchFamily="66" charset="0"/>
                        </a:rPr>
                        <a:t>Nombre del(la)</a:t>
                      </a:r>
                      <a:r>
                        <a:rPr lang="es-MX" sz="1000" baseline="0" dirty="0" smtClean="0">
                          <a:effectLst/>
                          <a:latin typeface="Kristen ITC" panose="03050502040202030202" pitchFamily="66" charset="0"/>
                        </a:rPr>
                        <a:t> alumno(a)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 smtClean="0">
                          <a:effectLst/>
                          <a:latin typeface="Kristen ITC" panose="03050502040202030202" pitchFamily="66" charset="0"/>
                        </a:rPr>
                        <a:t>Firma del padre, madre o</a:t>
                      </a:r>
                      <a:r>
                        <a:rPr lang="es-MX" sz="1000" baseline="0" dirty="0" smtClean="0">
                          <a:effectLst/>
                          <a:latin typeface="Kristen ITC" panose="03050502040202030202" pitchFamily="66" charset="0"/>
                        </a:rPr>
                        <a:t> tutor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561975" algn="l"/>
                          <a:tab pos="1289050" algn="ctr"/>
                        </a:tabLs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				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769118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-1138058" y="1138058"/>
            <a:ext cx="9134115" cy="6858000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102" y="302181"/>
            <a:ext cx="5294377" cy="3295891"/>
          </a:xfrm>
          <a:prstGeom prst="rect">
            <a:avLst/>
          </a:prstGeom>
        </p:spPr>
      </p:pic>
      <p:sp>
        <p:nvSpPr>
          <p:cNvPr id="16" name="CuadroTexto 15"/>
          <p:cNvSpPr txBox="1"/>
          <p:nvPr/>
        </p:nvSpPr>
        <p:spPr>
          <a:xfrm>
            <a:off x="832102" y="1422730"/>
            <a:ext cx="5294377" cy="1415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600" b="1" dirty="0" smtClean="0">
                <a:latin typeface="Kristen ITC" panose="03050502040202030202" pitchFamily="66" charset="0"/>
              </a:rPr>
              <a:t>Junio</a:t>
            </a:r>
          </a:p>
          <a:p>
            <a:pPr algn="ctr"/>
            <a:endParaRPr lang="es-MX" sz="2000" b="1" dirty="0" smtClean="0">
              <a:latin typeface="Kristen ITC" panose="03050502040202030202" pitchFamily="66" charset="0"/>
            </a:endParaRPr>
          </a:p>
        </p:txBody>
      </p:sp>
      <p:pic>
        <p:nvPicPr>
          <p:cNvPr id="9" name="Imagen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2849" y="2879194"/>
            <a:ext cx="2724150" cy="5362575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6738755"/>
            <a:ext cx="6883577" cy="2420075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67573" y="3900253"/>
            <a:ext cx="2233226" cy="43415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43905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1502741" y="507311"/>
            <a:ext cx="406233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5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Horario de clases</a:t>
            </a:r>
            <a:endParaRPr lang="es-ES" sz="5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1466375"/>
              </p:ext>
            </p:extLst>
          </p:nvPr>
        </p:nvGraphicFramePr>
        <p:xfrm>
          <a:off x="114298" y="1549400"/>
          <a:ext cx="6515100" cy="4318000"/>
        </p:xfrm>
        <a:graphic>
          <a:graphicData uri="http://schemas.openxmlformats.org/drawingml/2006/table">
            <a:tbl>
              <a:tblPr firstRow="1" bandRow="1">
                <a:tableStyleId>{ED083AE6-46FA-4A59-8FB0-9F97EB10719F}</a:tableStyleId>
              </a:tblPr>
              <a:tblGrid>
                <a:gridCol w="1085850"/>
                <a:gridCol w="1085850"/>
                <a:gridCol w="1085850"/>
                <a:gridCol w="1085850"/>
                <a:gridCol w="1085850"/>
                <a:gridCol w="1085850"/>
              </a:tblGrid>
              <a:tr h="431800">
                <a:tc>
                  <a:txBody>
                    <a:bodyPr/>
                    <a:lstStyle/>
                    <a:p>
                      <a:pPr algn="ctr"/>
                      <a:r>
                        <a:rPr lang="es-MX" dirty="0" smtClean="0">
                          <a:latin typeface="Kristen ITC" panose="03050502040202030202" pitchFamily="66" charset="0"/>
                        </a:rPr>
                        <a:t>Hora</a:t>
                      </a:r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dirty="0" smtClean="0">
                          <a:latin typeface="Kristen ITC" panose="03050502040202030202" pitchFamily="66" charset="0"/>
                        </a:rPr>
                        <a:t>Lunes</a:t>
                      </a:r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dirty="0" smtClean="0">
                          <a:latin typeface="Kristen ITC" panose="03050502040202030202" pitchFamily="66" charset="0"/>
                        </a:rPr>
                        <a:t>Martes</a:t>
                      </a:r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dirty="0" smtClean="0">
                          <a:latin typeface="Kristen ITC" panose="03050502040202030202" pitchFamily="66" charset="0"/>
                        </a:rPr>
                        <a:t>Miércoles</a:t>
                      </a:r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dirty="0" smtClean="0">
                          <a:latin typeface="Kristen ITC" panose="03050502040202030202" pitchFamily="66" charset="0"/>
                        </a:rPr>
                        <a:t>Jueves</a:t>
                      </a:r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dirty="0" smtClean="0">
                          <a:latin typeface="Kristen ITC" panose="03050502040202030202" pitchFamily="66" charset="0"/>
                        </a:rPr>
                        <a:t>Viernes</a:t>
                      </a:r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431800"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1800"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1800"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1800"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1800"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1800"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1800"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1800"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1800"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s-MX" dirty="0">
                        <a:latin typeface="Kristen ITC" panose="03050502040202030202" pitchFamily="66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3" name="Imagen 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9540" y="6102181"/>
            <a:ext cx="1576009" cy="2289704"/>
          </a:xfrm>
          <a:prstGeom prst="rect">
            <a:avLst/>
          </a:prstGeom>
        </p:spPr>
      </p:pic>
      <p:pic>
        <p:nvPicPr>
          <p:cNvPr id="6146" name="Picture 2" descr="http://rlv.zcache.es/cara_del_dibujo_animado_reloj_de_pared-r32cf18472ea843f69edc3b3bbc8e267f_fup13_8byvr_324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1973" y="6176213"/>
            <a:ext cx="1984411" cy="1984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663870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pic>
        <p:nvPicPr>
          <p:cNvPr id="14" name="Imagen 1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6846" y="1049844"/>
            <a:ext cx="4475991" cy="2786424"/>
          </a:xfrm>
          <a:prstGeom prst="rect">
            <a:avLst/>
          </a:prstGeom>
        </p:spPr>
      </p:pic>
      <p:sp>
        <p:nvSpPr>
          <p:cNvPr id="15" name="CuadroTexto 14"/>
          <p:cNvSpPr txBox="1"/>
          <p:nvPr/>
        </p:nvSpPr>
        <p:spPr>
          <a:xfrm>
            <a:off x="921446" y="1912505"/>
            <a:ext cx="529437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000" b="1" dirty="0" smtClean="0">
                <a:latin typeface="Kristen ITC" panose="03050502040202030202" pitchFamily="66" charset="0"/>
              </a:rPr>
              <a:t>Junio</a:t>
            </a:r>
          </a:p>
          <a:p>
            <a:pPr algn="ctr"/>
            <a:endParaRPr lang="es-MX" b="1" dirty="0" smtClean="0">
              <a:latin typeface="Kristen ITC" panose="03050502040202030202" pitchFamily="66" charset="0"/>
            </a:endParaRPr>
          </a:p>
        </p:txBody>
      </p:sp>
      <p:sp>
        <p:nvSpPr>
          <p:cNvPr id="10" name="Rectángulo 9"/>
          <p:cNvSpPr/>
          <p:nvPr/>
        </p:nvSpPr>
        <p:spPr>
          <a:xfrm>
            <a:off x="1613424" y="7132228"/>
            <a:ext cx="4361688" cy="9848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0"/>
              </a:spcAft>
            </a:pPr>
            <a:r>
              <a:rPr lang="en-US" dirty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Valor del </a:t>
            </a:r>
            <a:r>
              <a:rPr lang="en-US" dirty="0" err="1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mes</a:t>
            </a:r>
            <a:r>
              <a:rPr lang="en-US" dirty="0" smtClean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algn="ctr">
              <a:spcAft>
                <a:spcPts val="0"/>
              </a:spcAft>
            </a:pPr>
            <a:r>
              <a:rPr lang="en-US" sz="4000" b="1" dirty="0" err="1" smtClean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Solidaridad</a:t>
            </a:r>
            <a:endParaRPr lang="es-MX" dirty="0">
              <a:effectLst/>
              <a:latin typeface="Kristen ITC" panose="03050502040202030202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5984620"/>
              </p:ext>
            </p:extLst>
          </p:nvPr>
        </p:nvGraphicFramePr>
        <p:xfrm>
          <a:off x="921446" y="4308362"/>
          <a:ext cx="5559050" cy="1685484"/>
        </p:xfrm>
        <a:graphic>
          <a:graphicData uri="http://schemas.openxmlformats.org/drawingml/2006/table">
            <a:tbl>
              <a:tblPr firstRow="1" firstCol="1" bandRow="1">
                <a:tableStyleId>{17292A2E-F333-43FB-9621-5CBBE7FDCDCB}</a:tableStyleId>
              </a:tblPr>
              <a:tblGrid>
                <a:gridCol w="794150"/>
                <a:gridCol w="794150"/>
                <a:gridCol w="794150"/>
                <a:gridCol w="794150"/>
                <a:gridCol w="794150"/>
                <a:gridCol w="794150"/>
                <a:gridCol w="794150"/>
              </a:tblGrid>
              <a:tr h="28091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D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L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J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V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S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28091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3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28091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7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10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28091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13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17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28091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20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23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28091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27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30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711276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8529954"/>
              </p:ext>
            </p:extLst>
          </p:nvPr>
        </p:nvGraphicFramePr>
        <p:xfrm>
          <a:off x="656775" y="1389597"/>
          <a:ext cx="5744025" cy="6547395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44025"/>
              </a:tblGrid>
              <a:tr h="1309479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01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813560" algn="l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	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309479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02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309479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Viernes 03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309479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06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309479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07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422042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549292"/>
              </p:ext>
            </p:extLst>
          </p:nvPr>
        </p:nvGraphicFramePr>
        <p:xfrm>
          <a:off x="656775" y="1207008"/>
          <a:ext cx="5793452" cy="652860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93452"/>
              </a:tblGrid>
              <a:tr h="13057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Miércoles 08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3057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09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3057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Viernes 10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3057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11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3057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12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07197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4030625"/>
              </p:ext>
            </p:extLst>
          </p:nvPr>
        </p:nvGraphicFramePr>
        <p:xfrm>
          <a:off x="656775" y="1389597"/>
          <a:ext cx="5842879" cy="6547395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842879"/>
              </a:tblGrid>
              <a:tr h="1309479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15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309479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16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309479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Viernes 17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309479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20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309479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21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78844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6101034"/>
              </p:ext>
            </p:extLst>
          </p:nvPr>
        </p:nvGraphicFramePr>
        <p:xfrm>
          <a:off x="557919" y="1207007"/>
          <a:ext cx="5906533" cy="6729985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906533"/>
              </a:tblGrid>
              <a:tr h="1345997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22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345997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23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345997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Viernes 24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345997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27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345997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28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220333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7958550"/>
              </p:ext>
            </p:extLst>
          </p:nvPr>
        </p:nvGraphicFramePr>
        <p:xfrm>
          <a:off x="656775" y="1420355"/>
          <a:ext cx="5809175" cy="6516637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809175"/>
              </a:tblGrid>
              <a:tr h="122194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>
                          <a:effectLst/>
                          <a:latin typeface="Kristen ITC" panose="03050502040202030202" pitchFamily="66" charset="0"/>
                        </a:rPr>
                        <a:t>Miércoles 29</a:t>
                      </a:r>
                      <a:endParaRPr lang="es-MX" sz="14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330" marR="60330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2194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>
                          <a:effectLst/>
                          <a:latin typeface="Kristen ITC" panose="03050502040202030202" pitchFamily="66" charset="0"/>
                        </a:rPr>
                        <a:t>Jueves 30</a:t>
                      </a:r>
                      <a:endParaRPr lang="es-MX" sz="14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330" marR="60330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072747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Pendientes del mes</a:t>
                      </a:r>
                      <a:endParaRPr lang="es-MX" sz="14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330" marR="60330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49494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334738" y="501491"/>
            <a:ext cx="5562806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5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Consejo Técnico Escolar</a:t>
            </a:r>
            <a:endParaRPr lang="es-ES" sz="5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638532"/>
          <a:ext cx="6277077" cy="59351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555124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550303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308914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1255710" y="501491"/>
            <a:ext cx="372089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Asistencia de Junio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267654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25666"/>
            <a:ext cx="6858000" cy="6649558"/>
          </a:xfrm>
          <a:prstGeom prst="rect">
            <a:avLst/>
          </a:prstGeom>
        </p:spPr>
      </p:pic>
      <p:sp>
        <p:nvSpPr>
          <p:cNvPr id="5" name="Cinta perforada 4"/>
          <p:cNvSpPr/>
          <p:nvPr/>
        </p:nvSpPr>
        <p:spPr>
          <a:xfrm>
            <a:off x="0" y="4561175"/>
            <a:ext cx="6858000" cy="4449762"/>
          </a:xfrm>
          <a:prstGeom prst="flowChartPunchedTape">
            <a:avLst/>
          </a:prstGeom>
          <a:blipFill>
            <a:blip r:embed="rId3"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>
              <a:solidFill>
                <a:srgbClr val="FF66CC"/>
              </a:solidFill>
            </a:endParaRPr>
          </a:p>
        </p:txBody>
      </p:sp>
      <p:pic>
        <p:nvPicPr>
          <p:cNvPr id="15" name="Imagen 1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102" y="302181"/>
            <a:ext cx="5294377" cy="3295891"/>
          </a:xfrm>
          <a:prstGeom prst="rect">
            <a:avLst/>
          </a:prstGeom>
        </p:spPr>
      </p:pic>
      <p:sp>
        <p:nvSpPr>
          <p:cNvPr id="16" name="CuadroTexto 15"/>
          <p:cNvSpPr txBox="1"/>
          <p:nvPr/>
        </p:nvSpPr>
        <p:spPr>
          <a:xfrm>
            <a:off x="832102" y="1422730"/>
            <a:ext cx="5294377" cy="1415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600" b="1" dirty="0" smtClean="0">
                <a:latin typeface="Kristen ITC" panose="03050502040202030202" pitchFamily="66" charset="0"/>
              </a:rPr>
              <a:t>Agosto</a:t>
            </a:r>
          </a:p>
          <a:p>
            <a:pPr algn="ctr"/>
            <a:endParaRPr lang="es-MX" sz="2000" b="1" dirty="0" smtClean="0">
              <a:latin typeface="Kristen ITC" panose="03050502040202030202" pitchFamily="66" charset="0"/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3624" y="4167550"/>
            <a:ext cx="2489985" cy="3059727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01617" y="3801604"/>
            <a:ext cx="2445877" cy="2984451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624"/>
          <a:stretch/>
        </p:blipFill>
        <p:spPr>
          <a:xfrm>
            <a:off x="0" y="5851035"/>
            <a:ext cx="6858000" cy="33128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29222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1043871" y="353423"/>
            <a:ext cx="4266489" cy="1077218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Registro de evaluación</a:t>
            </a:r>
          </a:p>
          <a:p>
            <a:pPr algn="ctr"/>
            <a:r>
              <a:rPr lang="es-ES" b="0" cap="none" spc="0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(Quinto bimestres)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/>
        </p:nvGraphicFramePr>
        <p:xfrm>
          <a:off x="232643" y="1521939"/>
          <a:ext cx="6392710" cy="6323758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621200"/>
                <a:gridCol w="2662094"/>
                <a:gridCol w="388677"/>
                <a:gridCol w="388677"/>
                <a:gridCol w="388677"/>
                <a:gridCol w="388677"/>
                <a:gridCol w="388677"/>
                <a:gridCol w="388677"/>
                <a:gridCol w="388677"/>
                <a:gridCol w="388677"/>
              </a:tblGrid>
              <a:tr h="15423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No.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</a:tr>
              <a:tr h="154238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256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-4997" y="501491"/>
            <a:ext cx="6242286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8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Reunión con padres de familia</a:t>
            </a:r>
            <a:endParaRPr lang="es-ES" sz="48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0" name="Tabla 9"/>
          <p:cNvGraphicFramePr>
            <a:graphicFrameLocks noGrp="1"/>
          </p:cNvGraphicFramePr>
          <p:nvPr/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320730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2119720" y="501491"/>
            <a:ext cx="1992854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8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Acuerdos</a:t>
            </a:r>
            <a:endParaRPr lang="es-ES" sz="48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0" name="Tabla 9"/>
          <p:cNvGraphicFramePr>
            <a:graphicFrameLocks noGrp="1"/>
          </p:cNvGraphicFramePr>
          <p:nvPr/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46977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60189" y="501491"/>
            <a:ext cx="611193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Asistencia de Padres de familia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183867" y="1332488"/>
          <a:ext cx="6356782" cy="6974999"/>
        </p:xfrm>
        <a:graphic>
          <a:graphicData uri="http://schemas.openxmlformats.org/drawingml/2006/table">
            <a:tbl>
              <a:tblPr firstRow="1" firstCol="1" bandRow="1">
                <a:tableStyleId>{ED083AE6-46FA-4A59-8FB0-9F97EB10719F}</a:tableStyleId>
              </a:tblPr>
              <a:tblGrid>
                <a:gridCol w="480279"/>
                <a:gridCol w="2892496"/>
                <a:gridCol w="2984007"/>
              </a:tblGrid>
              <a:tr h="1866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>
                          <a:effectLst/>
                          <a:latin typeface="Kristen ITC" panose="03050502040202030202" pitchFamily="66" charset="0"/>
                        </a:rPr>
                        <a:t>No.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 smtClean="0">
                          <a:effectLst/>
                          <a:latin typeface="Kristen ITC" panose="03050502040202030202" pitchFamily="66" charset="0"/>
                        </a:rPr>
                        <a:t>Nombre del(la)</a:t>
                      </a:r>
                      <a:r>
                        <a:rPr lang="es-MX" sz="1000" baseline="0" dirty="0" smtClean="0">
                          <a:effectLst/>
                          <a:latin typeface="Kristen ITC" panose="03050502040202030202" pitchFamily="66" charset="0"/>
                        </a:rPr>
                        <a:t> alumno(a)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 smtClean="0">
                          <a:effectLst/>
                          <a:latin typeface="Kristen ITC" panose="03050502040202030202" pitchFamily="66" charset="0"/>
                        </a:rPr>
                        <a:t>Firma del padre, madre o</a:t>
                      </a:r>
                      <a:r>
                        <a:rPr lang="es-MX" sz="1000" baseline="0" dirty="0" smtClean="0">
                          <a:effectLst/>
                          <a:latin typeface="Kristen ITC" panose="03050502040202030202" pitchFamily="66" charset="0"/>
                        </a:rPr>
                        <a:t> tutor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561975" algn="l"/>
                          <a:tab pos="1289050" algn="ctr"/>
                        </a:tabLs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				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294975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7628"/>
          <a:stretch/>
        </p:blipFill>
        <p:spPr>
          <a:xfrm rot="5400000">
            <a:off x="-1090287" y="1146287"/>
            <a:ext cx="9038573" cy="6858000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102" y="302181"/>
            <a:ext cx="5294377" cy="3295891"/>
          </a:xfrm>
          <a:prstGeom prst="rect">
            <a:avLst/>
          </a:prstGeom>
        </p:spPr>
      </p:pic>
      <p:sp>
        <p:nvSpPr>
          <p:cNvPr id="16" name="CuadroTexto 15"/>
          <p:cNvSpPr txBox="1"/>
          <p:nvPr/>
        </p:nvSpPr>
        <p:spPr>
          <a:xfrm>
            <a:off x="832102" y="1422730"/>
            <a:ext cx="5294377" cy="1415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600" b="1" dirty="0" smtClean="0">
                <a:latin typeface="Kristen ITC" panose="03050502040202030202" pitchFamily="66" charset="0"/>
              </a:rPr>
              <a:t>Julio</a:t>
            </a:r>
          </a:p>
          <a:p>
            <a:pPr algn="ctr"/>
            <a:endParaRPr lang="es-MX" sz="2000" b="1" dirty="0" smtClean="0">
              <a:latin typeface="Kristen ITC" panose="03050502040202030202" pitchFamily="66" charset="0"/>
            </a:endParaRPr>
          </a:p>
        </p:txBody>
      </p:sp>
      <p:pic>
        <p:nvPicPr>
          <p:cNvPr id="6" name="Imagen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6912438"/>
            <a:ext cx="6858000" cy="2207682"/>
          </a:xfrm>
          <a:prstGeom prst="rect">
            <a:avLst/>
          </a:prstGeom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4353" y="3675154"/>
            <a:ext cx="2684342" cy="4608314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1849" y="3844253"/>
            <a:ext cx="2802058" cy="44392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6092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pic>
        <p:nvPicPr>
          <p:cNvPr id="14" name="Imagen 1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6846" y="1049844"/>
            <a:ext cx="4475991" cy="2786424"/>
          </a:xfrm>
          <a:prstGeom prst="rect">
            <a:avLst/>
          </a:prstGeom>
        </p:spPr>
      </p:pic>
      <p:sp>
        <p:nvSpPr>
          <p:cNvPr id="15" name="CuadroTexto 14"/>
          <p:cNvSpPr txBox="1"/>
          <p:nvPr/>
        </p:nvSpPr>
        <p:spPr>
          <a:xfrm>
            <a:off x="921446" y="1912505"/>
            <a:ext cx="529437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000" b="1" dirty="0" smtClean="0">
                <a:latin typeface="Kristen ITC" panose="03050502040202030202" pitchFamily="66" charset="0"/>
              </a:rPr>
              <a:t>Julio</a:t>
            </a:r>
          </a:p>
          <a:p>
            <a:pPr algn="ctr"/>
            <a:endParaRPr lang="es-MX" b="1" dirty="0" smtClean="0">
              <a:latin typeface="Kristen ITC" panose="03050502040202030202" pitchFamily="66" charset="0"/>
            </a:endParaRPr>
          </a:p>
        </p:txBody>
      </p:sp>
      <p:sp>
        <p:nvSpPr>
          <p:cNvPr id="10" name="Rectángulo 9"/>
          <p:cNvSpPr/>
          <p:nvPr/>
        </p:nvSpPr>
        <p:spPr>
          <a:xfrm>
            <a:off x="1613424" y="7132228"/>
            <a:ext cx="4361688" cy="9848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0"/>
              </a:spcAft>
            </a:pPr>
            <a:r>
              <a:rPr lang="en-US" dirty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Valor del </a:t>
            </a:r>
            <a:r>
              <a:rPr lang="en-US" dirty="0" err="1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mes</a:t>
            </a:r>
            <a:r>
              <a:rPr lang="en-US" dirty="0" smtClean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algn="ctr">
              <a:spcAft>
                <a:spcPts val="0"/>
              </a:spcAft>
            </a:pPr>
            <a:r>
              <a:rPr lang="en-US" sz="4000" b="1" dirty="0" err="1" smtClean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Gratitud</a:t>
            </a:r>
            <a:endParaRPr lang="es-MX" dirty="0">
              <a:effectLst/>
              <a:latin typeface="Kristen ITC" panose="03050502040202030202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9464945"/>
              </p:ext>
            </p:extLst>
          </p:nvPr>
        </p:nvGraphicFramePr>
        <p:xfrm>
          <a:off x="921446" y="4283645"/>
          <a:ext cx="5627636" cy="1991115"/>
        </p:xfrm>
        <a:graphic>
          <a:graphicData uri="http://schemas.openxmlformats.org/drawingml/2006/table">
            <a:tbl>
              <a:tblPr firstRow="1" firstCol="1" bandRow="1">
                <a:tableStyleId>{69012ECD-51FC-41F1-AA8D-1B2483CD663E}</a:tableStyleId>
              </a:tblPr>
              <a:tblGrid>
                <a:gridCol w="803948"/>
                <a:gridCol w="803948"/>
                <a:gridCol w="803948"/>
                <a:gridCol w="803948"/>
                <a:gridCol w="803948"/>
                <a:gridCol w="803948"/>
                <a:gridCol w="803948"/>
              </a:tblGrid>
              <a:tr h="2844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D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L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J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V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S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2844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2844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3</a:t>
                      </a:r>
                      <a:endParaRPr lang="es-MX" sz="1600" dirty="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7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2844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10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13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2844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17</a:t>
                      </a:r>
                      <a:endParaRPr lang="es-MX" sz="1600" dirty="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20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23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2844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24</a:t>
                      </a:r>
                      <a:endParaRPr lang="es-MX" sz="1600" dirty="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27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30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28444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31</a:t>
                      </a:r>
                      <a:endParaRPr lang="es-MX" sz="1600" dirty="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559195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656775" y="1395671"/>
          <a:ext cx="5669884" cy="635873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69884"/>
              </a:tblGrid>
              <a:tr h="127174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Viernes 01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74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04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74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05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74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06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74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07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170509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/>
        </p:nvGraphicFramePr>
        <p:xfrm>
          <a:off x="656775" y="1420386"/>
          <a:ext cx="5645171" cy="6334015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45171"/>
              </a:tblGrid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Viernes 08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11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12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13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14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93584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854483" y="1445101"/>
          <a:ext cx="5546268" cy="630930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546268"/>
              </a:tblGrid>
              <a:tr h="126186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15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186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18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186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19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186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20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186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21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227208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/>
        </p:nvGraphicFramePr>
        <p:xfrm>
          <a:off x="656775" y="1420386"/>
          <a:ext cx="5576897" cy="6334015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576897"/>
              </a:tblGrid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22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25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26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27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28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003448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9" name="Tab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8471156"/>
              </p:ext>
            </p:extLst>
          </p:nvPr>
        </p:nvGraphicFramePr>
        <p:xfrm>
          <a:off x="656778" y="4276479"/>
          <a:ext cx="5559043" cy="2488983"/>
        </p:xfrm>
        <a:graphic>
          <a:graphicData uri="http://schemas.openxmlformats.org/drawingml/2006/table">
            <a:tbl>
              <a:tblPr firstRow="1" firstCol="1" bandRow="1">
                <a:tableStyleId>{ED083AE6-46FA-4A59-8FB0-9F97EB10719F}</a:tableStyleId>
              </a:tblPr>
              <a:tblGrid>
                <a:gridCol w="794149"/>
                <a:gridCol w="794149"/>
                <a:gridCol w="794149"/>
                <a:gridCol w="794149"/>
                <a:gridCol w="794149"/>
                <a:gridCol w="794149"/>
                <a:gridCol w="794149"/>
              </a:tblGrid>
              <a:tr h="35556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effectLst/>
                          <a:latin typeface="Kristen ITC" panose="03050502040202030202" pitchFamily="66" charset="0"/>
                        </a:rPr>
                        <a:t>D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L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J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V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S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5556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5556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2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3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7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5556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9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10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13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5556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16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17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20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5556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23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27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5556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30</a:t>
                      </a:r>
                      <a:endParaRPr lang="es-MX" sz="1600" dirty="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31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pic>
        <p:nvPicPr>
          <p:cNvPr id="14" name="Imagen 1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6846" y="1049844"/>
            <a:ext cx="4475991" cy="2786424"/>
          </a:xfrm>
          <a:prstGeom prst="rect">
            <a:avLst/>
          </a:prstGeom>
        </p:spPr>
      </p:pic>
      <p:sp>
        <p:nvSpPr>
          <p:cNvPr id="15" name="CuadroTexto 14"/>
          <p:cNvSpPr txBox="1"/>
          <p:nvPr/>
        </p:nvSpPr>
        <p:spPr>
          <a:xfrm>
            <a:off x="921446" y="1821065"/>
            <a:ext cx="5294377" cy="1415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600" b="1" dirty="0" smtClean="0">
                <a:latin typeface="Kristen ITC" panose="03050502040202030202" pitchFamily="66" charset="0"/>
              </a:rPr>
              <a:t>Agosto</a:t>
            </a:r>
          </a:p>
          <a:p>
            <a:pPr algn="ctr"/>
            <a:endParaRPr lang="es-MX" sz="2000" b="1" dirty="0" smtClean="0">
              <a:latin typeface="Kristen ITC" panose="03050502040202030202" pitchFamily="66" charset="0"/>
            </a:endParaRPr>
          </a:p>
        </p:txBody>
      </p:sp>
      <p:sp>
        <p:nvSpPr>
          <p:cNvPr id="10" name="Rectángulo 9"/>
          <p:cNvSpPr/>
          <p:nvPr/>
        </p:nvSpPr>
        <p:spPr>
          <a:xfrm>
            <a:off x="1854134" y="7149739"/>
            <a:ext cx="3429000" cy="984885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spcAft>
                <a:spcPts val="0"/>
              </a:spcAft>
            </a:pPr>
            <a:r>
              <a:rPr lang="en-US" dirty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Valor del </a:t>
            </a:r>
            <a:r>
              <a:rPr lang="en-US" dirty="0" err="1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mes</a:t>
            </a:r>
            <a:r>
              <a:rPr lang="en-US" dirty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s-MX" dirty="0">
              <a:latin typeface="Kristen ITC" panose="03050502040202030202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spcAft>
                <a:spcPts val="0"/>
              </a:spcAft>
            </a:pPr>
            <a:r>
              <a:rPr lang="en-US" sz="4000" b="1" dirty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Libertad</a:t>
            </a:r>
            <a:endParaRPr lang="es-MX" dirty="0">
              <a:effectLst/>
              <a:latin typeface="Kristen ITC" panose="03050502040202030202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2" name="Imagen 1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02928">
            <a:off x="4727673" y="7443515"/>
            <a:ext cx="2130324" cy="10907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08339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656775" y="1395670"/>
          <a:ext cx="5571030" cy="6431891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571030"/>
              </a:tblGrid>
              <a:tr h="114604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2000" b="1">
                          <a:effectLst/>
                          <a:latin typeface="Kristen ITC" panose="03050502040202030202" pitchFamily="66" charset="0"/>
                        </a:rPr>
                        <a:t>Viernes 29</a:t>
                      </a: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20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20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20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20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824" marR="58824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5212691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2000" b="1" dirty="0">
                          <a:effectLst/>
                          <a:latin typeface="Kristen ITC" panose="03050502040202030202" pitchFamily="66" charset="0"/>
                        </a:rPr>
                        <a:t>Pendientes del mes </a:t>
                      </a:r>
                      <a:endParaRPr lang="es-MX" sz="20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824" marR="58824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301533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1294182" y="501491"/>
            <a:ext cx="3643946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Asistencia de Julio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267440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-4997" y="501491"/>
            <a:ext cx="6242286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8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Reunión con padres de familia</a:t>
            </a:r>
            <a:endParaRPr lang="es-ES" sz="48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0" name="Tabla 9"/>
          <p:cNvGraphicFramePr>
            <a:graphicFrameLocks noGrp="1"/>
          </p:cNvGraphicFramePr>
          <p:nvPr/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522000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2119720" y="501491"/>
            <a:ext cx="1992854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8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Acuerdos</a:t>
            </a:r>
            <a:endParaRPr lang="es-ES" sz="48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0" name="Tabla 9"/>
          <p:cNvGraphicFramePr>
            <a:graphicFrameLocks noGrp="1"/>
          </p:cNvGraphicFramePr>
          <p:nvPr/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096689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60189" y="501491"/>
            <a:ext cx="611193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Asistencia de Padres de familia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183867" y="1332488"/>
          <a:ext cx="6356782" cy="6974999"/>
        </p:xfrm>
        <a:graphic>
          <a:graphicData uri="http://schemas.openxmlformats.org/drawingml/2006/table">
            <a:tbl>
              <a:tblPr firstRow="1" firstCol="1" bandRow="1">
                <a:tableStyleId>{ED083AE6-46FA-4A59-8FB0-9F97EB10719F}</a:tableStyleId>
              </a:tblPr>
              <a:tblGrid>
                <a:gridCol w="480279"/>
                <a:gridCol w="2892496"/>
                <a:gridCol w="2984007"/>
              </a:tblGrid>
              <a:tr h="1866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>
                          <a:effectLst/>
                          <a:latin typeface="Kristen ITC" panose="03050502040202030202" pitchFamily="66" charset="0"/>
                        </a:rPr>
                        <a:t>No.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 smtClean="0">
                          <a:effectLst/>
                          <a:latin typeface="Kristen ITC" panose="03050502040202030202" pitchFamily="66" charset="0"/>
                        </a:rPr>
                        <a:t>Nombre del(la)</a:t>
                      </a:r>
                      <a:r>
                        <a:rPr lang="es-MX" sz="1000" baseline="0" dirty="0" smtClean="0">
                          <a:effectLst/>
                          <a:latin typeface="Kristen ITC" panose="03050502040202030202" pitchFamily="66" charset="0"/>
                        </a:rPr>
                        <a:t> alumno(a)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 smtClean="0">
                          <a:effectLst/>
                          <a:latin typeface="Kristen ITC" panose="03050502040202030202" pitchFamily="66" charset="0"/>
                        </a:rPr>
                        <a:t>Firma del padre, madre o</a:t>
                      </a:r>
                      <a:r>
                        <a:rPr lang="es-MX" sz="1000" baseline="0" dirty="0" smtClean="0">
                          <a:effectLst/>
                          <a:latin typeface="Kristen ITC" panose="03050502040202030202" pitchFamily="66" charset="0"/>
                        </a:rPr>
                        <a:t> tutor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561975" algn="l"/>
                          <a:tab pos="1289050" algn="ctr"/>
                        </a:tabLs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				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049436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-979715" y="979714"/>
            <a:ext cx="8817429" cy="6858000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102" y="302181"/>
            <a:ext cx="5294377" cy="3295891"/>
          </a:xfrm>
          <a:prstGeom prst="rect">
            <a:avLst/>
          </a:prstGeom>
        </p:spPr>
      </p:pic>
      <p:sp>
        <p:nvSpPr>
          <p:cNvPr id="16" name="CuadroTexto 15"/>
          <p:cNvSpPr txBox="1"/>
          <p:nvPr/>
        </p:nvSpPr>
        <p:spPr>
          <a:xfrm>
            <a:off x="832102" y="925344"/>
            <a:ext cx="5294377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600" b="1" dirty="0" smtClean="0">
                <a:latin typeface="Kristen ITC" panose="03050502040202030202" pitchFamily="66" charset="0"/>
              </a:rPr>
              <a:t>Registro </a:t>
            </a:r>
          </a:p>
          <a:p>
            <a:pPr algn="ctr"/>
            <a:r>
              <a:rPr lang="es-MX" sz="6600" b="1" dirty="0" smtClean="0">
                <a:latin typeface="Kristen ITC" panose="03050502040202030202" pitchFamily="66" charset="0"/>
              </a:rPr>
              <a:t>de tareas</a:t>
            </a:r>
          </a:p>
          <a:p>
            <a:pPr algn="ctr"/>
            <a:endParaRPr lang="es-MX" sz="2000" b="1" dirty="0" smtClean="0">
              <a:latin typeface="Kristen ITC" panose="03050502040202030202" pitchFamily="66" charset="0"/>
            </a:endParaRPr>
          </a:p>
        </p:txBody>
      </p:sp>
      <p:pic>
        <p:nvPicPr>
          <p:cNvPr id="8" name="Imagen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6990661"/>
            <a:ext cx="6858000" cy="2207682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0" y="3979942"/>
            <a:ext cx="2494598" cy="3695700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10012" y="4641878"/>
            <a:ext cx="2491423" cy="393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26142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0833108"/>
              </p:ext>
            </p:extLst>
          </p:nvPr>
        </p:nvGraphicFramePr>
        <p:xfrm>
          <a:off x="368284" y="1220774"/>
          <a:ext cx="6146816" cy="6533624"/>
        </p:xfrm>
        <a:graphic>
          <a:graphicData uri="http://schemas.openxmlformats.org/drawingml/2006/table">
            <a:tbl>
              <a:tblPr firstRow="1" firstCol="1" bandRow="1">
                <a:tableStyleId>{ED083AE6-46FA-4A59-8FB0-9F97EB10719F}</a:tableStyleId>
              </a:tblPr>
              <a:tblGrid>
                <a:gridCol w="953293"/>
                <a:gridCol w="1816856"/>
                <a:gridCol w="3376667"/>
              </a:tblGrid>
              <a:tr h="257134">
                <a:tc gridSpan="3"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2057400" algn="l"/>
                          <a:tab pos="2823845" algn="ctr"/>
                        </a:tabLst>
                      </a:pPr>
                      <a:r>
                        <a:rPr lang="es-MX" sz="1500">
                          <a:effectLst/>
                        </a:rPr>
                        <a:t>		BIMESTRE I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</a:tr>
              <a:tr h="22285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Tarea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Asignatura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Descripción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3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6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7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8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9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10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259514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1490777"/>
              </p:ext>
            </p:extLst>
          </p:nvPr>
        </p:nvGraphicFramePr>
        <p:xfrm>
          <a:off x="476721" y="1207008"/>
          <a:ext cx="6038379" cy="6348940"/>
        </p:xfrm>
        <a:graphic>
          <a:graphicData uri="http://schemas.openxmlformats.org/drawingml/2006/table">
            <a:tbl>
              <a:tblPr firstRow="1" firstCol="1" bandRow="1">
                <a:tableStyleId>{ED083AE6-46FA-4A59-8FB0-9F97EB10719F}</a:tableStyleId>
              </a:tblPr>
              <a:tblGrid>
                <a:gridCol w="936476"/>
                <a:gridCol w="1784805"/>
                <a:gridCol w="3317098"/>
              </a:tblGrid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13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16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17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18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19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20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23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177910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2038777" y="501491"/>
            <a:ext cx="2154757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Bimestre I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946036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1446572"/>
              </p:ext>
            </p:extLst>
          </p:nvPr>
        </p:nvGraphicFramePr>
        <p:xfrm>
          <a:off x="368284" y="1220774"/>
          <a:ext cx="6146816" cy="6533624"/>
        </p:xfrm>
        <a:graphic>
          <a:graphicData uri="http://schemas.openxmlformats.org/drawingml/2006/table">
            <a:tbl>
              <a:tblPr firstRow="1" firstCol="1" bandRow="1">
                <a:tableStyleId>{ED083AE6-46FA-4A59-8FB0-9F97EB10719F}</a:tableStyleId>
              </a:tblPr>
              <a:tblGrid>
                <a:gridCol w="953293"/>
                <a:gridCol w="1816856"/>
                <a:gridCol w="3376667"/>
              </a:tblGrid>
              <a:tr h="257134">
                <a:tc gridSpan="3"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2057400" algn="l"/>
                          <a:tab pos="2823845" algn="ctr"/>
                        </a:tabLst>
                      </a:pPr>
                      <a:r>
                        <a:rPr lang="es-MX" sz="1500" dirty="0">
                          <a:effectLst/>
                        </a:rPr>
                        <a:t>		BIMESTRE </a:t>
                      </a:r>
                      <a:r>
                        <a:rPr lang="es-MX" sz="1500" dirty="0" smtClean="0">
                          <a:effectLst/>
                        </a:rPr>
                        <a:t>II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</a:tr>
              <a:tr h="22285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Tarea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Asignatura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Descripción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3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6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7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8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9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10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951146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5963120"/>
              </p:ext>
            </p:extLst>
          </p:nvPr>
        </p:nvGraphicFramePr>
        <p:xfrm>
          <a:off x="656775" y="1330101"/>
          <a:ext cx="5654840" cy="62840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54840"/>
              </a:tblGrid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17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18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19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20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5680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21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63975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476721" y="1207008"/>
          <a:ext cx="6038379" cy="6348940"/>
        </p:xfrm>
        <a:graphic>
          <a:graphicData uri="http://schemas.openxmlformats.org/drawingml/2006/table">
            <a:tbl>
              <a:tblPr firstRow="1" firstCol="1" bandRow="1">
                <a:tableStyleId>{ED083AE6-46FA-4A59-8FB0-9F97EB10719F}</a:tableStyleId>
              </a:tblPr>
              <a:tblGrid>
                <a:gridCol w="936476"/>
                <a:gridCol w="1784805"/>
                <a:gridCol w="3317098"/>
              </a:tblGrid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13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16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17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18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19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20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23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778349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1915346" y="501491"/>
            <a:ext cx="2401619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Bimestre II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525725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0203674"/>
              </p:ext>
            </p:extLst>
          </p:nvPr>
        </p:nvGraphicFramePr>
        <p:xfrm>
          <a:off x="368284" y="1220774"/>
          <a:ext cx="6146816" cy="6533624"/>
        </p:xfrm>
        <a:graphic>
          <a:graphicData uri="http://schemas.openxmlformats.org/drawingml/2006/table">
            <a:tbl>
              <a:tblPr firstRow="1" firstCol="1" bandRow="1">
                <a:tableStyleId>{ED083AE6-46FA-4A59-8FB0-9F97EB10719F}</a:tableStyleId>
              </a:tblPr>
              <a:tblGrid>
                <a:gridCol w="953293"/>
                <a:gridCol w="1816856"/>
                <a:gridCol w="3376667"/>
              </a:tblGrid>
              <a:tr h="257134">
                <a:tc gridSpan="3"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2057400" algn="l"/>
                          <a:tab pos="2823845" algn="ctr"/>
                        </a:tabLst>
                      </a:pPr>
                      <a:r>
                        <a:rPr lang="es-MX" sz="1500" dirty="0">
                          <a:effectLst/>
                        </a:rPr>
                        <a:t>		BIMESTRE </a:t>
                      </a:r>
                      <a:r>
                        <a:rPr lang="es-MX" sz="1500" dirty="0" smtClean="0">
                          <a:effectLst/>
                        </a:rPr>
                        <a:t>III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</a:tr>
              <a:tr h="22285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Tarea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Asignatura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Descripción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3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6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7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8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9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10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963880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476721" y="1207008"/>
          <a:ext cx="6038379" cy="6348940"/>
        </p:xfrm>
        <a:graphic>
          <a:graphicData uri="http://schemas.openxmlformats.org/drawingml/2006/table">
            <a:tbl>
              <a:tblPr firstRow="1" firstCol="1" bandRow="1">
                <a:tableStyleId>{ED083AE6-46FA-4A59-8FB0-9F97EB10719F}</a:tableStyleId>
              </a:tblPr>
              <a:tblGrid>
                <a:gridCol w="936476"/>
                <a:gridCol w="1784805"/>
                <a:gridCol w="3317098"/>
              </a:tblGrid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13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16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17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18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19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20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23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513069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1791915" y="501491"/>
            <a:ext cx="2648482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Bimestre III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881293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8805432"/>
              </p:ext>
            </p:extLst>
          </p:nvPr>
        </p:nvGraphicFramePr>
        <p:xfrm>
          <a:off x="368284" y="1220774"/>
          <a:ext cx="6146816" cy="6533624"/>
        </p:xfrm>
        <a:graphic>
          <a:graphicData uri="http://schemas.openxmlformats.org/drawingml/2006/table">
            <a:tbl>
              <a:tblPr firstRow="1" firstCol="1" bandRow="1">
                <a:tableStyleId>{ED083AE6-46FA-4A59-8FB0-9F97EB10719F}</a:tableStyleId>
              </a:tblPr>
              <a:tblGrid>
                <a:gridCol w="953293"/>
                <a:gridCol w="1816856"/>
                <a:gridCol w="3376667"/>
              </a:tblGrid>
              <a:tr h="257134">
                <a:tc gridSpan="3"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2057400" algn="l"/>
                          <a:tab pos="2823845" algn="ctr"/>
                        </a:tabLst>
                      </a:pPr>
                      <a:r>
                        <a:rPr lang="es-MX" sz="1500" dirty="0">
                          <a:effectLst/>
                        </a:rPr>
                        <a:t>		BIMESTRE </a:t>
                      </a:r>
                      <a:r>
                        <a:rPr lang="es-MX" sz="1500" dirty="0" smtClean="0">
                          <a:effectLst/>
                        </a:rPr>
                        <a:t>IV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</a:tr>
              <a:tr h="22285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Tarea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Asignatura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Descripción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3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6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7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8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9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10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617449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476721" y="1207008"/>
          <a:ext cx="6038379" cy="6348940"/>
        </p:xfrm>
        <a:graphic>
          <a:graphicData uri="http://schemas.openxmlformats.org/drawingml/2006/table">
            <a:tbl>
              <a:tblPr firstRow="1" firstCol="1" bandRow="1">
                <a:tableStyleId>{ED083AE6-46FA-4A59-8FB0-9F97EB10719F}</a:tableStyleId>
              </a:tblPr>
              <a:tblGrid>
                <a:gridCol w="936476"/>
                <a:gridCol w="1784805"/>
                <a:gridCol w="3317098"/>
              </a:tblGrid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13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16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17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18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19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20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23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511460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1918552" y="501491"/>
            <a:ext cx="2395207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Bimestre IV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82826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7850083"/>
              </p:ext>
            </p:extLst>
          </p:nvPr>
        </p:nvGraphicFramePr>
        <p:xfrm>
          <a:off x="368284" y="1220774"/>
          <a:ext cx="6146816" cy="6533624"/>
        </p:xfrm>
        <a:graphic>
          <a:graphicData uri="http://schemas.openxmlformats.org/drawingml/2006/table">
            <a:tbl>
              <a:tblPr firstRow="1" firstCol="1" bandRow="1">
                <a:tableStyleId>{ED083AE6-46FA-4A59-8FB0-9F97EB10719F}</a:tableStyleId>
              </a:tblPr>
              <a:tblGrid>
                <a:gridCol w="953293"/>
                <a:gridCol w="1816856"/>
                <a:gridCol w="3376667"/>
              </a:tblGrid>
              <a:tr h="257134">
                <a:tc gridSpan="3"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2057400" algn="l"/>
                          <a:tab pos="2823845" algn="ctr"/>
                        </a:tabLst>
                      </a:pPr>
                      <a:r>
                        <a:rPr lang="es-MX" sz="1500" dirty="0">
                          <a:effectLst/>
                        </a:rPr>
                        <a:t>		BIMESTRE </a:t>
                      </a:r>
                      <a:r>
                        <a:rPr lang="es-MX" sz="1500" dirty="0" smtClean="0">
                          <a:effectLst/>
                        </a:rPr>
                        <a:t>V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</a:tr>
              <a:tr h="22285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Tarea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Asignatura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300">
                          <a:effectLst/>
                        </a:rPr>
                        <a:t>Descripción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3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6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7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8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9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10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  <a:tr h="50447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069" marR="63069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918484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476721" y="1207008"/>
          <a:ext cx="6038379" cy="6348940"/>
        </p:xfrm>
        <a:graphic>
          <a:graphicData uri="http://schemas.openxmlformats.org/drawingml/2006/table">
            <a:tbl>
              <a:tblPr firstRow="1" firstCol="1" bandRow="1">
                <a:tableStyleId>{ED083AE6-46FA-4A59-8FB0-9F97EB10719F}</a:tableStyleId>
              </a:tblPr>
              <a:tblGrid>
                <a:gridCol w="936476"/>
                <a:gridCol w="1784805"/>
                <a:gridCol w="3317098"/>
              </a:tblGrid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13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16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17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18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19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20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21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22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23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24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  <a:tr h="488380"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25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>
                          <a:effectLst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200000"/>
                        </a:lnSpc>
                        <a:spcAft>
                          <a:spcPts val="0"/>
                        </a:spcAft>
                      </a:pPr>
                      <a:r>
                        <a:rPr lang="es-MX" sz="1500" dirty="0">
                          <a:effectLst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765" marR="62765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049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pic>
        <p:nvPicPr>
          <p:cNvPr id="12" name="Imagen 11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78539" y="6091555"/>
            <a:ext cx="1321435" cy="3052445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817448" y="2030369"/>
            <a:ext cx="5321808" cy="489364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0"/>
              </a:spcAft>
            </a:pPr>
            <a:r>
              <a:rPr lang="es-MX" dirty="0" smtClean="0">
                <a:effectLst/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Nombre de la Profesora:</a:t>
            </a:r>
          </a:p>
          <a:p>
            <a:pPr algn="ctr">
              <a:spcAft>
                <a:spcPts val="0"/>
              </a:spcAft>
            </a:pPr>
            <a:r>
              <a:rPr lang="es-MX" sz="2400" b="1" dirty="0" smtClean="0">
                <a:effectLst/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Ana Laura Torrez Becerril</a:t>
            </a:r>
            <a:endParaRPr lang="es-MX" dirty="0" smtClean="0">
              <a:effectLst/>
              <a:latin typeface="Kristen ITC" panose="03050502040202030202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spcAft>
                <a:spcPts val="0"/>
              </a:spcAft>
            </a:pPr>
            <a:r>
              <a:rPr lang="es-MX" dirty="0" smtClean="0">
                <a:effectLst/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</a:p>
          <a:p>
            <a:pPr algn="ctr">
              <a:spcAft>
                <a:spcPts val="0"/>
              </a:spcAft>
            </a:pPr>
            <a:r>
              <a:rPr lang="es-MX" dirty="0" smtClean="0">
                <a:effectLst/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</a:p>
          <a:p>
            <a:pPr algn="ctr">
              <a:spcAft>
                <a:spcPts val="0"/>
              </a:spcAft>
            </a:pPr>
            <a:r>
              <a:rPr lang="es-MX" dirty="0" smtClean="0">
                <a:effectLst/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Dirección: </a:t>
            </a:r>
          </a:p>
          <a:p>
            <a:pPr algn="ctr">
              <a:spcAft>
                <a:spcPts val="0"/>
              </a:spcAft>
            </a:pPr>
            <a:r>
              <a:rPr lang="es-MX" sz="2400" b="1" dirty="0" smtClean="0">
                <a:effectLst/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Calle </a:t>
            </a:r>
            <a:r>
              <a:rPr lang="es-MX" sz="2400" b="1" dirty="0" err="1" smtClean="0">
                <a:effectLst/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Cuauhtemoc</a:t>
            </a:r>
            <a:r>
              <a:rPr lang="es-MX" sz="2400" b="1" dirty="0" smtClean="0">
                <a:effectLst/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 #543, Fraccionamiento Valle Dorado</a:t>
            </a:r>
            <a:endParaRPr lang="es-MX" dirty="0" smtClean="0">
              <a:effectLst/>
              <a:latin typeface="Kristen ITC" panose="03050502040202030202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spcAft>
                <a:spcPts val="0"/>
              </a:spcAft>
            </a:pPr>
            <a:r>
              <a:rPr lang="es-MX" dirty="0" smtClean="0">
                <a:effectLst/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</a:p>
          <a:p>
            <a:pPr algn="ctr">
              <a:spcAft>
                <a:spcPts val="0"/>
              </a:spcAft>
            </a:pPr>
            <a:r>
              <a:rPr lang="es-MX" dirty="0" smtClean="0">
                <a:effectLst/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</a:p>
          <a:p>
            <a:pPr algn="ctr">
              <a:spcAft>
                <a:spcPts val="0"/>
              </a:spcAft>
            </a:pPr>
            <a:r>
              <a:rPr lang="es-MX" dirty="0" smtClean="0">
                <a:effectLst/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Número telefónico:</a:t>
            </a:r>
          </a:p>
          <a:p>
            <a:pPr algn="ctr">
              <a:spcAft>
                <a:spcPts val="0"/>
              </a:spcAft>
            </a:pPr>
            <a:r>
              <a:rPr lang="es-MX" sz="2400" b="1" dirty="0" smtClean="0">
                <a:effectLst/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(616) </a:t>
            </a:r>
            <a:r>
              <a:rPr lang="es-MX" sz="2400" b="1" dirty="0" err="1" smtClean="0">
                <a:effectLst/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xxxxxxxxxxx</a:t>
            </a:r>
            <a:endParaRPr lang="es-MX" dirty="0" smtClean="0">
              <a:effectLst/>
              <a:latin typeface="Kristen ITC" panose="03050502040202030202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spcAft>
                <a:spcPts val="0"/>
              </a:spcAft>
            </a:pPr>
            <a:r>
              <a:rPr lang="es-MX" sz="2400" b="1" dirty="0" smtClean="0">
                <a:effectLst/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es-MX" dirty="0" smtClean="0">
              <a:effectLst/>
              <a:latin typeface="Kristen ITC" panose="03050502040202030202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spcAft>
                <a:spcPts val="0"/>
              </a:spcAft>
            </a:pPr>
            <a:r>
              <a:rPr lang="es-MX" sz="2400" b="1" dirty="0" smtClean="0">
                <a:effectLst/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es-MX" dirty="0" smtClean="0">
              <a:effectLst/>
              <a:latin typeface="Kristen ITC" panose="03050502040202030202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spcAft>
                <a:spcPts val="0"/>
              </a:spcAft>
            </a:pPr>
            <a:r>
              <a:rPr lang="es-MX" dirty="0" smtClean="0">
                <a:effectLst/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Correo Electrónico:</a:t>
            </a:r>
          </a:p>
          <a:p>
            <a:pPr algn="ctr">
              <a:spcAft>
                <a:spcPts val="0"/>
              </a:spcAft>
            </a:pPr>
            <a:r>
              <a:rPr lang="es-MX" sz="2400" b="1" dirty="0" smtClean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ejemplo@Hotmail.com</a:t>
            </a:r>
            <a:endParaRPr lang="es-MX" sz="2400" b="1" dirty="0" smtClean="0">
              <a:effectLst/>
              <a:latin typeface="Kristen ITC" panose="03050502040202030202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4" name="Imagen 13"/>
          <p:cNvPicPr/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5"/>
          <a:stretch/>
        </p:blipFill>
        <p:spPr bwMode="auto">
          <a:xfrm>
            <a:off x="156730" y="-65927"/>
            <a:ext cx="1179195" cy="2445385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15" name="Imagen 14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26" y="4722446"/>
            <a:ext cx="1990090" cy="1335405"/>
          </a:xfrm>
          <a:prstGeom prst="rect">
            <a:avLst/>
          </a:prstGeom>
        </p:spPr>
      </p:pic>
      <p:pic>
        <p:nvPicPr>
          <p:cNvPr id="18" name="Imagen 17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99896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7032" y="2476850"/>
            <a:ext cx="1384448" cy="1584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12263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9" name="Tab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6359110"/>
              </p:ext>
            </p:extLst>
          </p:nvPr>
        </p:nvGraphicFramePr>
        <p:xfrm>
          <a:off x="656775" y="1448901"/>
          <a:ext cx="5763912" cy="630550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63912"/>
              </a:tblGrid>
              <a:tr h="126110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 24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110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25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110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26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110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27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110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28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415201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2041983" y="501491"/>
            <a:ext cx="2148345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Bimestre V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457574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-979715" y="979714"/>
            <a:ext cx="8817429" cy="6858000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102" y="302181"/>
            <a:ext cx="5294377" cy="3295891"/>
          </a:xfrm>
          <a:prstGeom prst="rect">
            <a:avLst/>
          </a:prstGeom>
        </p:spPr>
      </p:pic>
      <p:sp>
        <p:nvSpPr>
          <p:cNvPr id="16" name="CuadroTexto 15"/>
          <p:cNvSpPr txBox="1"/>
          <p:nvPr/>
        </p:nvSpPr>
        <p:spPr>
          <a:xfrm>
            <a:off x="832102" y="925344"/>
            <a:ext cx="5294377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5400" b="1" dirty="0" smtClean="0">
                <a:latin typeface="Kristen ITC" panose="03050502040202030202" pitchFamily="66" charset="0"/>
              </a:rPr>
              <a:t>Registro </a:t>
            </a:r>
          </a:p>
          <a:p>
            <a:pPr algn="ctr"/>
            <a:r>
              <a:rPr lang="es-MX" sz="5400" b="1" dirty="0" smtClean="0">
                <a:latin typeface="Kristen ITC" panose="03050502040202030202" pitchFamily="66" charset="0"/>
              </a:rPr>
              <a:t>de incidencias</a:t>
            </a:r>
          </a:p>
          <a:p>
            <a:pPr algn="ctr"/>
            <a:endParaRPr lang="es-MX" sz="1600" b="1" dirty="0" smtClean="0">
              <a:latin typeface="Kristen ITC" panose="03050502040202030202" pitchFamily="66" charset="0"/>
            </a:endParaRPr>
          </a:p>
        </p:txBody>
      </p:sp>
      <p:pic>
        <p:nvPicPr>
          <p:cNvPr id="8" name="Imagen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6990661"/>
            <a:ext cx="6858000" cy="2207682"/>
          </a:xfrm>
          <a:prstGeom prst="rect">
            <a:avLst/>
          </a:prstGeom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314" y="4370662"/>
            <a:ext cx="2668914" cy="3261402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0598" y="3900254"/>
            <a:ext cx="2800151" cy="37006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33957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9955673"/>
              </p:ext>
            </p:extLst>
          </p:nvPr>
        </p:nvGraphicFramePr>
        <p:xfrm>
          <a:off x="492715" y="850243"/>
          <a:ext cx="5785485" cy="333756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Fecha: _______/_______/_______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Alumno: 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Asunto: 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OBSERVACIONES/ACUERDOS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FIRMA DEL PADRE, MADRE O TUTOR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graphicFrame>
        <p:nvGraphicFramePr>
          <p:cNvPr id="12" name="Tabla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1648513"/>
              </p:ext>
            </p:extLst>
          </p:nvPr>
        </p:nvGraphicFramePr>
        <p:xfrm>
          <a:off x="499973" y="4416841"/>
          <a:ext cx="5785485" cy="333756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Fecha: _______/_______/_______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Alumno: 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Asunto: 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OBSERVACIONES/ACUERDOS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FIRMA DEL PADRE, MADRE O TUTOR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622352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9955673"/>
              </p:ext>
            </p:extLst>
          </p:nvPr>
        </p:nvGraphicFramePr>
        <p:xfrm>
          <a:off x="492715" y="850243"/>
          <a:ext cx="5785485" cy="333756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Fecha: _______/_______/_______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Alumno: 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Asunto: 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OBSERVACIONES/ACUERDOS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FIRMA DEL PADRE, MADRE O TUTOR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graphicFrame>
        <p:nvGraphicFramePr>
          <p:cNvPr id="12" name="Tabla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1648513"/>
              </p:ext>
            </p:extLst>
          </p:nvPr>
        </p:nvGraphicFramePr>
        <p:xfrm>
          <a:off x="499973" y="4416841"/>
          <a:ext cx="5785485" cy="333756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Fecha: _______/_______/_______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Alumno: 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Asunto: 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OBSERVACIONES/ACUERDOS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FIRMA DEL PADRE, MADRE O TUTOR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258537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9955673"/>
              </p:ext>
            </p:extLst>
          </p:nvPr>
        </p:nvGraphicFramePr>
        <p:xfrm>
          <a:off x="492715" y="850243"/>
          <a:ext cx="5785485" cy="333756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Fecha: _______/_______/_______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Alumno: 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Asunto: 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OBSERVACIONES/ACUERDOS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FIRMA DEL PADRE, MADRE O TUTOR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graphicFrame>
        <p:nvGraphicFramePr>
          <p:cNvPr id="12" name="Tabla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1648513"/>
              </p:ext>
            </p:extLst>
          </p:nvPr>
        </p:nvGraphicFramePr>
        <p:xfrm>
          <a:off x="499973" y="4416841"/>
          <a:ext cx="5785485" cy="333756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Fecha: _______/_______/_______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Alumno: 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Asunto: 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OBSERVACIONES/ACUERDOS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FIRMA DEL PADRE, MADRE O TUTOR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325271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9955673"/>
              </p:ext>
            </p:extLst>
          </p:nvPr>
        </p:nvGraphicFramePr>
        <p:xfrm>
          <a:off x="492715" y="850243"/>
          <a:ext cx="5785485" cy="333756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Fecha: _______/_______/_______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Alumno: 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Asunto: 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OBSERVACIONES/ACUERDOS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FIRMA DEL PADRE, MADRE O TUTOR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graphicFrame>
        <p:nvGraphicFramePr>
          <p:cNvPr id="12" name="Tabla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1648513"/>
              </p:ext>
            </p:extLst>
          </p:nvPr>
        </p:nvGraphicFramePr>
        <p:xfrm>
          <a:off x="499973" y="4416841"/>
          <a:ext cx="5785485" cy="333756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Fecha: _______/_______/_______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Alumno: 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Asunto: 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OBSERVACIONES/ACUERDOS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FIRMA DEL PADRE, MADRE O TUTOR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051814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9955673"/>
              </p:ext>
            </p:extLst>
          </p:nvPr>
        </p:nvGraphicFramePr>
        <p:xfrm>
          <a:off x="492715" y="850243"/>
          <a:ext cx="5785485" cy="333756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Fecha: _______/_______/_______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Alumno: 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Asunto: 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OBSERVACIONES/ACUERDOS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FIRMA DEL PADRE, MADRE O TUTOR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graphicFrame>
        <p:nvGraphicFramePr>
          <p:cNvPr id="12" name="Tabla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1648513"/>
              </p:ext>
            </p:extLst>
          </p:nvPr>
        </p:nvGraphicFramePr>
        <p:xfrm>
          <a:off x="499973" y="4416841"/>
          <a:ext cx="5785485" cy="333756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Fecha: _______/_______/_______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Alumno: 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Asunto: 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OBSERVACIONES/ACUERDOS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FIRMA DEL PADRE, MADRE O TUTOR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92428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9955673"/>
              </p:ext>
            </p:extLst>
          </p:nvPr>
        </p:nvGraphicFramePr>
        <p:xfrm>
          <a:off x="492715" y="850243"/>
          <a:ext cx="5785485" cy="333756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Fecha: _______/_______/_______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Alumno: 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Asunto: 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OBSERVACIONES/ACUERDOS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FIRMA DEL PADRE, MADRE O TUTOR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graphicFrame>
        <p:nvGraphicFramePr>
          <p:cNvPr id="12" name="Tabla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1648513"/>
              </p:ext>
            </p:extLst>
          </p:nvPr>
        </p:nvGraphicFramePr>
        <p:xfrm>
          <a:off x="499973" y="4416841"/>
          <a:ext cx="5785485" cy="333756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Fecha: _______/_______/_______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Alumno: 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Asunto: 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OBSERVACIONES/ACUERDOS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FIRMA DEL PADRE, MADRE O TUTOR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936078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/>
        </p:nvGraphicFramePr>
        <p:xfrm>
          <a:off x="492715" y="850243"/>
          <a:ext cx="5785485" cy="333756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Fecha: _______/_______/_______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Alumno: 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Asunto: 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OBSERVACIONES/ACUERDOS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FIRMA DEL PADRE, MADRE O TUTOR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499973" y="4416841"/>
          <a:ext cx="5785485" cy="333756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Fecha: _______/_______/_______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Alumno: 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Asunto: 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OBSERVACIONES/ACUERDOS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FIRMA DEL PADRE, MADRE O TUTOR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062556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/>
        </p:nvGraphicFramePr>
        <p:xfrm>
          <a:off x="492715" y="850243"/>
          <a:ext cx="5785485" cy="333756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Fecha: _______/_______/_______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Alumno: 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Asunto: 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OBSERVACIONES/ACUERDOS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FIRMA DEL PADRE, MADRE O TUTOR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499973" y="4416841"/>
          <a:ext cx="5785485" cy="333756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85485"/>
              </a:tblGrid>
              <a:tr h="0">
                <a:tc>
                  <a:txBody>
                    <a:bodyPr/>
                    <a:lstStyle/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0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marL="3916680" indent="-3916680"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Fecha: _______/_______/_______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Alumno: 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Asunto: 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OBSERVACIONES/ACUERDOS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 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FIRMA DEL PADRE, MADRE O TUTOR</a:t>
                      </a:r>
                      <a:endParaRPr lang="es-MX" sz="16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200" dirty="0">
                          <a:effectLst/>
                        </a:rPr>
                        <a:t>________________________________</a:t>
                      </a:r>
                      <a:endParaRPr lang="es-MX" sz="1600" dirty="0">
                        <a:effectLst/>
                      </a:endParaRPr>
                    </a:p>
                    <a:p>
                      <a:pPr algn="just">
                        <a:spcAft>
                          <a:spcPts val="0"/>
                        </a:spcAft>
                        <a:tabLst>
                          <a:tab pos="3916680" algn="l"/>
                        </a:tabLst>
                      </a:pPr>
                      <a:r>
                        <a:rPr lang="es-MX" sz="1100" dirty="0">
                          <a:effectLst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356213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8529872"/>
              </p:ext>
            </p:extLst>
          </p:nvPr>
        </p:nvGraphicFramePr>
        <p:xfrm>
          <a:off x="517361" y="1448899"/>
          <a:ext cx="5865854" cy="6305502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865854"/>
              </a:tblGrid>
              <a:tr h="126110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31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504440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Pendientes del mes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966591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-979715" y="979714"/>
            <a:ext cx="8817429" cy="6858000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102" y="302181"/>
            <a:ext cx="5294377" cy="3295891"/>
          </a:xfrm>
          <a:prstGeom prst="rect">
            <a:avLst/>
          </a:prstGeom>
        </p:spPr>
      </p:pic>
      <p:sp>
        <p:nvSpPr>
          <p:cNvPr id="16" name="CuadroTexto 15"/>
          <p:cNvSpPr txBox="1"/>
          <p:nvPr/>
        </p:nvSpPr>
        <p:spPr>
          <a:xfrm>
            <a:off x="832102" y="925344"/>
            <a:ext cx="5294377" cy="20005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5400" b="1" dirty="0" smtClean="0">
                <a:latin typeface="Kristen ITC" panose="03050502040202030202" pitchFamily="66" charset="0"/>
              </a:rPr>
              <a:t>Otros</a:t>
            </a:r>
          </a:p>
          <a:p>
            <a:pPr algn="ctr"/>
            <a:r>
              <a:rPr lang="es-MX" sz="5400" b="1" dirty="0" smtClean="0">
                <a:latin typeface="Kristen ITC" panose="03050502040202030202" pitchFamily="66" charset="0"/>
              </a:rPr>
              <a:t>registros</a:t>
            </a:r>
          </a:p>
          <a:p>
            <a:pPr algn="ctr"/>
            <a:endParaRPr lang="es-MX" sz="1600" b="1" dirty="0" smtClean="0">
              <a:latin typeface="Kristen ITC" panose="03050502040202030202" pitchFamily="66" charset="0"/>
            </a:endParaRPr>
          </a:p>
        </p:txBody>
      </p:sp>
      <p:pic>
        <p:nvPicPr>
          <p:cNvPr id="8" name="Imagen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6990661"/>
            <a:ext cx="6858000" cy="2207682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5702" y="4637066"/>
            <a:ext cx="1955985" cy="3824061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8999" y="4702753"/>
            <a:ext cx="2601232" cy="41146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68282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531156" y="501491"/>
            <a:ext cx="5170006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Registro de: _________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762705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531156" y="501491"/>
            <a:ext cx="5170006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Registro de: _________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053544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531156" y="501491"/>
            <a:ext cx="5170006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Registro de: _________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602378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531156" y="501491"/>
            <a:ext cx="5170006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Registro de: _________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371604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531156" y="501491"/>
            <a:ext cx="5170006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Registro de: _________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294607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-1155193" y="1155190"/>
            <a:ext cx="9168384" cy="6858001"/>
          </a:xfrm>
          <a:prstGeom prst="rect">
            <a:avLst/>
          </a:prstGeom>
        </p:spPr>
      </p:pic>
      <p:sp>
        <p:nvSpPr>
          <p:cNvPr id="5" name="Rectángulo 4"/>
          <p:cNvSpPr/>
          <p:nvPr/>
        </p:nvSpPr>
        <p:spPr>
          <a:xfrm>
            <a:off x="0" y="7351776"/>
            <a:ext cx="6858000" cy="1816607"/>
          </a:xfrm>
          <a:prstGeom prst="rect">
            <a:avLst/>
          </a:prstGeom>
          <a:solidFill>
            <a:srgbClr val="FF9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>
              <a:solidFill>
                <a:srgbClr val="FF66CC"/>
              </a:solidFill>
            </a:endParaRPr>
          </a:p>
        </p:txBody>
      </p:sp>
      <p:pic>
        <p:nvPicPr>
          <p:cNvPr id="6" name="Imagen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8097" y="5519408"/>
            <a:ext cx="1445658" cy="1846876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V="1">
            <a:off x="4356602" y="5722778"/>
            <a:ext cx="1010055" cy="1658015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807" y="5548426"/>
            <a:ext cx="1155489" cy="18178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05734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334738" y="501491"/>
            <a:ext cx="5562806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5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Consejo Técnico Escolar</a:t>
            </a:r>
            <a:endParaRPr lang="es-ES" sz="5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2262148"/>
              </p:ext>
            </p:extLst>
          </p:nvPr>
        </p:nvGraphicFramePr>
        <p:xfrm>
          <a:off x="290459" y="1638532"/>
          <a:ext cx="6277077" cy="59351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966877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3650808"/>
              </p:ext>
            </p:extLst>
          </p:nvPr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05978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3650808"/>
              </p:ext>
            </p:extLst>
          </p:nvPr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857118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-38560" y="501491"/>
            <a:ext cx="630942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0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Resultados de evaluación diagnóstica</a:t>
            </a:r>
            <a:endParaRPr lang="es-ES" sz="40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7547632"/>
              </p:ext>
            </p:extLst>
          </p:nvPr>
        </p:nvGraphicFramePr>
        <p:xfrm>
          <a:off x="235118" y="1424821"/>
          <a:ext cx="6411868" cy="683308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428741"/>
                <a:gridCol w="3335020"/>
                <a:gridCol w="378301"/>
                <a:gridCol w="378301"/>
                <a:gridCol w="378301"/>
                <a:gridCol w="378301"/>
                <a:gridCol w="378301"/>
                <a:gridCol w="378301"/>
                <a:gridCol w="378301"/>
              </a:tblGrid>
              <a:tr h="16511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</a:t>
                      </a:r>
                      <a:r>
                        <a:rPr lang="es-MX" sz="900" b="1" dirty="0" smtClean="0">
                          <a:effectLst/>
                          <a:latin typeface="Kristen ITC" panose="03050502040202030202" pitchFamily="66" charset="0"/>
                        </a:rPr>
                        <a:t>.|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C000"/>
                    </a:solidFill>
                  </a:tcPr>
                </a:tc>
              </a:tr>
              <a:tr h="165112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65112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94786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-4997" y="501491"/>
            <a:ext cx="6242286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8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Reunión con padres de familia</a:t>
            </a:r>
            <a:endParaRPr lang="es-ES" sz="48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0" name="Tabl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2521870"/>
              </p:ext>
            </p:extLst>
          </p:nvPr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65359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2119720" y="501491"/>
            <a:ext cx="1992854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8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Acuerdos</a:t>
            </a:r>
            <a:endParaRPr lang="es-ES" sz="48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0" name="Tabl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2521870"/>
              </p:ext>
            </p:extLst>
          </p:nvPr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8706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60189" y="501491"/>
            <a:ext cx="611193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Asistencia de Padres de familia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5707063"/>
              </p:ext>
            </p:extLst>
          </p:nvPr>
        </p:nvGraphicFramePr>
        <p:xfrm>
          <a:off x="183867" y="1332488"/>
          <a:ext cx="6356782" cy="6974999"/>
        </p:xfrm>
        <a:graphic>
          <a:graphicData uri="http://schemas.openxmlformats.org/drawingml/2006/table">
            <a:tbl>
              <a:tblPr firstRow="1" firstCol="1" bandRow="1">
                <a:tableStyleId>{ED083AE6-46FA-4A59-8FB0-9F97EB10719F}</a:tableStyleId>
              </a:tblPr>
              <a:tblGrid>
                <a:gridCol w="480279"/>
                <a:gridCol w="2892496"/>
                <a:gridCol w="2984007"/>
              </a:tblGrid>
              <a:tr h="1866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>
                          <a:effectLst/>
                          <a:latin typeface="Kristen ITC" panose="03050502040202030202" pitchFamily="66" charset="0"/>
                        </a:rPr>
                        <a:t>No.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 smtClean="0">
                          <a:effectLst/>
                          <a:latin typeface="Kristen ITC" panose="03050502040202030202" pitchFamily="66" charset="0"/>
                        </a:rPr>
                        <a:t>Nombre del(la)</a:t>
                      </a:r>
                      <a:r>
                        <a:rPr lang="es-MX" sz="1000" baseline="0" dirty="0" smtClean="0">
                          <a:effectLst/>
                          <a:latin typeface="Kristen ITC" panose="03050502040202030202" pitchFamily="66" charset="0"/>
                        </a:rPr>
                        <a:t> alumno(a)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 smtClean="0">
                          <a:effectLst/>
                          <a:latin typeface="Kristen ITC" panose="03050502040202030202" pitchFamily="66" charset="0"/>
                        </a:rPr>
                        <a:t>Firma del padre, madre o</a:t>
                      </a:r>
                      <a:r>
                        <a:rPr lang="es-MX" sz="1000" baseline="0" dirty="0" smtClean="0">
                          <a:effectLst/>
                          <a:latin typeface="Kristen ITC" panose="03050502040202030202" pitchFamily="66" charset="0"/>
                        </a:rPr>
                        <a:t> tutor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561975" algn="l"/>
                          <a:tab pos="1289050" algn="ctr"/>
                        </a:tabLs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				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060192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n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-1150315" y="1150315"/>
            <a:ext cx="9158630" cy="6858000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102" y="302181"/>
            <a:ext cx="5294377" cy="3295891"/>
          </a:xfrm>
          <a:prstGeom prst="rect">
            <a:avLst/>
          </a:prstGeom>
        </p:spPr>
      </p:pic>
      <p:sp>
        <p:nvSpPr>
          <p:cNvPr id="16" name="CuadroTexto 15"/>
          <p:cNvSpPr txBox="1"/>
          <p:nvPr/>
        </p:nvSpPr>
        <p:spPr>
          <a:xfrm>
            <a:off x="832102" y="1422730"/>
            <a:ext cx="5294377" cy="1415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600" b="1" dirty="0" smtClean="0">
                <a:latin typeface="Kristen ITC" panose="03050502040202030202" pitchFamily="66" charset="0"/>
              </a:rPr>
              <a:t>Septiembre</a:t>
            </a:r>
          </a:p>
          <a:p>
            <a:pPr algn="ctr"/>
            <a:endParaRPr lang="es-MX" sz="2000" b="1" dirty="0" smtClean="0">
              <a:latin typeface="Kristen ITC" panose="03050502040202030202" pitchFamily="66" charset="0"/>
            </a:endParaRPr>
          </a:p>
        </p:txBody>
      </p:sp>
      <p:pic>
        <p:nvPicPr>
          <p:cNvPr id="10" name="Imagen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6577" y="6967728"/>
            <a:ext cx="6858000" cy="2194765"/>
          </a:xfrm>
          <a:prstGeom prst="rect">
            <a:avLst/>
          </a:prstGeom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326" y="4579314"/>
            <a:ext cx="2907410" cy="3552843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9964" y="3881967"/>
            <a:ext cx="2909634" cy="38453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19563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pic>
        <p:nvPicPr>
          <p:cNvPr id="9" name="Picture 2" descr="C:\Users\Chely\Pictures\LOGOS PNG SEP PUE\calendario 2015-2016 carta sin imagenes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024" y="1482112"/>
            <a:ext cx="6741950" cy="52570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74543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pic>
        <p:nvPicPr>
          <p:cNvPr id="14" name="Imagen 1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6846" y="1049844"/>
            <a:ext cx="4475991" cy="2786424"/>
          </a:xfrm>
          <a:prstGeom prst="rect">
            <a:avLst/>
          </a:prstGeom>
        </p:spPr>
      </p:pic>
      <p:sp>
        <p:nvSpPr>
          <p:cNvPr id="15" name="CuadroTexto 14"/>
          <p:cNvSpPr txBox="1"/>
          <p:nvPr/>
        </p:nvSpPr>
        <p:spPr>
          <a:xfrm>
            <a:off x="921446" y="1912505"/>
            <a:ext cx="529437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000" b="1" dirty="0" smtClean="0">
                <a:latin typeface="Kristen ITC" panose="03050502040202030202" pitchFamily="66" charset="0"/>
              </a:rPr>
              <a:t>Septiembre</a:t>
            </a:r>
          </a:p>
          <a:p>
            <a:pPr algn="ctr"/>
            <a:endParaRPr lang="es-MX" b="1" dirty="0" smtClean="0">
              <a:latin typeface="Kristen ITC" panose="03050502040202030202" pitchFamily="66" charset="0"/>
            </a:endParaRPr>
          </a:p>
        </p:txBody>
      </p: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3853180"/>
              </p:ext>
            </p:extLst>
          </p:nvPr>
        </p:nvGraphicFramePr>
        <p:xfrm>
          <a:off x="656775" y="4261898"/>
          <a:ext cx="5559050" cy="2504663"/>
        </p:xfrm>
        <a:graphic>
          <a:graphicData uri="http://schemas.openxmlformats.org/drawingml/2006/table">
            <a:tbl>
              <a:tblPr firstRow="1" firstCol="1" bandRow="1">
                <a:tableStyleId>{17292A2E-F333-43FB-9621-5CBBE7FDCDCB}</a:tableStyleId>
              </a:tblPr>
              <a:tblGrid>
                <a:gridCol w="794150"/>
                <a:gridCol w="794150"/>
                <a:gridCol w="794150"/>
                <a:gridCol w="794150"/>
                <a:gridCol w="794150"/>
                <a:gridCol w="794150"/>
                <a:gridCol w="794150"/>
              </a:tblGrid>
              <a:tr h="35780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D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L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J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V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S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5780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3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5780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6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7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10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5780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13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17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5780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20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23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5780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27</a:t>
                      </a:r>
                      <a:endParaRPr lang="es-MX" sz="1600" dirty="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30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5780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sp>
        <p:nvSpPr>
          <p:cNvPr id="3" name="Rectángulo 2"/>
          <p:cNvSpPr/>
          <p:nvPr/>
        </p:nvSpPr>
        <p:spPr>
          <a:xfrm>
            <a:off x="2087743" y="7132228"/>
            <a:ext cx="3429000" cy="984885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spcAft>
                <a:spcPts val="0"/>
              </a:spcAft>
            </a:pPr>
            <a:r>
              <a:rPr lang="en-US" dirty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Valor del </a:t>
            </a:r>
            <a:r>
              <a:rPr lang="en-US" dirty="0" err="1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mes</a:t>
            </a:r>
            <a:r>
              <a:rPr lang="en-US" dirty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s-MX" dirty="0">
              <a:latin typeface="Kristen ITC" panose="03050502040202030202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spcAft>
                <a:spcPts val="0"/>
              </a:spcAft>
            </a:pPr>
            <a:r>
              <a:rPr lang="en-US" sz="4000" b="1" dirty="0" err="1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Generosidad</a:t>
            </a:r>
            <a:endParaRPr lang="es-MX" dirty="0">
              <a:effectLst/>
              <a:latin typeface="Kristen ITC" panose="03050502040202030202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" name="Imagen 1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16743" y="6677782"/>
            <a:ext cx="1219962" cy="21227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51200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5976149"/>
              </p:ext>
            </p:extLst>
          </p:nvPr>
        </p:nvGraphicFramePr>
        <p:xfrm>
          <a:off x="609868" y="1409511"/>
          <a:ext cx="5743466" cy="634489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43466"/>
              </a:tblGrid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01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02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03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Viernes 04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07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401797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25056607"/>
              </p:ext>
            </p:extLst>
          </p:nvPr>
        </p:nvGraphicFramePr>
        <p:xfrm>
          <a:off x="656775" y="1427801"/>
          <a:ext cx="5743466" cy="632660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43466"/>
              </a:tblGrid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08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09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10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Viernes 11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14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080134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7797136"/>
              </p:ext>
            </p:extLst>
          </p:nvPr>
        </p:nvGraphicFramePr>
        <p:xfrm>
          <a:off x="656775" y="1409511"/>
          <a:ext cx="5761754" cy="634489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61754"/>
              </a:tblGrid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15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16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17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Viernes 18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21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273010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2376119"/>
              </p:ext>
            </p:extLst>
          </p:nvPr>
        </p:nvGraphicFramePr>
        <p:xfrm>
          <a:off x="656775" y="1427801"/>
          <a:ext cx="5688602" cy="632660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88602"/>
              </a:tblGrid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22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23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24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Viernes 25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28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78963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8960606"/>
              </p:ext>
            </p:extLst>
          </p:nvPr>
        </p:nvGraphicFramePr>
        <p:xfrm>
          <a:off x="656775" y="1421343"/>
          <a:ext cx="5644577" cy="6333058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44577"/>
              </a:tblGrid>
              <a:tr h="118752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Martes 29</a:t>
                      </a:r>
                      <a:endParaRPr lang="es-MX" sz="14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330" marR="60330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18752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>
                          <a:effectLst/>
                          <a:latin typeface="Kristen ITC" panose="03050502040202030202" pitchFamily="66" charset="0"/>
                        </a:rPr>
                        <a:t>Miércoles 30</a:t>
                      </a:r>
                      <a:endParaRPr lang="es-MX" sz="14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330" marR="60330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8014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Pendientes del mes</a:t>
                      </a:r>
                      <a:endParaRPr lang="es-MX" sz="14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330" marR="60330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336617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334738" y="501491"/>
            <a:ext cx="5562806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5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Consejo Técnico Escolar</a:t>
            </a:r>
            <a:endParaRPr lang="es-ES" sz="5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638532"/>
          <a:ext cx="6277077" cy="59351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040382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721132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920194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720820" y="501491"/>
            <a:ext cx="4790671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Asistencia de Septiembre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6038803"/>
              </p:ext>
            </p:extLst>
          </p:nvPr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978956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1210986" y="507311"/>
            <a:ext cx="46458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5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Normalidad mínima</a:t>
            </a:r>
            <a:endParaRPr lang="es-ES" sz="5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sp>
        <p:nvSpPr>
          <p:cNvPr id="2" name="Rectángulo 1"/>
          <p:cNvSpPr/>
          <p:nvPr/>
        </p:nvSpPr>
        <p:spPr>
          <a:xfrm>
            <a:off x="283462" y="1776890"/>
            <a:ext cx="6291072" cy="55092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s-MX" sz="1600" b="0" i="0" dirty="0" smtClean="0">
                <a:effectLst/>
                <a:latin typeface="Kristen ITC" panose="03050502040202030202" pitchFamily="66" charset="0"/>
              </a:rPr>
              <a:t>1.- Todas las escuelas brindan el servicio educativo los días establecidos en el calendario escolar.</a:t>
            </a:r>
          </a:p>
          <a:p>
            <a:pPr algn="just"/>
            <a:r>
              <a:rPr lang="es-MX" sz="1600" dirty="0" smtClean="0">
                <a:latin typeface="Kristen ITC" panose="03050502040202030202" pitchFamily="66" charset="0"/>
              </a:rPr>
              <a:t/>
            </a:r>
            <a:br>
              <a:rPr lang="es-MX" sz="1600" dirty="0" smtClean="0">
                <a:latin typeface="Kristen ITC" panose="03050502040202030202" pitchFamily="66" charset="0"/>
              </a:rPr>
            </a:br>
            <a:r>
              <a:rPr lang="es-MX" sz="1600" b="0" i="0" dirty="0" smtClean="0">
                <a:effectLst/>
                <a:latin typeface="Kristen ITC" panose="03050502040202030202" pitchFamily="66" charset="0"/>
              </a:rPr>
              <a:t>2.- Todos los grupos disponen de maestros la totalidad de los días del ciclo escolar.</a:t>
            </a:r>
          </a:p>
          <a:p>
            <a:pPr algn="just"/>
            <a:r>
              <a:rPr lang="es-MX" sz="1600" dirty="0" smtClean="0">
                <a:latin typeface="Kristen ITC" panose="03050502040202030202" pitchFamily="66" charset="0"/>
              </a:rPr>
              <a:t/>
            </a:r>
            <a:br>
              <a:rPr lang="es-MX" sz="1600" dirty="0" smtClean="0">
                <a:latin typeface="Kristen ITC" panose="03050502040202030202" pitchFamily="66" charset="0"/>
              </a:rPr>
            </a:br>
            <a:r>
              <a:rPr lang="es-MX" sz="1600" b="0" i="0" dirty="0" smtClean="0">
                <a:effectLst/>
                <a:latin typeface="Kristen ITC" panose="03050502040202030202" pitchFamily="66" charset="0"/>
              </a:rPr>
              <a:t>3.- Todos los maestros inician puntualmente sus actividades.</a:t>
            </a:r>
          </a:p>
          <a:p>
            <a:pPr algn="just"/>
            <a:r>
              <a:rPr lang="es-MX" sz="1600" dirty="0" smtClean="0">
                <a:latin typeface="Kristen ITC" panose="03050502040202030202" pitchFamily="66" charset="0"/>
              </a:rPr>
              <a:t/>
            </a:r>
            <a:br>
              <a:rPr lang="es-MX" sz="1600" dirty="0" smtClean="0">
                <a:latin typeface="Kristen ITC" panose="03050502040202030202" pitchFamily="66" charset="0"/>
              </a:rPr>
            </a:br>
            <a:r>
              <a:rPr lang="es-MX" sz="1600" b="0" i="0" dirty="0" smtClean="0">
                <a:effectLst/>
                <a:latin typeface="Kristen ITC" panose="03050502040202030202" pitchFamily="66" charset="0"/>
              </a:rPr>
              <a:t>4.- Todos los alumnos asisten puntualmente a todas las clases.</a:t>
            </a:r>
          </a:p>
          <a:p>
            <a:pPr algn="just"/>
            <a:r>
              <a:rPr lang="es-MX" sz="1600" dirty="0" smtClean="0">
                <a:latin typeface="Kristen ITC" panose="03050502040202030202" pitchFamily="66" charset="0"/>
              </a:rPr>
              <a:t/>
            </a:r>
            <a:br>
              <a:rPr lang="es-MX" sz="1600" dirty="0" smtClean="0">
                <a:latin typeface="Kristen ITC" panose="03050502040202030202" pitchFamily="66" charset="0"/>
              </a:rPr>
            </a:br>
            <a:r>
              <a:rPr lang="es-MX" sz="1600" b="0" i="0" dirty="0" smtClean="0">
                <a:effectLst/>
                <a:latin typeface="Kristen ITC" panose="03050502040202030202" pitchFamily="66" charset="0"/>
              </a:rPr>
              <a:t>5.- Todos los materiales para el estudio están a disposición de cada uno de los estudiantes y se usan sistemáticamente.</a:t>
            </a:r>
          </a:p>
          <a:p>
            <a:pPr algn="just"/>
            <a:r>
              <a:rPr lang="es-MX" sz="1600" dirty="0" smtClean="0">
                <a:latin typeface="Kristen ITC" panose="03050502040202030202" pitchFamily="66" charset="0"/>
              </a:rPr>
              <a:t/>
            </a:r>
            <a:br>
              <a:rPr lang="es-MX" sz="1600" dirty="0" smtClean="0">
                <a:latin typeface="Kristen ITC" panose="03050502040202030202" pitchFamily="66" charset="0"/>
              </a:rPr>
            </a:br>
            <a:r>
              <a:rPr lang="es-MX" sz="1600" b="0" i="0" dirty="0" smtClean="0">
                <a:effectLst/>
                <a:latin typeface="Kristen ITC" panose="03050502040202030202" pitchFamily="66" charset="0"/>
              </a:rPr>
              <a:t>6.- Todo el tiempo escolar se ocupa fundamentalmente en actividades de aprendizaje.</a:t>
            </a:r>
          </a:p>
          <a:p>
            <a:pPr algn="just"/>
            <a:r>
              <a:rPr lang="es-MX" sz="1600" dirty="0" smtClean="0">
                <a:latin typeface="Kristen ITC" panose="03050502040202030202" pitchFamily="66" charset="0"/>
              </a:rPr>
              <a:t/>
            </a:r>
            <a:br>
              <a:rPr lang="es-MX" sz="1600" dirty="0" smtClean="0">
                <a:latin typeface="Kristen ITC" panose="03050502040202030202" pitchFamily="66" charset="0"/>
              </a:rPr>
            </a:br>
            <a:r>
              <a:rPr lang="es-MX" sz="1600" b="0" i="0" dirty="0" smtClean="0">
                <a:effectLst/>
                <a:latin typeface="Kristen ITC" panose="03050502040202030202" pitchFamily="66" charset="0"/>
              </a:rPr>
              <a:t>7.- Las actividades que propone el docente logran que todos los alumnos participen en el trabajo de la clase.</a:t>
            </a:r>
          </a:p>
          <a:p>
            <a:pPr algn="just"/>
            <a:r>
              <a:rPr lang="es-MX" sz="1600" dirty="0" smtClean="0">
                <a:latin typeface="Kristen ITC" panose="03050502040202030202" pitchFamily="66" charset="0"/>
              </a:rPr>
              <a:t/>
            </a:r>
            <a:br>
              <a:rPr lang="es-MX" sz="1600" dirty="0" smtClean="0">
                <a:latin typeface="Kristen ITC" panose="03050502040202030202" pitchFamily="66" charset="0"/>
              </a:rPr>
            </a:br>
            <a:r>
              <a:rPr lang="es-MX" sz="1600" b="0" i="0" dirty="0" smtClean="0">
                <a:effectLst/>
                <a:latin typeface="Kristen ITC" panose="03050502040202030202" pitchFamily="66" charset="0"/>
              </a:rPr>
              <a:t>8.- Todos los alumnos consolidan su dominio de la lectura, la escritura y las matemáticas de acuerdo con su grado educativo.</a:t>
            </a:r>
            <a:endParaRPr lang="es-MX" sz="1600" dirty="0">
              <a:latin typeface="Kristen ITC" panose="03050502040202030202" pitchFamily="66" charset="0"/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8532" y="7174991"/>
            <a:ext cx="2286002" cy="1524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13994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-4997" y="501491"/>
            <a:ext cx="6242286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8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Reunión con padres de familia</a:t>
            </a:r>
            <a:endParaRPr lang="es-ES" sz="48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0" name="Tabla 9"/>
          <p:cNvGraphicFramePr>
            <a:graphicFrameLocks noGrp="1"/>
          </p:cNvGraphicFramePr>
          <p:nvPr/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5884930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2119720" y="501491"/>
            <a:ext cx="1992854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8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Acuerdos</a:t>
            </a:r>
            <a:endParaRPr lang="es-ES" sz="48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0" name="Tabla 9"/>
          <p:cNvGraphicFramePr>
            <a:graphicFrameLocks noGrp="1"/>
          </p:cNvGraphicFramePr>
          <p:nvPr/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268247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60189" y="501491"/>
            <a:ext cx="611193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Asistencia de Padres de familia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183867" y="1332488"/>
          <a:ext cx="6356782" cy="6974999"/>
        </p:xfrm>
        <a:graphic>
          <a:graphicData uri="http://schemas.openxmlformats.org/drawingml/2006/table">
            <a:tbl>
              <a:tblPr firstRow="1" firstCol="1" bandRow="1">
                <a:tableStyleId>{ED083AE6-46FA-4A59-8FB0-9F97EB10719F}</a:tableStyleId>
              </a:tblPr>
              <a:tblGrid>
                <a:gridCol w="480279"/>
                <a:gridCol w="2892496"/>
                <a:gridCol w="2984007"/>
              </a:tblGrid>
              <a:tr h="1866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>
                          <a:effectLst/>
                          <a:latin typeface="Kristen ITC" panose="03050502040202030202" pitchFamily="66" charset="0"/>
                        </a:rPr>
                        <a:t>No.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 smtClean="0">
                          <a:effectLst/>
                          <a:latin typeface="Kristen ITC" panose="03050502040202030202" pitchFamily="66" charset="0"/>
                        </a:rPr>
                        <a:t>Nombre del(la)</a:t>
                      </a:r>
                      <a:r>
                        <a:rPr lang="es-MX" sz="1000" baseline="0" dirty="0" smtClean="0">
                          <a:effectLst/>
                          <a:latin typeface="Kristen ITC" panose="03050502040202030202" pitchFamily="66" charset="0"/>
                        </a:rPr>
                        <a:t> alumno(a)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 smtClean="0">
                          <a:effectLst/>
                          <a:latin typeface="Kristen ITC" panose="03050502040202030202" pitchFamily="66" charset="0"/>
                        </a:rPr>
                        <a:t>Firma del padre, madre o</a:t>
                      </a:r>
                      <a:r>
                        <a:rPr lang="es-MX" sz="1000" baseline="0" dirty="0" smtClean="0">
                          <a:effectLst/>
                          <a:latin typeface="Kristen ITC" panose="03050502040202030202" pitchFamily="66" charset="0"/>
                        </a:rPr>
                        <a:t> tutor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561975" algn="l"/>
                          <a:tab pos="1289050" algn="ctr"/>
                        </a:tabLs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				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336490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Imagen 1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-1173480" y="1173480"/>
            <a:ext cx="9204960" cy="6858000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102" y="302181"/>
            <a:ext cx="5294377" cy="3295891"/>
          </a:xfrm>
          <a:prstGeom prst="rect">
            <a:avLst/>
          </a:prstGeom>
        </p:spPr>
      </p:pic>
      <p:sp>
        <p:nvSpPr>
          <p:cNvPr id="16" name="CuadroTexto 15"/>
          <p:cNvSpPr txBox="1"/>
          <p:nvPr/>
        </p:nvSpPr>
        <p:spPr>
          <a:xfrm>
            <a:off x="832102" y="1422730"/>
            <a:ext cx="5294377" cy="1415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600" b="1" dirty="0" smtClean="0">
                <a:latin typeface="Kristen ITC" panose="03050502040202030202" pitchFamily="66" charset="0"/>
              </a:rPr>
              <a:t>Octubre</a:t>
            </a:r>
          </a:p>
          <a:p>
            <a:pPr algn="ctr"/>
            <a:endParaRPr lang="es-MX" sz="2000" b="1" dirty="0" smtClean="0">
              <a:latin typeface="Kristen ITC" panose="03050502040202030202" pitchFamily="66" charset="0"/>
            </a:endParaRPr>
          </a:p>
        </p:txBody>
      </p:sp>
      <p:pic>
        <p:nvPicPr>
          <p:cNvPr id="13" name="Imagen 1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7167"/>
          <a:stretch/>
        </p:blipFill>
        <p:spPr>
          <a:xfrm rot="16200000">
            <a:off x="2265045" y="4612005"/>
            <a:ext cx="2327910" cy="6858000"/>
          </a:xfrm>
          <a:prstGeom prst="rect">
            <a:avLst/>
          </a:prstGeom>
        </p:spPr>
      </p:pic>
      <p:pic>
        <p:nvPicPr>
          <p:cNvPr id="14" name="Imagen 1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" y="4718621"/>
            <a:ext cx="2800350" cy="3713879"/>
          </a:xfrm>
          <a:prstGeom prst="rect">
            <a:avLst/>
          </a:prstGeom>
        </p:spPr>
      </p:pic>
      <p:pic>
        <p:nvPicPr>
          <p:cNvPr id="17" name="Imagen 1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1928" y="3384949"/>
            <a:ext cx="2683094" cy="37052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73702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pic>
        <p:nvPicPr>
          <p:cNvPr id="14" name="Imagen 1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6846" y="1049844"/>
            <a:ext cx="4475991" cy="2786424"/>
          </a:xfrm>
          <a:prstGeom prst="rect">
            <a:avLst/>
          </a:prstGeom>
        </p:spPr>
      </p:pic>
      <p:sp>
        <p:nvSpPr>
          <p:cNvPr id="15" name="CuadroTexto 14"/>
          <p:cNvSpPr txBox="1"/>
          <p:nvPr/>
        </p:nvSpPr>
        <p:spPr>
          <a:xfrm>
            <a:off x="921446" y="1912505"/>
            <a:ext cx="529437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000" b="1" dirty="0" smtClean="0">
                <a:latin typeface="Kristen ITC" panose="03050502040202030202" pitchFamily="66" charset="0"/>
              </a:rPr>
              <a:t>Octubre</a:t>
            </a:r>
          </a:p>
          <a:p>
            <a:pPr algn="ctr"/>
            <a:endParaRPr lang="es-MX" b="1" dirty="0" smtClean="0">
              <a:latin typeface="Kristen ITC" panose="03050502040202030202" pitchFamily="66" charset="0"/>
            </a:endParaRPr>
          </a:p>
        </p:txBody>
      </p:sp>
      <p:graphicFrame>
        <p:nvGraphicFramePr>
          <p:cNvPr id="9" name="Tab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0718472"/>
              </p:ext>
            </p:extLst>
          </p:nvPr>
        </p:nvGraphicFramePr>
        <p:xfrm>
          <a:off x="656775" y="4091583"/>
          <a:ext cx="5559050" cy="2586199"/>
        </p:xfrm>
        <a:graphic>
          <a:graphicData uri="http://schemas.openxmlformats.org/drawingml/2006/table">
            <a:tbl>
              <a:tblPr firstRow="1" firstCol="1" bandRow="1">
                <a:tableStyleId>{17292A2E-F333-43FB-9621-5CBBE7FDCDCB}</a:tableStyleId>
              </a:tblPr>
              <a:tblGrid>
                <a:gridCol w="794150"/>
                <a:gridCol w="794150"/>
                <a:gridCol w="794150"/>
                <a:gridCol w="794150"/>
                <a:gridCol w="794150"/>
                <a:gridCol w="794150"/>
                <a:gridCol w="794150"/>
              </a:tblGrid>
              <a:tr h="36945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D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L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J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V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S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6945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3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6945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4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7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10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6945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11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13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17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6945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18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20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23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6945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25</a:t>
                      </a:r>
                      <a:endParaRPr lang="es-MX" sz="1600" dirty="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27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30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31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69457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sp>
        <p:nvSpPr>
          <p:cNvPr id="10" name="Rectángulo 9"/>
          <p:cNvSpPr/>
          <p:nvPr/>
        </p:nvSpPr>
        <p:spPr>
          <a:xfrm>
            <a:off x="1854134" y="7132228"/>
            <a:ext cx="3429000" cy="984885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spcAft>
                <a:spcPts val="0"/>
              </a:spcAft>
            </a:pPr>
            <a:r>
              <a:rPr lang="en-US" dirty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Valor del </a:t>
            </a:r>
            <a:r>
              <a:rPr lang="en-US" dirty="0" err="1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mes</a:t>
            </a:r>
            <a:r>
              <a:rPr lang="en-US" dirty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s-MX" dirty="0">
              <a:latin typeface="Kristen ITC" panose="03050502040202030202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spcAft>
                <a:spcPts val="0"/>
              </a:spcAft>
            </a:pPr>
            <a:r>
              <a:rPr lang="en-US" sz="4000" b="1" dirty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Fortaleza </a:t>
            </a:r>
            <a:endParaRPr lang="es-MX" dirty="0">
              <a:effectLst/>
              <a:latin typeface="Kristen ITC" panose="03050502040202030202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2" name="Imagen 1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3134" y="6840799"/>
            <a:ext cx="1352550" cy="18272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81349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499875"/>
              </p:ext>
            </p:extLst>
          </p:nvPr>
        </p:nvGraphicFramePr>
        <p:xfrm>
          <a:off x="656775" y="1207008"/>
          <a:ext cx="5686875" cy="634946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86875"/>
              </a:tblGrid>
              <a:tr h="126989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01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989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Viernes 02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989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05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989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06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9892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Miércoles 07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653325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5566704"/>
              </p:ext>
            </p:extLst>
          </p:nvPr>
        </p:nvGraphicFramePr>
        <p:xfrm>
          <a:off x="656775" y="1207008"/>
          <a:ext cx="5724975" cy="63558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24975"/>
              </a:tblGrid>
              <a:tr h="127116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08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16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Viernes 09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16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12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16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13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16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Miércoles 14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402103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1022604"/>
              </p:ext>
            </p:extLst>
          </p:nvPr>
        </p:nvGraphicFramePr>
        <p:xfrm>
          <a:off x="656775" y="1264158"/>
          <a:ext cx="5724975" cy="635584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24975"/>
              </a:tblGrid>
              <a:tr h="127116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15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16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Viernes 16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16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19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16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20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16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Miércoles 21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23777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8738994"/>
              </p:ext>
            </p:extLst>
          </p:nvPr>
        </p:nvGraphicFramePr>
        <p:xfrm>
          <a:off x="656775" y="1341411"/>
          <a:ext cx="5724975" cy="641299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24975"/>
              </a:tblGrid>
              <a:tr h="128259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22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259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Viernes 23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259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26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259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27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259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Miércoles 28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186757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314761"/>
              </p:ext>
            </p:extLst>
          </p:nvPr>
        </p:nvGraphicFramePr>
        <p:xfrm>
          <a:off x="656775" y="1342094"/>
          <a:ext cx="5763075" cy="6393257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63075"/>
              </a:tblGrid>
              <a:tr h="119881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>
                          <a:effectLst/>
                          <a:latin typeface="Kristen ITC" panose="03050502040202030202" pitchFamily="66" charset="0"/>
                        </a:rPr>
                        <a:t>Jueves 29</a:t>
                      </a:r>
                      <a:endParaRPr lang="es-MX" sz="14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330" marR="60330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19881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>
                          <a:effectLst/>
                          <a:latin typeface="Kristen ITC" panose="03050502040202030202" pitchFamily="66" charset="0"/>
                        </a:rPr>
                        <a:t>Viernes 30</a:t>
                      </a:r>
                      <a:endParaRPr lang="es-MX" sz="14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330" marR="60330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95637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Pendientes del mes</a:t>
                      </a:r>
                      <a:endParaRPr lang="es-MX" sz="14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330" marR="60330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412365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2" name="Rectángulo 11"/>
          <p:cNvSpPr/>
          <p:nvPr/>
        </p:nvSpPr>
        <p:spPr>
          <a:xfrm>
            <a:off x="1083612" y="720222"/>
            <a:ext cx="4690771" cy="135421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5400" b="0" cap="none" spc="0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Directorio Telefónico</a:t>
            </a:r>
          </a:p>
          <a:p>
            <a:pPr algn="ctr"/>
            <a:r>
              <a:rPr lang="es-ES" sz="2800" dirty="0" smtClean="0">
                <a:ln w="0"/>
                <a:latin typeface="Brush Script MT" panose="03060802040406070304" pitchFamily="66" charset="0"/>
              </a:rPr>
              <a:t>(Padres de familia)</a:t>
            </a:r>
            <a:endParaRPr lang="es-ES" sz="2800" b="0" cap="none" spc="0" dirty="0">
              <a:ln w="0"/>
              <a:solidFill>
                <a:schemeClr val="tx1"/>
              </a:solidFill>
              <a:latin typeface="Brush Script MT" panose="03060802040406070304" pitchFamily="66" charset="0"/>
            </a:endParaRPr>
          </a:p>
        </p:txBody>
      </p:sp>
      <p:graphicFrame>
        <p:nvGraphicFramePr>
          <p:cNvPr id="13" name="Tabla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8824337"/>
              </p:ext>
            </p:extLst>
          </p:nvPr>
        </p:nvGraphicFramePr>
        <p:xfrm>
          <a:off x="117683" y="1826141"/>
          <a:ext cx="6664002" cy="147964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64002"/>
              </a:tblGrid>
              <a:tr h="493214">
                <a:tc>
                  <a:txBody>
                    <a:bodyPr/>
                    <a:lstStyle/>
                    <a:p>
                      <a:endParaRPr lang="es-MX" i="1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19" name="Imagen 18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435" y="1906651"/>
            <a:ext cx="283210" cy="283210"/>
          </a:xfrm>
          <a:prstGeom prst="rect">
            <a:avLst/>
          </a:prstGeom>
        </p:spPr>
      </p:pic>
      <p:pic>
        <p:nvPicPr>
          <p:cNvPr id="21" name="Imagen 20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152" y="2453881"/>
            <a:ext cx="267970" cy="273685"/>
          </a:xfrm>
          <a:prstGeom prst="rect">
            <a:avLst/>
          </a:prstGeom>
        </p:spPr>
      </p:pic>
      <p:pic>
        <p:nvPicPr>
          <p:cNvPr id="22" name="Imagen 21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8985" y="2472296"/>
            <a:ext cx="252095" cy="255270"/>
          </a:xfrm>
          <a:prstGeom prst="rect">
            <a:avLst/>
          </a:prstGeom>
        </p:spPr>
      </p:pic>
      <p:pic>
        <p:nvPicPr>
          <p:cNvPr id="23" name="Imagen 22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005" y="2910157"/>
            <a:ext cx="314960" cy="264160"/>
          </a:xfrm>
          <a:prstGeom prst="rect">
            <a:avLst/>
          </a:prstGeom>
        </p:spPr>
      </p:pic>
      <p:graphicFrame>
        <p:nvGraphicFramePr>
          <p:cNvPr id="24" name="Tabla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4197959"/>
              </p:ext>
            </p:extLst>
          </p:nvPr>
        </p:nvGraphicFramePr>
        <p:xfrm>
          <a:off x="96996" y="3563665"/>
          <a:ext cx="6664002" cy="147964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64002"/>
              </a:tblGrid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25" name="Imagen 24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748" y="3644175"/>
            <a:ext cx="283210" cy="283210"/>
          </a:xfrm>
          <a:prstGeom prst="rect">
            <a:avLst/>
          </a:prstGeom>
        </p:spPr>
      </p:pic>
      <p:pic>
        <p:nvPicPr>
          <p:cNvPr id="26" name="Imagen 25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465" y="4191405"/>
            <a:ext cx="267970" cy="273685"/>
          </a:xfrm>
          <a:prstGeom prst="rect">
            <a:avLst/>
          </a:prstGeom>
        </p:spPr>
      </p:pic>
      <p:pic>
        <p:nvPicPr>
          <p:cNvPr id="27" name="Imagen 26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8298" y="4209820"/>
            <a:ext cx="252095" cy="255270"/>
          </a:xfrm>
          <a:prstGeom prst="rect">
            <a:avLst/>
          </a:prstGeom>
        </p:spPr>
      </p:pic>
      <p:pic>
        <p:nvPicPr>
          <p:cNvPr id="28" name="Imagen 27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318" y="4647681"/>
            <a:ext cx="314960" cy="264160"/>
          </a:xfrm>
          <a:prstGeom prst="rect">
            <a:avLst/>
          </a:prstGeom>
        </p:spPr>
      </p:pic>
      <p:graphicFrame>
        <p:nvGraphicFramePr>
          <p:cNvPr id="29" name="Tabla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1547087"/>
              </p:ext>
            </p:extLst>
          </p:nvPr>
        </p:nvGraphicFramePr>
        <p:xfrm>
          <a:off x="135972" y="5207523"/>
          <a:ext cx="6664002" cy="147964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64002"/>
              </a:tblGrid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30" name="Imagen 29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724" y="5288033"/>
            <a:ext cx="283210" cy="283210"/>
          </a:xfrm>
          <a:prstGeom prst="rect">
            <a:avLst/>
          </a:prstGeom>
        </p:spPr>
      </p:pic>
      <p:pic>
        <p:nvPicPr>
          <p:cNvPr id="31" name="Imagen 30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441" y="5835263"/>
            <a:ext cx="267970" cy="273685"/>
          </a:xfrm>
          <a:prstGeom prst="rect">
            <a:avLst/>
          </a:prstGeom>
        </p:spPr>
      </p:pic>
      <p:pic>
        <p:nvPicPr>
          <p:cNvPr id="32" name="Imagen 31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7274" y="5853678"/>
            <a:ext cx="252095" cy="255270"/>
          </a:xfrm>
          <a:prstGeom prst="rect">
            <a:avLst/>
          </a:prstGeom>
        </p:spPr>
      </p:pic>
      <p:pic>
        <p:nvPicPr>
          <p:cNvPr id="33" name="Imagen 32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294" y="6291539"/>
            <a:ext cx="314960" cy="264160"/>
          </a:xfrm>
          <a:prstGeom prst="rect">
            <a:avLst/>
          </a:prstGeom>
        </p:spPr>
      </p:pic>
      <p:graphicFrame>
        <p:nvGraphicFramePr>
          <p:cNvPr id="34" name="Tabla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3414515"/>
              </p:ext>
            </p:extLst>
          </p:nvPr>
        </p:nvGraphicFramePr>
        <p:xfrm>
          <a:off x="89341" y="6848768"/>
          <a:ext cx="6664002" cy="147964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64002"/>
              </a:tblGrid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35" name="Imagen 34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0093" y="6929278"/>
            <a:ext cx="283210" cy="283210"/>
          </a:xfrm>
          <a:prstGeom prst="rect">
            <a:avLst/>
          </a:prstGeom>
        </p:spPr>
      </p:pic>
      <p:pic>
        <p:nvPicPr>
          <p:cNvPr id="36" name="Imagen 35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810" y="7476508"/>
            <a:ext cx="267970" cy="273685"/>
          </a:xfrm>
          <a:prstGeom prst="rect">
            <a:avLst/>
          </a:prstGeom>
        </p:spPr>
      </p:pic>
      <p:pic>
        <p:nvPicPr>
          <p:cNvPr id="37" name="Imagen 36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0643" y="7494923"/>
            <a:ext cx="252095" cy="255270"/>
          </a:xfrm>
          <a:prstGeom prst="rect">
            <a:avLst/>
          </a:prstGeom>
        </p:spPr>
      </p:pic>
      <p:pic>
        <p:nvPicPr>
          <p:cNvPr id="38" name="Imagen 37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663" y="7932784"/>
            <a:ext cx="314960" cy="2641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94288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334738" y="501491"/>
            <a:ext cx="5562806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5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Consejo Técnico Escolar</a:t>
            </a:r>
            <a:endParaRPr lang="es-ES" sz="5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638532"/>
          <a:ext cx="6277077" cy="59351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140110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078948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564190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1046517" y="501491"/>
            <a:ext cx="4139275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Asistencia de Octubre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325587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1043871" y="353423"/>
            <a:ext cx="4266489" cy="1077218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Registro de evaluación</a:t>
            </a:r>
          </a:p>
          <a:p>
            <a:pPr algn="ctr"/>
            <a:r>
              <a:rPr lang="es-ES" b="0" cap="none" spc="0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(Primer bimestres)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6700443"/>
              </p:ext>
            </p:extLst>
          </p:nvPr>
        </p:nvGraphicFramePr>
        <p:xfrm>
          <a:off x="232643" y="1521939"/>
          <a:ext cx="6392710" cy="6323758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621200"/>
                <a:gridCol w="2662094"/>
                <a:gridCol w="388677"/>
                <a:gridCol w="388677"/>
                <a:gridCol w="388677"/>
                <a:gridCol w="388677"/>
                <a:gridCol w="388677"/>
                <a:gridCol w="388677"/>
                <a:gridCol w="388677"/>
                <a:gridCol w="388677"/>
              </a:tblGrid>
              <a:tr h="15423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No.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</a:tr>
              <a:tr h="154238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425704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-4997" y="501491"/>
            <a:ext cx="6242286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8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Reunión con padres de familia</a:t>
            </a:r>
            <a:endParaRPr lang="es-ES" sz="48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0" name="Tabla 9"/>
          <p:cNvGraphicFramePr>
            <a:graphicFrameLocks noGrp="1"/>
          </p:cNvGraphicFramePr>
          <p:nvPr/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049373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2119720" y="501491"/>
            <a:ext cx="1992854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8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Acuerdos</a:t>
            </a:r>
            <a:endParaRPr lang="es-ES" sz="48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0" name="Tabla 9"/>
          <p:cNvGraphicFramePr>
            <a:graphicFrameLocks noGrp="1"/>
          </p:cNvGraphicFramePr>
          <p:nvPr/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481416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60189" y="501491"/>
            <a:ext cx="611193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Asistencia de Padres de familia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183867" y="1332488"/>
          <a:ext cx="6356782" cy="6974999"/>
        </p:xfrm>
        <a:graphic>
          <a:graphicData uri="http://schemas.openxmlformats.org/drawingml/2006/table">
            <a:tbl>
              <a:tblPr firstRow="1" firstCol="1" bandRow="1">
                <a:tableStyleId>{ED083AE6-46FA-4A59-8FB0-9F97EB10719F}</a:tableStyleId>
              </a:tblPr>
              <a:tblGrid>
                <a:gridCol w="480279"/>
                <a:gridCol w="2892496"/>
                <a:gridCol w="2984007"/>
              </a:tblGrid>
              <a:tr h="1866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>
                          <a:effectLst/>
                          <a:latin typeface="Kristen ITC" panose="03050502040202030202" pitchFamily="66" charset="0"/>
                        </a:rPr>
                        <a:t>No.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 smtClean="0">
                          <a:effectLst/>
                          <a:latin typeface="Kristen ITC" panose="03050502040202030202" pitchFamily="66" charset="0"/>
                        </a:rPr>
                        <a:t>Nombre del(la)</a:t>
                      </a:r>
                      <a:r>
                        <a:rPr lang="es-MX" sz="1000" baseline="0" dirty="0" smtClean="0">
                          <a:effectLst/>
                          <a:latin typeface="Kristen ITC" panose="03050502040202030202" pitchFamily="66" charset="0"/>
                        </a:rPr>
                        <a:t> alumno(a)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 smtClean="0">
                          <a:effectLst/>
                          <a:latin typeface="Kristen ITC" panose="03050502040202030202" pitchFamily="66" charset="0"/>
                        </a:rPr>
                        <a:t>Firma del padre, madre o</a:t>
                      </a:r>
                      <a:r>
                        <a:rPr lang="es-MX" sz="1000" baseline="0" dirty="0" smtClean="0">
                          <a:effectLst/>
                          <a:latin typeface="Kristen ITC" panose="03050502040202030202" pitchFamily="66" charset="0"/>
                        </a:rPr>
                        <a:t> tutor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561975" algn="l"/>
                          <a:tab pos="1289050" algn="ctr"/>
                        </a:tabLs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				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219548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6858000" cy="5823521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968"/>
          <a:stretch/>
        </p:blipFill>
        <p:spPr>
          <a:xfrm>
            <a:off x="0" y="5823521"/>
            <a:ext cx="6858000" cy="3320479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102" y="302181"/>
            <a:ext cx="5294377" cy="3295891"/>
          </a:xfrm>
          <a:prstGeom prst="rect">
            <a:avLst/>
          </a:prstGeom>
        </p:spPr>
      </p:pic>
      <p:sp>
        <p:nvSpPr>
          <p:cNvPr id="16" name="CuadroTexto 15"/>
          <p:cNvSpPr txBox="1"/>
          <p:nvPr/>
        </p:nvSpPr>
        <p:spPr>
          <a:xfrm>
            <a:off x="832102" y="1422730"/>
            <a:ext cx="5294377" cy="1415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600" b="1" dirty="0" smtClean="0">
                <a:latin typeface="Kristen ITC" panose="03050502040202030202" pitchFamily="66" charset="0"/>
              </a:rPr>
              <a:t>Noviembre</a:t>
            </a:r>
          </a:p>
          <a:p>
            <a:pPr algn="ctr"/>
            <a:endParaRPr lang="es-MX" sz="2000" b="1" dirty="0" smtClean="0">
              <a:latin typeface="Kristen ITC" panose="03050502040202030202" pitchFamily="66" charset="0"/>
            </a:endParaRPr>
          </a:p>
        </p:txBody>
      </p:sp>
      <p:pic>
        <p:nvPicPr>
          <p:cNvPr id="5" name="Imagen 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785" y="3814408"/>
            <a:ext cx="1783830" cy="2499086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4859" y="3280725"/>
            <a:ext cx="2833141" cy="1522914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8583" y="4948214"/>
            <a:ext cx="2092700" cy="28270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56225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pic>
        <p:nvPicPr>
          <p:cNvPr id="14" name="Imagen 1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6846" y="1049844"/>
            <a:ext cx="4475991" cy="2786424"/>
          </a:xfrm>
          <a:prstGeom prst="rect">
            <a:avLst/>
          </a:prstGeom>
        </p:spPr>
      </p:pic>
      <p:sp>
        <p:nvSpPr>
          <p:cNvPr id="15" name="CuadroTexto 14"/>
          <p:cNvSpPr txBox="1"/>
          <p:nvPr/>
        </p:nvSpPr>
        <p:spPr>
          <a:xfrm>
            <a:off x="921446" y="1912505"/>
            <a:ext cx="529437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000" b="1" dirty="0" smtClean="0">
                <a:latin typeface="Kristen ITC" panose="03050502040202030202" pitchFamily="66" charset="0"/>
              </a:rPr>
              <a:t>Noviembre</a:t>
            </a:r>
          </a:p>
          <a:p>
            <a:pPr algn="ctr"/>
            <a:endParaRPr lang="es-MX" b="1" dirty="0" smtClean="0">
              <a:latin typeface="Kristen ITC" panose="03050502040202030202" pitchFamily="66" charset="0"/>
            </a:endParaRPr>
          </a:p>
        </p:txBody>
      </p:sp>
      <p:sp>
        <p:nvSpPr>
          <p:cNvPr id="10" name="Rectángulo 9"/>
          <p:cNvSpPr/>
          <p:nvPr/>
        </p:nvSpPr>
        <p:spPr>
          <a:xfrm>
            <a:off x="1854134" y="7132228"/>
            <a:ext cx="3429000" cy="984885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spcAft>
                <a:spcPts val="0"/>
              </a:spcAft>
            </a:pPr>
            <a:r>
              <a:rPr lang="en-US" dirty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Valor del </a:t>
            </a:r>
            <a:r>
              <a:rPr lang="en-US" dirty="0" err="1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mes</a:t>
            </a:r>
            <a:r>
              <a:rPr lang="en-US" dirty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s-MX" dirty="0">
              <a:latin typeface="Kristen ITC" panose="03050502040202030202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spcAft>
                <a:spcPts val="0"/>
              </a:spcAft>
            </a:pPr>
            <a:r>
              <a:rPr lang="en-US" sz="4000" b="1" dirty="0" err="1" smtClean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Perdón</a:t>
            </a:r>
            <a:endParaRPr lang="es-MX" dirty="0">
              <a:effectLst/>
              <a:latin typeface="Kristen ITC" panose="03050502040202030202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5908988"/>
              </p:ext>
            </p:extLst>
          </p:nvPr>
        </p:nvGraphicFramePr>
        <p:xfrm>
          <a:off x="656775" y="4141864"/>
          <a:ext cx="5559050" cy="2564023"/>
        </p:xfrm>
        <a:graphic>
          <a:graphicData uri="http://schemas.openxmlformats.org/drawingml/2006/table">
            <a:tbl>
              <a:tblPr firstRow="1" firstCol="1" bandRow="1">
                <a:tableStyleId>{5A111915-BE36-4E01-A7E5-04B1672EAD32}</a:tableStyleId>
              </a:tblPr>
              <a:tblGrid>
                <a:gridCol w="794150"/>
                <a:gridCol w="794150"/>
                <a:gridCol w="794150"/>
                <a:gridCol w="794150"/>
                <a:gridCol w="794150"/>
                <a:gridCol w="794150"/>
                <a:gridCol w="794150"/>
              </a:tblGrid>
              <a:tr h="36628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effectLst/>
                          <a:latin typeface="Kristen ITC" panose="03050502040202030202" pitchFamily="66" charset="0"/>
                        </a:rPr>
                        <a:t>D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L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J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V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S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6628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1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3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7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6628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8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10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13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6628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15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17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20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6628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22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23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27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6628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29</a:t>
                      </a:r>
                      <a:endParaRPr lang="es-MX" sz="1600" dirty="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30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6628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pic>
        <p:nvPicPr>
          <p:cNvPr id="3" name="Imagen 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6785" y="6844451"/>
            <a:ext cx="1299032" cy="1819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42092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18704"/>
            <a:ext cx="6858001" cy="1207008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56472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-18288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22719"/>
            <a:ext cx="1168302" cy="1115759"/>
          </a:xfrm>
          <a:prstGeom prst="rect">
            <a:avLst/>
          </a:prstGeom>
        </p:spPr>
      </p:pic>
      <p:graphicFrame>
        <p:nvGraphicFramePr>
          <p:cNvPr id="13" name="Tabla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4432839"/>
              </p:ext>
            </p:extLst>
          </p:nvPr>
        </p:nvGraphicFramePr>
        <p:xfrm>
          <a:off x="117683" y="1368941"/>
          <a:ext cx="6664002" cy="147964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64002"/>
              </a:tblGrid>
              <a:tr h="493214">
                <a:tc>
                  <a:txBody>
                    <a:bodyPr/>
                    <a:lstStyle/>
                    <a:p>
                      <a:endParaRPr lang="es-MX" i="1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19" name="Imagen 18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435" y="1449451"/>
            <a:ext cx="283210" cy="283210"/>
          </a:xfrm>
          <a:prstGeom prst="rect">
            <a:avLst/>
          </a:prstGeom>
        </p:spPr>
      </p:pic>
      <p:pic>
        <p:nvPicPr>
          <p:cNvPr id="21" name="Imagen 20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152" y="1996681"/>
            <a:ext cx="267970" cy="273685"/>
          </a:xfrm>
          <a:prstGeom prst="rect">
            <a:avLst/>
          </a:prstGeom>
        </p:spPr>
      </p:pic>
      <p:pic>
        <p:nvPicPr>
          <p:cNvPr id="22" name="Imagen 21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8985" y="2015096"/>
            <a:ext cx="252095" cy="255270"/>
          </a:xfrm>
          <a:prstGeom prst="rect">
            <a:avLst/>
          </a:prstGeom>
        </p:spPr>
      </p:pic>
      <p:pic>
        <p:nvPicPr>
          <p:cNvPr id="23" name="Imagen 22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005" y="2452957"/>
            <a:ext cx="314960" cy="264160"/>
          </a:xfrm>
          <a:prstGeom prst="rect">
            <a:avLst/>
          </a:prstGeom>
        </p:spPr>
      </p:pic>
      <p:graphicFrame>
        <p:nvGraphicFramePr>
          <p:cNvPr id="24" name="Tabla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2228884"/>
              </p:ext>
            </p:extLst>
          </p:nvPr>
        </p:nvGraphicFramePr>
        <p:xfrm>
          <a:off x="96996" y="3106465"/>
          <a:ext cx="6664002" cy="147964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64002"/>
              </a:tblGrid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25" name="Imagen 24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748" y="3186975"/>
            <a:ext cx="283210" cy="283210"/>
          </a:xfrm>
          <a:prstGeom prst="rect">
            <a:avLst/>
          </a:prstGeom>
        </p:spPr>
      </p:pic>
      <p:pic>
        <p:nvPicPr>
          <p:cNvPr id="26" name="Imagen 25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465" y="3734205"/>
            <a:ext cx="267970" cy="273685"/>
          </a:xfrm>
          <a:prstGeom prst="rect">
            <a:avLst/>
          </a:prstGeom>
        </p:spPr>
      </p:pic>
      <p:pic>
        <p:nvPicPr>
          <p:cNvPr id="27" name="Imagen 26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8298" y="3752620"/>
            <a:ext cx="252095" cy="255270"/>
          </a:xfrm>
          <a:prstGeom prst="rect">
            <a:avLst/>
          </a:prstGeom>
        </p:spPr>
      </p:pic>
      <p:pic>
        <p:nvPicPr>
          <p:cNvPr id="28" name="Imagen 27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318" y="4190481"/>
            <a:ext cx="314960" cy="264160"/>
          </a:xfrm>
          <a:prstGeom prst="rect">
            <a:avLst/>
          </a:prstGeom>
        </p:spPr>
      </p:pic>
      <p:graphicFrame>
        <p:nvGraphicFramePr>
          <p:cNvPr id="29" name="Tabla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4172493"/>
              </p:ext>
            </p:extLst>
          </p:nvPr>
        </p:nvGraphicFramePr>
        <p:xfrm>
          <a:off x="135972" y="4750323"/>
          <a:ext cx="6664002" cy="147964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64002"/>
              </a:tblGrid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30" name="Imagen 29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724" y="4830833"/>
            <a:ext cx="283210" cy="283210"/>
          </a:xfrm>
          <a:prstGeom prst="rect">
            <a:avLst/>
          </a:prstGeom>
        </p:spPr>
      </p:pic>
      <p:pic>
        <p:nvPicPr>
          <p:cNvPr id="31" name="Imagen 30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441" y="5378063"/>
            <a:ext cx="267970" cy="273685"/>
          </a:xfrm>
          <a:prstGeom prst="rect">
            <a:avLst/>
          </a:prstGeom>
        </p:spPr>
      </p:pic>
      <p:pic>
        <p:nvPicPr>
          <p:cNvPr id="32" name="Imagen 31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7274" y="5396478"/>
            <a:ext cx="252095" cy="255270"/>
          </a:xfrm>
          <a:prstGeom prst="rect">
            <a:avLst/>
          </a:prstGeom>
        </p:spPr>
      </p:pic>
      <p:pic>
        <p:nvPicPr>
          <p:cNvPr id="33" name="Imagen 32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294" y="5834339"/>
            <a:ext cx="314960" cy="264160"/>
          </a:xfrm>
          <a:prstGeom prst="rect">
            <a:avLst/>
          </a:prstGeom>
        </p:spPr>
      </p:pic>
      <p:graphicFrame>
        <p:nvGraphicFramePr>
          <p:cNvPr id="34" name="Tabla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1536641"/>
              </p:ext>
            </p:extLst>
          </p:nvPr>
        </p:nvGraphicFramePr>
        <p:xfrm>
          <a:off x="150093" y="6372926"/>
          <a:ext cx="6664002" cy="147964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64002"/>
              </a:tblGrid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35" name="Imagen 34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0093" y="6472078"/>
            <a:ext cx="283210" cy="283210"/>
          </a:xfrm>
          <a:prstGeom prst="rect">
            <a:avLst/>
          </a:prstGeom>
        </p:spPr>
      </p:pic>
      <p:pic>
        <p:nvPicPr>
          <p:cNvPr id="36" name="Imagen 35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810" y="7019308"/>
            <a:ext cx="267970" cy="273685"/>
          </a:xfrm>
          <a:prstGeom prst="rect">
            <a:avLst/>
          </a:prstGeom>
        </p:spPr>
      </p:pic>
      <p:pic>
        <p:nvPicPr>
          <p:cNvPr id="37" name="Imagen 36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0643" y="7037723"/>
            <a:ext cx="252095" cy="255270"/>
          </a:xfrm>
          <a:prstGeom prst="rect">
            <a:avLst/>
          </a:prstGeom>
        </p:spPr>
      </p:pic>
      <p:pic>
        <p:nvPicPr>
          <p:cNvPr id="38" name="Imagen 37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663" y="7475584"/>
            <a:ext cx="314960" cy="2641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46222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4473828"/>
              </p:ext>
            </p:extLst>
          </p:nvPr>
        </p:nvGraphicFramePr>
        <p:xfrm>
          <a:off x="656775" y="1207008"/>
          <a:ext cx="5684064" cy="6428255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84064"/>
              </a:tblGrid>
              <a:tr h="1285651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02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5651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03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5651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04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5651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05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5651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06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818481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5387562"/>
              </p:ext>
            </p:extLst>
          </p:nvPr>
        </p:nvGraphicFramePr>
        <p:xfrm>
          <a:off x="656775" y="1331416"/>
          <a:ext cx="5714045" cy="6422985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14045"/>
              </a:tblGrid>
              <a:tr h="1284597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09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4597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10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4597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11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4597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12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4597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13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791541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2067643"/>
              </p:ext>
            </p:extLst>
          </p:nvPr>
        </p:nvGraphicFramePr>
        <p:xfrm>
          <a:off x="656775" y="1207008"/>
          <a:ext cx="5744025" cy="6415045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44025"/>
              </a:tblGrid>
              <a:tr h="1283009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16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3009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17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3009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18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3009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19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3009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20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58147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0380959"/>
              </p:ext>
            </p:extLst>
          </p:nvPr>
        </p:nvGraphicFramePr>
        <p:xfrm>
          <a:off x="656775" y="1207008"/>
          <a:ext cx="5744025" cy="6437975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44025"/>
              </a:tblGrid>
              <a:tr h="128759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23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759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24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759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25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759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26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87595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27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677165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0546659"/>
              </p:ext>
            </p:extLst>
          </p:nvPr>
        </p:nvGraphicFramePr>
        <p:xfrm>
          <a:off x="725292" y="1346406"/>
          <a:ext cx="5716577" cy="6407995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16577"/>
              </a:tblGrid>
              <a:tr h="1154919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700" b="1" dirty="0">
                          <a:effectLst/>
                          <a:latin typeface="Kristen ITC" panose="03050502040202030202" pitchFamily="66" charset="0"/>
                        </a:rPr>
                        <a:t>Lunes 30</a:t>
                      </a:r>
                      <a:endParaRPr lang="es-MX" sz="14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7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7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7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824" marR="58824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525307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700" b="1" dirty="0">
                          <a:effectLst/>
                          <a:latin typeface="Kristen ITC" panose="03050502040202030202" pitchFamily="66" charset="0"/>
                        </a:rPr>
                        <a:t>Pendientes del mes</a:t>
                      </a:r>
                      <a:endParaRPr lang="es-MX" sz="14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</a:tabLst>
                      </a:pPr>
                      <a:r>
                        <a:rPr lang="es-MX" sz="1700" b="1" dirty="0">
                          <a:effectLst/>
                          <a:latin typeface="Kristen ITC" panose="03050502040202030202" pitchFamily="66" charset="0"/>
                        </a:rPr>
                        <a:t>	</a:t>
                      </a:r>
                      <a:endParaRPr lang="es-MX" sz="14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7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7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7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4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824" marR="58824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521676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334738" y="501491"/>
            <a:ext cx="5562806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5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Consejo Técnico Escolar</a:t>
            </a:r>
            <a:endParaRPr lang="es-ES" sz="5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638532"/>
          <a:ext cx="6277077" cy="59351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612692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99088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863318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825305" y="501491"/>
            <a:ext cx="4581702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Asistencia de Noviembre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577998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-4997" y="501491"/>
            <a:ext cx="6242286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8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Reunión con padres de familia</a:t>
            </a:r>
            <a:endParaRPr lang="es-ES" sz="48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0" name="Tabla 9"/>
          <p:cNvGraphicFramePr>
            <a:graphicFrameLocks noGrp="1"/>
          </p:cNvGraphicFramePr>
          <p:nvPr/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76270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18704"/>
            <a:ext cx="6858001" cy="1207008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56472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-18288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22719"/>
            <a:ext cx="1168302" cy="1115759"/>
          </a:xfrm>
          <a:prstGeom prst="rect">
            <a:avLst/>
          </a:prstGeom>
        </p:spPr>
      </p:pic>
      <p:graphicFrame>
        <p:nvGraphicFramePr>
          <p:cNvPr id="13" name="Tabla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4432839"/>
              </p:ext>
            </p:extLst>
          </p:nvPr>
        </p:nvGraphicFramePr>
        <p:xfrm>
          <a:off x="117683" y="1368941"/>
          <a:ext cx="6664002" cy="147964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64002"/>
              </a:tblGrid>
              <a:tr h="493214">
                <a:tc>
                  <a:txBody>
                    <a:bodyPr/>
                    <a:lstStyle/>
                    <a:p>
                      <a:endParaRPr lang="es-MX" i="1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19" name="Imagen 18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435" y="1449451"/>
            <a:ext cx="283210" cy="283210"/>
          </a:xfrm>
          <a:prstGeom prst="rect">
            <a:avLst/>
          </a:prstGeom>
        </p:spPr>
      </p:pic>
      <p:pic>
        <p:nvPicPr>
          <p:cNvPr id="21" name="Imagen 20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152" y="1996681"/>
            <a:ext cx="267970" cy="273685"/>
          </a:xfrm>
          <a:prstGeom prst="rect">
            <a:avLst/>
          </a:prstGeom>
        </p:spPr>
      </p:pic>
      <p:pic>
        <p:nvPicPr>
          <p:cNvPr id="22" name="Imagen 21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8985" y="2015096"/>
            <a:ext cx="252095" cy="255270"/>
          </a:xfrm>
          <a:prstGeom prst="rect">
            <a:avLst/>
          </a:prstGeom>
        </p:spPr>
      </p:pic>
      <p:pic>
        <p:nvPicPr>
          <p:cNvPr id="23" name="Imagen 22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005" y="2452957"/>
            <a:ext cx="314960" cy="264160"/>
          </a:xfrm>
          <a:prstGeom prst="rect">
            <a:avLst/>
          </a:prstGeom>
        </p:spPr>
      </p:pic>
      <p:graphicFrame>
        <p:nvGraphicFramePr>
          <p:cNvPr id="24" name="Tabla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2228884"/>
              </p:ext>
            </p:extLst>
          </p:nvPr>
        </p:nvGraphicFramePr>
        <p:xfrm>
          <a:off x="96996" y="3106465"/>
          <a:ext cx="6664002" cy="147964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64002"/>
              </a:tblGrid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25" name="Imagen 24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748" y="3186975"/>
            <a:ext cx="283210" cy="283210"/>
          </a:xfrm>
          <a:prstGeom prst="rect">
            <a:avLst/>
          </a:prstGeom>
        </p:spPr>
      </p:pic>
      <p:pic>
        <p:nvPicPr>
          <p:cNvPr id="26" name="Imagen 25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465" y="3734205"/>
            <a:ext cx="267970" cy="273685"/>
          </a:xfrm>
          <a:prstGeom prst="rect">
            <a:avLst/>
          </a:prstGeom>
        </p:spPr>
      </p:pic>
      <p:pic>
        <p:nvPicPr>
          <p:cNvPr id="27" name="Imagen 26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8298" y="3752620"/>
            <a:ext cx="252095" cy="255270"/>
          </a:xfrm>
          <a:prstGeom prst="rect">
            <a:avLst/>
          </a:prstGeom>
        </p:spPr>
      </p:pic>
      <p:pic>
        <p:nvPicPr>
          <p:cNvPr id="28" name="Imagen 27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318" y="4190481"/>
            <a:ext cx="314960" cy="264160"/>
          </a:xfrm>
          <a:prstGeom prst="rect">
            <a:avLst/>
          </a:prstGeom>
        </p:spPr>
      </p:pic>
      <p:graphicFrame>
        <p:nvGraphicFramePr>
          <p:cNvPr id="29" name="Tabla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4172493"/>
              </p:ext>
            </p:extLst>
          </p:nvPr>
        </p:nvGraphicFramePr>
        <p:xfrm>
          <a:off x="135972" y="4750323"/>
          <a:ext cx="6664002" cy="147964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64002"/>
              </a:tblGrid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30" name="Imagen 29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724" y="4830833"/>
            <a:ext cx="283210" cy="283210"/>
          </a:xfrm>
          <a:prstGeom prst="rect">
            <a:avLst/>
          </a:prstGeom>
        </p:spPr>
      </p:pic>
      <p:pic>
        <p:nvPicPr>
          <p:cNvPr id="31" name="Imagen 30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441" y="5378063"/>
            <a:ext cx="267970" cy="273685"/>
          </a:xfrm>
          <a:prstGeom prst="rect">
            <a:avLst/>
          </a:prstGeom>
        </p:spPr>
      </p:pic>
      <p:pic>
        <p:nvPicPr>
          <p:cNvPr id="32" name="Imagen 31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7274" y="5396478"/>
            <a:ext cx="252095" cy="255270"/>
          </a:xfrm>
          <a:prstGeom prst="rect">
            <a:avLst/>
          </a:prstGeom>
        </p:spPr>
      </p:pic>
      <p:pic>
        <p:nvPicPr>
          <p:cNvPr id="33" name="Imagen 32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294" y="5834339"/>
            <a:ext cx="314960" cy="264160"/>
          </a:xfrm>
          <a:prstGeom prst="rect">
            <a:avLst/>
          </a:prstGeom>
        </p:spPr>
      </p:pic>
      <p:graphicFrame>
        <p:nvGraphicFramePr>
          <p:cNvPr id="34" name="Tabla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1536641"/>
              </p:ext>
            </p:extLst>
          </p:nvPr>
        </p:nvGraphicFramePr>
        <p:xfrm>
          <a:off x="150093" y="6372926"/>
          <a:ext cx="6664002" cy="147964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64002"/>
              </a:tblGrid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35" name="Imagen 34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0093" y="6472078"/>
            <a:ext cx="283210" cy="283210"/>
          </a:xfrm>
          <a:prstGeom prst="rect">
            <a:avLst/>
          </a:prstGeom>
        </p:spPr>
      </p:pic>
      <p:pic>
        <p:nvPicPr>
          <p:cNvPr id="36" name="Imagen 35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810" y="7019308"/>
            <a:ext cx="267970" cy="273685"/>
          </a:xfrm>
          <a:prstGeom prst="rect">
            <a:avLst/>
          </a:prstGeom>
        </p:spPr>
      </p:pic>
      <p:pic>
        <p:nvPicPr>
          <p:cNvPr id="37" name="Imagen 36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0643" y="7037723"/>
            <a:ext cx="252095" cy="255270"/>
          </a:xfrm>
          <a:prstGeom prst="rect">
            <a:avLst/>
          </a:prstGeom>
        </p:spPr>
      </p:pic>
      <p:pic>
        <p:nvPicPr>
          <p:cNvPr id="38" name="Imagen 37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663" y="7475584"/>
            <a:ext cx="314960" cy="2641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78199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2119720" y="501491"/>
            <a:ext cx="1992854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8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Acuerdos</a:t>
            </a:r>
            <a:endParaRPr lang="es-ES" sz="48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0" name="Tabla 9"/>
          <p:cNvGraphicFramePr>
            <a:graphicFrameLocks noGrp="1"/>
          </p:cNvGraphicFramePr>
          <p:nvPr/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653330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60189" y="501491"/>
            <a:ext cx="611193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Asistencia de Padres de familia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183867" y="1332488"/>
          <a:ext cx="6356782" cy="6974999"/>
        </p:xfrm>
        <a:graphic>
          <a:graphicData uri="http://schemas.openxmlformats.org/drawingml/2006/table">
            <a:tbl>
              <a:tblPr firstRow="1" firstCol="1" bandRow="1">
                <a:tableStyleId>{ED083AE6-46FA-4A59-8FB0-9F97EB10719F}</a:tableStyleId>
              </a:tblPr>
              <a:tblGrid>
                <a:gridCol w="480279"/>
                <a:gridCol w="2892496"/>
                <a:gridCol w="2984007"/>
              </a:tblGrid>
              <a:tr h="1866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>
                          <a:effectLst/>
                          <a:latin typeface="Kristen ITC" panose="03050502040202030202" pitchFamily="66" charset="0"/>
                        </a:rPr>
                        <a:t>No.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 smtClean="0">
                          <a:effectLst/>
                          <a:latin typeface="Kristen ITC" panose="03050502040202030202" pitchFamily="66" charset="0"/>
                        </a:rPr>
                        <a:t>Nombre del(la)</a:t>
                      </a:r>
                      <a:r>
                        <a:rPr lang="es-MX" sz="1000" baseline="0" dirty="0" smtClean="0">
                          <a:effectLst/>
                          <a:latin typeface="Kristen ITC" panose="03050502040202030202" pitchFamily="66" charset="0"/>
                        </a:rPr>
                        <a:t> alumno(a)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 smtClean="0">
                          <a:effectLst/>
                          <a:latin typeface="Kristen ITC" panose="03050502040202030202" pitchFamily="66" charset="0"/>
                        </a:rPr>
                        <a:t>Firma del padre, madre o</a:t>
                      </a:r>
                      <a:r>
                        <a:rPr lang="es-MX" sz="1000" baseline="0" dirty="0" smtClean="0">
                          <a:effectLst/>
                          <a:latin typeface="Kristen ITC" panose="03050502040202030202" pitchFamily="66" charset="0"/>
                        </a:rPr>
                        <a:t> tutor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561975" algn="l"/>
                          <a:tab pos="1289050" algn="ctr"/>
                        </a:tabLs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				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26634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Imagen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178" y="0"/>
            <a:ext cx="6864178" cy="6864178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102" y="302181"/>
            <a:ext cx="5294377" cy="3295891"/>
          </a:xfrm>
          <a:prstGeom prst="rect">
            <a:avLst/>
          </a:prstGeom>
        </p:spPr>
      </p:pic>
      <p:sp>
        <p:nvSpPr>
          <p:cNvPr id="16" name="CuadroTexto 15"/>
          <p:cNvSpPr txBox="1"/>
          <p:nvPr/>
        </p:nvSpPr>
        <p:spPr>
          <a:xfrm>
            <a:off x="832102" y="1422730"/>
            <a:ext cx="5294377" cy="1415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600" b="1" dirty="0" smtClean="0">
                <a:latin typeface="Kristen ITC" panose="03050502040202030202" pitchFamily="66" charset="0"/>
              </a:rPr>
              <a:t>Diciembre</a:t>
            </a:r>
          </a:p>
          <a:p>
            <a:pPr algn="ctr"/>
            <a:endParaRPr lang="es-MX" sz="2000" b="1" dirty="0" smtClean="0">
              <a:latin typeface="Kristen ITC" panose="03050502040202030202" pitchFamily="66" charset="0"/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775" y="3598072"/>
            <a:ext cx="2840555" cy="4662799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2437" y="4907564"/>
            <a:ext cx="2689532" cy="41561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32161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pic>
        <p:nvPicPr>
          <p:cNvPr id="14" name="Imagen 1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6846" y="1049844"/>
            <a:ext cx="4475991" cy="2786424"/>
          </a:xfrm>
          <a:prstGeom prst="rect">
            <a:avLst/>
          </a:prstGeom>
        </p:spPr>
      </p:pic>
      <p:sp>
        <p:nvSpPr>
          <p:cNvPr id="15" name="CuadroTexto 14"/>
          <p:cNvSpPr txBox="1"/>
          <p:nvPr/>
        </p:nvSpPr>
        <p:spPr>
          <a:xfrm>
            <a:off x="921446" y="1912505"/>
            <a:ext cx="529437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000" b="1" dirty="0" smtClean="0">
                <a:latin typeface="Kristen ITC" panose="03050502040202030202" pitchFamily="66" charset="0"/>
              </a:rPr>
              <a:t>Diciembre</a:t>
            </a:r>
          </a:p>
          <a:p>
            <a:pPr algn="ctr"/>
            <a:endParaRPr lang="es-MX" b="1" dirty="0" smtClean="0">
              <a:latin typeface="Kristen ITC" panose="03050502040202030202" pitchFamily="66" charset="0"/>
            </a:endParaRPr>
          </a:p>
        </p:txBody>
      </p:sp>
      <p:sp>
        <p:nvSpPr>
          <p:cNvPr id="10" name="Rectángulo 9"/>
          <p:cNvSpPr/>
          <p:nvPr/>
        </p:nvSpPr>
        <p:spPr>
          <a:xfrm>
            <a:off x="1854134" y="7132228"/>
            <a:ext cx="3429000" cy="984885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spcAft>
                <a:spcPts val="0"/>
              </a:spcAft>
            </a:pPr>
            <a:r>
              <a:rPr lang="en-US" dirty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Valor del </a:t>
            </a:r>
            <a:r>
              <a:rPr lang="en-US" dirty="0" err="1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mes</a:t>
            </a:r>
            <a:r>
              <a:rPr lang="en-US" dirty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s-MX" dirty="0">
              <a:latin typeface="Kristen ITC" panose="03050502040202030202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spcAft>
                <a:spcPts val="0"/>
              </a:spcAft>
            </a:pPr>
            <a:r>
              <a:rPr lang="en-US" sz="4000" b="1" dirty="0" err="1" smtClean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Justicia</a:t>
            </a:r>
            <a:endParaRPr lang="es-MX" dirty="0">
              <a:effectLst/>
              <a:latin typeface="Kristen ITC" panose="03050502040202030202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9" name="Tab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8659596"/>
              </p:ext>
            </p:extLst>
          </p:nvPr>
        </p:nvGraphicFramePr>
        <p:xfrm>
          <a:off x="785553" y="4135367"/>
          <a:ext cx="5570264" cy="2322072"/>
        </p:xfrm>
        <a:graphic>
          <a:graphicData uri="http://schemas.openxmlformats.org/drawingml/2006/table">
            <a:tbl>
              <a:tblPr firstRow="1" firstCol="1" bandRow="1">
                <a:tableStyleId>{69012ECD-51FC-41F1-AA8D-1B2483CD663E}</a:tableStyleId>
              </a:tblPr>
              <a:tblGrid>
                <a:gridCol w="795752"/>
                <a:gridCol w="795752"/>
                <a:gridCol w="795752"/>
                <a:gridCol w="795752"/>
                <a:gridCol w="795752"/>
                <a:gridCol w="795752"/>
                <a:gridCol w="795752"/>
              </a:tblGrid>
              <a:tr h="38701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D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L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J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V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S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8701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1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2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3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4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5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8701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6</a:t>
                      </a:r>
                      <a:endParaRPr lang="es-MX" sz="1600" b="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7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8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9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10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11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12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8701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13</a:t>
                      </a:r>
                      <a:endParaRPr lang="es-MX" sz="1600" b="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14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15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16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17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18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19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8701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20</a:t>
                      </a:r>
                      <a:endParaRPr lang="es-MX" sz="1600" b="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21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22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23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24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25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26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8701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 dirty="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27</a:t>
                      </a:r>
                      <a:endParaRPr lang="es-MX" sz="1600" b="0" dirty="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28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29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30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31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b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pic>
        <p:nvPicPr>
          <p:cNvPr id="12" name="Imagen 1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9035" y="6700188"/>
            <a:ext cx="1289722" cy="19965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53429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/>
        </p:nvGraphicFramePr>
        <p:xfrm>
          <a:off x="609868" y="1409511"/>
          <a:ext cx="5743466" cy="634489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43466"/>
              </a:tblGrid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01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02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03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Viernes 04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07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38248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656775" y="1427801"/>
          <a:ext cx="5743466" cy="632660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43466"/>
              </a:tblGrid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08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09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10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Viernes 11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14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51746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/>
        </p:nvGraphicFramePr>
        <p:xfrm>
          <a:off x="656775" y="1409511"/>
          <a:ext cx="5761754" cy="634489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761754"/>
              </a:tblGrid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Martes 15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16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17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Viernes 18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897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21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266814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656775" y="1427801"/>
          <a:ext cx="5688602" cy="632660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88602"/>
              </a:tblGrid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22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23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Jueves 24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Viernes 25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532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Lunes 28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098274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7584678"/>
              </p:ext>
            </p:extLst>
          </p:nvPr>
        </p:nvGraphicFramePr>
        <p:xfrm>
          <a:off x="656775" y="1421343"/>
          <a:ext cx="5644577" cy="635209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44577"/>
              </a:tblGrid>
              <a:tr h="1078247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Martes 29</a:t>
                      </a: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8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330" marR="60330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11424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Miércoles 30</a:t>
                      </a: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8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330" marR="60330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21399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800" b="1" dirty="0" smtClean="0">
                          <a:effectLst/>
                          <a:latin typeface="Kristen ITC" panose="03050502040202030202" pitchFamily="66" charset="0"/>
                        </a:rPr>
                        <a:t>Jueves</a:t>
                      </a:r>
                      <a:r>
                        <a:rPr lang="es-MX" sz="1800" b="1" baseline="0" dirty="0" smtClean="0">
                          <a:effectLst/>
                          <a:latin typeface="Kristen ITC" panose="03050502040202030202" pitchFamily="66" charset="0"/>
                        </a:rPr>
                        <a:t> 31</a:t>
                      </a: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endParaRPr lang="es-MX" sz="1800" b="1" baseline="0" dirty="0" smtClean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endParaRPr lang="es-MX" sz="1800" b="1" baseline="0" dirty="0" smtClean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330" marR="60330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2919163">
                <a:tc>
                  <a:txBody>
                    <a:bodyPr/>
                    <a:lstStyle/>
                    <a:p>
                      <a:pPr marL="0" marR="0" indent="0" algn="l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1153795" algn="l"/>
                          <a:tab pos="2895600" algn="ctr"/>
                        </a:tabLst>
                        <a:defRPr/>
                      </a:pPr>
                      <a:r>
                        <a:rPr lang="es-MX" sz="1800" b="1" baseline="0" dirty="0" smtClean="0">
                          <a:solidFill>
                            <a:schemeClr val="tx1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Pendientes del mes</a:t>
                      </a:r>
                      <a:endParaRPr lang="es-MX" sz="1800" b="1" dirty="0" smtClean="0">
                        <a:solidFill>
                          <a:schemeClr val="tx1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endParaRPr lang="es-MX" sz="1800" b="1" dirty="0">
                        <a:solidFill>
                          <a:schemeClr val="tx1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330" marR="60330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9583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334738" y="501491"/>
            <a:ext cx="5562806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5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Consejo Técnico Escolar</a:t>
            </a:r>
            <a:endParaRPr lang="es-ES" sz="5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638532"/>
          <a:ext cx="6277077" cy="59351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115842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2" name="Rectángulo 11"/>
          <p:cNvSpPr/>
          <p:nvPr/>
        </p:nvSpPr>
        <p:spPr>
          <a:xfrm>
            <a:off x="1083612" y="720222"/>
            <a:ext cx="4690771" cy="135421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5400" b="0" cap="none" spc="0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Directorio Telefónico</a:t>
            </a:r>
          </a:p>
          <a:p>
            <a:pPr algn="ctr"/>
            <a:r>
              <a:rPr lang="es-ES" sz="2800" dirty="0" smtClean="0">
                <a:ln w="0"/>
                <a:latin typeface="Brush Script MT" panose="03060802040406070304" pitchFamily="66" charset="0"/>
              </a:rPr>
              <a:t>(Personal)</a:t>
            </a:r>
            <a:endParaRPr lang="es-ES" sz="2800" b="0" cap="none" spc="0" dirty="0">
              <a:ln w="0"/>
              <a:solidFill>
                <a:schemeClr val="tx1"/>
              </a:solidFill>
              <a:latin typeface="Brush Script MT" panose="03060802040406070304" pitchFamily="66" charset="0"/>
            </a:endParaRPr>
          </a:p>
        </p:txBody>
      </p:sp>
      <p:graphicFrame>
        <p:nvGraphicFramePr>
          <p:cNvPr id="13" name="Tabla 12"/>
          <p:cNvGraphicFramePr>
            <a:graphicFrameLocks noGrp="1"/>
          </p:cNvGraphicFramePr>
          <p:nvPr/>
        </p:nvGraphicFramePr>
        <p:xfrm>
          <a:off x="117683" y="1826141"/>
          <a:ext cx="6664002" cy="147964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64002"/>
              </a:tblGrid>
              <a:tr h="493214">
                <a:tc>
                  <a:txBody>
                    <a:bodyPr/>
                    <a:lstStyle/>
                    <a:p>
                      <a:endParaRPr lang="es-MX" i="1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19" name="Imagen 18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435" y="1906651"/>
            <a:ext cx="283210" cy="283210"/>
          </a:xfrm>
          <a:prstGeom prst="rect">
            <a:avLst/>
          </a:prstGeom>
        </p:spPr>
      </p:pic>
      <p:pic>
        <p:nvPicPr>
          <p:cNvPr id="21" name="Imagen 20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152" y="2453881"/>
            <a:ext cx="267970" cy="273685"/>
          </a:xfrm>
          <a:prstGeom prst="rect">
            <a:avLst/>
          </a:prstGeom>
        </p:spPr>
      </p:pic>
      <p:pic>
        <p:nvPicPr>
          <p:cNvPr id="22" name="Imagen 21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8985" y="2472296"/>
            <a:ext cx="252095" cy="255270"/>
          </a:xfrm>
          <a:prstGeom prst="rect">
            <a:avLst/>
          </a:prstGeom>
        </p:spPr>
      </p:pic>
      <p:pic>
        <p:nvPicPr>
          <p:cNvPr id="23" name="Imagen 22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005" y="2910157"/>
            <a:ext cx="314960" cy="264160"/>
          </a:xfrm>
          <a:prstGeom prst="rect">
            <a:avLst/>
          </a:prstGeom>
        </p:spPr>
      </p:pic>
      <p:graphicFrame>
        <p:nvGraphicFramePr>
          <p:cNvPr id="24" name="Tabla 23"/>
          <p:cNvGraphicFramePr>
            <a:graphicFrameLocks noGrp="1"/>
          </p:cNvGraphicFramePr>
          <p:nvPr/>
        </p:nvGraphicFramePr>
        <p:xfrm>
          <a:off x="96996" y="3563665"/>
          <a:ext cx="6664002" cy="147964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64002"/>
              </a:tblGrid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25" name="Imagen 24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748" y="3644175"/>
            <a:ext cx="283210" cy="283210"/>
          </a:xfrm>
          <a:prstGeom prst="rect">
            <a:avLst/>
          </a:prstGeom>
        </p:spPr>
      </p:pic>
      <p:pic>
        <p:nvPicPr>
          <p:cNvPr id="26" name="Imagen 25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465" y="4191405"/>
            <a:ext cx="267970" cy="273685"/>
          </a:xfrm>
          <a:prstGeom prst="rect">
            <a:avLst/>
          </a:prstGeom>
        </p:spPr>
      </p:pic>
      <p:pic>
        <p:nvPicPr>
          <p:cNvPr id="27" name="Imagen 26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8298" y="4209820"/>
            <a:ext cx="252095" cy="255270"/>
          </a:xfrm>
          <a:prstGeom prst="rect">
            <a:avLst/>
          </a:prstGeom>
        </p:spPr>
      </p:pic>
      <p:pic>
        <p:nvPicPr>
          <p:cNvPr id="28" name="Imagen 27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318" y="4647681"/>
            <a:ext cx="314960" cy="264160"/>
          </a:xfrm>
          <a:prstGeom prst="rect">
            <a:avLst/>
          </a:prstGeom>
        </p:spPr>
      </p:pic>
      <p:graphicFrame>
        <p:nvGraphicFramePr>
          <p:cNvPr id="29" name="Tabla 28"/>
          <p:cNvGraphicFramePr>
            <a:graphicFrameLocks noGrp="1"/>
          </p:cNvGraphicFramePr>
          <p:nvPr/>
        </p:nvGraphicFramePr>
        <p:xfrm>
          <a:off x="135972" y="5207523"/>
          <a:ext cx="6664002" cy="147964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64002"/>
              </a:tblGrid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30" name="Imagen 29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724" y="5288033"/>
            <a:ext cx="283210" cy="283210"/>
          </a:xfrm>
          <a:prstGeom prst="rect">
            <a:avLst/>
          </a:prstGeom>
        </p:spPr>
      </p:pic>
      <p:pic>
        <p:nvPicPr>
          <p:cNvPr id="31" name="Imagen 30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441" y="5835263"/>
            <a:ext cx="267970" cy="273685"/>
          </a:xfrm>
          <a:prstGeom prst="rect">
            <a:avLst/>
          </a:prstGeom>
        </p:spPr>
      </p:pic>
      <p:pic>
        <p:nvPicPr>
          <p:cNvPr id="32" name="Imagen 31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7274" y="5853678"/>
            <a:ext cx="252095" cy="255270"/>
          </a:xfrm>
          <a:prstGeom prst="rect">
            <a:avLst/>
          </a:prstGeom>
        </p:spPr>
      </p:pic>
      <p:pic>
        <p:nvPicPr>
          <p:cNvPr id="33" name="Imagen 32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294" y="6291539"/>
            <a:ext cx="314960" cy="264160"/>
          </a:xfrm>
          <a:prstGeom prst="rect">
            <a:avLst/>
          </a:prstGeom>
        </p:spPr>
      </p:pic>
      <p:graphicFrame>
        <p:nvGraphicFramePr>
          <p:cNvPr id="34" name="Tabla 33"/>
          <p:cNvGraphicFramePr>
            <a:graphicFrameLocks noGrp="1"/>
          </p:cNvGraphicFramePr>
          <p:nvPr/>
        </p:nvGraphicFramePr>
        <p:xfrm>
          <a:off x="89341" y="6848768"/>
          <a:ext cx="6664002" cy="147964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64002"/>
              </a:tblGrid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35" name="Imagen 34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0093" y="6929278"/>
            <a:ext cx="283210" cy="283210"/>
          </a:xfrm>
          <a:prstGeom prst="rect">
            <a:avLst/>
          </a:prstGeom>
        </p:spPr>
      </p:pic>
      <p:pic>
        <p:nvPicPr>
          <p:cNvPr id="36" name="Imagen 35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810" y="7476508"/>
            <a:ext cx="267970" cy="273685"/>
          </a:xfrm>
          <a:prstGeom prst="rect">
            <a:avLst/>
          </a:prstGeom>
        </p:spPr>
      </p:pic>
      <p:pic>
        <p:nvPicPr>
          <p:cNvPr id="37" name="Imagen 36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0643" y="7494923"/>
            <a:ext cx="252095" cy="255270"/>
          </a:xfrm>
          <a:prstGeom prst="rect">
            <a:avLst/>
          </a:prstGeom>
        </p:spPr>
      </p:pic>
      <p:pic>
        <p:nvPicPr>
          <p:cNvPr id="38" name="Imagen 37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663" y="7932784"/>
            <a:ext cx="314960" cy="2641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94135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065501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376563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837327" y="501491"/>
            <a:ext cx="4557658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Asistencia de Diciembre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831976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1043871" y="353423"/>
            <a:ext cx="4266489" cy="1077218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Registro de evaluación</a:t>
            </a:r>
          </a:p>
          <a:p>
            <a:pPr algn="ctr"/>
            <a:r>
              <a:rPr lang="es-ES" b="0" cap="none" spc="0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(Segundo bimestres)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/>
        </p:nvGraphicFramePr>
        <p:xfrm>
          <a:off x="232643" y="1521939"/>
          <a:ext cx="6392710" cy="6323758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621200"/>
                <a:gridCol w="2662094"/>
                <a:gridCol w="388677"/>
                <a:gridCol w="388677"/>
                <a:gridCol w="388677"/>
                <a:gridCol w="388677"/>
                <a:gridCol w="388677"/>
                <a:gridCol w="388677"/>
                <a:gridCol w="388677"/>
                <a:gridCol w="388677"/>
              </a:tblGrid>
              <a:tr h="15423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No.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>
                    <a:solidFill>
                      <a:srgbClr val="FF0066"/>
                    </a:solidFill>
                  </a:tcPr>
                </a:tc>
              </a:tr>
              <a:tr h="154238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  <a:tr h="15423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684" marR="63684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648844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-4997" y="501491"/>
            <a:ext cx="6242286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8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Reunión con padres de familia</a:t>
            </a:r>
            <a:endParaRPr lang="es-ES" sz="48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0" name="Tabla 9"/>
          <p:cNvGraphicFramePr>
            <a:graphicFrameLocks noGrp="1"/>
          </p:cNvGraphicFramePr>
          <p:nvPr/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292538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2119720" y="501491"/>
            <a:ext cx="1992854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8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Acuerdos</a:t>
            </a:r>
            <a:endParaRPr lang="es-ES" sz="48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0" name="Tabla 9"/>
          <p:cNvGraphicFramePr>
            <a:graphicFrameLocks noGrp="1"/>
          </p:cNvGraphicFramePr>
          <p:nvPr/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028507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60189" y="501491"/>
            <a:ext cx="611193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Asistencia de Padres de familia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183867" y="1332488"/>
          <a:ext cx="6356782" cy="6974999"/>
        </p:xfrm>
        <a:graphic>
          <a:graphicData uri="http://schemas.openxmlformats.org/drawingml/2006/table">
            <a:tbl>
              <a:tblPr firstRow="1" firstCol="1" bandRow="1">
                <a:tableStyleId>{ED083AE6-46FA-4A59-8FB0-9F97EB10719F}</a:tableStyleId>
              </a:tblPr>
              <a:tblGrid>
                <a:gridCol w="480279"/>
                <a:gridCol w="2892496"/>
                <a:gridCol w="2984007"/>
              </a:tblGrid>
              <a:tr h="18667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>
                          <a:effectLst/>
                          <a:latin typeface="Kristen ITC" panose="03050502040202030202" pitchFamily="66" charset="0"/>
                        </a:rPr>
                        <a:t>No.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 smtClean="0">
                          <a:effectLst/>
                          <a:latin typeface="Kristen ITC" panose="03050502040202030202" pitchFamily="66" charset="0"/>
                        </a:rPr>
                        <a:t>Nombre del(la)</a:t>
                      </a:r>
                      <a:r>
                        <a:rPr lang="es-MX" sz="1000" baseline="0" dirty="0" smtClean="0">
                          <a:effectLst/>
                          <a:latin typeface="Kristen ITC" panose="03050502040202030202" pitchFamily="66" charset="0"/>
                        </a:rPr>
                        <a:t> alumno(a)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1000" dirty="0" smtClean="0">
                          <a:effectLst/>
                          <a:latin typeface="Kristen ITC" panose="03050502040202030202" pitchFamily="66" charset="0"/>
                        </a:rPr>
                        <a:t>Firma del padre, madre o</a:t>
                      </a:r>
                      <a:r>
                        <a:rPr lang="es-MX" sz="1000" baseline="0" dirty="0" smtClean="0">
                          <a:effectLst/>
                          <a:latin typeface="Kristen ITC" panose="03050502040202030202" pitchFamily="66" charset="0"/>
                        </a:rPr>
                        <a:t> tutor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561975" algn="l"/>
                          <a:tab pos="1289050" algn="ctr"/>
                        </a:tabLs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				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  <a:tr h="169708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s-MX" sz="9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845431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Imagen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8999"/>
            <a:ext cx="6914068" cy="7408339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102" y="302181"/>
            <a:ext cx="5294377" cy="3295891"/>
          </a:xfrm>
          <a:prstGeom prst="rect">
            <a:avLst/>
          </a:prstGeom>
        </p:spPr>
      </p:pic>
      <p:sp>
        <p:nvSpPr>
          <p:cNvPr id="16" name="CuadroTexto 15"/>
          <p:cNvSpPr txBox="1"/>
          <p:nvPr/>
        </p:nvSpPr>
        <p:spPr>
          <a:xfrm>
            <a:off x="832102" y="1422730"/>
            <a:ext cx="5294377" cy="1415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600" b="1" dirty="0" smtClean="0">
                <a:latin typeface="Kristen ITC" panose="03050502040202030202" pitchFamily="66" charset="0"/>
              </a:rPr>
              <a:t>Enero</a:t>
            </a:r>
          </a:p>
          <a:p>
            <a:pPr algn="ctr"/>
            <a:endParaRPr lang="es-MX" sz="2000" b="1" dirty="0" smtClean="0">
              <a:latin typeface="Kristen ITC" panose="03050502040202030202" pitchFamily="66" charset="0"/>
            </a:endParaRPr>
          </a:p>
        </p:txBody>
      </p:sp>
      <p:pic>
        <p:nvPicPr>
          <p:cNvPr id="14" name="Imagen 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3578" y="4598661"/>
            <a:ext cx="2371935" cy="4545339"/>
          </a:xfrm>
          <a:prstGeom prst="rect">
            <a:avLst/>
          </a:prstGeom>
        </p:spPr>
      </p:pic>
      <p:pic>
        <p:nvPicPr>
          <p:cNvPr id="17" name="Imagen 1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478" y="4522615"/>
            <a:ext cx="2517858" cy="46213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73279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pic>
        <p:nvPicPr>
          <p:cNvPr id="14" name="Imagen 1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6846" y="1049844"/>
            <a:ext cx="4475991" cy="2786424"/>
          </a:xfrm>
          <a:prstGeom prst="rect">
            <a:avLst/>
          </a:prstGeom>
        </p:spPr>
      </p:pic>
      <p:sp>
        <p:nvSpPr>
          <p:cNvPr id="15" name="CuadroTexto 14"/>
          <p:cNvSpPr txBox="1"/>
          <p:nvPr/>
        </p:nvSpPr>
        <p:spPr>
          <a:xfrm>
            <a:off x="921446" y="1912505"/>
            <a:ext cx="529437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6000" b="1" dirty="0" smtClean="0">
                <a:latin typeface="Kristen ITC" panose="03050502040202030202" pitchFamily="66" charset="0"/>
              </a:rPr>
              <a:t>Enero</a:t>
            </a:r>
          </a:p>
          <a:p>
            <a:pPr algn="ctr"/>
            <a:endParaRPr lang="es-MX" b="1" dirty="0" smtClean="0">
              <a:latin typeface="Kristen ITC" panose="03050502040202030202" pitchFamily="66" charset="0"/>
            </a:endParaRPr>
          </a:p>
        </p:txBody>
      </p:sp>
      <p:sp>
        <p:nvSpPr>
          <p:cNvPr id="10" name="Rectángulo 9"/>
          <p:cNvSpPr/>
          <p:nvPr/>
        </p:nvSpPr>
        <p:spPr>
          <a:xfrm>
            <a:off x="1854134" y="7132228"/>
            <a:ext cx="3429000" cy="984885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spcAft>
                <a:spcPts val="0"/>
              </a:spcAft>
            </a:pPr>
            <a:r>
              <a:rPr lang="en-US" dirty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Valor del </a:t>
            </a:r>
            <a:r>
              <a:rPr lang="en-US" dirty="0" err="1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mes</a:t>
            </a:r>
            <a:r>
              <a:rPr lang="en-US" dirty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s-MX" dirty="0">
              <a:latin typeface="Kristen ITC" panose="03050502040202030202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spcAft>
                <a:spcPts val="0"/>
              </a:spcAft>
            </a:pPr>
            <a:r>
              <a:rPr lang="en-US" sz="4000" b="1" dirty="0" err="1" smtClean="0">
                <a:latin typeface="Kristen ITC" panose="03050502040202030202" pitchFamily="66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Diálogo</a:t>
            </a:r>
            <a:endParaRPr lang="es-MX" dirty="0">
              <a:effectLst/>
              <a:latin typeface="Kristen ITC" panose="03050502040202030202" pitchFamily="66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2" name="Imagen 1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9035" y="6700188"/>
            <a:ext cx="1289722" cy="1996545"/>
          </a:xfrm>
          <a:prstGeom prst="rect">
            <a:avLst/>
          </a:prstGeom>
        </p:spPr>
      </p:pic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3149244"/>
              </p:ext>
            </p:extLst>
          </p:nvPr>
        </p:nvGraphicFramePr>
        <p:xfrm>
          <a:off x="725540" y="4232100"/>
          <a:ext cx="5663217" cy="2299276"/>
        </p:xfrm>
        <a:graphic>
          <a:graphicData uri="http://schemas.openxmlformats.org/drawingml/2006/table">
            <a:tbl>
              <a:tblPr firstRow="1" firstCol="1" bandRow="1">
                <a:tableStyleId>{17292A2E-F333-43FB-9621-5CBBE7FDCDCB}</a:tableStyleId>
              </a:tblPr>
              <a:tblGrid>
                <a:gridCol w="809031"/>
                <a:gridCol w="809031"/>
                <a:gridCol w="809031"/>
                <a:gridCol w="809031"/>
                <a:gridCol w="809031"/>
                <a:gridCol w="809031"/>
                <a:gridCol w="809031"/>
              </a:tblGrid>
              <a:tr h="3284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D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L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M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J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V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S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284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284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3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7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284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10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13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14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284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17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19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20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21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22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23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284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24</a:t>
                      </a:r>
                      <a:endParaRPr lang="es-MX" sz="160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25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26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27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28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29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30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  <a:tr h="3284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solidFill>
                            <a:srgbClr val="C00000"/>
                          </a:solidFill>
                          <a:effectLst/>
                          <a:latin typeface="Kristen ITC" panose="03050502040202030202" pitchFamily="66" charset="0"/>
                        </a:rPr>
                        <a:t>31</a:t>
                      </a:r>
                      <a:endParaRPr lang="es-MX" sz="1600" dirty="0">
                        <a:solidFill>
                          <a:srgbClr val="C0000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6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6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489344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4574839"/>
              </p:ext>
            </p:extLst>
          </p:nvPr>
        </p:nvGraphicFramePr>
        <p:xfrm>
          <a:off x="656775" y="1395671"/>
          <a:ext cx="5669884" cy="635873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69884"/>
              </a:tblGrid>
              <a:tr h="127174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Viernes 01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74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04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74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05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74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06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7174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07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60565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18704"/>
            <a:ext cx="6858001" cy="1207008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56472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-18288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22719"/>
            <a:ext cx="1168302" cy="1115759"/>
          </a:xfrm>
          <a:prstGeom prst="rect">
            <a:avLst/>
          </a:prstGeom>
        </p:spPr>
      </p:pic>
      <p:graphicFrame>
        <p:nvGraphicFramePr>
          <p:cNvPr id="13" name="Tabla 12"/>
          <p:cNvGraphicFramePr>
            <a:graphicFrameLocks noGrp="1"/>
          </p:cNvGraphicFramePr>
          <p:nvPr/>
        </p:nvGraphicFramePr>
        <p:xfrm>
          <a:off x="117683" y="1368941"/>
          <a:ext cx="6664002" cy="147964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64002"/>
              </a:tblGrid>
              <a:tr h="493214">
                <a:tc>
                  <a:txBody>
                    <a:bodyPr/>
                    <a:lstStyle/>
                    <a:p>
                      <a:endParaRPr lang="es-MX" i="1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19" name="Imagen 18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435" y="1449451"/>
            <a:ext cx="283210" cy="283210"/>
          </a:xfrm>
          <a:prstGeom prst="rect">
            <a:avLst/>
          </a:prstGeom>
        </p:spPr>
      </p:pic>
      <p:pic>
        <p:nvPicPr>
          <p:cNvPr id="21" name="Imagen 20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152" y="1996681"/>
            <a:ext cx="267970" cy="273685"/>
          </a:xfrm>
          <a:prstGeom prst="rect">
            <a:avLst/>
          </a:prstGeom>
        </p:spPr>
      </p:pic>
      <p:pic>
        <p:nvPicPr>
          <p:cNvPr id="22" name="Imagen 21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8985" y="2015096"/>
            <a:ext cx="252095" cy="255270"/>
          </a:xfrm>
          <a:prstGeom prst="rect">
            <a:avLst/>
          </a:prstGeom>
        </p:spPr>
      </p:pic>
      <p:pic>
        <p:nvPicPr>
          <p:cNvPr id="23" name="Imagen 22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005" y="2452957"/>
            <a:ext cx="314960" cy="264160"/>
          </a:xfrm>
          <a:prstGeom prst="rect">
            <a:avLst/>
          </a:prstGeom>
        </p:spPr>
      </p:pic>
      <p:graphicFrame>
        <p:nvGraphicFramePr>
          <p:cNvPr id="24" name="Tabla 23"/>
          <p:cNvGraphicFramePr>
            <a:graphicFrameLocks noGrp="1"/>
          </p:cNvGraphicFramePr>
          <p:nvPr/>
        </p:nvGraphicFramePr>
        <p:xfrm>
          <a:off x="96996" y="3106465"/>
          <a:ext cx="6664002" cy="147964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64002"/>
              </a:tblGrid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25" name="Imagen 24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748" y="3186975"/>
            <a:ext cx="283210" cy="283210"/>
          </a:xfrm>
          <a:prstGeom prst="rect">
            <a:avLst/>
          </a:prstGeom>
        </p:spPr>
      </p:pic>
      <p:pic>
        <p:nvPicPr>
          <p:cNvPr id="26" name="Imagen 25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465" y="3734205"/>
            <a:ext cx="267970" cy="273685"/>
          </a:xfrm>
          <a:prstGeom prst="rect">
            <a:avLst/>
          </a:prstGeom>
        </p:spPr>
      </p:pic>
      <p:pic>
        <p:nvPicPr>
          <p:cNvPr id="27" name="Imagen 26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8298" y="3752620"/>
            <a:ext cx="252095" cy="255270"/>
          </a:xfrm>
          <a:prstGeom prst="rect">
            <a:avLst/>
          </a:prstGeom>
        </p:spPr>
      </p:pic>
      <p:pic>
        <p:nvPicPr>
          <p:cNvPr id="28" name="Imagen 27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318" y="4190481"/>
            <a:ext cx="314960" cy="264160"/>
          </a:xfrm>
          <a:prstGeom prst="rect">
            <a:avLst/>
          </a:prstGeom>
        </p:spPr>
      </p:pic>
      <p:graphicFrame>
        <p:nvGraphicFramePr>
          <p:cNvPr id="29" name="Tabla 28"/>
          <p:cNvGraphicFramePr>
            <a:graphicFrameLocks noGrp="1"/>
          </p:cNvGraphicFramePr>
          <p:nvPr/>
        </p:nvGraphicFramePr>
        <p:xfrm>
          <a:off x="135972" y="4750323"/>
          <a:ext cx="6664002" cy="147964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64002"/>
              </a:tblGrid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30" name="Imagen 29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724" y="4830833"/>
            <a:ext cx="283210" cy="283210"/>
          </a:xfrm>
          <a:prstGeom prst="rect">
            <a:avLst/>
          </a:prstGeom>
        </p:spPr>
      </p:pic>
      <p:pic>
        <p:nvPicPr>
          <p:cNvPr id="31" name="Imagen 30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441" y="5378063"/>
            <a:ext cx="267970" cy="273685"/>
          </a:xfrm>
          <a:prstGeom prst="rect">
            <a:avLst/>
          </a:prstGeom>
        </p:spPr>
      </p:pic>
      <p:pic>
        <p:nvPicPr>
          <p:cNvPr id="32" name="Imagen 31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7274" y="5396478"/>
            <a:ext cx="252095" cy="255270"/>
          </a:xfrm>
          <a:prstGeom prst="rect">
            <a:avLst/>
          </a:prstGeom>
        </p:spPr>
      </p:pic>
      <p:pic>
        <p:nvPicPr>
          <p:cNvPr id="33" name="Imagen 32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294" y="5834339"/>
            <a:ext cx="314960" cy="264160"/>
          </a:xfrm>
          <a:prstGeom prst="rect">
            <a:avLst/>
          </a:prstGeom>
        </p:spPr>
      </p:pic>
      <p:graphicFrame>
        <p:nvGraphicFramePr>
          <p:cNvPr id="34" name="Tabla 33"/>
          <p:cNvGraphicFramePr>
            <a:graphicFrameLocks noGrp="1"/>
          </p:cNvGraphicFramePr>
          <p:nvPr/>
        </p:nvGraphicFramePr>
        <p:xfrm>
          <a:off x="150093" y="6372926"/>
          <a:ext cx="6664002" cy="147964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64002"/>
              </a:tblGrid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</a:tcPr>
                </a:tc>
              </a:tr>
              <a:tr h="49321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  <p:pic>
        <p:nvPicPr>
          <p:cNvPr id="35" name="Imagen 34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0093" y="6472078"/>
            <a:ext cx="283210" cy="283210"/>
          </a:xfrm>
          <a:prstGeom prst="rect">
            <a:avLst/>
          </a:prstGeom>
        </p:spPr>
      </p:pic>
      <p:pic>
        <p:nvPicPr>
          <p:cNvPr id="36" name="Imagen 35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810" y="7019308"/>
            <a:ext cx="267970" cy="273685"/>
          </a:xfrm>
          <a:prstGeom prst="rect">
            <a:avLst/>
          </a:prstGeom>
        </p:spPr>
      </p:pic>
      <p:pic>
        <p:nvPicPr>
          <p:cNvPr id="37" name="Imagen 36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0643" y="7037723"/>
            <a:ext cx="252095" cy="255270"/>
          </a:xfrm>
          <a:prstGeom prst="rect">
            <a:avLst/>
          </a:prstGeom>
        </p:spPr>
      </p:pic>
      <p:pic>
        <p:nvPicPr>
          <p:cNvPr id="38" name="Imagen 37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663" y="7475584"/>
            <a:ext cx="314960" cy="2641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0034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3254645"/>
              </p:ext>
            </p:extLst>
          </p:nvPr>
        </p:nvGraphicFramePr>
        <p:xfrm>
          <a:off x="656775" y="1420386"/>
          <a:ext cx="5645171" cy="6334015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645171"/>
              </a:tblGrid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Viernes 08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11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12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13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14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925133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8116668"/>
              </p:ext>
            </p:extLst>
          </p:nvPr>
        </p:nvGraphicFramePr>
        <p:xfrm>
          <a:off x="854483" y="1445101"/>
          <a:ext cx="5546268" cy="630930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546268"/>
              </a:tblGrid>
              <a:tr h="126186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15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186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18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186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19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186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20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186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21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999601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1743085"/>
              </p:ext>
            </p:extLst>
          </p:nvPr>
        </p:nvGraphicFramePr>
        <p:xfrm>
          <a:off x="656775" y="1420386"/>
          <a:ext cx="5576897" cy="6334015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576897"/>
              </a:tblGrid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Viernes 22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Lunes 25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Martes 26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Miércoles 27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126680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Jueves 28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effectLst/>
                        <a:latin typeface="Kristen ITC" panose="03050502040202030202" pitchFamily="66" charset="0"/>
                      </a:endParaRP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19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276" marR="65276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56839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0349517"/>
              </p:ext>
            </p:extLst>
          </p:nvPr>
        </p:nvGraphicFramePr>
        <p:xfrm>
          <a:off x="656775" y="1395670"/>
          <a:ext cx="5571030" cy="6431891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5571030"/>
              </a:tblGrid>
              <a:tr h="1146040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2000" b="1">
                          <a:effectLst/>
                          <a:latin typeface="Kristen ITC" panose="03050502040202030202" pitchFamily="66" charset="0"/>
                        </a:rPr>
                        <a:t>Viernes 29</a:t>
                      </a: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20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20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</a:p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20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20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824" marR="58824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5212691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153795" algn="l"/>
                          <a:tab pos="2895600" algn="ctr"/>
                        </a:tabLst>
                      </a:pPr>
                      <a:r>
                        <a:rPr lang="es-MX" sz="2000" b="1" dirty="0">
                          <a:effectLst/>
                          <a:latin typeface="Kristen ITC" panose="03050502040202030202" pitchFamily="66" charset="0"/>
                        </a:rPr>
                        <a:t>Pendientes del mes </a:t>
                      </a:r>
                      <a:endParaRPr lang="es-MX" sz="20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824" marR="58824" marT="0" marB="0"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793903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334738" y="501491"/>
            <a:ext cx="5562806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5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Consejo Técnico Escolar</a:t>
            </a:r>
            <a:endParaRPr lang="es-ES" sz="5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638532"/>
          <a:ext cx="6277077" cy="59351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395676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801795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946492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2" name="Tabla 11"/>
          <p:cNvGraphicFramePr>
            <a:graphicFrameLocks noGrp="1"/>
          </p:cNvGraphicFramePr>
          <p:nvPr/>
        </p:nvGraphicFramePr>
        <p:xfrm>
          <a:off x="290459" y="124218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476915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1195597" y="501491"/>
            <a:ext cx="3841116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4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Asistencia de Enero</a:t>
            </a:r>
            <a:endParaRPr lang="es-ES" sz="44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3" name="Tabla 2"/>
          <p:cNvGraphicFramePr>
            <a:graphicFrameLocks noGrp="1"/>
          </p:cNvGraphicFramePr>
          <p:nvPr/>
        </p:nvGraphicFramePr>
        <p:xfrm>
          <a:off x="237751" y="1463034"/>
          <a:ext cx="6382504" cy="6594183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376494"/>
                <a:gridCol w="1785035"/>
                <a:gridCol w="182945"/>
                <a:gridCol w="182945"/>
                <a:gridCol w="182945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  <a:gridCol w="183607"/>
              </a:tblGrid>
              <a:tr h="14022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1050" b="1" dirty="0" smtClean="0">
                          <a:solidFill>
                            <a:srgbClr val="493930"/>
                          </a:solidFill>
                          <a:effectLst/>
                          <a:latin typeface="Kristen ITC" panose="03050502040202030202" pitchFamily="66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No.</a:t>
                      </a:r>
                      <a:endParaRPr lang="es-MX" sz="105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900" b="1" dirty="0">
                          <a:effectLst/>
                          <a:latin typeface="Kristen ITC" panose="03050502040202030202" pitchFamily="66" charset="0"/>
                        </a:rPr>
                        <a:t>Nombre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400" b="1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1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>
                    <a:solidFill>
                      <a:srgbClr val="FFC000"/>
                    </a:solidFill>
                  </a:tcPr>
                </a:tc>
              </a:tr>
              <a:tr h="160254">
                <a:tc>
                  <a:txBody>
                    <a:bodyPr/>
                    <a:lstStyle/>
                    <a:p>
                      <a:pPr marL="228600" lvl="0" indent="-228600" algn="r"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19.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29.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31.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32.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33.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34.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35.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36.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37.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38.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39.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  <a:tr h="160254">
                <a:tc>
                  <a:txBody>
                    <a:bodyPr/>
                    <a:lstStyle/>
                    <a:p>
                      <a:pPr marL="0" lvl="0" indent="0" algn="ctr"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s-MX" sz="900" b="0" dirty="0" smtClean="0">
                          <a:effectLst/>
                          <a:latin typeface="Kristen ITC" panose="03050502040202030202" pitchFamily="66" charset="0"/>
                        </a:rPr>
                        <a:t>40.</a:t>
                      </a:r>
                      <a:r>
                        <a:rPr lang="es-MX" sz="900" b="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b="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29" marR="63529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s-MX" sz="800" dirty="0">
                          <a:effectLst/>
                          <a:latin typeface="Kristen ITC" panose="03050502040202030202" pitchFamily="66" charset="0"/>
                        </a:rPr>
                        <a:t> </a:t>
                      </a:r>
                      <a:endParaRPr lang="es-MX" sz="1500" dirty="0">
                        <a:solidFill>
                          <a:srgbClr val="493930"/>
                        </a:solidFill>
                        <a:effectLst/>
                        <a:latin typeface="Kristen ITC" panose="03050502040202030202" pitchFamily="66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6344" marR="66344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931894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-4997" y="501491"/>
            <a:ext cx="6242286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8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Reunión con padres de familia</a:t>
            </a:r>
            <a:endParaRPr lang="es-ES" sz="48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0" name="Tabla 9"/>
          <p:cNvGraphicFramePr>
            <a:graphicFrameLocks noGrp="1"/>
          </p:cNvGraphicFramePr>
          <p:nvPr/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165001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" y="7936992"/>
            <a:ext cx="6858001" cy="1207008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0"/>
            <a:ext cx="6858001" cy="12070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1672" y="41007"/>
            <a:ext cx="1168302" cy="1115759"/>
          </a:xfrm>
          <a:prstGeom prst="rect">
            <a:avLst/>
          </a:prstGeom>
        </p:spPr>
      </p:pic>
      <p:sp>
        <p:nvSpPr>
          <p:cNvPr id="13" name="Rectángulo 12"/>
          <p:cNvSpPr/>
          <p:nvPr/>
        </p:nvSpPr>
        <p:spPr>
          <a:xfrm>
            <a:off x="2119720" y="501491"/>
            <a:ext cx="1992854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s-ES" sz="4800" dirty="0" smtClean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Brush Script MT" panose="03060802040406070304" pitchFamily="66" charset="0"/>
              </a:rPr>
              <a:t>Acuerdos</a:t>
            </a:r>
            <a:endParaRPr lang="es-ES" sz="4800" b="0" cap="none" spc="0" dirty="0" smtClean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Brush Script MT" panose="030608020404060703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-1" y="6274760"/>
            <a:ext cx="2421974" cy="2421974"/>
            <a:chOff x="9225" y="7372040"/>
            <a:chExt cx="2421974" cy="2421974"/>
          </a:xfrm>
        </p:grpSpPr>
        <p:pic>
          <p:nvPicPr>
            <p:cNvPr id="7" name="Imagen 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25" y="7372040"/>
              <a:ext cx="2421974" cy="2421974"/>
            </a:xfrm>
            <a:prstGeom prst="rect">
              <a:avLst/>
            </a:prstGeom>
          </p:spPr>
        </p:pic>
        <p:pic>
          <p:nvPicPr>
            <p:cNvPr id="8" name="Imagen 7" descr="Lemon Drop-001-80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001" y="8851681"/>
              <a:ext cx="774192" cy="725424"/>
            </a:xfrm>
            <a:prstGeom prst="rect">
              <a:avLst/>
            </a:prstGeom>
          </p:spPr>
        </p:pic>
      </p:grpSp>
      <p:graphicFrame>
        <p:nvGraphicFramePr>
          <p:cNvPr id="10" name="Tabla 9"/>
          <p:cNvGraphicFramePr>
            <a:graphicFrameLocks noGrp="1"/>
          </p:cNvGraphicFramePr>
          <p:nvPr/>
        </p:nvGraphicFramePr>
        <p:xfrm>
          <a:off x="290459" y="1687952"/>
          <a:ext cx="6277077" cy="63666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277077"/>
              </a:tblGrid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424444">
                <a:tc>
                  <a:txBody>
                    <a:bodyPr/>
                    <a:lstStyle/>
                    <a:p>
                      <a:endParaRPr lang="es-MX" dirty="0"/>
                    </a:p>
                  </a:txBody>
                  <a:tcPr>
                    <a:lnL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ash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702263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ema de Office">
  <a:themeElements>
    <a:clrScheme name="Tema de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a de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Tema de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451</TotalTime>
  <Words>5000</Words>
  <Application>Microsoft Office PowerPoint</Application>
  <PresentationFormat>Carta (216 x 279 mm)</PresentationFormat>
  <Paragraphs>28145</Paragraphs>
  <Slides>216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7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216</vt:i4>
      </vt:variant>
    </vt:vector>
  </HeadingPairs>
  <TitlesOfParts>
    <vt:vector size="224" baseType="lpstr">
      <vt:lpstr>Arial</vt:lpstr>
      <vt:lpstr>Berlin Sans FB</vt:lpstr>
      <vt:lpstr>Brush Script MT</vt:lpstr>
      <vt:lpstr>Calibri</vt:lpstr>
      <vt:lpstr>Calibri Light</vt:lpstr>
      <vt:lpstr>Kristen ITC</vt:lpstr>
      <vt:lpstr>Times New Roman</vt:lpstr>
      <vt:lpstr>Tema de Office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Company>Hewlett-Packard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creator>Laura Becerril</dc:creator>
  <cp:lastModifiedBy>Antonio Ciudad Real Núñez</cp:lastModifiedBy>
  <cp:revision>96</cp:revision>
  <dcterms:created xsi:type="dcterms:W3CDTF">2015-08-06T21:45:22Z</dcterms:created>
  <dcterms:modified xsi:type="dcterms:W3CDTF">2015-08-08T06:55:15Z</dcterms:modified>
</cp:coreProperties>
</file>