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2" r:id="rId20"/>
    <p:sldId id="275" r:id="rId21"/>
    <p:sldId id="277" r:id="rId22"/>
    <p:sldId id="276" r:id="rId23"/>
    <p:sldId id="279" r:id="rId24"/>
    <p:sldId id="278" r:id="rId25"/>
    <p:sldId id="282" r:id="rId26"/>
    <p:sldId id="280" r:id="rId27"/>
    <p:sldId id="283" r:id="rId28"/>
    <p:sldId id="284" r:id="rId29"/>
    <p:sldId id="281" r:id="rId30"/>
    <p:sldId id="287" r:id="rId31"/>
    <p:sldId id="286" r:id="rId32"/>
  </p:sldIdLst>
  <p:sldSz cx="9906000" cy="6858000" type="A4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6E6A0AB-17AD-4E20-AEA0-7B1B5C38704D}">
          <p14:sldIdLst>
            <p14:sldId id="257"/>
            <p14:sldId id="288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70"/>
            <p14:sldId id="269"/>
            <p14:sldId id="271"/>
            <p14:sldId id="273"/>
            <p14:sldId id="274"/>
            <p14:sldId id="272"/>
            <p14:sldId id="275"/>
            <p14:sldId id="277"/>
            <p14:sldId id="276"/>
            <p14:sldId id="279"/>
            <p14:sldId id="278"/>
            <p14:sldId id="282"/>
            <p14:sldId id="280"/>
            <p14:sldId id="283"/>
            <p14:sldId id="284"/>
            <p14:sldId id="281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99"/>
    <a:srgbClr val="CC0099"/>
    <a:srgbClr val="FF0000"/>
    <a:srgbClr val="FF6699"/>
    <a:srgbClr val="A50021"/>
    <a:srgbClr val="009900"/>
    <a:srgbClr val="3399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10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5-21T19:12:18.114"/>
    </inkml:context>
    <inkml:brush xml:id="br0">
      <inkml:brushProperty name="width" value="0.10583" units="cm"/>
      <inkml:brushProperty name="height" value="0.10583" units="cm"/>
      <inkml:brushProperty name="color" value="#FFF200"/>
      <inkml:brushProperty name="fitToCurve" value="1"/>
    </inkml:brush>
  </inkml:definitions>
  <inkml:traceGroup>
    <inkml:annotationXML>
      <emma:emma xmlns:emma="http://www.w3.org/2003/04/emma" version="1.0">
        <emma:interpretation id="{71A1B069-F407-418B-95B9-4C046F45179E}" emma:medium="tactile" emma:mode="ink">
          <msink:context xmlns:msink="http://schemas.microsoft.com/ink/2010/main" type="writingRegion" rotatedBoundingBox="8878,10196 5783,10182 5785,9809 8879,9823"/>
        </emma:interpretation>
      </emma:emma>
    </inkml:annotationXML>
    <inkml:traceGroup>
      <inkml:annotationXML>
        <emma:emma xmlns:emma="http://www.w3.org/2003/04/emma" version="1.0">
          <emma:interpretation id="{CD8E4A3B-E19A-40CE-AA10-4B805EF0A833}" emma:medium="tactile" emma:mode="ink">
            <msink:context xmlns:msink="http://schemas.microsoft.com/ink/2010/main" type="paragraph" rotatedBoundingBox="8878,10196 5783,10182 5785,9809 8879,9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934F77-AED7-4288-9A33-65C5AB7DB4A5}" emma:medium="tactile" emma:mode="ink">
              <msink:context xmlns:msink="http://schemas.microsoft.com/ink/2010/main" type="line" rotatedBoundingBox="8878,10196 5783,10182 5785,9809 8879,9823"/>
            </emma:interpretation>
          </emma:emma>
        </inkml:annotationXML>
        <inkml:traceGroup>
          <inkml:annotationXML>
            <emma:emma xmlns:emma="http://www.w3.org/2003/04/emma" version="1.0">
              <emma:interpretation id="{F7CA30B1-50E8-438F-AE1F-CF0418B42404}" emma:medium="tactile" emma:mode="ink">
                <msink:context xmlns:msink="http://schemas.microsoft.com/ink/2010/main" type="inkWord" rotatedBoundingBox="6013,9814 6133,10148 5874,10242 5753,9908"/>
              </emma:interpretation>
              <emma:one-of disjunction-type="recognition" id="oneOf0">
                <emma:interpretation id="interp0" emma:lang="es-ES" emma:confidence="0">
                  <emma:literal>la*</emma:literal>
                </emma:interpretation>
                <emma:interpretation id="interp1" emma:lang="es-ES" emma:confidence="0">
                  <emma:literal>Ea*</emma:literal>
                </emma:interpretation>
                <emma:interpretation id="interp2" emma:lang="es-ES" emma:confidence="0">
                  <emma:literal>Ca*</emma:literal>
                </emma:interpretation>
                <emma:interpretation id="interp3" emma:lang="es-ES" emma:confidence="0">
                  <emma:literal>coo</emma:literal>
                </emma:interpretation>
                <emma:interpretation id="interp4" emma:lang="es-ES" emma:confidence="0">
                  <emma:literal>E*</emma:literal>
                </emma:interpretation>
              </emma:one-of>
            </emma:emma>
          </inkml:annotationXML>
          <inkml:trace contextRef="#ctx0" brushRef="#br0">-2448 212 22 0,'0'-4'17'15,"0"4"10"-15,0-6 8 16,0 3-6-16,0-3-10 16,6 0-8-16,1-4-3 15,8-2 5-15,0 4-10 16,-4-2 4-16,7-4 0 16,-8 6-7-16,5-5 3 15,-8 2-3-15,5 1 1 0,-9-3 6 16,-3 5 0-16,0-6 11 15,0 8 3-15,0-2-5 16,0 2 7-16,-15 3-1 16,12 3-10-16,-16 0 2 15,12 0-14-15,-11 0-1 16,-4 13 0-16,12 12-2 16,-9-1 1-16,9 2 2 15,10 3 0-15,0-2-4 16,0-5 4-16,0 1-3 15,0-10 2-15,10-1-2 16,12 0 3-16,4-11 0 0,-1-1 0 16,8 0-2-16,-4 0 2 15,-4 0 0-15,0-5 3 16,-18-8-2-16,5-1 4 16,-9-2 1-16,-3-3-4 15,0-1 9-15,0 0-7 16,-3 4 5-16,-16 0-2 15,-3 3-7-15,4 3 5 16,8 7-1-16,-9-1 0 16,9 4 7-16,-5 0-11 15,-3 0 0-15,4 7-1 16,3 13-1-16,7-1 0 16,4 4 2-16,0-4 0 0,0-3-4 15,0-3 4 1,0-2-4-16,19-3 3 0,-9-8 0 15,8 1 0-15,-14-1 1 16,11 0 0-16,-12 0 0 16,-3 0 2-16,3 0 1 15,-3 0 10-15,0-16-12 16,0 3 9-16,0 1-6 16,0 2 1-16,-6 6 10 15,-9 1-11-15,4-2-2 16,3 5 2-16,1-1-2 15,7 1 0-15,-3 0-2 0,0 0 2 16,-9 0-5 0,9 9 3-16,-1 11-3 15,4 6 1-15,0-6 2 0,0-8-1 16,0-3 1-16,0-5 0 16,0-1-4-16,0-3 2 15,0 0 2-15,0 0-2 16,0 0 2-16,0 0-1 15,0 0 1-15,0 0 0 16,0 0 2-16,0-7-2 16,0-2 1-16,4 0 5 15,-4-2-5-15,0 8 4 16,0 2 0-16,0 1-5 16,0 0 8-16,0 0-8 15,0 0 0-15,0 0 0 0,0 0-1 16,-4 8 1-16,-3 17 0 15,-8 2 0-15,15-4-4 16,0-3 4-16,0-8-4 16,19-1 3-16,3-5-1 15,3-3 2-15,3-3 0 16,-6 0 0-16,3 0 1 16,-3 0 0-16,-7-9-1 15,-4-8 5-15,4-9-4 16,-12-3 5-16,-3-5-3 15,0-1-2-15,0 7 4 16,-15 1-5-16,-10 3 0 0,-1 4 2 16,1 8 3-16,3 6-4 15,1 6-1 1,10 0 1-16,-4 0-3 0,-6 0 2 16,14 18-1-16,-12 10-4 15,16-4 4-15,0 1 0 16,3-7 1-16,0 1-2 15,0-15-1-15,0 4 0 16,0-5 2-16,0 0-2 16,3-3 4-16,0 0-1 15,-3 0 0-15,0 0 1 16,4 0 4-16,-4 0-4 16,0-6 0-16,0-11 4 0,0-3-1 15,0 2-1 1,-7-1-3-16,-15 7 2 0,0 3-2 15,4 2 0-15,8 7 0 16,-2 0-2-16,9 0 2 16,3 0-1-16,0 0 1 15,0 0-5-15,0 7 2 16,0 6 1-16,0-5 0 16,0-3-1-16,0-2-1 15,0-3 4-15,0 0 0 16,0 0-3-16,0 0-1 15,3 0-45-15,15 11-42 0,8 12-7 16</inkml:trace>
        </inkml:traceGroup>
        <inkml:traceGroup>
          <inkml:annotationXML>
            <emma:emma xmlns:emma="http://www.w3.org/2003/04/emma" version="1.0">
              <emma:interpretation id="{71AD40F2-9230-45AF-BD92-C6C7CCADEE4D}" emma:medium="tactile" emma:mode="ink">
                <msink:context xmlns:msink="http://schemas.microsoft.com/ink/2010/main" type="inkWord" rotatedBoundingBox="8274,9833 8865,9785 8895,10153 8304,10201"/>
              </emma:interpretation>
              <emma:one-of disjunction-type="recognition" id="oneOf1">
                <emma:interpretation id="interp5" emma:lang="es-ES" emma:confidence="0">
                  <emma:literal>foto</emma:literal>
                </emma:interpretation>
                <emma:interpretation id="interp6" emma:lang="es-ES" emma:confidence="0">
                  <emma:literal>da</emma:literal>
                </emma:interpretation>
                <emma:interpretation id="interp7" emma:lang="es-ES" emma:confidence="0">
                  <emma:literal>tolo</emma:literal>
                </emma:interpretation>
                <emma:interpretation id="interp8" emma:lang="es-ES" emma:confidence="0">
                  <emma:literal>tola</emma:literal>
                </emma:interpretation>
                <emma:interpretation id="interp9" emma:lang="es-ES" emma:confidence="0">
                  <emma:literal>ea</emma:literal>
                </emma:interpretation>
              </emma:one-of>
            </emma:emma>
          </inkml:annotationXML>
          <inkml:trace contextRef="#ctx0" brushRef="#br0" timeOffset="-2519.6431">29 297 92 0,'-7'0'61'0,"4"0"-5"15,3 0-18-15,-3 0-13 16,-6 0 4-16,9 0-19 16,-3 0-5-16,3 0-5 15,0 0-14-15,0 17 10 16,25-1-9-16,34-4 13 15,-2-5-1-15,15-7 4 16,12 0-1-16,-15 0-2 0,-3-3 0 16,-16-13 0-16,-9 0 1 15,-13-8-1 1,-9 1 1-16,-13 1 2 0,-2-8 0 16,-4 5-1-16,0-5 3 15,0 2 15-15,-25 4 3 16,-4 6-3-16,-11-1-6 15,-4 10-10-15,15 3 4 16,1 6-7-16,6 0 1 16,4 0 1-16,-4 2-3 15,-4 25 0-15,5 1 0 16,-1 3 0-16,18-5-3 16,1-6 3-16,3-8 0 0,0 1-4 15,0-6 4 1,0-1-3-16,0-3 2 0,0-3-1 15,0 0 1-15,0 0 1 16,0 0 0-16,0 0 1 16,0 0 0-16,0 0 0 15,0 0 7-15,0 0-2 16,0 0 12-16,0 0-9 16,0 0-9-16,0 0 5 15,0 0-5-15,0 0-2 16,0 0 1-16,0 4-1 15,0 3 0-15,0-2 1 16,0-1 1-16,0-4-4 16,0 0 4-16,0 0-2 15,0 0 1-15,0 0-6 0,0 0 6 16,0 0-3-16,0 0 2 16,3 0-2-16,1 0 5 15,-4 0-1-15,0 0 3 16,0 0-1-16,0 0 2 15,0 0-4-15,0 0 0 16,0 0 5-16,0 0-5 16,0 0-3-16,0 0 3 15,0 0-6-15,0 0 1 16,0 9-6-16,0 1 4 16,0 1 1-16,0-5 6 15,3-3-3-15,9-3 3 0,-5 0-6 16,-7 0 6-16,6 0-2 15,6 0 2-15,-9 0 6 16,13-11-4-16,-10-4 0 16,-6 2 7-16,0 4-1 15,0-5 3-15,0-2-5 16,0-1-5-16,-22-1 6 16,1 5-5-16,-5 2-1 15,5 5 6-15,-1 0-6 16,3 6 3-16,12 0-4 15,1 0 0-15,-6 0-4 16,9 0 4-16,-1 9-1 16,1 11-1-16,3 0-5 0,0-3 7 15,0-9-10-15,13 4 3 16,24-12 5-16,4 0-3 16,-6 0 5-16,12 0 0 15,-3-20 3-15,-1-3-1 16,-17 3-2-16,-8-3 0 15,-11 7 4-15,-7-8-2 16,0 1-2-16,-3 1 5 16,-38 2-4-16,-13 3 5 15,-8 5-6-15,8 6 1 16,4 6 9-16,6 0-10 16,1 0 0-16,14 17 0 0,-5 7 0 15,18 9-1 1,-3 4 1-16,4-2 0 0,12-3-4 15,3-9 4-15,0-3-3 16,0-7 3-16,3-1-3 16,15-4 2-16,8-4 1 15,-11-4 0-15,-2 0 0 16,6 0 2-16,-4 0-2 16,-5-12 5-16,2-7-4 15,-9-1 5-15,-3-1-2 16,0-1-2-16,0 4 7 15,-18-2-7-15,-1 6-2 16,9 9 1-16,-5 2 3 16,12 3-4-16,3 0 0 15,-4 0-6-15,1 3 5 0,3 22-3 16,0 2 0-16,0-3 4 16,0 4-5-16,10-9 2 15,12-3 1-15,0-3 2 16,3-9-4-16,0-1 1 15,0-3 3-15,-6 0 0 16,3 0 3-16,-16 0-1 16,6 0-2-16,-9 0 2 15,-3-7 3-15,0 2-3 16,0-5-1-16,0 4 5 16,0-5-5-16,0 2 4 15,-18 2-2-15,11 3-2 0,-5 4 3 16,9 0-4-16,0 0 0 15,3 0 0-15,0 0-3 16,0 0 2-16,0 0-11 16,0 0-3-16,15 0 15 15,10 0-6-15,4 0 6 16,-4 0-1-16,0 0 4 16,-6 0-2-16,2 0-1 15,-17 0 0-15,-1 0 3 16,-3 0-3-16,0 0 0 15,0 0 0-15,3 0 1 16,9 0-3-16,-8 0 0 16,11 0 2-16,-9 0-1 0,-2 0 1 15,-1 0 0-15,-3 0 5 16,0 0-5-16,0-1 7 16,0 1-7-16,0 0-7 15,0-5-3-15,0 5-34 16,0 0-45-16,12 0-39 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7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12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81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59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926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21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355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31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792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12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86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35B0-442F-4F35-86AF-2F139FB71201}" type="datetimeFigureOut">
              <a:rPr lang="es-ES_tradnl" smtClean="0"/>
              <a:pPr/>
              <a:t>23/05/2015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89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>
            <a:alpha val="3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694880" y="6314167"/>
            <a:ext cx="18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F0000"/>
                </a:solidFill>
              </a:rPr>
              <a:t>@</a:t>
            </a:r>
            <a:r>
              <a:rPr lang="es-ES_tradnl" sz="2800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sz="2800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493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FF9900"/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" y="2903080"/>
            <a:ext cx="9346372" cy="37879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747" y="1043158"/>
            <a:ext cx="8584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solidFill>
                  <a:srgbClr val="FF0000"/>
                </a:solidFill>
                <a:latin typeface="Escolar1" panose="00000400000000000000" pitchFamily="2" charset="0"/>
              </a:rPr>
              <a:t>Cuadernillo </a:t>
            </a:r>
            <a:r>
              <a:rPr lang="es-ES" sz="4800" b="1" i="1" dirty="0" smtClean="0">
                <a:solidFill>
                  <a:srgbClr val="FF0000"/>
                </a:solidFill>
                <a:latin typeface="Escolar1" panose="00000400000000000000" pitchFamily="2" charset="0"/>
              </a:rPr>
              <a:t>para </a:t>
            </a:r>
            <a:r>
              <a:rPr lang="es-ES" sz="4800" b="1" i="1" dirty="0">
                <a:solidFill>
                  <a:srgbClr val="FF0000"/>
                </a:solidFill>
                <a:latin typeface="Escolar1" panose="00000400000000000000" pitchFamily="2" charset="0"/>
              </a:rPr>
              <a:t>trabajar la </a:t>
            </a:r>
            <a:r>
              <a:rPr lang="es-ES" sz="4800" b="1" i="1" dirty="0" err="1">
                <a:solidFill>
                  <a:schemeClr val="accent6">
                    <a:lumMod val="50000"/>
                  </a:schemeClr>
                </a:solidFill>
                <a:latin typeface="Escolar1" panose="00000400000000000000" pitchFamily="2" charset="0"/>
              </a:rPr>
              <a:t>preescritura</a:t>
            </a:r>
            <a:r>
              <a:rPr lang="es-ES" sz="4800" b="1" i="1" dirty="0">
                <a:solidFill>
                  <a:schemeClr val="accent6">
                    <a:lumMod val="50000"/>
                  </a:schemeClr>
                </a:solidFill>
                <a:latin typeface="Escolar1" panose="00000400000000000000" pitchFamily="2" charset="0"/>
              </a:rPr>
              <a:t> nivel inicial </a:t>
            </a:r>
            <a:endParaRPr lang="es-ES" sz="4800" b="1" i="1" dirty="0" smtClean="0">
              <a:solidFill>
                <a:schemeClr val="accent6">
                  <a:lumMod val="50000"/>
                </a:schemeClr>
              </a:solidFill>
              <a:latin typeface="Escolar1" panose="00000400000000000000" pitchFamily="2" charset="0"/>
            </a:endParaRPr>
          </a:p>
          <a:p>
            <a:pPr algn="ctr"/>
            <a:r>
              <a:rPr lang="es-ES" sz="4800" b="1" i="1" dirty="0" smtClean="0">
                <a:solidFill>
                  <a:srgbClr val="0070C0"/>
                </a:solidFill>
                <a:latin typeface="Escolar1" panose="00000400000000000000" pitchFamily="2" charset="0"/>
              </a:rPr>
              <a:t>2 </a:t>
            </a:r>
            <a:r>
              <a:rPr lang="es-ES" sz="4800" b="1" i="1" dirty="0">
                <a:solidFill>
                  <a:srgbClr val="0070C0"/>
                </a:solidFill>
                <a:latin typeface="Escolar1" panose="00000400000000000000" pitchFamily="2" charset="0"/>
              </a:rPr>
              <a:t>– 3 años</a:t>
            </a:r>
            <a:r>
              <a:rPr lang="es-ES" sz="4400" b="1" i="1" dirty="0">
                <a:solidFill>
                  <a:srgbClr val="0070C0"/>
                </a:solidFill>
                <a:latin typeface="Escolar1" panose="000004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9: </a:t>
            </a:r>
            <a:r>
              <a:rPr lang="es-ES" dirty="0"/>
              <a:t>Pinta </a:t>
            </a:r>
            <a:r>
              <a:rPr lang="es-ES" dirty="0" smtClean="0"/>
              <a:t>los animales </a:t>
            </a:r>
            <a:r>
              <a:rPr lang="es-ES" dirty="0"/>
              <a:t>que observaste en la hoja de trabajo anterior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3" y="1588844"/>
            <a:ext cx="3743220" cy="23901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389"/>
            <a:ext cx="3893041" cy="29197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83" y="3894252"/>
            <a:ext cx="3709814" cy="23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10: </a:t>
            </a:r>
            <a:r>
              <a:rPr lang="es-ES" dirty="0"/>
              <a:t>Pega papel </a:t>
            </a:r>
            <a:r>
              <a:rPr lang="es-ES" dirty="0" smtClean="0"/>
              <a:t>de seda </a:t>
            </a:r>
            <a:r>
              <a:rPr lang="es-ES" dirty="0"/>
              <a:t>sobre el </a:t>
            </a:r>
            <a:r>
              <a:rPr lang="es-ES" dirty="0" smtClean="0"/>
              <a:t>camino que lleva al perrito a su casa.</a:t>
            </a:r>
            <a:endParaRPr lang="es-ES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6" y="2381100"/>
            <a:ext cx="2391825" cy="1793869"/>
          </a:xfrm>
          <a:prstGeom prst="rect">
            <a:avLst/>
          </a:prstGeom>
        </p:spPr>
      </p:pic>
      <p:sp>
        <p:nvSpPr>
          <p:cNvPr id="14" name="Forma libre 13"/>
          <p:cNvSpPr/>
          <p:nvPr/>
        </p:nvSpPr>
        <p:spPr>
          <a:xfrm>
            <a:off x="2512731" y="1976758"/>
            <a:ext cx="6590844" cy="3863914"/>
          </a:xfrm>
          <a:custGeom>
            <a:avLst/>
            <a:gdLst>
              <a:gd name="connsiteX0" fmla="*/ 0 w 6590844"/>
              <a:gd name="connsiteY0" fmla="*/ 1115078 h 3863914"/>
              <a:gd name="connsiteX1" fmla="*/ 2871787 w 6590844"/>
              <a:gd name="connsiteY1" fmla="*/ 86378 h 3863914"/>
              <a:gd name="connsiteX2" fmla="*/ 100012 w 6590844"/>
              <a:gd name="connsiteY2" fmla="*/ 3101041 h 3863914"/>
              <a:gd name="connsiteX3" fmla="*/ 2586037 w 6590844"/>
              <a:gd name="connsiteY3" fmla="*/ 3801128 h 3863914"/>
              <a:gd name="connsiteX4" fmla="*/ 2828925 w 6590844"/>
              <a:gd name="connsiteY4" fmla="*/ 1915178 h 3863914"/>
              <a:gd name="connsiteX5" fmla="*/ 5114925 w 6590844"/>
              <a:gd name="connsiteY5" fmla="*/ 1000778 h 3863914"/>
              <a:gd name="connsiteX6" fmla="*/ 4071937 w 6590844"/>
              <a:gd name="connsiteY6" fmla="*/ 2915303 h 3863914"/>
              <a:gd name="connsiteX7" fmla="*/ 6386512 w 6590844"/>
              <a:gd name="connsiteY7" fmla="*/ 3501091 h 3863914"/>
              <a:gd name="connsiteX8" fmla="*/ 6486525 w 6590844"/>
              <a:gd name="connsiteY8" fmla="*/ 3501091 h 38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0844" h="3863914">
                <a:moveTo>
                  <a:pt x="0" y="1115078"/>
                </a:moveTo>
                <a:cubicBezTo>
                  <a:pt x="1427559" y="435231"/>
                  <a:pt x="2855118" y="-244616"/>
                  <a:pt x="2871787" y="86378"/>
                </a:cubicBezTo>
                <a:cubicBezTo>
                  <a:pt x="2888456" y="417372"/>
                  <a:pt x="147637" y="2481916"/>
                  <a:pt x="100012" y="3101041"/>
                </a:cubicBezTo>
                <a:cubicBezTo>
                  <a:pt x="52387" y="3720166"/>
                  <a:pt x="2131218" y="3998772"/>
                  <a:pt x="2586037" y="3801128"/>
                </a:cubicBezTo>
                <a:cubicBezTo>
                  <a:pt x="3040856" y="3603484"/>
                  <a:pt x="2407444" y="2381903"/>
                  <a:pt x="2828925" y="1915178"/>
                </a:cubicBezTo>
                <a:cubicBezTo>
                  <a:pt x="3250406" y="1448453"/>
                  <a:pt x="4907756" y="834091"/>
                  <a:pt x="5114925" y="1000778"/>
                </a:cubicBezTo>
                <a:cubicBezTo>
                  <a:pt x="5322094" y="1167465"/>
                  <a:pt x="3860006" y="2498584"/>
                  <a:pt x="4071937" y="2915303"/>
                </a:cubicBezTo>
                <a:cubicBezTo>
                  <a:pt x="4283868" y="3332022"/>
                  <a:pt x="5984081" y="3403460"/>
                  <a:pt x="6386512" y="3501091"/>
                </a:cubicBezTo>
                <a:cubicBezTo>
                  <a:pt x="6788943" y="3598722"/>
                  <a:pt x="6469856" y="3501091"/>
                  <a:pt x="6486525" y="35010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5"/>
          <p:cNvSpPr/>
          <p:nvPr/>
        </p:nvSpPr>
        <p:spPr>
          <a:xfrm>
            <a:off x="1409527" y="2937921"/>
            <a:ext cx="7182859" cy="3621611"/>
          </a:xfrm>
          <a:custGeom>
            <a:avLst/>
            <a:gdLst>
              <a:gd name="connsiteX0" fmla="*/ 524884 w 7182859"/>
              <a:gd name="connsiteY0" fmla="*/ 1032602 h 3621611"/>
              <a:gd name="connsiteX1" fmla="*/ 2267959 w 7182859"/>
              <a:gd name="connsiteY1" fmla="*/ 32477 h 3621611"/>
              <a:gd name="connsiteX2" fmla="*/ 181984 w 7182859"/>
              <a:gd name="connsiteY2" fmla="*/ 2104164 h 3621611"/>
              <a:gd name="connsiteX3" fmla="*/ 467734 w 7182859"/>
              <a:gd name="connsiteY3" fmla="*/ 2961414 h 3621611"/>
              <a:gd name="connsiteX4" fmla="*/ 3368097 w 7182859"/>
              <a:gd name="connsiteY4" fmla="*/ 3618639 h 3621611"/>
              <a:gd name="connsiteX5" fmla="*/ 4296784 w 7182859"/>
              <a:gd name="connsiteY5" fmla="*/ 3132864 h 3621611"/>
              <a:gd name="connsiteX6" fmla="*/ 4168197 w 7182859"/>
              <a:gd name="connsiteY6" fmla="*/ 1604102 h 3621611"/>
              <a:gd name="connsiteX7" fmla="*/ 4782559 w 7182859"/>
              <a:gd name="connsiteY7" fmla="*/ 1061177 h 3621611"/>
              <a:gd name="connsiteX8" fmla="*/ 4539672 w 7182859"/>
              <a:gd name="connsiteY8" fmla="*/ 2532789 h 3621611"/>
              <a:gd name="connsiteX9" fmla="*/ 7182859 w 7182859"/>
              <a:gd name="connsiteY9" fmla="*/ 3061427 h 362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2859" h="3621611">
                <a:moveTo>
                  <a:pt x="524884" y="1032602"/>
                </a:moveTo>
                <a:cubicBezTo>
                  <a:pt x="1424996" y="443242"/>
                  <a:pt x="2325109" y="-146117"/>
                  <a:pt x="2267959" y="32477"/>
                </a:cubicBezTo>
                <a:cubicBezTo>
                  <a:pt x="2210809" y="211071"/>
                  <a:pt x="482021" y="1616008"/>
                  <a:pt x="181984" y="2104164"/>
                </a:cubicBezTo>
                <a:cubicBezTo>
                  <a:pt x="-118053" y="2592320"/>
                  <a:pt x="-63285" y="2709002"/>
                  <a:pt x="467734" y="2961414"/>
                </a:cubicBezTo>
                <a:cubicBezTo>
                  <a:pt x="998753" y="3213827"/>
                  <a:pt x="2729922" y="3590064"/>
                  <a:pt x="3368097" y="3618639"/>
                </a:cubicBezTo>
                <a:cubicBezTo>
                  <a:pt x="4006272" y="3647214"/>
                  <a:pt x="4163434" y="3468620"/>
                  <a:pt x="4296784" y="3132864"/>
                </a:cubicBezTo>
                <a:cubicBezTo>
                  <a:pt x="4430134" y="2797108"/>
                  <a:pt x="4087235" y="1949383"/>
                  <a:pt x="4168197" y="1604102"/>
                </a:cubicBezTo>
                <a:cubicBezTo>
                  <a:pt x="4249159" y="1258821"/>
                  <a:pt x="4720647" y="906396"/>
                  <a:pt x="4782559" y="1061177"/>
                </a:cubicBezTo>
                <a:cubicBezTo>
                  <a:pt x="4844472" y="1215958"/>
                  <a:pt x="4139622" y="2199414"/>
                  <a:pt x="4539672" y="2532789"/>
                </a:cubicBezTo>
                <a:cubicBezTo>
                  <a:pt x="4939722" y="2866164"/>
                  <a:pt x="6742328" y="2973321"/>
                  <a:pt x="7182859" y="30614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816" y="4748726"/>
            <a:ext cx="1680121" cy="15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11: </a:t>
            </a:r>
            <a:r>
              <a:rPr lang="es-ES" dirty="0"/>
              <a:t>Colorea las frutas que son iguales. </a:t>
            </a:r>
            <a:r>
              <a:rPr lang="es-ES" dirty="0" smtClean="0"/>
              <a:t>Y rodea con un circulo la que es diferente.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6" y="2515613"/>
            <a:ext cx="1872852" cy="21802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501" y="1860771"/>
            <a:ext cx="1786840" cy="22517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71" y="4247235"/>
            <a:ext cx="1872852" cy="21802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62" y="2491162"/>
            <a:ext cx="1872852" cy="21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12: </a:t>
            </a:r>
            <a:r>
              <a:rPr lang="es-ES" dirty="0" smtClean="0"/>
              <a:t>Colorea el pájaro más </a:t>
            </a:r>
            <a:r>
              <a:rPr lang="es-ES" dirty="0"/>
              <a:t>grande y rodea en un </a:t>
            </a:r>
            <a:r>
              <a:rPr lang="es-ES" dirty="0" smtClean="0"/>
              <a:t>cuadrado el </a:t>
            </a:r>
            <a:r>
              <a:rPr lang="es-ES" dirty="0"/>
              <a:t>más </a:t>
            </a:r>
            <a:r>
              <a:rPr lang="es-ES" dirty="0" smtClean="0"/>
              <a:t>pequeño.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0" y="2340061"/>
            <a:ext cx="2911330" cy="34979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93" y="3717031"/>
            <a:ext cx="2094998" cy="25171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72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13: Recorta trocitos de papel de seda de muchos colores y pégalos en las ventanas del autobús.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9" y="2081366"/>
            <a:ext cx="9289032" cy="36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14: </a:t>
            </a:r>
            <a:r>
              <a:rPr lang="es-ES" dirty="0"/>
              <a:t>Mancha tus manitos con pintura a dedos y </a:t>
            </a:r>
            <a:r>
              <a:rPr lang="es-ES" dirty="0"/>
              <a:t>pinta tarro de </a:t>
            </a:r>
            <a:r>
              <a:rPr lang="es-ES" dirty="0" smtClean="0"/>
              <a:t>pintura </a:t>
            </a:r>
            <a:r>
              <a:rPr lang="es-ES" dirty="0" smtClean="0"/>
              <a:t>de color de amarillo,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749" y="2307313"/>
            <a:ext cx="3408482" cy="40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15:</a:t>
            </a:r>
            <a:r>
              <a:rPr lang="es-ES" dirty="0" smtClean="0"/>
              <a:t>Pega </a:t>
            </a:r>
            <a:r>
              <a:rPr lang="es-ES" dirty="0"/>
              <a:t>bolitas de papel </a:t>
            </a:r>
            <a:r>
              <a:rPr lang="es-ES" dirty="0" smtClean="0"/>
              <a:t>el chupete más grande</a:t>
            </a:r>
            <a:r>
              <a:rPr lang="es-ES" dirty="0" smtClean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5" y="2450733"/>
            <a:ext cx="4467225" cy="3562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52" y="3899270"/>
            <a:ext cx="2414210" cy="19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16: </a:t>
            </a:r>
            <a:r>
              <a:rPr lang="es-ES" dirty="0" smtClean="0"/>
              <a:t>Pinta </a:t>
            </a:r>
            <a:r>
              <a:rPr lang="es-ES" dirty="0"/>
              <a:t>las hojas de la zanahoria de color verde y pega </a:t>
            </a:r>
            <a:r>
              <a:rPr lang="es-ES" dirty="0" err="1" smtClean="0"/>
              <a:t>gomets</a:t>
            </a:r>
            <a:r>
              <a:rPr lang="es-ES" dirty="0" smtClean="0"/>
              <a:t> de color naranja verde y forma cuadrada dentro de ella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5" name="Picture 2" descr="https://wchaverri.files.wordpress.com/2010/04/zanahori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96" y="2718855"/>
            <a:ext cx="5298250" cy="32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465168" y="5445224"/>
            <a:ext cx="1440160" cy="567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7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17: </a:t>
            </a:r>
            <a:r>
              <a:rPr lang="es-ES" dirty="0"/>
              <a:t>Colorea </a:t>
            </a:r>
            <a:r>
              <a:rPr lang="es-ES" dirty="0" smtClean="0"/>
              <a:t>las frutas y </a:t>
            </a:r>
            <a:r>
              <a:rPr lang="es-ES" dirty="0"/>
              <a:t>tacha </a:t>
            </a:r>
            <a:r>
              <a:rPr lang="es-ES" dirty="0" smtClean="0"/>
              <a:t>las </a:t>
            </a:r>
            <a:r>
              <a:rPr lang="es-ES" dirty="0"/>
              <a:t>que no los son.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2" y="2505469"/>
            <a:ext cx="1863582" cy="3077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70" y="1812032"/>
            <a:ext cx="2894499" cy="119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19" y="3723236"/>
            <a:ext cx="2438517" cy="19478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22" y="1874719"/>
            <a:ext cx="2400244" cy="25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18: </a:t>
            </a:r>
            <a:r>
              <a:rPr lang="es-ES" dirty="0"/>
              <a:t>Pega trocitos de plastilina en el árbol más alto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4" y="2070259"/>
            <a:ext cx="3277915" cy="40136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632" y="3372408"/>
            <a:ext cx="1872208" cy="22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77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Ficha 1: </a:t>
            </a:r>
            <a:r>
              <a:rPr lang="es-ES_tradnl" dirty="0" smtClean="0"/>
              <a:t>Repasa el trazado de las siguientes figuras y pinta de color</a:t>
            </a:r>
            <a:r>
              <a:rPr lang="es-ES_tradnl" dirty="0" smtClean="0">
                <a:solidFill>
                  <a:srgbClr val="0070C0"/>
                </a:solidFill>
              </a:rPr>
              <a:t> azul </a:t>
            </a:r>
            <a:r>
              <a:rPr lang="es-ES_tradnl" dirty="0" smtClean="0"/>
              <a:t>los cuadrados.</a:t>
            </a:r>
            <a:endParaRPr lang="es-ES_tradnl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sp>
        <p:nvSpPr>
          <p:cNvPr id="4" name="Redondear rectángulo de esquina sencilla 3"/>
          <p:cNvSpPr/>
          <p:nvPr/>
        </p:nvSpPr>
        <p:spPr>
          <a:xfrm>
            <a:off x="386625" y="2163157"/>
            <a:ext cx="1656184" cy="1299544"/>
          </a:xfrm>
          <a:prstGeom prst="round1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antalla 13"/>
          <p:cNvSpPr/>
          <p:nvPr/>
        </p:nvSpPr>
        <p:spPr>
          <a:xfrm>
            <a:off x="2402849" y="4187570"/>
            <a:ext cx="1656184" cy="1299544"/>
          </a:xfrm>
          <a:prstGeom prst="flowChartDisplay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296816" y="2060848"/>
            <a:ext cx="1440160" cy="1440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dondear rectángulo de esquina sencilla 15"/>
          <p:cNvSpPr/>
          <p:nvPr/>
        </p:nvSpPr>
        <p:spPr>
          <a:xfrm>
            <a:off x="5313040" y="4153869"/>
            <a:ext cx="1656184" cy="1299544"/>
          </a:xfrm>
          <a:prstGeom prst="round1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xtracto 16"/>
          <p:cNvSpPr/>
          <p:nvPr/>
        </p:nvSpPr>
        <p:spPr>
          <a:xfrm>
            <a:off x="5947360" y="2163157"/>
            <a:ext cx="1656184" cy="1299544"/>
          </a:xfrm>
          <a:prstGeom prst="flowChartExtra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8027888" y="3979224"/>
            <a:ext cx="1440160" cy="1440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19: </a:t>
            </a:r>
            <a:r>
              <a:rPr lang="es-ES" dirty="0"/>
              <a:t>Traza por las líneas </a:t>
            </a:r>
            <a:r>
              <a:rPr lang="es-ES" dirty="0" smtClean="0"/>
              <a:t>verticales</a:t>
            </a:r>
            <a:r>
              <a:rPr lang="es-ES" dirty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481335" y="2614581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201415" y="2614581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41375" y="2614581"/>
            <a:ext cx="0" cy="3384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 abajo 4"/>
          <p:cNvSpPr/>
          <p:nvPr/>
        </p:nvSpPr>
        <p:spPr>
          <a:xfrm>
            <a:off x="841375" y="2111219"/>
            <a:ext cx="144016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2141627" y="2609331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861707" y="2609331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501667" y="2609331"/>
            <a:ext cx="0" cy="33843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>
            <a:off x="2501667" y="2105969"/>
            <a:ext cx="144016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/>
        </p:nvCxnSpPr>
        <p:spPr>
          <a:xfrm>
            <a:off x="7043853" y="2593258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763933" y="2593258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7403893" y="2593258"/>
            <a:ext cx="0" cy="3384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abajo 24"/>
          <p:cNvSpPr/>
          <p:nvPr/>
        </p:nvSpPr>
        <p:spPr>
          <a:xfrm>
            <a:off x="7403893" y="2089896"/>
            <a:ext cx="144016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/>
          <p:nvPr/>
        </p:nvCxnSpPr>
        <p:spPr>
          <a:xfrm>
            <a:off x="8794142" y="2614581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9514222" y="2614581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9154182" y="2614581"/>
            <a:ext cx="0" cy="33843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abajo 28"/>
          <p:cNvSpPr/>
          <p:nvPr/>
        </p:nvSpPr>
        <p:spPr>
          <a:xfrm>
            <a:off x="9154182" y="2111219"/>
            <a:ext cx="144016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29"/>
          <p:cNvCxnSpPr/>
          <p:nvPr/>
        </p:nvCxnSpPr>
        <p:spPr>
          <a:xfrm>
            <a:off x="3672737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392817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4032777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echa abajo 32"/>
          <p:cNvSpPr/>
          <p:nvPr/>
        </p:nvSpPr>
        <p:spPr>
          <a:xfrm>
            <a:off x="4032777" y="2089896"/>
            <a:ext cx="144016" cy="2873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5385048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105128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5745088" y="2593258"/>
            <a:ext cx="0" cy="3384376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echa abajo 36"/>
          <p:cNvSpPr/>
          <p:nvPr/>
        </p:nvSpPr>
        <p:spPr>
          <a:xfrm>
            <a:off x="5653604" y="2089896"/>
            <a:ext cx="144016" cy="2873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1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20</a:t>
            </a:r>
            <a:r>
              <a:rPr lang="es-ES_tradnl" dirty="0" smtClean="0"/>
              <a:t>: </a:t>
            </a:r>
            <a:r>
              <a:rPr lang="es-ES" dirty="0"/>
              <a:t>Traza por las líneas </a:t>
            </a:r>
            <a:r>
              <a:rPr lang="es-ES" dirty="0" smtClean="0"/>
              <a:t>verticales</a:t>
            </a:r>
            <a:r>
              <a:rPr lang="es-ES" dirty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476009" y="2198976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6089" y="2198976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36049" y="2198976"/>
            <a:ext cx="0" cy="3384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 abajo 4"/>
          <p:cNvSpPr/>
          <p:nvPr/>
        </p:nvSpPr>
        <p:spPr>
          <a:xfrm flipV="1">
            <a:off x="756669" y="5818756"/>
            <a:ext cx="158759" cy="2773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2136301" y="2193726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856381" y="2193726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496341" y="2193726"/>
            <a:ext cx="0" cy="33843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 flipV="1">
            <a:off x="2416961" y="5813506"/>
            <a:ext cx="158759" cy="277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/>
        </p:nvCxnSpPr>
        <p:spPr>
          <a:xfrm>
            <a:off x="7038527" y="2177653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758607" y="2177653"/>
            <a:ext cx="0" cy="3384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7398567" y="2177653"/>
            <a:ext cx="0" cy="3384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abajo 24"/>
          <p:cNvSpPr/>
          <p:nvPr/>
        </p:nvSpPr>
        <p:spPr>
          <a:xfrm flipV="1">
            <a:off x="7319187" y="5797433"/>
            <a:ext cx="158759" cy="2773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/>
          <p:nvPr/>
        </p:nvCxnSpPr>
        <p:spPr>
          <a:xfrm>
            <a:off x="8788816" y="2198976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9508896" y="2198976"/>
            <a:ext cx="0" cy="33843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9148856" y="2198976"/>
            <a:ext cx="0" cy="33843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abajo 28"/>
          <p:cNvSpPr/>
          <p:nvPr/>
        </p:nvSpPr>
        <p:spPr>
          <a:xfrm flipV="1">
            <a:off x="9069476" y="5818756"/>
            <a:ext cx="158759" cy="277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29"/>
          <p:cNvCxnSpPr/>
          <p:nvPr/>
        </p:nvCxnSpPr>
        <p:spPr>
          <a:xfrm>
            <a:off x="3667411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387491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4027451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echa abajo 32"/>
          <p:cNvSpPr/>
          <p:nvPr/>
        </p:nvSpPr>
        <p:spPr>
          <a:xfrm flipV="1">
            <a:off x="3948071" y="5797433"/>
            <a:ext cx="158759" cy="2773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5379722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099802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5739762" y="2177653"/>
            <a:ext cx="0" cy="3384376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echa abajo 36"/>
          <p:cNvSpPr/>
          <p:nvPr/>
        </p:nvSpPr>
        <p:spPr>
          <a:xfrm flipV="1">
            <a:off x="5568898" y="5797433"/>
            <a:ext cx="158759" cy="2773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0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21:</a:t>
            </a:r>
            <a:r>
              <a:rPr lang="es-ES" dirty="0" smtClean="0"/>
              <a:t>Traza </a:t>
            </a:r>
            <a:r>
              <a:rPr lang="es-ES" dirty="0"/>
              <a:t>por las </a:t>
            </a:r>
            <a:r>
              <a:rPr lang="es-ES" dirty="0" smtClean="0"/>
              <a:t>líneas </a:t>
            </a:r>
            <a:r>
              <a:rPr lang="es-ES" dirty="0"/>
              <a:t>punteadas.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796925" y="2331278"/>
            <a:ext cx="1855934" cy="39908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072680" y="2331278"/>
            <a:ext cx="1855934" cy="39908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229508" y="2331278"/>
            <a:ext cx="1855934" cy="399089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4505263" y="2331278"/>
            <a:ext cx="1855934" cy="399089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017505" y="2257592"/>
            <a:ext cx="1855934" cy="3990894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7293260" y="2257592"/>
            <a:ext cx="1855934" cy="3990894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22</a:t>
            </a:r>
            <a:r>
              <a:rPr lang="es-ES" dirty="0" smtClean="0"/>
              <a:t>Traza </a:t>
            </a:r>
            <a:r>
              <a:rPr lang="es-ES" dirty="0"/>
              <a:t>por las </a:t>
            </a:r>
            <a:r>
              <a:rPr lang="es-ES" dirty="0" smtClean="0"/>
              <a:t>líneas </a:t>
            </a:r>
            <a:r>
              <a:rPr lang="es-ES" dirty="0"/>
              <a:t>punteadas.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25" name="Conector recto 24"/>
          <p:cNvCxnSpPr/>
          <p:nvPr/>
        </p:nvCxnSpPr>
        <p:spPr>
          <a:xfrm flipH="1">
            <a:off x="442263" y="1997019"/>
            <a:ext cx="934376" cy="4210342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>
            <a:off x="1498344" y="2038144"/>
            <a:ext cx="934376" cy="4210342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3346969" y="1989730"/>
            <a:ext cx="934376" cy="421034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4403050" y="2030855"/>
            <a:ext cx="934376" cy="421034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H="1">
            <a:off x="6395176" y="2051777"/>
            <a:ext cx="934376" cy="4210342"/>
          </a:xfrm>
          <a:prstGeom prst="line">
            <a:avLst/>
          </a:prstGeom>
          <a:ln w="5715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7451257" y="2092902"/>
            <a:ext cx="934376" cy="4210342"/>
          </a:xfrm>
          <a:prstGeom prst="line">
            <a:avLst/>
          </a:prstGeom>
          <a:ln w="5715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</a:t>
            </a:r>
            <a:r>
              <a:rPr lang="es-ES_tradnl" dirty="0" smtClean="0"/>
              <a:t>3</a:t>
            </a:r>
            <a:r>
              <a:rPr lang="es-ES_tradnl" dirty="0"/>
              <a:t>: </a:t>
            </a:r>
            <a:r>
              <a:rPr lang="es-ES" dirty="0"/>
              <a:t>Traza por las líneas </a:t>
            </a:r>
            <a:r>
              <a:rPr lang="es-ES" dirty="0" smtClean="0"/>
              <a:t>horizontales.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596901" y="2204864"/>
            <a:ext cx="8524013" cy="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96901" y="2996952"/>
            <a:ext cx="8524013" cy="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96901" y="2564904"/>
            <a:ext cx="8524013" cy="0"/>
          </a:xfrm>
          <a:prstGeom prst="line">
            <a:avLst/>
          </a:prstGeom>
          <a:ln w="3810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 derecha 4"/>
          <p:cNvSpPr/>
          <p:nvPr/>
        </p:nvSpPr>
        <p:spPr>
          <a:xfrm>
            <a:off x="164976" y="2492896"/>
            <a:ext cx="216025" cy="144016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596901" y="3624664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96901" y="4416752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6901" y="3984704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derecha 20"/>
          <p:cNvSpPr/>
          <p:nvPr/>
        </p:nvSpPr>
        <p:spPr>
          <a:xfrm>
            <a:off x="164976" y="3912696"/>
            <a:ext cx="216025" cy="14401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/>
        </p:nvCxnSpPr>
        <p:spPr>
          <a:xfrm>
            <a:off x="624732" y="4957113"/>
            <a:ext cx="85240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24732" y="5749201"/>
            <a:ext cx="85240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24732" y="5317153"/>
            <a:ext cx="8524013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derecha 24"/>
          <p:cNvSpPr/>
          <p:nvPr/>
        </p:nvSpPr>
        <p:spPr>
          <a:xfrm>
            <a:off x="192807" y="5245145"/>
            <a:ext cx="216025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24</a:t>
            </a:r>
            <a:r>
              <a:rPr lang="es-ES_tradnl" dirty="0" smtClean="0"/>
              <a:t>: </a:t>
            </a:r>
            <a:r>
              <a:rPr lang="es-ES" dirty="0"/>
              <a:t>Traza por las líneas </a:t>
            </a:r>
            <a:r>
              <a:rPr lang="es-ES" dirty="0" smtClean="0"/>
              <a:t>horizontales.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596901" y="2204864"/>
            <a:ext cx="8524013" cy="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96901" y="2996952"/>
            <a:ext cx="8524013" cy="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96901" y="2564904"/>
            <a:ext cx="8524013" cy="0"/>
          </a:xfrm>
          <a:prstGeom prst="line">
            <a:avLst/>
          </a:prstGeom>
          <a:ln w="3810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 derecha 4"/>
          <p:cNvSpPr/>
          <p:nvPr/>
        </p:nvSpPr>
        <p:spPr>
          <a:xfrm flipH="1">
            <a:off x="9262992" y="2424323"/>
            <a:ext cx="354231" cy="281161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596901" y="3624664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96901" y="4416752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6901" y="3984704"/>
            <a:ext cx="8524013" cy="0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derecha 20"/>
          <p:cNvSpPr/>
          <p:nvPr/>
        </p:nvSpPr>
        <p:spPr>
          <a:xfrm flipH="1">
            <a:off x="9262992" y="3844123"/>
            <a:ext cx="354231" cy="28116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/>
        </p:nvCxnSpPr>
        <p:spPr>
          <a:xfrm>
            <a:off x="624732" y="4957113"/>
            <a:ext cx="85240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24732" y="5749201"/>
            <a:ext cx="85240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24732" y="5317153"/>
            <a:ext cx="8524013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derecha 24"/>
          <p:cNvSpPr/>
          <p:nvPr/>
        </p:nvSpPr>
        <p:spPr>
          <a:xfrm flipH="1">
            <a:off x="9290823" y="5176572"/>
            <a:ext cx="354231" cy="2811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25</a:t>
            </a:r>
            <a:r>
              <a:rPr lang="es-ES_tradnl" dirty="0" smtClean="0"/>
              <a:t>: </a:t>
            </a:r>
            <a:r>
              <a:rPr lang="es-ES" dirty="0"/>
              <a:t>Mancha tus manitos con pintura a dedos </a:t>
            </a:r>
            <a:r>
              <a:rPr lang="es-ES" dirty="0" smtClean="0"/>
              <a:t>y pinta la letra a.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4061" y="-1195343"/>
            <a:ext cx="9144940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9500" b="1" kern="10000" spc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aa</a:t>
            </a:r>
            <a:r>
              <a:rPr lang="es-ES" sz="59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 </a:t>
            </a:r>
            <a:endParaRPr lang="es-ES" sz="59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74061" y="-1195343"/>
            <a:ext cx="9144940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9500" b="1" kern="10000" spc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aa</a:t>
            </a:r>
            <a:r>
              <a:rPr lang="es-ES" sz="59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 </a:t>
            </a:r>
            <a:endParaRPr lang="es-ES" sz="59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26</a:t>
            </a:r>
            <a:r>
              <a:rPr lang="es-ES_tradnl" dirty="0" smtClean="0"/>
              <a:t>: </a:t>
            </a:r>
            <a:r>
              <a:rPr lang="es-ES" dirty="0" smtClean="0"/>
              <a:t>Trazar la letras a.</a:t>
            </a:r>
            <a:endParaRPr lang="es-ES_tradnl" b="1" i="1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257550" y="2843213"/>
            <a:ext cx="1400175" cy="2369548"/>
          </a:xfrm>
          <a:custGeom>
            <a:avLst/>
            <a:gdLst>
              <a:gd name="connsiteX0" fmla="*/ 1400175 w 1400175"/>
              <a:gd name="connsiteY0" fmla="*/ 928687 h 2369548"/>
              <a:gd name="connsiteX1" fmla="*/ 642938 w 1400175"/>
              <a:gd name="connsiteY1" fmla="*/ 2214562 h 2369548"/>
              <a:gd name="connsiteX2" fmla="*/ 100013 w 1400175"/>
              <a:gd name="connsiteY2" fmla="*/ 2100262 h 2369548"/>
              <a:gd name="connsiteX3" fmla="*/ 0 w 1400175"/>
              <a:gd name="connsiteY3" fmla="*/ 0 h 23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2369548">
                <a:moveTo>
                  <a:pt x="1400175" y="928687"/>
                </a:moveTo>
                <a:cubicBezTo>
                  <a:pt x="1129903" y="1473993"/>
                  <a:pt x="859632" y="2019300"/>
                  <a:pt x="642938" y="2214562"/>
                </a:cubicBezTo>
                <a:cubicBezTo>
                  <a:pt x="426244" y="2409824"/>
                  <a:pt x="207169" y="2469356"/>
                  <a:pt x="100013" y="2100262"/>
                </a:cubicBezTo>
                <a:cubicBezTo>
                  <a:pt x="-7143" y="1731168"/>
                  <a:pt x="16669" y="350044"/>
                  <a:pt x="0" y="0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5"/>
          <p:cNvSpPr/>
          <p:nvPr/>
        </p:nvSpPr>
        <p:spPr>
          <a:xfrm>
            <a:off x="1216869" y="2837105"/>
            <a:ext cx="2054969" cy="2341132"/>
          </a:xfrm>
          <a:custGeom>
            <a:avLst/>
            <a:gdLst>
              <a:gd name="connsiteX0" fmla="*/ 1983531 w 2054969"/>
              <a:gd name="connsiteY0" fmla="*/ 391870 h 2341132"/>
              <a:gd name="connsiteX1" fmla="*/ 1469181 w 2054969"/>
              <a:gd name="connsiteY1" fmla="*/ 77545 h 2341132"/>
              <a:gd name="connsiteX2" fmla="*/ 797669 w 2054969"/>
              <a:gd name="connsiteY2" fmla="*/ 48970 h 2341132"/>
              <a:gd name="connsiteX3" fmla="*/ 83294 w 2054969"/>
              <a:gd name="connsiteY3" fmla="*/ 663333 h 2341132"/>
              <a:gd name="connsiteX4" fmla="*/ 111869 w 2054969"/>
              <a:gd name="connsiteY4" fmla="*/ 1892058 h 2341132"/>
              <a:gd name="connsiteX5" fmla="*/ 954831 w 2054969"/>
              <a:gd name="connsiteY5" fmla="*/ 2334970 h 2341132"/>
              <a:gd name="connsiteX6" fmla="*/ 2054969 w 2054969"/>
              <a:gd name="connsiteY6" fmla="*/ 1620595 h 234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969" h="2341132">
                <a:moveTo>
                  <a:pt x="1983531" y="391870"/>
                </a:moveTo>
                <a:cubicBezTo>
                  <a:pt x="1825178" y="263282"/>
                  <a:pt x="1666825" y="134695"/>
                  <a:pt x="1469181" y="77545"/>
                </a:cubicBezTo>
                <a:cubicBezTo>
                  <a:pt x="1271537" y="20395"/>
                  <a:pt x="1028650" y="-48661"/>
                  <a:pt x="797669" y="48970"/>
                </a:cubicBezTo>
                <a:cubicBezTo>
                  <a:pt x="566688" y="146601"/>
                  <a:pt x="197594" y="356152"/>
                  <a:pt x="83294" y="663333"/>
                </a:cubicBezTo>
                <a:cubicBezTo>
                  <a:pt x="-31006" y="970514"/>
                  <a:pt x="-33387" y="1613452"/>
                  <a:pt x="111869" y="1892058"/>
                </a:cubicBezTo>
                <a:cubicBezTo>
                  <a:pt x="257125" y="2170664"/>
                  <a:pt x="630981" y="2380214"/>
                  <a:pt x="954831" y="2334970"/>
                </a:cubicBezTo>
                <a:cubicBezTo>
                  <a:pt x="1278681" y="2289726"/>
                  <a:pt x="1666825" y="1955160"/>
                  <a:pt x="2054969" y="1620595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Delinea y colorea la vocal a.</a:t>
            </a:r>
            <a:endParaRPr lang="es-ES"/>
          </a:p>
        </p:txBody>
      </p:sp>
      <p:sp>
        <p:nvSpPr>
          <p:cNvPr id="15" name="Forma libre 14"/>
          <p:cNvSpPr/>
          <p:nvPr/>
        </p:nvSpPr>
        <p:spPr>
          <a:xfrm>
            <a:off x="7287356" y="2910570"/>
            <a:ext cx="1400175" cy="2369548"/>
          </a:xfrm>
          <a:custGeom>
            <a:avLst/>
            <a:gdLst>
              <a:gd name="connsiteX0" fmla="*/ 1400175 w 1400175"/>
              <a:gd name="connsiteY0" fmla="*/ 928687 h 2369548"/>
              <a:gd name="connsiteX1" fmla="*/ 642938 w 1400175"/>
              <a:gd name="connsiteY1" fmla="*/ 2214562 h 2369548"/>
              <a:gd name="connsiteX2" fmla="*/ 100013 w 1400175"/>
              <a:gd name="connsiteY2" fmla="*/ 2100262 h 2369548"/>
              <a:gd name="connsiteX3" fmla="*/ 0 w 1400175"/>
              <a:gd name="connsiteY3" fmla="*/ 0 h 23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2369548">
                <a:moveTo>
                  <a:pt x="1400175" y="928687"/>
                </a:moveTo>
                <a:cubicBezTo>
                  <a:pt x="1129903" y="1473993"/>
                  <a:pt x="859632" y="2019300"/>
                  <a:pt x="642938" y="2214562"/>
                </a:cubicBezTo>
                <a:cubicBezTo>
                  <a:pt x="426244" y="2409824"/>
                  <a:pt x="207169" y="2469356"/>
                  <a:pt x="100013" y="2100262"/>
                </a:cubicBezTo>
                <a:cubicBezTo>
                  <a:pt x="-7143" y="1731168"/>
                  <a:pt x="16669" y="350044"/>
                  <a:pt x="0" y="0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5246674" y="2837105"/>
            <a:ext cx="2054969" cy="2341132"/>
          </a:xfrm>
          <a:custGeom>
            <a:avLst/>
            <a:gdLst>
              <a:gd name="connsiteX0" fmla="*/ 1983531 w 2054969"/>
              <a:gd name="connsiteY0" fmla="*/ 391870 h 2341132"/>
              <a:gd name="connsiteX1" fmla="*/ 1469181 w 2054969"/>
              <a:gd name="connsiteY1" fmla="*/ 77545 h 2341132"/>
              <a:gd name="connsiteX2" fmla="*/ 797669 w 2054969"/>
              <a:gd name="connsiteY2" fmla="*/ 48970 h 2341132"/>
              <a:gd name="connsiteX3" fmla="*/ 83294 w 2054969"/>
              <a:gd name="connsiteY3" fmla="*/ 663333 h 2341132"/>
              <a:gd name="connsiteX4" fmla="*/ 111869 w 2054969"/>
              <a:gd name="connsiteY4" fmla="*/ 1892058 h 2341132"/>
              <a:gd name="connsiteX5" fmla="*/ 954831 w 2054969"/>
              <a:gd name="connsiteY5" fmla="*/ 2334970 h 2341132"/>
              <a:gd name="connsiteX6" fmla="*/ 2054969 w 2054969"/>
              <a:gd name="connsiteY6" fmla="*/ 1620595 h 234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969" h="2341132">
                <a:moveTo>
                  <a:pt x="1983531" y="391870"/>
                </a:moveTo>
                <a:cubicBezTo>
                  <a:pt x="1825178" y="263282"/>
                  <a:pt x="1666825" y="134695"/>
                  <a:pt x="1469181" y="77545"/>
                </a:cubicBezTo>
                <a:cubicBezTo>
                  <a:pt x="1271537" y="20395"/>
                  <a:pt x="1028650" y="-48661"/>
                  <a:pt x="797669" y="48970"/>
                </a:cubicBezTo>
                <a:cubicBezTo>
                  <a:pt x="566688" y="146601"/>
                  <a:pt x="197594" y="356152"/>
                  <a:pt x="83294" y="663333"/>
                </a:cubicBezTo>
                <a:cubicBezTo>
                  <a:pt x="-31006" y="970514"/>
                  <a:pt x="-33387" y="1613452"/>
                  <a:pt x="111869" y="1892058"/>
                </a:cubicBezTo>
                <a:cubicBezTo>
                  <a:pt x="257125" y="2170664"/>
                  <a:pt x="630981" y="2380214"/>
                  <a:pt x="954831" y="2334970"/>
                </a:cubicBezTo>
                <a:cubicBezTo>
                  <a:pt x="1278681" y="2289726"/>
                  <a:pt x="1666825" y="1955160"/>
                  <a:pt x="2054969" y="1620595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Delinea y colorea la vocal a.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3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74061" y="-1195343"/>
            <a:ext cx="9144940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400" b="1" kern="10000" spc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AAA</a:t>
            </a:r>
            <a:r>
              <a:rPr lang="es-ES" sz="59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scolar1" panose="00000400000000000000" pitchFamily="2" charset="0"/>
              </a:rPr>
              <a:t> </a:t>
            </a:r>
            <a:endParaRPr lang="es-ES" sz="59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/>
              <a:t>2</a:t>
            </a:r>
            <a:r>
              <a:rPr lang="es-ES_tradnl" dirty="0" smtClean="0"/>
              <a:t>7: </a:t>
            </a:r>
            <a:r>
              <a:rPr lang="es-ES" dirty="0" smtClean="0"/>
              <a:t>Trazar la letras A.</a:t>
            </a:r>
            <a:endParaRPr lang="es-ES_tradnl" b="1" i="1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28: </a:t>
            </a:r>
            <a:r>
              <a:rPr lang="es-ES" dirty="0" smtClean="0"/>
              <a:t>Colorea los objetos </a:t>
            </a:r>
            <a:r>
              <a:rPr lang="es-ES" dirty="0"/>
              <a:t>que comienza con la vocal </a:t>
            </a:r>
            <a:r>
              <a:rPr lang="es-ES" dirty="0" smtClean="0"/>
              <a:t>a.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914"/>
            <a:ext cx="3768213" cy="37682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36" y="2636912"/>
            <a:ext cx="3426298" cy="34262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78" y="2038387"/>
            <a:ext cx="3761492" cy="37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Ficha 2: Repasa el trazado de las siguientes figuras y pinta de color rojo los triángulos.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sp>
        <p:nvSpPr>
          <p:cNvPr id="4" name="Redondear rectángulo de esquina sencilla 3"/>
          <p:cNvSpPr/>
          <p:nvPr/>
        </p:nvSpPr>
        <p:spPr>
          <a:xfrm>
            <a:off x="386625" y="2163157"/>
            <a:ext cx="1656184" cy="1299544"/>
          </a:xfrm>
          <a:prstGeom prst="round1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mbinar 13"/>
          <p:cNvSpPr/>
          <p:nvPr/>
        </p:nvSpPr>
        <p:spPr>
          <a:xfrm>
            <a:off x="2402849" y="4187570"/>
            <a:ext cx="1656184" cy="1299544"/>
          </a:xfrm>
          <a:prstGeom prst="flowChartMerge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296816" y="2060848"/>
            <a:ext cx="1440160" cy="1440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dondear rectángulo de esquina sencilla 15"/>
          <p:cNvSpPr/>
          <p:nvPr/>
        </p:nvSpPr>
        <p:spPr>
          <a:xfrm>
            <a:off x="5313040" y="4153869"/>
            <a:ext cx="1656184" cy="1299544"/>
          </a:xfrm>
          <a:prstGeom prst="round1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xtracto 16"/>
          <p:cNvSpPr/>
          <p:nvPr/>
        </p:nvSpPr>
        <p:spPr>
          <a:xfrm>
            <a:off x="5947360" y="2163157"/>
            <a:ext cx="1656184" cy="1299544"/>
          </a:xfrm>
          <a:prstGeom prst="flowChartExtra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8027888" y="3979224"/>
            <a:ext cx="1440160" cy="1440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6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29: </a:t>
            </a:r>
            <a:r>
              <a:rPr lang="es-ES" dirty="0" smtClean="0"/>
              <a:t>Colorea los animales </a:t>
            </a:r>
            <a:r>
              <a:rPr lang="es-ES" dirty="0"/>
              <a:t>que comienza con la vocal </a:t>
            </a:r>
            <a:r>
              <a:rPr lang="es-ES" dirty="0"/>
              <a:t>e</a:t>
            </a:r>
            <a:r>
              <a:rPr lang="es-ES" dirty="0" smtClean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6" y="2189470"/>
            <a:ext cx="4066580" cy="36110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80" y="2093107"/>
            <a:ext cx="3821130" cy="39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 smtClean="0"/>
              <a:t>30: </a:t>
            </a:r>
            <a:r>
              <a:rPr lang="es-ES" dirty="0"/>
              <a:t>Relaciona con una línea las vocales iguales.</a:t>
            </a:r>
            <a:endParaRPr lang="es-ES_tradnl" b="1" i="1" dirty="0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36576" y="2093672"/>
            <a:ext cx="792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61951" y="4253143"/>
            <a:ext cx="487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811338" y="1730999"/>
            <a:ext cx="487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724811" y="3028091"/>
            <a:ext cx="792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676184" y="3412392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442953" y="4437112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</a:t>
            </a:r>
            <a:r>
              <a:rPr lang="es-ES_tradnl" dirty="0"/>
              <a:t>3: </a:t>
            </a:r>
            <a:r>
              <a:rPr lang="es-ES" dirty="0"/>
              <a:t>Mancha tus manitos con pintura a dedos y pon tus huellas sobre la hoja.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4:</a:t>
            </a:r>
            <a:r>
              <a:rPr lang="es-ES" dirty="0" smtClean="0"/>
              <a:t>Pinta </a:t>
            </a:r>
            <a:r>
              <a:rPr lang="es-ES" dirty="0"/>
              <a:t>el con pintura a dedos </a:t>
            </a:r>
            <a:r>
              <a:rPr lang="es-ES" dirty="0" smtClean="0"/>
              <a:t>amarilla el plátano , </a:t>
            </a:r>
            <a:r>
              <a:rPr lang="es-ES" dirty="0"/>
              <a:t>luego pica con un punzón los rayos de sol.</a:t>
            </a:r>
          </a:p>
          <a:p>
            <a:r>
              <a:rPr lang="es-ES" dirty="0" smtClean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4" name="Picture 4" descr="http://www.conmishijos.com/pictures/posts/14000/14407-4-dibujos-plat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52" y="2060848"/>
            <a:ext cx="3244783" cy="40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136576" y="2924944"/>
            <a:ext cx="2808312" cy="2339814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856656" y="3429000"/>
            <a:ext cx="576064" cy="36004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746244" y="3429000"/>
            <a:ext cx="576064" cy="36004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1799771" y="4066542"/>
            <a:ext cx="1478858" cy="750720"/>
          </a:xfrm>
          <a:custGeom>
            <a:avLst/>
            <a:gdLst>
              <a:gd name="connsiteX0" fmla="*/ 0 w 1478858"/>
              <a:gd name="connsiteY0" fmla="*/ 128087 h 750720"/>
              <a:gd name="connsiteX1" fmla="*/ 682172 w 1478858"/>
              <a:gd name="connsiteY1" fmla="*/ 737687 h 750720"/>
              <a:gd name="connsiteX2" fmla="*/ 1277258 w 1478858"/>
              <a:gd name="connsiteY2" fmla="*/ 505458 h 750720"/>
              <a:gd name="connsiteX3" fmla="*/ 1465943 w 1478858"/>
              <a:gd name="connsiteY3" fmla="*/ 41001 h 750720"/>
              <a:gd name="connsiteX4" fmla="*/ 1451429 w 1478858"/>
              <a:gd name="connsiteY4" fmla="*/ 26487 h 750720"/>
              <a:gd name="connsiteX5" fmla="*/ 1364343 w 1478858"/>
              <a:gd name="connsiteY5" fmla="*/ 70029 h 7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58" h="750720">
                <a:moveTo>
                  <a:pt x="0" y="128087"/>
                </a:moveTo>
                <a:cubicBezTo>
                  <a:pt x="234648" y="401439"/>
                  <a:pt x="469296" y="674792"/>
                  <a:pt x="682172" y="737687"/>
                </a:cubicBezTo>
                <a:cubicBezTo>
                  <a:pt x="895048" y="800582"/>
                  <a:pt x="1146630" y="621572"/>
                  <a:pt x="1277258" y="505458"/>
                </a:cubicBezTo>
                <a:cubicBezTo>
                  <a:pt x="1407886" y="389344"/>
                  <a:pt x="1436915" y="120829"/>
                  <a:pt x="1465943" y="41001"/>
                </a:cubicBezTo>
                <a:cubicBezTo>
                  <a:pt x="1494971" y="-38827"/>
                  <a:pt x="1468362" y="21649"/>
                  <a:pt x="1451429" y="26487"/>
                </a:cubicBezTo>
                <a:cubicBezTo>
                  <a:pt x="1434496" y="31325"/>
                  <a:pt x="1378857" y="62772"/>
                  <a:pt x="1364343" y="70029"/>
                </a:cubicBezTo>
              </a:path>
            </a:pathLst>
          </a:cu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/>
              <p14:cNvContentPartPr/>
              <p14:nvPr/>
            </p14:nvContentPartPr>
            <p14:xfrm>
              <a:off x="2082606" y="3535663"/>
              <a:ext cx="1113840" cy="13212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606" y="3518697"/>
                <a:ext cx="1145520" cy="166413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Conector recto 16"/>
          <p:cNvCxnSpPr>
            <a:stCxn id="5" idx="0"/>
          </p:cNvCxnSpPr>
          <p:nvPr/>
        </p:nvCxnSpPr>
        <p:spPr>
          <a:xfrm flipH="1" flipV="1">
            <a:off x="2539200" y="2060848"/>
            <a:ext cx="1532" cy="864096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Conector recto 20"/>
          <p:cNvCxnSpPr>
            <a:stCxn id="5" idx="7"/>
          </p:cNvCxnSpPr>
          <p:nvPr/>
        </p:nvCxnSpPr>
        <p:spPr>
          <a:xfrm flipV="1">
            <a:off x="3533620" y="2485378"/>
            <a:ext cx="699300" cy="782224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Conector recto 22"/>
          <p:cNvCxnSpPr>
            <a:stCxn id="5" idx="6"/>
          </p:cNvCxnSpPr>
          <p:nvPr/>
        </p:nvCxnSpPr>
        <p:spPr>
          <a:xfrm flipV="1">
            <a:off x="3944888" y="4088837"/>
            <a:ext cx="1077908" cy="6014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Conector recto 24"/>
          <p:cNvCxnSpPr>
            <a:stCxn id="5" idx="5"/>
          </p:cNvCxnSpPr>
          <p:nvPr/>
        </p:nvCxnSpPr>
        <p:spPr>
          <a:xfrm>
            <a:off x="3533620" y="4922100"/>
            <a:ext cx="699300" cy="913579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0" name="Conector recto 29"/>
          <p:cNvCxnSpPr>
            <a:stCxn id="5" idx="4"/>
          </p:cNvCxnSpPr>
          <p:nvPr/>
        </p:nvCxnSpPr>
        <p:spPr>
          <a:xfrm flipH="1">
            <a:off x="2539200" y="5264758"/>
            <a:ext cx="1532" cy="821235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2" name="Conector recto 31"/>
          <p:cNvCxnSpPr>
            <a:stCxn id="5" idx="3"/>
          </p:cNvCxnSpPr>
          <p:nvPr/>
        </p:nvCxnSpPr>
        <p:spPr>
          <a:xfrm flipH="1">
            <a:off x="688974" y="4922100"/>
            <a:ext cx="858870" cy="753275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4" name="Conector recto 33"/>
          <p:cNvCxnSpPr>
            <a:stCxn id="5" idx="2"/>
          </p:cNvCxnSpPr>
          <p:nvPr/>
        </p:nvCxnSpPr>
        <p:spPr>
          <a:xfrm flipH="1" flipV="1">
            <a:off x="57136" y="4088837"/>
            <a:ext cx="1079440" cy="6014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8" name="Conector recto 37"/>
          <p:cNvCxnSpPr>
            <a:stCxn id="5" idx="1"/>
          </p:cNvCxnSpPr>
          <p:nvPr/>
        </p:nvCxnSpPr>
        <p:spPr>
          <a:xfrm flipH="1" flipV="1">
            <a:off x="841375" y="2514327"/>
            <a:ext cx="706469" cy="753275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63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5: </a:t>
            </a:r>
            <a:r>
              <a:rPr lang="es-ES" dirty="0"/>
              <a:t>Utilizando tus dedos pinta de color rojo la </a:t>
            </a:r>
            <a:r>
              <a:rPr lang="es-ES" dirty="0" smtClean="0"/>
              <a:t>manzana y de verde las partes del gusano que están sin colorear.. </a:t>
            </a:r>
            <a:r>
              <a:rPr lang="es-ES" dirty="0"/>
              <a:t>Utiliza pintura a dedos</a:t>
            </a:r>
            <a:r>
              <a:rPr lang="es-ES" dirty="0" smtClean="0"/>
              <a:t>.</a:t>
            </a:r>
            <a:endParaRPr lang="es-ES_tradnl" b="1" i="1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2029824"/>
            <a:ext cx="3766759" cy="3699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05" y="2233385"/>
            <a:ext cx="45910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6: </a:t>
            </a:r>
            <a:r>
              <a:rPr lang="es-ES" dirty="0"/>
              <a:t>Pinta con crayolas las </a:t>
            </a:r>
            <a:r>
              <a:rPr lang="es-ES" dirty="0" smtClean="0"/>
              <a:t>mariquitas, </a:t>
            </a:r>
            <a:r>
              <a:rPr lang="es-ES" dirty="0"/>
              <a:t>una de color </a:t>
            </a:r>
            <a:r>
              <a:rPr lang="es-ES" dirty="0" smtClean="0"/>
              <a:t>azul </a:t>
            </a:r>
            <a:r>
              <a:rPr lang="es-ES" dirty="0"/>
              <a:t>y la otra de color rojo.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2092259"/>
            <a:ext cx="4762500" cy="357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010" y="209225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7: </a:t>
            </a:r>
            <a:r>
              <a:rPr lang="es-ES" dirty="0"/>
              <a:t>Traza por las líneas punteadas y lleva cada animal a su comida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1" y="2172404"/>
            <a:ext cx="2739412" cy="20545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67" y="4374683"/>
            <a:ext cx="2520280" cy="1890210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430677" y="4284178"/>
            <a:ext cx="4618667" cy="1805580"/>
          </a:xfrm>
          <a:custGeom>
            <a:avLst/>
            <a:gdLst>
              <a:gd name="connsiteX0" fmla="*/ 17639 w 4618667"/>
              <a:gd name="connsiteY0" fmla="*/ 1035716 h 1805580"/>
              <a:gd name="connsiteX1" fmla="*/ 104724 w 4618667"/>
              <a:gd name="connsiteY1" fmla="*/ 861545 h 1805580"/>
              <a:gd name="connsiteX2" fmla="*/ 815924 w 4618667"/>
              <a:gd name="connsiteY2" fmla="*/ 19716 h 1805580"/>
              <a:gd name="connsiteX3" fmla="*/ 1207810 w 4618667"/>
              <a:gd name="connsiteY3" fmla="*/ 1804973 h 1805580"/>
              <a:gd name="connsiteX4" fmla="*/ 2499582 w 4618667"/>
              <a:gd name="connsiteY4" fmla="*/ 237431 h 1805580"/>
              <a:gd name="connsiteX5" fmla="*/ 2833410 w 4618667"/>
              <a:gd name="connsiteY5" fmla="*/ 1790459 h 1805580"/>
              <a:gd name="connsiteX6" fmla="*/ 3617182 w 4618667"/>
              <a:gd name="connsiteY6" fmla="*/ 179373 h 1805580"/>
              <a:gd name="connsiteX7" fmla="*/ 4052610 w 4618667"/>
              <a:gd name="connsiteY7" fmla="*/ 1166345 h 1805580"/>
              <a:gd name="connsiteX8" fmla="*/ 4618667 w 4618667"/>
              <a:gd name="connsiteY8" fmla="*/ 1108288 h 180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8667" h="1805580">
                <a:moveTo>
                  <a:pt x="17639" y="1035716"/>
                </a:moveTo>
                <a:cubicBezTo>
                  <a:pt x="-5342" y="1033297"/>
                  <a:pt x="-28323" y="1030878"/>
                  <a:pt x="104724" y="861545"/>
                </a:cubicBezTo>
                <a:cubicBezTo>
                  <a:pt x="237771" y="692212"/>
                  <a:pt x="632076" y="-137522"/>
                  <a:pt x="815924" y="19716"/>
                </a:cubicBezTo>
                <a:cubicBezTo>
                  <a:pt x="999772" y="176954"/>
                  <a:pt x="927200" y="1768687"/>
                  <a:pt x="1207810" y="1804973"/>
                </a:cubicBezTo>
                <a:cubicBezTo>
                  <a:pt x="1488420" y="1841259"/>
                  <a:pt x="2228649" y="239850"/>
                  <a:pt x="2499582" y="237431"/>
                </a:cubicBezTo>
                <a:cubicBezTo>
                  <a:pt x="2770515" y="235012"/>
                  <a:pt x="2647143" y="1800135"/>
                  <a:pt x="2833410" y="1790459"/>
                </a:cubicBezTo>
                <a:cubicBezTo>
                  <a:pt x="3019677" y="1780783"/>
                  <a:pt x="3413982" y="283392"/>
                  <a:pt x="3617182" y="179373"/>
                </a:cubicBezTo>
                <a:cubicBezTo>
                  <a:pt x="3820382" y="75354"/>
                  <a:pt x="3885696" y="1011526"/>
                  <a:pt x="4052610" y="1166345"/>
                </a:cubicBezTo>
                <a:cubicBezTo>
                  <a:pt x="4219524" y="1321164"/>
                  <a:pt x="4521905" y="1117964"/>
                  <a:pt x="4618667" y="1108288"/>
                </a:cubicBezTo>
              </a:path>
            </a:pathLst>
          </a:custGeom>
          <a:ln w="38100">
            <a:solidFill>
              <a:srgbClr val="CC0099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3676247" y="2483998"/>
            <a:ext cx="4618667" cy="1805580"/>
          </a:xfrm>
          <a:custGeom>
            <a:avLst/>
            <a:gdLst>
              <a:gd name="connsiteX0" fmla="*/ 17639 w 4618667"/>
              <a:gd name="connsiteY0" fmla="*/ 1035716 h 1805580"/>
              <a:gd name="connsiteX1" fmla="*/ 104724 w 4618667"/>
              <a:gd name="connsiteY1" fmla="*/ 861545 h 1805580"/>
              <a:gd name="connsiteX2" fmla="*/ 815924 w 4618667"/>
              <a:gd name="connsiteY2" fmla="*/ 19716 h 1805580"/>
              <a:gd name="connsiteX3" fmla="*/ 1207810 w 4618667"/>
              <a:gd name="connsiteY3" fmla="*/ 1804973 h 1805580"/>
              <a:gd name="connsiteX4" fmla="*/ 2499582 w 4618667"/>
              <a:gd name="connsiteY4" fmla="*/ 237431 h 1805580"/>
              <a:gd name="connsiteX5" fmla="*/ 2833410 w 4618667"/>
              <a:gd name="connsiteY5" fmla="*/ 1790459 h 1805580"/>
              <a:gd name="connsiteX6" fmla="*/ 3617182 w 4618667"/>
              <a:gd name="connsiteY6" fmla="*/ 179373 h 1805580"/>
              <a:gd name="connsiteX7" fmla="*/ 4052610 w 4618667"/>
              <a:gd name="connsiteY7" fmla="*/ 1166345 h 1805580"/>
              <a:gd name="connsiteX8" fmla="*/ 4618667 w 4618667"/>
              <a:gd name="connsiteY8" fmla="*/ 1108288 h 180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8667" h="1805580">
                <a:moveTo>
                  <a:pt x="17639" y="1035716"/>
                </a:moveTo>
                <a:cubicBezTo>
                  <a:pt x="-5342" y="1033297"/>
                  <a:pt x="-28323" y="1030878"/>
                  <a:pt x="104724" y="861545"/>
                </a:cubicBezTo>
                <a:cubicBezTo>
                  <a:pt x="237771" y="692212"/>
                  <a:pt x="632076" y="-137522"/>
                  <a:pt x="815924" y="19716"/>
                </a:cubicBezTo>
                <a:cubicBezTo>
                  <a:pt x="999772" y="176954"/>
                  <a:pt x="927200" y="1768687"/>
                  <a:pt x="1207810" y="1804973"/>
                </a:cubicBezTo>
                <a:cubicBezTo>
                  <a:pt x="1488420" y="1841259"/>
                  <a:pt x="2228649" y="239850"/>
                  <a:pt x="2499582" y="237431"/>
                </a:cubicBezTo>
                <a:cubicBezTo>
                  <a:pt x="2770515" y="235012"/>
                  <a:pt x="2647143" y="1800135"/>
                  <a:pt x="2833410" y="1790459"/>
                </a:cubicBezTo>
                <a:cubicBezTo>
                  <a:pt x="3019677" y="1780783"/>
                  <a:pt x="3413982" y="283392"/>
                  <a:pt x="3617182" y="179373"/>
                </a:cubicBezTo>
                <a:cubicBezTo>
                  <a:pt x="3820382" y="75354"/>
                  <a:pt x="3885696" y="1011526"/>
                  <a:pt x="4052610" y="1166345"/>
                </a:cubicBezTo>
                <a:cubicBezTo>
                  <a:pt x="4219524" y="1321164"/>
                  <a:pt x="4521905" y="1117964"/>
                  <a:pt x="4618667" y="1108288"/>
                </a:cubicBezTo>
              </a:path>
            </a:pathLst>
          </a:custGeom>
          <a:ln w="38100">
            <a:solidFill>
              <a:srgbClr val="CC0099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46" y="2463622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24" y="439664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049344" y="62484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1" y="974448"/>
            <a:ext cx="871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Nombre:____________________________________________________Fecha:__________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4" y="1404178"/>
            <a:ext cx="86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_tradnl" dirty="0"/>
              <a:t>F</a:t>
            </a:r>
            <a:r>
              <a:rPr lang="es-ES_tradnl" dirty="0" smtClean="0"/>
              <a:t>icha 8: </a:t>
            </a:r>
            <a:r>
              <a:rPr lang="es-ES" dirty="0"/>
              <a:t>Traza Observa detenidamente </a:t>
            </a:r>
            <a:r>
              <a:rPr lang="es-ES" dirty="0" smtClean="0"/>
              <a:t>cada animal.</a:t>
            </a:r>
            <a:endParaRPr lang="es-ES" dirty="0"/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81001" y="6412614"/>
            <a:ext cx="37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Anna" pitchFamily="2" charset="0"/>
              </a:rPr>
              <a:t>www.imageneseducativas.com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32720" y="392142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Anna" pitchFamily="2" charset="0"/>
              </a:rPr>
              <a:t>CUADERNO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nna" pitchFamily="2" charset="0"/>
              </a:rPr>
              <a:t>MEJORAR</a:t>
            </a:r>
            <a:r>
              <a:rPr lang="es-ES_tradnl" sz="2400" b="1" dirty="0">
                <a:solidFill>
                  <a:srgbClr val="7030A0"/>
                </a:solidFill>
                <a:latin typeface="Anna" pitchFamily="2" charset="0"/>
              </a:rPr>
              <a:t> </a:t>
            </a:r>
            <a:r>
              <a:rPr lang="es-ES_tradnl" sz="2400" b="1" dirty="0">
                <a:solidFill>
                  <a:srgbClr val="0070C0"/>
                </a:solidFill>
                <a:latin typeface="Anna" pitchFamily="2" charset="0"/>
              </a:rPr>
              <a:t>ATENCIÓN</a:t>
            </a:r>
            <a:endParaRPr lang="es-ES_tradnl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57" y="124081"/>
            <a:ext cx="2267744" cy="8201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" y="124082"/>
            <a:ext cx="2267744" cy="82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3" y="1588844"/>
            <a:ext cx="3743220" cy="23901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389"/>
            <a:ext cx="3893041" cy="29197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80" y="3429000"/>
            <a:ext cx="6086649" cy="27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781</Words>
  <Application>Microsoft Office PowerPoint</Application>
  <PresentationFormat>A4 (210 x 297 mm)</PresentationFormat>
  <Paragraphs>167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Anna</vt:lpstr>
      <vt:lpstr>Arial</vt:lpstr>
      <vt:lpstr>Calibri</vt:lpstr>
      <vt:lpstr>Calibri Light</vt:lpstr>
      <vt:lpstr>Escolar1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Antonio Ciudad Real Núñez</cp:lastModifiedBy>
  <cp:revision>35</cp:revision>
  <dcterms:created xsi:type="dcterms:W3CDTF">2015-01-28T08:15:14Z</dcterms:created>
  <dcterms:modified xsi:type="dcterms:W3CDTF">2015-05-23T08:01:10Z</dcterms:modified>
</cp:coreProperties>
</file>